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63" r:id="rId4"/>
    <p:sldId id="281" r:id="rId5"/>
    <p:sldId id="285" r:id="rId6"/>
    <p:sldId id="286" r:id="rId7"/>
    <p:sldId id="287" r:id="rId8"/>
    <p:sldId id="288" r:id="rId9"/>
    <p:sldId id="289" r:id="rId10"/>
    <p:sldId id="292" r:id="rId11"/>
    <p:sldId id="291" r:id="rId12"/>
    <p:sldId id="284" r:id="rId13"/>
    <p:sldId id="277" r:id="rId14"/>
    <p:sldId id="283" r:id="rId15"/>
    <p:sldId id="276" r:id="rId16"/>
    <p:sldId id="265" r:id="rId17"/>
    <p:sldId id="261" r:id="rId18"/>
    <p:sldId id="293" r:id="rId19"/>
    <p:sldId id="264" r:id="rId20"/>
    <p:sldId id="279" r:id="rId21"/>
    <p:sldId id="259" r:id="rId22"/>
    <p:sldId id="280" r:id="rId23"/>
    <p:sldId id="273" r:id="rId24"/>
    <p:sldId id="274" r:id="rId25"/>
    <p:sldId id="272" r:id="rId26"/>
    <p:sldId id="271" r:id="rId27"/>
    <p:sldId id="258"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orgi Kapanadze" initials="GK" lastIdx="13" clrIdx="0">
    <p:extLst>
      <p:ext uri="{19B8F6BF-5375-455C-9EA6-DF929625EA0E}">
        <p15:presenceInfo xmlns:p15="http://schemas.microsoft.com/office/powerpoint/2012/main" userId="S-1-5-21-811432879-3327347495-2078395171-3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5A2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59" autoAdjust="0"/>
    <p:restoredTop sz="88504" autoAdjust="0"/>
  </p:normalViewPr>
  <p:slideViewPr>
    <p:cSldViewPr snapToGrid="0" snapToObjects="1">
      <p:cViewPr varScale="1">
        <p:scale>
          <a:sx n="100" d="100"/>
          <a:sy n="100" d="100"/>
        </p:scale>
        <p:origin x="1205" y="58"/>
      </p:cViewPr>
      <p:guideLst>
        <p:guide orient="horz" pos="1620"/>
        <p:guide pos="2880"/>
      </p:guideLst>
    </p:cSldViewPr>
  </p:slideViewPr>
  <p:outlineViewPr>
    <p:cViewPr>
      <p:scale>
        <a:sx n="33" d="100"/>
        <a:sy n="33" d="100"/>
      </p:scale>
      <p:origin x="0" y="-229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SAO\Desktop\&#4318;&#4320;&#4308;&#4310;&#4308;&#4316;&#4322;&#4304;&#4330;&#4312;&#4304;\&#4304;&#4316;&#4306;&#4304;&#4320;&#4312;&#4328;&#4312;&#4321;%20&#4306;&#4320;&#4304;&#4324;&#4312;&#4313;&#4308;&#4305;&#431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SAO\Desktop\PAS\New%20Microsoft%20Excel%20Worksheet.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D:\SAO\Desktop\&#4318;&#4320;&#4308;&#4310;&#4308;&#4316;&#4322;&#4304;&#4330;&#4312;&#4304;\&#4304;&#4316;&#4306;&#4304;&#4320;&#4312;&#4328;&#4312;&#4321;%20&#4306;&#4320;&#4304;&#4324;&#4312;&#4313;&#4308;&#4305;&#431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SAO\Desktop\&#4318;&#4320;&#4308;&#4310;&#4308;&#4316;&#4322;&#4304;&#4330;&#4312;&#4304;\&#4304;&#4316;&#4306;&#4304;&#4320;&#4312;&#4328;&#4312;&#4321;%20&#4306;&#4320;&#4304;&#4324;&#4312;&#4313;&#4308;&#4305;&#431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SAO\Desktop\&#4318;&#4320;&#4308;&#4310;&#4308;&#4316;&#4322;&#4304;&#4330;&#4312;&#4304;\&#4304;&#4316;&#4306;&#4304;&#4320;&#4312;&#4328;&#4312;&#4321;%20&#4306;&#4320;&#4304;&#4324;&#4312;&#4313;&#4308;&#4305;&#431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SAO\Desktop\&#4318;&#4320;&#4308;&#4310;&#4308;&#4316;&#4322;&#4304;&#4330;&#4312;&#4304;\&#4304;&#4316;&#4306;&#4304;&#4320;&#4312;&#4328;&#4312;&#4321;%20&#4306;&#4320;&#4304;&#4324;&#4312;&#4313;&#4308;&#4305;&#431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SAO\Desktop\&#4318;&#4320;&#4308;&#4310;&#4308;&#4316;&#4322;&#4304;&#4330;&#4312;&#4304;\&#4304;&#4316;&#4306;&#4304;&#4320;&#4312;&#4328;&#4312;&#4321;%20&#4306;&#4320;&#4304;&#4324;&#4312;&#4313;&#4308;&#4305;&#431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SAO\Desktop\New%20Microsoft%20Excel%20Workshee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SAO\Desktop\New%20Microsoft%20Excel%20Workshee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SAO\Desktop\PAS\New%20Microsoft%20Excel%20Workshee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'3.1 გრაფიკი'!$A$4</c:f>
              <c:strCache>
                <c:ptCount val="1"/>
                <c:pt idx="0">
                  <c:v>Medication Use</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'3.1 გრაფიკი'!$B$1:$E$2</c:f>
              <c:strCache>
                <c:ptCount val="4"/>
                <c:pt idx="0">
                  <c:v>2018</c:v>
                </c:pt>
                <c:pt idx="1">
                  <c:v>2019</c:v>
                </c:pt>
                <c:pt idx="2">
                  <c:v>2020</c:v>
                </c:pt>
                <c:pt idx="3">
                  <c:v>2021</c:v>
                </c:pt>
              </c:strCache>
            </c:strRef>
          </c:cat>
          <c:val>
            <c:numRef>
              <c:f>'3.1 გრაფიკი'!$B$4:$E$4</c:f>
              <c:numCache>
                <c:formatCode>General</c:formatCode>
                <c:ptCount val="4"/>
                <c:pt idx="0">
                  <c:v>26570</c:v>
                </c:pt>
                <c:pt idx="1">
                  <c:v>27562</c:v>
                </c:pt>
                <c:pt idx="2">
                  <c:v>28904</c:v>
                </c:pt>
                <c:pt idx="3">
                  <c:v>28446</c:v>
                </c:pt>
              </c:numCache>
            </c:numRef>
          </c:val>
          <c:extLst xmlns:c16r2="http://schemas.microsoft.com/office/drawing/2015/06/chart">
            <c:ext xmlns:c16="http://schemas.microsoft.com/office/drawing/2014/chart" uri="{C3380CC4-5D6E-409C-BE32-E72D297353CC}">
              <c16:uniqueId val="{00000000-DB25-496B-A6EC-A8FDA70B33D3}"/>
            </c:ext>
          </c:extLst>
        </c:ser>
        <c:dLbls>
          <c:showLegendKey val="0"/>
          <c:showVal val="1"/>
          <c:showCatName val="0"/>
          <c:showSerName val="0"/>
          <c:showPercent val="0"/>
          <c:showBubbleSize val="0"/>
        </c:dLbls>
        <c:gapWidth val="150"/>
        <c:axId val="-53116384"/>
        <c:axId val="-53124000"/>
      </c:barChart>
      <c:lineChart>
        <c:grouping val="stacked"/>
        <c:varyColors val="0"/>
        <c:ser>
          <c:idx val="0"/>
          <c:order val="0"/>
          <c:tx>
            <c:strRef>
              <c:f>'3.1 გრაფიკი'!$A$3</c:f>
              <c:strCache>
                <c:ptCount val="1"/>
                <c:pt idx="0">
                  <c:v>Ambulatory Visits</c:v>
                </c:pt>
              </c:strCache>
            </c:strRef>
          </c:tx>
          <c:spPr>
            <a:ln w="28575" cap="rnd">
              <a:solidFill>
                <a:srgbClr val="FFC000"/>
              </a:solidFill>
              <a:round/>
            </a:ln>
            <a:effectLst/>
          </c:spPr>
          <c:marker>
            <c:symbol val="diamond"/>
            <c:size val="6"/>
            <c:spPr>
              <a:solidFill>
                <a:srgbClr val="FFC000"/>
              </a:solidFill>
              <a:ln>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'3.1 გრაფიკი'!$B$1:$E$2</c:f>
              <c:strCache>
                <c:ptCount val="4"/>
                <c:pt idx="0">
                  <c:v>2018</c:v>
                </c:pt>
                <c:pt idx="1">
                  <c:v>2019</c:v>
                </c:pt>
                <c:pt idx="2">
                  <c:v>2020</c:v>
                </c:pt>
                <c:pt idx="3">
                  <c:v>2021</c:v>
                </c:pt>
              </c:strCache>
            </c:strRef>
          </c:cat>
          <c:val>
            <c:numRef>
              <c:f>'3.1 გრაფიკი'!$B$3:$E$3</c:f>
              <c:numCache>
                <c:formatCode>General</c:formatCode>
                <c:ptCount val="4"/>
                <c:pt idx="0">
                  <c:v>6068</c:v>
                </c:pt>
                <c:pt idx="1">
                  <c:v>6370</c:v>
                </c:pt>
                <c:pt idx="2">
                  <c:v>4604</c:v>
                </c:pt>
                <c:pt idx="3">
                  <c:v>3193</c:v>
                </c:pt>
              </c:numCache>
            </c:numRef>
          </c:val>
          <c:smooth val="0"/>
          <c:extLst xmlns:c16r2="http://schemas.microsoft.com/office/drawing/2015/06/chart">
            <c:ext xmlns:c16="http://schemas.microsoft.com/office/drawing/2014/chart" uri="{C3380CC4-5D6E-409C-BE32-E72D297353CC}">
              <c16:uniqueId val="{00000001-DB25-496B-A6EC-A8FDA70B33D3}"/>
            </c:ext>
          </c:extLst>
        </c:ser>
        <c:dLbls>
          <c:showLegendKey val="0"/>
          <c:showVal val="1"/>
          <c:showCatName val="0"/>
          <c:showSerName val="0"/>
          <c:showPercent val="0"/>
          <c:showBubbleSize val="0"/>
        </c:dLbls>
        <c:marker val="1"/>
        <c:smooth val="0"/>
        <c:axId val="-53116384"/>
        <c:axId val="-53124000"/>
      </c:lineChart>
      <c:catAx>
        <c:axId val="-5311638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24000"/>
        <c:crosses val="autoZero"/>
        <c:auto val="1"/>
        <c:lblAlgn val="ctr"/>
        <c:lblOffset val="100"/>
        <c:noMultiLvlLbl val="0"/>
      </c:catAx>
      <c:valAx>
        <c:axId val="-53124000"/>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1638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Sheet1!$G$26</c:f>
              <c:strCache>
                <c:ptCount val="1"/>
                <c:pt idx="0">
                  <c:v>%</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D38-4EE9-9375-D96E7BDCE570}"/>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D38-4EE9-9375-D96E7BDCE570}"/>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D38-4EE9-9375-D96E7BDCE570}"/>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D38-4EE9-9375-D96E7BDCE570}"/>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1D38-4EE9-9375-D96E7BDCE57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Sheet1!$F$27:$F$31</c:f>
              <c:strCache>
                <c:ptCount val="5"/>
                <c:pt idx="0">
                  <c:v>Very Frequently</c:v>
                </c:pt>
                <c:pt idx="1">
                  <c:v>Frequently</c:v>
                </c:pt>
                <c:pt idx="2">
                  <c:v>Never</c:v>
                </c:pt>
                <c:pt idx="3">
                  <c:v>Very Rarely</c:v>
                </c:pt>
                <c:pt idx="4">
                  <c:v>Sometime</c:v>
                </c:pt>
              </c:strCache>
            </c:strRef>
          </c:cat>
          <c:val>
            <c:numRef>
              <c:f>Sheet1!$G$27:$G$31</c:f>
              <c:numCache>
                <c:formatCode>0%</c:formatCode>
                <c:ptCount val="5"/>
                <c:pt idx="0">
                  <c:v>0.03</c:v>
                </c:pt>
                <c:pt idx="1">
                  <c:v>7.0000000000000007E-2</c:v>
                </c:pt>
                <c:pt idx="2">
                  <c:v>0.27</c:v>
                </c:pt>
                <c:pt idx="3">
                  <c:v>0.43</c:v>
                </c:pt>
                <c:pt idx="4">
                  <c:v>0.2</c:v>
                </c:pt>
              </c:numCache>
            </c:numRef>
          </c:val>
          <c:extLst xmlns:c16r2="http://schemas.microsoft.com/office/drawing/2015/06/chart">
            <c:ext xmlns:c16="http://schemas.microsoft.com/office/drawing/2014/chart" uri="{C3380CC4-5D6E-409C-BE32-E72D297353CC}">
              <c16:uniqueId val="{0000000A-1D38-4EE9-9375-D96E7BDCE570}"/>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5446180444819193"/>
          <c:y val="0.24442445236707361"/>
          <c:w val="0.42578066863412228"/>
          <c:h val="0.5111510952658527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'3.2 გრაფიკი'!$A$3</c:f>
              <c:strCache>
                <c:ptCount val="1"/>
                <c:pt idx="0">
                  <c:v>Medication Use</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'3.2 გრაფიკი'!$B$1:$E$1</c:f>
              <c:numCache>
                <c:formatCode>General</c:formatCode>
                <c:ptCount val="4"/>
                <c:pt idx="0">
                  <c:v>2018</c:v>
                </c:pt>
                <c:pt idx="1">
                  <c:v>2019</c:v>
                </c:pt>
                <c:pt idx="2">
                  <c:v>2020</c:v>
                </c:pt>
                <c:pt idx="3">
                  <c:v>2021</c:v>
                </c:pt>
              </c:numCache>
            </c:numRef>
          </c:cat>
          <c:val>
            <c:numRef>
              <c:f>'3.2 გრაფიკი'!$B$3:$E$3</c:f>
              <c:numCache>
                <c:formatCode>General</c:formatCode>
                <c:ptCount val="4"/>
                <c:pt idx="0">
                  <c:v>1076</c:v>
                </c:pt>
                <c:pt idx="1">
                  <c:v>1161</c:v>
                </c:pt>
                <c:pt idx="2">
                  <c:v>1601</c:v>
                </c:pt>
                <c:pt idx="3">
                  <c:v>1226</c:v>
                </c:pt>
              </c:numCache>
            </c:numRef>
          </c:val>
          <c:extLst xmlns:c16r2="http://schemas.microsoft.com/office/drawing/2015/06/chart">
            <c:ext xmlns:c16="http://schemas.microsoft.com/office/drawing/2014/chart" uri="{C3380CC4-5D6E-409C-BE32-E72D297353CC}">
              <c16:uniqueId val="{00000000-98BF-46C0-9270-61328BC25D60}"/>
            </c:ext>
          </c:extLst>
        </c:ser>
        <c:dLbls>
          <c:showLegendKey val="0"/>
          <c:showVal val="0"/>
          <c:showCatName val="0"/>
          <c:showSerName val="0"/>
          <c:showPercent val="0"/>
          <c:showBubbleSize val="0"/>
        </c:dLbls>
        <c:gapWidth val="150"/>
        <c:axId val="-2053776336"/>
        <c:axId val="-2053782320"/>
      </c:barChart>
      <c:lineChart>
        <c:grouping val="stacked"/>
        <c:varyColors val="0"/>
        <c:ser>
          <c:idx val="0"/>
          <c:order val="0"/>
          <c:tx>
            <c:strRef>
              <c:f>'3.2 გრაფიკი'!$A$2</c:f>
              <c:strCache>
                <c:ptCount val="1"/>
                <c:pt idx="0">
                  <c:v>Ambulatory Visits</c:v>
                </c:pt>
              </c:strCache>
            </c:strRef>
          </c:tx>
          <c:spPr>
            <a:ln w="28575" cap="rnd">
              <a:solidFill>
                <a:srgbClr val="FFC000"/>
              </a:solidFill>
              <a:round/>
            </a:ln>
            <a:effectLst/>
          </c:spPr>
          <c:marker>
            <c:symbol val="diamond"/>
            <c:size val="6"/>
            <c:spPr>
              <a:solidFill>
                <a:srgbClr val="FFC000"/>
              </a:solidFill>
              <a:ln>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'3.2 გრაფიკი'!$B$1:$E$1</c:f>
              <c:numCache>
                <c:formatCode>General</c:formatCode>
                <c:ptCount val="4"/>
                <c:pt idx="0">
                  <c:v>2018</c:v>
                </c:pt>
                <c:pt idx="1">
                  <c:v>2019</c:v>
                </c:pt>
                <c:pt idx="2">
                  <c:v>2020</c:v>
                </c:pt>
                <c:pt idx="3">
                  <c:v>2021</c:v>
                </c:pt>
              </c:numCache>
            </c:numRef>
          </c:cat>
          <c:val>
            <c:numRef>
              <c:f>'3.2 გრაფიკი'!$B$2:$E$2</c:f>
              <c:numCache>
                <c:formatCode>General</c:formatCode>
                <c:ptCount val="4"/>
                <c:pt idx="0">
                  <c:v>446</c:v>
                </c:pt>
                <c:pt idx="1">
                  <c:v>459</c:v>
                </c:pt>
                <c:pt idx="2">
                  <c:v>185</c:v>
                </c:pt>
                <c:pt idx="3">
                  <c:v>114</c:v>
                </c:pt>
              </c:numCache>
            </c:numRef>
          </c:val>
          <c:smooth val="0"/>
          <c:extLst xmlns:c16r2="http://schemas.microsoft.com/office/drawing/2015/06/chart">
            <c:ext xmlns:c16="http://schemas.microsoft.com/office/drawing/2014/chart" uri="{C3380CC4-5D6E-409C-BE32-E72D297353CC}">
              <c16:uniqueId val="{00000001-98BF-46C0-9270-61328BC25D60}"/>
            </c:ext>
          </c:extLst>
        </c:ser>
        <c:dLbls>
          <c:showLegendKey val="0"/>
          <c:showVal val="0"/>
          <c:showCatName val="0"/>
          <c:showSerName val="0"/>
          <c:showPercent val="0"/>
          <c:showBubbleSize val="0"/>
        </c:dLbls>
        <c:marker val="1"/>
        <c:smooth val="0"/>
        <c:axId val="-2053776336"/>
        <c:axId val="-2053782320"/>
      </c:lineChart>
      <c:catAx>
        <c:axId val="-205377633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3782320"/>
        <c:crosses val="autoZero"/>
        <c:auto val="1"/>
        <c:lblAlgn val="ctr"/>
        <c:lblOffset val="100"/>
        <c:noMultiLvlLbl val="0"/>
      </c:catAx>
      <c:valAx>
        <c:axId val="-2053782320"/>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377633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48031496062996E-2"/>
          <c:y val="7.407407407407407E-2"/>
          <c:w val="0.79502212223472069"/>
          <c:h val="0.8416746864975212"/>
        </c:manualLayout>
      </c:layout>
      <c:barChart>
        <c:barDir val="col"/>
        <c:grouping val="clustered"/>
        <c:varyColors val="0"/>
        <c:ser>
          <c:idx val="0"/>
          <c:order val="0"/>
          <c:tx>
            <c:strRef>
              <c:f>Sheet2!$B$2</c:f>
              <c:strCache>
                <c:ptCount val="1"/>
                <c:pt idx="0">
                  <c:v>2018</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Sheet2!$A$3:$A$5</c:f>
              <c:strCache>
                <c:ptCount val="3"/>
                <c:pt idx="0">
                  <c:v>Hexa</c:v>
                </c:pt>
                <c:pt idx="1">
                  <c:v>MMR II</c:v>
                </c:pt>
                <c:pt idx="2">
                  <c:v>Tetanus-Diphtheria</c:v>
                </c:pt>
              </c:strCache>
            </c:strRef>
          </c:cat>
          <c:val>
            <c:numRef>
              <c:f>Sheet2!$B$3:$B$5</c:f>
              <c:numCache>
                <c:formatCode>0%</c:formatCode>
                <c:ptCount val="3"/>
                <c:pt idx="0">
                  <c:v>0.92</c:v>
                </c:pt>
                <c:pt idx="1">
                  <c:v>0.95</c:v>
                </c:pt>
                <c:pt idx="2">
                  <c:v>0.88</c:v>
                </c:pt>
              </c:numCache>
            </c:numRef>
          </c:val>
          <c:extLst xmlns:c16r2="http://schemas.microsoft.com/office/drawing/2015/06/chart">
            <c:ext xmlns:c16="http://schemas.microsoft.com/office/drawing/2014/chart" uri="{C3380CC4-5D6E-409C-BE32-E72D297353CC}">
              <c16:uniqueId val="{00000000-4549-4313-B5DD-6E73ACFC514B}"/>
            </c:ext>
          </c:extLst>
        </c:ser>
        <c:ser>
          <c:idx val="1"/>
          <c:order val="1"/>
          <c:tx>
            <c:strRef>
              <c:f>Sheet2!$C$2</c:f>
              <c:strCache>
                <c:ptCount val="1"/>
                <c:pt idx="0">
                  <c:v>2019</c:v>
                </c:pt>
              </c:strCache>
            </c:strRef>
          </c:tx>
          <c:spPr>
            <a:noFill/>
            <a:ln w="25400" cap="flat" cmpd="sng" algn="ctr">
              <a:solidFill>
                <a:schemeClr val="accent2"/>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Sheet2!$A$3:$A$5</c:f>
              <c:strCache>
                <c:ptCount val="3"/>
                <c:pt idx="0">
                  <c:v>Hexa</c:v>
                </c:pt>
                <c:pt idx="1">
                  <c:v>MMR II</c:v>
                </c:pt>
                <c:pt idx="2">
                  <c:v>Tetanus-Diphtheria</c:v>
                </c:pt>
              </c:strCache>
            </c:strRef>
          </c:cat>
          <c:val>
            <c:numRef>
              <c:f>Sheet2!$C$3:$C$5</c:f>
              <c:numCache>
                <c:formatCode>0%</c:formatCode>
                <c:ptCount val="3"/>
                <c:pt idx="0">
                  <c:v>0.93</c:v>
                </c:pt>
                <c:pt idx="1">
                  <c:v>0.97</c:v>
                </c:pt>
                <c:pt idx="2">
                  <c:v>0.89</c:v>
                </c:pt>
              </c:numCache>
            </c:numRef>
          </c:val>
          <c:extLst xmlns:c16r2="http://schemas.microsoft.com/office/drawing/2015/06/chart">
            <c:ext xmlns:c16="http://schemas.microsoft.com/office/drawing/2014/chart" uri="{C3380CC4-5D6E-409C-BE32-E72D297353CC}">
              <c16:uniqueId val="{00000001-4549-4313-B5DD-6E73ACFC514B}"/>
            </c:ext>
          </c:extLst>
        </c:ser>
        <c:ser>
          <c:idx val="2"/>
          <c:order val="2"/>
          <c:tx>
            <c:strRef>
              <c:f>Sheet2!$D$2</c:f>
              <c:strCache>
                <c:ptCount val="1"/>
                <c:pt idx="0">
                  <c:v>2020</c:v>
                </c:pt>
              </c:strCache>
            </c:strRef>
          </c:tx>
          <c:spPr>
            <a:noFill/>
            <a:ln w="25400" cap="flat" cmpd="sng" algn="ctr">
              <a:solidFill>
                <a:schemeClr val="accent3"/>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Sheet2!$A$3:$A$5</c:f>
              <c:strCache>
                <c:ptCount val="3"/>
                <c:pt idx="0">
                  <c:v>Hexa</c:v>
                </c:pt>
                <c:pt idx="1">
                  <c:v>MMR II</c:v>
                </c:pt>
                <c:pt idx="2">
                  <c:v>Tetanus-Diphtheria</c:v>
                </c:pt>
              </c:strCache>
            </c:strRef>
          </c:cat>
          <c:val>
            <c:numRef>
              <c:f>Sheet2!$D$3:$D$5</c:f>
              <c:numCache>
                <c:formatCode>0%</c:formatCode>
                <c:ptCount val="3"/>
                <c:pt idx="0">
                  <c:v>0.88</c:v>
                </c:pt>
                <c:pt idx="1">
                  <c:v>0.77</c:v>
                </c:pt>
                <c:pt idx="2">
                  <c:v>0.65</c:v>
                </c:pt>
              </c:numCache>
            </c:numRef>
          </c:val>
          <c:extLst xmlns:c16r2="http://schemas.microsoft.com/office/drawing/2015/06/chart">
            <c:ext xmlns:c16="http://schemas.microsoft.com/office/drawing/2014/chart" uri="{C3380CC4-5D6E-409C-BE32-E72D297353CC}">
              <c16:uniqueId val="{00000002-4549-4313-B5DD-6E73ACFC514B}"/>
            </c:ext>
          </c:extLst>
        </c:ser>
        <c:ser>
          <c:idx val="3"/>
          <c:order val="3"/>
          <c:tx>
            <c:strRef>
              <c:f>Sheet2!$E$2</c:f>
              <c:strCache>
                <c:ptCount val="1"/>
                <c:pt idx="0">
                  <c:v>2021</c:v>
                </c:pt>
              </c:strCache>
            </c:strRef>
          </c:tx>
          <c:spPr>
            <a:noFill/>
            <a:ln w="25400" cap="flat" cmpd="sng" algn="ctr">
              <a:solidFill>
                <a:schemeClr val="accent4"/>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Sheet2!$A$3:$A$5</c:f>
              <c:strCache>
                <c:ptCount val="3"/>
                <c:pt idx="0">
                  <c:v>Hexa</c:v>
                </c:pt>
                <c:pt idx="1">
                  <c:v>MMR II</c:v>
                </c:pt>
                <c:pt idx="2">
                  <c:v>Tetanus-Diphtheria</c:v>
                </c:pt>
              </c:strCache>
            </c:strRef>
          </c:cat>
          <c:val>
            <c:numRef>
              <c:f>Sheet2!$E$3:$E$5</c:f>
              <c:numCache>
                <c:formatCode>0%</c:formatCode>
                <c:ptCount val="3"/>
                <c:pt idx="0">
                  <c:v>0.85</c:v>
                </c:pt>
                <c:pt idx="1">
                  <c:v>0.81</c:v>
                </c:pt>
                <c:pt idx="2">
                  <c:v>0.64</c:v>
                </c:pt>
              </c:numCache>
            </c:numRef>
          </c:val>
          <c:extLst xmlns:c16r2="http://schemas.microsoft.com/office/drawing/2015/06/chart">
            <c:ext xmlns:c16="http://schemas.microsoft.com/office/drawing/2014/chart" uri="{C3380CC4-5D6E-409C-BE32-E72D297353CC}">
              <c16:uniqueId val="{00000003-4549-4313-B5DD-6E73ACFC514B}"/>
            </c:ext>
          </c:extLst>
        </c:ser>
        <c:dLbls>
          <c:dLblPos val="outEnd"/>
          <c:showLegendKey val="0"/>
          <c:showVal val="1"/>
          <c:showCatName val="0"/>
          <c:showSerName val="0"/>
          <c:showPercent val="0"/>
          <c:showBubbleSize val="0"/>
        </c:dLbls>
        <c:gapWidth val="164"/>
        <c:overlap val="-35"/>
        <c:axId val="-2053776880"/>
        <c:axId val="-2053787760"/>
      </c:barChart>
      <c:catAx>
        <c:axId val="-20537768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053787760"/>
        <c:crosses val="autoZero"/>
        <c:auto val="1"/>
        <c:lblAlgn val="ctr"/>
        <c:lblOffset val="100"/>
        <c:noMultiLvlLbl val="0"/>
      </c:catAx>
      <c:valAx>
        <c:axId val="-2053787760"/>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05377688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200" b="0"/>
              <a:t>Diabetic benefriciaries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76FC-4636-A8AD-89B14753F30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76FC-4636-A8AD-89B14753F30A}"/>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5-76FC-4636-A8AD-89B14753F30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15:layout/>
              </c:ext>
            </c:extLst>
          </c:dLbls>
          <c:cat>
            <c:strRef>
              <c:f>'[ანგარიშის გრაფიკები.xlsx]Sheet1'!$B$2:$D$2</c:f>
              <c:strCache>
                <c:ptCount val="3"/>
                <c:pt idx="0">
                  <c:v>yes</c:v>
                </c:pt>
                <c:pt idx="1">
                  <c:v>no</c:v>
                </c:pt>
                <c:pt idx="2">
                  <c:v>I don't recall</c:v>
                </c:pt>
              </c:strCache>
            </c:strRef>
          </c:cat>
          <c:val>
            <c:numRef>
              <c:f>'[ანგარიშის გრაფიკები.xlsx]Sheet1'!$B$3:$D$3</c:f>
              <c:numCache>
                <c:formatCode>General</c:formatCode>
                <c:ptCount val="3"/>
                <c:pt idx="0">
                  <c:v>6</c:v>
                </c:pt>
                <c:pt idx="1">
                  <c:v>42</c:v>
                </c:pt>
                <c:pt idx="2">
                  <c:v>11</c:v>
                </c:pt>
              </c:numCache>
            </c:numRef>
          </c:val>
          <c:extLst xmlns:c16r2="http://schemas.microsoft.com/office/drawing/2015/06/chart">
            <c:ext xmlns:c16="http://schemas.microsoft.com/office/drawing/2014/chart" uri="{C3380CC4-5D6E-409C-BE32-E72D297353CC}">
              <c16:uniqueId val="{00000006-76FC-4636-A8AD-89B14753F30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200" b="0"/>
              <a:t>Beneficiaries with rare diseases </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E4A8-4CD4-9503-AA7F135077F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E4A8-4CD4-9503-AA7F135077F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15:layout/>
              </c:ext>
            </c:extLst>
          </c:dLbls>
          <c:cat>
            <c:strRef>
              <c:f>'[ანგარიშის გრაფიკები.xlsx]Sheet1'!$F$2:$G$2</c:f>
              <c:strCache>
                <c:ptCount val="2"/>
                <c:pt idx="0">
                  <c:v>yes</c:v>
                </c:pt>
                <c:pt idx="1">
                  <c:v>no</c:v>
                </c:pt>
              </c:strCache>
            </c:strRef>
          </c:cat>
          <c:val>
            <c:numRef>
              <c:f>'[ანგარიშის გრაფიკები.xlsx]Sheet1'!$F$3:$G$3</c:f>
              <c:numCache>
                <c:formatCode>General</c:formatCode>
                <c:ptCount val="2"/>
                <c:pt idx="0">
                  <c:v>5</c:v>
                </c:pt>
                <c:pt idx="1">
                  <c:v>24</c:v>
                </c:pt>
              </c:numCache>
            </c:numRef>
          </c:val>
          <c:extLst xmlns:c16r2="http://schemas.microsoft.com/office/drawing/2015/06/chart">
            <c:ext xmlns:c16="http://schemas.microsoft.com/office/drawing/2014/chart" uri="{C3380CC4-5D6E-409C-BE32-E72D297353CC}">
              <c16:uniqueId val="{00000004-E4A8-4CD4-9503-AA7F135077F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200" b="0" i="0" u="none" strike="noStrike" baseline="0"/>
              <a:t>Beneficiaries of antenatal care</a:t>
            </a:r>
            <a:endParaRPr lang="en-US" sz="1200" b="0"/>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D592-404D-9F65-5F06AD968C1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D592-404D-9F65-5F06AD968C1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15:layout/>
              </c:ext>
            </c:extLst>
          </c:dLbls>
          <c:cat>
            <c:strRef>
              <c:f>'[ანგარიშის გრაფიკები.xlsx]Sheet1'!$J$2:$K$2</c:f>
              <c:strCache>
                <c:ptCount val="2"/>
                <c:pt idx="0">
                  <c:v>yes</c:v>
                </c:pt>
                <c:pt idx="1">
                  <c:v>no</c:v>
                </c:pt>
              </c:strCache>
            </c:strRef>
          </c:cat>
          <c:val>
            <c:numRef>
              <c:f>'[ანგარიშის გრაფიკები.xlsx]Sheet1'!$J$3:$K$3</c:f>
              <c:numCache>
                <c:formatCode>General</c:formatCode>
                <c:ptCount val="2"/>
                <c:pt idx="0">
                  <c:v>2</c:v>
                </c:pt>
                <c:pt idx="1">
                  <c:v>103</c:v>
                </c:pt>
              </c:numCache>
            </c:numRef>
          </c:val>
          <c:extLst xmlns:c16r2="http://schemas.microsoft.com/office/drawing/2015/06/chart">
            <c:ext xmlns:c16="http://schemas.microsoft.com/office/drawing/2014/chart" uri="{C3380CC4-5D6E-409C-BE32-E72D297353CC}">
              <c16:uniqueId val="{00000004-D592-404D-9F65-5F06AD968C1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Sheet1!$G$1</c:f>
              <c:strCache>
                <c:ptCount val="1"/>
                <c:pt idx="0">
                  <c:v>%</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9FF-4D61-8B86-CF2DAB6F44F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9FF-4D61-8B86-CF2DAB6F44F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9FF-4D61-8B86-CF2DAB6F44F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9FF-4D61-8B86-CF2DAB6F44F5}"/>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F9FF-4D61-8B86-CF2DAB6F44F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Sheet1!$F$2:$F$6</c:f>
              <c:strCache>
                <c:ptCount val="5"/>
                <c:pt idx="0">
                  <c:v>Very Frequently</c:v>
                </c:pt>
                <c:pt idx="1">
                  <c:v>Frequently</c:v>
                </c:pt>
                <c:pt idx="2">
                  <c:v>Never</c:v>
                </c:pt>
                <c:pt idx="3">
                  <c:v>Very Rarely</c:v>
                </c:pt>
                <c:pt idx="4">
                  <c:v>Sometime</c:v>
                </c:pt>
              </c:strCache>
            </c:strRef>
          </c:cat>
          <c:val>
            <c:numRef>
              <c:f>Sheet1!$G$2:$G$6</c:f>
              <c:numCache>
                <c:formatCode>0%</c:formatCode>
                <c:ptCount val="5"/>
                <c:pt idx="0">
                  <c:v>0.1</c:v>
                </c:pt>
                <c:pt idx="1">
                  <c:v>0.16</c:v>
                </c:pt>
                <c:pt idx="2">
                  <c:v>0.19</c:v>
                </c:pt>
                <c:pt idx="3">
                  <c:v>0.27</c:v>
                </c:pt>
                <c:pt idx="4">
                  <c:v>0.28999999999999998</c:v>
                </c:pt>
              </c:numCache>
            </c:numRef>
          </c:val>
          <c:extLst xmlns:c16r2="http://schemas.microsoft.com/office/drawing/2015/06/chart">
            <c:ext xmlns:c16="http://schemas.microsoft.com/office/drawing/2014/chart" uri="{C3380CC4-5D6E-409C-BE32-E72D297353CC}">
              <c16:uniqueId val="{0000000A-F9FF-4D61-8B86-CF2DAB6F44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33662333792693"/>
          <c:y val="0.12947972887772505"/>
          <c:w val="0.5233270919181009"/>
          <c:h val="0.74104054224454996"/>
        </c:manualLayout>
      </c:layout>
      <c:pieChart>
        <c:varyColors val="1"/>
        <c:ser>
          <c:idx val="0"/>
          <c:order val="0"/>
          <c:tx>
            <c:strRef>
              <c:f>Sheet1!$G$9</c:f>
              <c:strCache>
                <c:ptCount val="1"/>
                <c:pt idx="0">
                  <c:v>%</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42B-4803-8E80-3094EE77527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42B-4803-8E80-3094EE77527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42B-4803-8E80-3094EE77527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42B-4803-8E80-3094EE77527D}"/>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E42B-4803-8E80-3094EE77527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Sheet1!$F$10:$F$14</c:f>
              <c:strCache>
                <c:ptCount val="5"/>
                <c:pt idx="0">
                  <c:v>Very Frequently</c:v>
                </c:pt>
                <c:pt idx="1">
                  <c:v>Frequently</c:v>
                </c:pt>
                <c:pt idx="2">
                  <c:v>Never</c:v>
                </c:pt>
                <c:pt idx="3">
                  <c:v>Very Rarely</c:v>
                </c:pt>
                <c:pt idx="4">
                  <c:v>Sometime</c:v>
                </c:pt>
              </c:strCache>
            </c:strRef>
          </c:cat>
          <c:val>
            <c:numRef>
              <c:f>Sheet1!$G$10:$G$14</c:f>
              <c:numCache>
                <c:formatCode>0%</c:formatCode>
                <c:ptCount val="5"/>
                <c:pt idx="0">
                  <c:v>0.08</c:v>
                </c:pt>
                <c:pt idx="1">
                  <c:v>0.14000000000000001</c:v>
                </c:pt>
                <c:pt idx="2">
                  <c:v>0.14000000000000001</c:v>
                </c:pt>
                <c:pt idx="3">
                  <c:v>0.27</c:v>
                </c:pt>
                <c:pt idx="4">
                  <c:v>0.37</c:v>
                </c:pt>
              </c:numCache>
            </c:numRef>
          </c:val>
          <c:extLst xmlns:c16r2="http://schemas.microsoft.com/office/drawing/2015/06/chart">
            <c:ext xmlns:c16="http://schemas.microsoft.com/office/drawing/2014/chart" uri="{C3380CC4-5D6E-409C-BE32-E72D297353CC}">
              <c16:uniqueId val="{0000000A-E42B-4803-8E80-3094EE77527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Sheet1!$G$17</c:f>
              <c:strCache>
                <c:ptCount val="1"/>
                <c:pt idx="0">
                  <c:v>%</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152-4584-8EED-377868EA167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152-4584-8EED-377868EA1672}"/>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D152-4584-8EED-377868EA167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D152-4584-8EED-377868EA1672}"/>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D152-4584-8EED-377868EA167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Sheet1!$F$18:$F$22</c:f>
              <c:strCache>
                <c:ptCount val="5"/>
                <c:pt idx="0">
                  <c:v>Very Frequently</c:v>
                </c:pt>
                <c:pt idx="1">
                  <c:v>Frequently</c:v>
                </c:pt>
                <c:pt idx="2">
                  <c:v>Never</c:v>
                </c:pt>
                <c:pt idx="3">
                  <c:v>Very Rarely</c:v>
                </c:pt>
                <c:pt idx="4">
                  <c:v>Sometime</c:v>
                </c:pt>
              </c:strCache>
            </c:strRef>
          </c:cat>
          <c:val>
            <c:numRef>
              <c:f>Sheet1!$G$18:$G$22</c:f>
              <c:numCache>
                <c:formatCode>0%</c:formatCode>
                <c:ptCount val="5"/>
                <c:pt idx="0">
                  <c:v>0.04</c:v>
                </c:pt>
                <c:pt idx="1">
                  <c:v>0.06</c:v>
                </c:pt>
                <c:pt idx="2">
                  <c:v>0.3</c:v>
                </c:pt>
                <c:pt idx="3">
                  <c:v>0.38</c:v>
                </c:pt>
                <c:pt idx="4">
                  <c:v>0.22</c:v>
                </c:pt>
              </c:numCache>
            </c:numRef>
          </c:val>
          <c:extLst xmlns:c16r2="http://schemas.microsoft.com/office/drawing/2015/06/chart">
            <c:ext xmlns:c16="http://schemas.microsoft.com/office/drawing/2014/chart" uri="{C3380CC4-5D6E-409C-BE32-E72D297353CC}">
              <c16:uniqueId val="{0000000A-D152-4584-8EED-377868EA167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7D460D-2C21-4A5E-B964-3EF25B851E1A}" type="doc">
      <dgm:prSet loTypeId="urn:microsoft.com/office/officeart/2005/8/layout/vList3" loCatId="picture" qsTypeId="urn:microsoft.com/office/officeart/2005/8/quickstyle/simple1" qsCatId="simple" csTypeId="urn:microsoft.com/office/officeart/2005/8/colors/accent0_2" csCatId="mainScheme" phldr="1"/>
      <dgm:spPr/>
    </dgm:pt>
    <dgm:pt modelId="{49A85A67-8824-4143-AC23-D2BCF53F073B}">
      <dgm:prSet phldrT="[Text]" custT="1"/>
      <dgm:spPr/>
      <dgm:t>
        <a:bodyPr/>
        <a:lstStyle/>
        <a:p>
          <a:r>
            <a:rPr lang="en-US" sz="1400" dirty="0" smtClean="0">
              <a:solidFill>
                <a:sysClr val="windowText" lastClr="000000"/>
              </a:solidFill>
            </a:rPr>
            <a:t>General State Health Insurance (Oncology Services)</a:t>
          </a:r>
          <a:endParaRPr lang="en-US" sz="1400" dirty="0">
            <a:solidFill>
              <a:sysClr val="windowText" lastClr="000000"/>
            </a:solidFill>
          </a:endParaRPr>
        </a:p>
      </dgm:t>
    </dgm:pt>
    <dgm:pt modelId="{DA6AE2CA-D284-45C6-B283-45F4EABFCD9A}" type="parTrans" cxnId="{E1E681B7-2869-4B5E-8A4A-641A60191150}">
      <dgm:prSet/>
      <dgm:spPr/>
      <dgm:t>
        <a:bodyPr/>
        <a:lstStyle/>
        <a:p>
          <a:endParaRPr lang="en-US" sz="1400"/>
        </a:p>
      </dgm:t>
    </dgm:pt>
    <dgm:pt modelId="{AA8F0C75-AAFF-4C62-A0AD-A3FFA5587071}" type="sibTrans" cxnId="{E1E681B7-2869-4B5E-8A4A-641A60191150}">
      <dgm:prSet/>
      <dgm:spPr/>
      <dgm:t>
        <a:bodyPr/>
        <a:lstStyle/>
        <a:p>
          <a:endParaRPr lang="en-US" sz="1400"/>
        </a:p>
      </dgm:t>
    </dgm:pt>
    <dgm:pt modelId="{A0C3A481-B3FF-4D8C-9328-70609E91543B}">
      <dgm:prSet phldrT="[Text]" custT="1"/>
      <dgm:spPr/>
      <dgm:t>
        <a:bodyPr/>
        <a:lstStyle/>
        <a:p>
          <a:r>
            <a:rPr lang="en-US" sz="1400" dirty="0" smtClean="0">
              <a:solidFill>
                <a:sysClr val="windowText" lastClr="000000"/>
              </a:solidFill>
            </a:rPr>
            <a:t>Immunization</a:t>
          </a:r>
          <a:r>
            <a:rPr lang="ka-GE" sz="1400" dirty="0" smtClean="0">
              <a:solidFill>
                <a:sysClr val="windowText" lastClr="000000"/>
              </a:solidFill>
            </a:rPr>
            <a:t>	</a:t>
          </a:r>
          <a:endParaRPr lang="en-US" sz="1400" dirty="0">
            <a:solidFill>
              <a:sysClr val="windowText" lastClr="000000"/>
            </a:solidFill>
          </a:endParaRPr>
        </a:p>
      </dgm:t>
    </dgm:pt>
    <dgm:pt modelId="{AE786607-816C-4AFF-AF18-6FC704976209}" type="parTrans" cxnId="{05CC1915-9453-4988-B2B3-F5DA4ACCE6AF}">
      <dgm:prSet/>
      <dgm:spPr/>
      <dgm:t>
        <a:bodyPr/>
        <a:lstStyle/>
        <a:p>
          <a:endParaRPr lang="en-US" sz="1400"/>
        </a:p>
      </dgm:t>
    </dgm:pt>
    <dgm:pt modelId="{BC4696F7-C19E-4EC0-B8E4-3579D864F5ED}" type="sibTrans" cxnId="{05CC1915-9453-4988-B2B3-F5DA4ACCE6AF}">
      <dgm:prSet/>
      <dgm:spPr/>
      <dgm:t>
        <a:bodyPr/>
        <a:lstStyle/>
        <a:p>
          <a:endParaRPr lang="en-US" sz="1400"/>
        </a:p>
      </dgm:t>
    </dgm:pt>
    <dgm:pt modelId="{1717BF7C-85FA-419A-AD7C-46EDCF3F5817}">
      <dgm:prSet phldrT="[Text]" custT="1"/>
      <dgm:spPr/>
      <dgm:t>
        <a:bodyPr/>
        <a:lstStyle/>
        <a:p>
          <a:r>
            <a:rPr lang="en-US" sz="1400" dirty="0" smtClean="0">
              <a:solidFill>
                <a:sysClr val="windowText" lastClr="000000"/>
              </a:solidFill>
            </a:rPr>
            <a:t>Mental health </a:t>
          </a:r>
          <a:endParaRPr lang="en-US" sz="1400" dirty="0">
            <a:solidFill>
              <a:sysClr val="windowText" lastClr="000000"/>
            </a:solidFill>
          </a:endParaRPr>
        </a:p>
      </dgm:t>
    </dgm:pt>
    <dgm:pt modelId="{FD912151-5EAB-4C0E-91BE-42A09E9E2B5A}" type="parTrans" cxnId="{64EF7BCB-2EB0-4D19-AEBA-DBC282246F01}">
      <dgm:prSet/>
      <dgm:spPr/>
      <dgm:t>
        <a:bodyPr/>
        <a:lstStyle/>
        <a:p>
          <a:endParaRPr lang="en-US" sz="1400"/>
        </a:p>
      </dgm:t>
    </dgm:pt>
    <dgm:pt modelId="{8AC4876A-6A48-455C-8628-E9EEA94AAFEE}" type="sibTrans" cxnId="{64EF7BCB-2EB0-4D19-AEBA-DBC282246F01}">
      <dgm:prSet/>
      <dgm:spPr/>
      <dgm:t>
        <a:bodyPr/>
        <a:lstStyle/>
        <a:p>
          <a:endParaRPr lang="en-US" sz="1400"/>
        </a:p>
      </dgm:t>
    </dgm:pt>
    <dgm:pt modelId="{34E9EBD7-20EB-4E96-B781-0A1F088FEF96}">
      <dgm:prSet phldrT="[Text]" custT="1"/>
      <dgm:spPr/>
      <dgm:t>
        <a:bodyPr/>
        <a:lstStyle/>
        <a:p>
          <a:r>
            <a:rPr lang="en-US" sz="1400" dirty="0" smtClean="0">
              <a:solidFill>
                <a:sysClr val="windowText" lastClr="000000"/>
              </a:solidFill>
            </a:rPr>
            <a:t>Diabetes  Management</a:t>
          </a:r>
          <a:endParaRPr lang="en-US" sz="1400" dirty="0">
            <a:solidFill>
              <a:sysClr val="windowText" lastClr="000000"/>
            </a:solidFill>
          </a:endParaRPr>
        </a:p>
      </dgm:t>
    </dgm:pt>
    <dgm:pt modelId="{8593ACB0-8ADC-4816-9D97-02F138440FF7}" type="parTrans" cxnId="{B34B394A-9075-4BCB-AFC7-3904AAF49D15}">
      <dgm:prSet/>
      <dgm:spPr/>
      <dgm:t>
        <a:bodyPr/>
        <a:lstStyle/>
        <a:p>
          <a:endParaRPr lang="en-US" sz="1400"/>
        </a:p>
      </dgm:t>
    </dgm:pt>
    <dgm:pt modelId="{AA6E9EF8-9F7D-4CE9-ABE5-08685D7AB4D9}" type="sibTrans" cxnId="{B34B394A-9075-4BCB-AFC7-3904AAF49D15}">
      <dgm:prSet/>
      <dgm:spPr/>
      <dgm:t>
        <a:bodyPr/>
        <a:lstStyle/>
        <a:p>
          <a:endParaRPr lang="en-US" sz="1400"/>
        </a:p>
      </dgm:t>
    </dgm:pt>
    <dgm:pt modelId="{44F54854-5247-4EC9-B1B2-43A9F56DBF42}">
      <dgm:prSet phldrT="[Text]" custT="1"/>
      <dgm:spPr/>
      <dgm:t>
        <a:bodyPr/>
        <a:lstStyle/>
        <a:p>
          <a:r>
            <a:rPr lang="en-US" sz="1400" dirty="0" smtClean="0">
              <a:solidFill>
                <a:sysClr val="windowText" lastClr="000000"/>
              </a:solidFill>
            </a:rPr>
            <a:t>Rare Diseases</a:t>
          </a:r>
          <a:endParaRPr lang="en-US" sz="1400" dirty="0">
            <a:solidFill>
              <a:sysClr val="windowText" lastClr="000000"/>
            </a:solidFill>
          </a:endParaRPr>
        </a:p>
      </dgm:t>
    </dgm:pt>
    <dgm:pt modelId="{28724629-FBF0-4D69-9C3B-46F8190801F5}" type="parTrans" cxnId="{80464D37-8C17-4D6C-B4EB-FF739887BEF6}">
      <dgm:prSet/>
      <dgm:spPr/>
      <dgm:t>
        <a:bodyPr/>
        <a:lstStyle/>
        <a:p>
          <a:endParaRPr lang="en-US" sz="1400"/>
        </a:p>
      </dgm:t>
    </dgm:pt>
    <dgm:pt modelId="{EB155BB1-BB85-4472-8A74-C093F1CE734F}" type="sibTrans" cxnId="{80464D37-8C17-4D6C-B4EB-FF739887BEF6}">
      <dgm:prSet/>
      <dgm:spPr/>
      <dgm:t>
        <a:bodyPr/>
        <a:lstStyle/>
        <a:p>
          <a:endParaRPr lang="en-US" sz="1400"/>
        </a:p>
      </dgm:t>
    </dgm:pt>
    <dgm:pt modelId="{9875D271-7C00-481C-9A1C-C4DA0E7770A4}">
      <dgm:prSet phldrT="[Text]" custT="1"/>
      <dgm:spPr/>
      <dgm:t>
        <a:bodyPr/>
        <a:lstStyle/>
        <a:p>
          <a:r>
            <a:rPr lang="en-US" sz="1400" dirty="0" smtClean="0">
              <a:solidFill>
                <a:sysClr val="windowText" lastClr="000000"/>
              </a:solidFill>
            </a:rPr>
            <a:t>Hepatitis C</a:t>
          </a:r>
          <a:endParaRPr lang="en-US" sz="1400" dirty="0">
            <a:solidFill>
              <a:sysClr val="windowText" lastClr="000000"/>
            </a:solidFill>
          </a:endParaRPr>
        </a:p>
      </dgm:t>
    </dgm:pt>
    <dgm:pt modelId="{7B07AA02-9146-4702-87EB-C0423F00403B}" type="parTrans" cxnId="{597A85D6-5307-4FF0-B4BD-AA383A560365}">
      <dgm:prSet/>
      <dgm:spPr/>
      <dgm:t>
        <a:bodyPr/>
        <a:lstStyle/>
        <a:p>
          <a:endParaRPr lang="en-US" sz="1400"/>
        </a:p>
      </dgm:t>
    </dgm:pt>
    <dgm:pt modelId="{7B6BCFF3-386A-45A9-BB23-4502A24D47A1}" type="sibTrans" cxnId="{597A85D6-5307-4FF0-B4BD-AA383A560365}">
      <dgm:prSet/>
      <dgm:spPr/>
      <dgm:t>
        <a:bodyPr/>
        <a:lstStyle/>
        <a:p>
          <a:endParaRPr lang="en-US" sz="1400"/>
        </a:p>
      </dgm:t>
    </dgm:pt>
    <dgm:pt modelId="{AB5E2682-8137-42E4-B0D4-BC4D467DA505}">
      <dgm:prSet phldrT="[Text]" custT="1"/>
      <dgm:spPr/>
      <dgm:t>
        <a:bodyPr/>
        <a:lstStyle/>
        <a:p>
          <a:r>
            <a:rPr lang="en-US" sz="1400" dirty="0" smtClean="0">
              <a:solidFill>
                <a:sysClr val="windowText" lastClr="000000"/>
              </a:solidFill>
            </a:rPr>
            <a:t>Fostering health </a:t>
          </a:r>
          <a:endParaRPr lang="en-US" sz="1400" dirty="0">
            <a:solidFill>
              <a:sysClr val="windowText" lastClr="000000"/>
            </a:solidFill>
          </a:endParaRPr>
        </a:p>
      </dgm:t>
    </dgm:pt>
    <dgm:pt modelId="{49B33CDE-C686-4EBA-9F52-541CB4846384}" type="parTrans" cxnId="{1997DB42-AF9C-4127-88C9-629FFAA1024C}">
      <dgm:prSet/>
      <dgm:spPr/>
      <dgm:t>
        <a:bodyPr/>
        <a:lstStyle/>
        <a:p>
          <a:endParaRPr lang="en-US" sz="1400"/>
        </a:p>
      </dgm:t>
    </dgm:pt>
    <dgm:pt modelId="{979A5ABF-53C2-41D0-BDD0-02D4BD596777}" type="sibTrans" cxnId="{1997DB42-AF9C-4127-88C9-629FFAA1024C}">
      <dgm:prSet/>
      <dgm:spPr/>
      <dgm:t>
        <a:bodyPr/>
        <a:lstStyle/>
        <a:p>
          <a:endParaRPr lang="en-US" sz="1400"/>
        </a:p>
      </dgm:t>
    </dgm:pt>
    <dgm:pt modelId="{0A83AC19-AC2E-467B-B748-774569EBCD6B}">
      <dgm:prSet phldrT="[Text]" custT="1"/>
      <dgm:spPr/>
      <dgm:t>
        <a:bodyPr/>
        <a:lstStyle/>
        <a:p>
          <a:r>
            <a:rPr lang="en-US" sz="1400" dirty="0" smtClean="0">
              <a:solidFill>
                <a:sysClr val="windowText" lastClr="000000"/>
              </a:solidFill>
            </a:rPr>
            <a:t> Health of Mothers and Children</a:t>
          </a:r>
          <a:endParaRPr lang="en-US" sz="1400" dirty="0">
            <a:solidFill>
              <a:sysClr val="windowText" lastClr="000000"/>
            </a:solidFill>
          </a:endParaRPr>
        </a:p>
      </dgm:t>
    </dgm:pt>
    <dgm:pt modelId="{3855F55A-B7D6-4EF6-81DA-2C27B1F61118}" type="sibTrans" cxnId="{CC79C5ED-3DBC-4216-BD7C-FE1F3A0B0F84}">
      <dgm:prSet/>
      <dgm:spPr/>
      <dgm:t>
        <a:bodyPr/>
        <a:lstStyle/>
        <a:p>
          <a:endParaRPr lang="en-US" sz="1400"/>
        </a:p>
      </dgm:t>
    </dgm:pt>
    <dgm:pt modelId="{5679749A-E960-4DE4-80D7-74B044ADA686}" type="parTrans" cxnId="{CC79C5ED-3DBC-4216-BD7C-FE1F3A0B0F84}">
      <dgm:prSet/>
      <dgm:spPr/>
      <dgm:t>
        <a:bodyPr/>
        <a:lstStyle/>
        <a:p>
          <a:endParaRPr lang="en-US" sz="1400"/>
        </a:p>
      </dgm:t>
    </dgm:pt>
    <dgm:pt modelId="{BED85F0F-4B3B-4517-B62E-9710D3A08541}" type="pres">
      <dgm:prSet presAssocID="{567D460D-2C21-4A5E-B964-3EF25B851E1A}" presName="linearFlow" presStyleCnt="0">
        <dgm:presLayoutVars>
          <dgm:dir/>
          <dgm:resizeHandles val="exact"/>
        </dgm:presLayoutVars>
      </dgm:prSet>
      <dgm:spPr/>
    </dgm:pt>
    <dgm:pt modelId="{761544D5-0443-4777-BB26-C430BD4B7FB2}" type="pres">
      <dgm:prSet presAssocID="{49A85A67-8824-4143-AC23-D2BCF53F073B}" presName="composite" presStyleCnt="0"/>
      <dgm:spPr/>
    </dgm:pt>
    <dgm:pt modelId="{402FDD56-B2FA-4133-AC16-D2185C3CFF3F}" type="pres">
      <dgm:prSet presAssocID="{49A85A67-8824-4143-AC23-D2BCF53F073B}" presName="imgShp"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dgm:spPr>
    </dgm:pt>
    <dgm:pt modelId="{372DD0A1-4C90-4A45-BC7C-8515AC017364}" type="pres">
      <dgm:prSet presAssocID="{49A85A67-8824-4143-AC23-D2BCF53F073B}" presName="txShp" presStyleLbl="node1" presStyleIdx="0" presStyleCnt="8" custScaleX="72374" custScaleY="100237" custLinFactNeighborY="59">
        <dgm:presLayoutVars>
          <dgm:bulletEnabled val="1"/>
        </dgm:presLayoutVars>
      </dgm:prSet>
      <dgm:spPr/>
      <dgm:t>
        <a:bodyPr/>
        <a:lstStyle/>
        <a:p>
          <a:endParaRPr lang="en-US"/>
        </a:p>
      </dgm:t>
    </dgm:pt>
    <dgm:pt modelId="{4AC2A2DA-CCEC-4A2F-8E71-0834FB858935}" type="pres">
      <dgm:prSet presAssocID="{AA8F0C75-AAFF-4C62-A0AD-A3FFA5587071}" presName="spacing" presStyleCnt="0"/>
      <dgm:spPr/>
    </dgm:pt>
    <dgm:pt modelId="{B2292922-6C77-44B4-BFAE-3A0976CA7C23}" type="pres">
      <dgm:prSet presAssocID="{A0C3A481-B3FF-4D8C-9328-70609E91543B}" presName="composite" presStyleCnt="0"/>
      <dgm:spPr/>
    </dgm:pt>
    <dgm:pt modelId="{9902CE22-71E2-41A7-A2A8-C7131BBD03AB}" type="pres">
      <dgm:prSet presAssocID="{A0C3A481-B3FF-4D8C-9328-70609E91543B}" presName="imgShp" presStyleLbl="fgImgPlace1" presStyleIdx="1" presStyleCnt="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9000" b="-9000"/>
          </a:stretch>
        </a:blipFill>
      </dgm:spPr>
    </dgm:pt>
    <dgm:pt modelId="{5061DB2F-8CE0-4F93-8610-E4164C9EA7F2}" type="pres">
      <dgm:prSet presAssocID="{A0C3A481-B3FF-4D8C-9328-70609E91543B}" presName="txShp" presStyleLbl="node1" presStyleIdx="1" presStyleCnt="8" custScaleX="72374" custScaleY="100237">
        <dgm:presLayoutVars>
          <dgm:bulletEnabled val="1"/>
        </dgm:presLayoutVars>
      </dgm:prSet>
      <dgm:spPr/>
      <dgm:t>
        <a:bodyPr/>
        <a:lstStyle/>
        <a:p>
          <a:endParaRPr lang="en-US"/>
        </a:p>
      </dgm:t>
    </dgm:pt>
    <dgm:pt modelId="{C2BB61BB-C7BA-4E58-A156-FDF8BA83D553}" type="pres">
      <dgm:prSet presAssocID="{BC4696F7-C19E-4EC0-B8E4-3579D864F5ED}" presName="spacing" presStyleCnt="0"/>
      <dgm:spPr/>
    </dgm:pt>
    <dgm:pt modelId="{A5526B3F-92CD-427D-873E-1A613A2A36B2}" type="pres">
      <dgm:prSet presAssocID="{0A83AC19-AC2E-467B-B748-774569EBCD6B}" presName="composite" presStyleCnt="0"/>
      <dgm:spPr/>
    </dgm:pt>
    <dgm:pt modelId="{D2F8C393-0662-4AC1-8D18-F88B5F013DD8}" type="pres">
      <dgm:prSet presAssocID="{0A83AC19-AC2E-467B-B748-774569EBCD6B}" presName="imgShp" presStyleLbl="fgImgPlace1" presStyleIdx="2" presStyleCnt="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D1948F41-420A-448B-BA77-1853BED27567}" type="pres">
      <dgm:prSet presAssocID="{0A83AC19-AC2E-467B-B748-774569EBCD6B}" presName="txShp" presStyleLbl="node1" presStyleIdx="2" presStyleCnt="8" custScaleX="72374" custScaleY="100237" custLinFactNeighborY="-3789">
        <dgm:presLayoutVars>
          <dgm:bulletEnabled val="1"/>
        </dgm:presLayoutVars>
      </dgm:prSet>
      <dgm:spPr/>
      <dgm:t>
        <a:bodyPr/>
        <a:lstStyle/>
        <a:p>
          <a:endParaRPr lang="en-US"/>
        </a:p>
      </dgm:t>
    </dgm:pt>
    <dgm:pt modelId="{203ED42F-1AAC-49BA-85A7-B768714549A2}" type="pres">
      <dgm:prSet presAssocID="{3855F55A-B7D6-4EF6-81DA-2C27B1F61118}" presName="spacing" presStyleCnt="0"/>
      <dgm:spPr/>
    </dgm:pt>
    <dgm:pt modelId="{4355CDC7-41B7-463A-B400-008B15253A93}" type="pres">
      <dgm:prSet presAssocID="{1717BF7C-85FA-419A-AD7C-46EDCF3F5817}" presName="composite" presStyleCnt="0"/>
      <dgm:spPr/>
    </dgm:pt>
    <dgm:pt modelId="{139FEB9F-D6E2-42D0-BB5A-2A2B59CCA68E}" type="pres">
      <dgm:prSet presAssocID="{1717BF7C-85FA-419A-AD7C-46EDCF3F5817}" presName="imgShp" presStyleLbl="fgImgPlace1" presStyleIdx="3" presStyleCnt="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9E4B9589-1600-4E8B-B2C7-68A0631F069F}" type="pres">
      <dgm:prSet presAssocID="{1717BF7C-85FA-419A-AD7C-46EDCF3F5817}" presName="txShp" presStyleLbl="node1" presStyleIdx="3" presStyleCnt="8" custScaleX="72374" custScaleY="100237">
        <dgm:presLayoutVars>
          <dgm:bulletEnabled val="1"/>
        </dgm:presLayoutVars>
      </dgm:prSet>
      <dgm:spPr/>
      <dgm:t>
        <a:bodyPr/>
        <a:lstStyle/>
        <a:p>
          <a:endParaRPr lang="en-US"/>
        </a:p>
      </dgm:t>
    </dgm:pt>
    <dgm:pt modelId="{56DC98E2-F763-477C-AF50-992FC465563F}" type="pres">
      <dgm:prSet presAssocID="{8AC4876A-6A48-455C-8628-E9EEA94AAFEE}" presName="spacing" presStyleCnt="0"/>
      <dgm:spPr/>
    </dgm:pt>
    <dgm:pt modelId="{2C4368A2-0791-454D-8C2A-014E47CB6928}" type="pres">
      <dgm:prSet presAssocID="{34E9EBD7-20EB-4E96-B781-0A1F088FEF96}" presName="composite" presStyleCnt="0"/>
      <dgm:spPr/>
    </dgm:pt>
    <dgm:pt modelId="{0637C105-90F7-4B0B-A3A4-7AE9DDFD76C0}" type="pres">
      <dgm:prSet presAssocID="{34E9EBD7-20EB-4E96-B781-0A1F088FEF96}" presName="imgShp" presStyleLbl="fgImgPlace1" presStyleIdx="4" presStyleCnt="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8BBD7AD2-CEA4-49D4-9C59-3D7796C0019D}" type="pres">
      <dgm:prSet presAssocID="{34E9EBD7-20EB-4E96-B781-0A1F088FEF96}" presName="txShp" presStyleLbl="node1" presStyleIdx="4" presStyleCnt="8" custScaleX="71539" custScaleY="102098" custLinFactNeighborX="508" custLinFactNeighborY="4246">
        <dgm:presLayoutVars>
          <dgm:bulletEnabled val="1"/>
        </dgm:presLayoutVars>
      </dgm:prSet>
      <dgm:spPr/>
      <dgm:t>
        <a:bodyPr/>
        <a:lstStyle/>
        <a:p>
          <a:endParaRPr lang="en-US"/>
        </a:p>
      </dgm:t>
    </dgm:pt>
    <dgm:pt modelId="{22A1433E-3E26-4DA6-A97A-C2B4A788FA53}" type="pres">
      <dgm:prSet presAssocID="{AA6E9EF8-9F7D-4CE9-ABE5-08685D7AB4D9}" presName="spacing" presStyleCnt="0"/>
      <dgm:spPr/>
    </dgm:pt>
    <dgm:pt modelId="{B7315329-067F-4E3F-A438-8AD48DCBC15F}" type="pres">
      <dgm:prSet presAssocID="{44F54854-5247-4EC9-B1B2-43A9F56DBF42}" presName="composite" presStyleCnt="0"/>
      <dgm:spPr/>
    </dgm:pt>
    <dgm:pt modelId="{5117419E-E5DC-45FE-AE10-0DDA46842E6B}" type="pres">
      <dgm:prSet presAssocID="{44F54854-5247-4EC9-B1B2-43A9F56DBF42}" presName="imgShp" presStyleLbl="fgImgPlace1" presStyleIdx="5" presStyleCnt="8"/>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2000" b="-2000"/>
          </a:stretch>
        </a:blipFill>
      </dgm:spPr>
    </dgm:pt>
    <dgm:pt modelId="{3E4FBA30-0E4C-401E-9C6F-DB0AF8F56294}" type="pres">
      <dgm:prSet presAssocID="{44F54854-5247-4EC9-B1B2-43A9F56DBF42}" presName="txShp" presStyleLbl="node1" presStyleIdx="5" presStyleCnt="8" custScaleX="72374" custScaleY="100237">
        <dgm:presLayoutVars>
          <dgm:bulletEnabled val="1"/>
        </dgm:presLayoutVars>
      </dgm:prSet>
      <dgm:spPr/>
      <dgm:t>
        <a:bodyPr/>
        <a:lstStyle/>
        <a:p>
          <a:endParaRPr lang="en-US"/>
        </a:p>
      </dgm:t>
    </dgm:pt>
    <dgm:pt modelId="{D6A43853-5268-49D3-822C-7F700F0E0D39}" type="pres">
      <dgm:prSet presAssocID="{EB155BB1-BB85-4472-8A74-C093F1CE734F}" presName="spacing" presStyleCnt="0"/>
      <dgm:spPr/>
    </dgm:pt>
    <dgm:pt modelId="{C61AA787-AEC0-4FF6-A86E-14CF5A2DD9F7}" type="pres">
      <dgm:prSet presAssocID="{9875D271-7C00-481C-9A1C-C4DA0E7770A4}" presName="composite" presStyleCnt="0"/>
      <dgm:spPr/>
    </dgm:pt>
    <dgm:pt modelId="{5E369BC7-9A75-4D44-AFBD-998274E5C7D6}" type="pres">
      <dgm:prSet presAssocID="{9875D271-7C00-481C-9A1C-C4DA0E7770A4}" presName="imgShp" presStyleLbl="fgImgPlace1" presStyleIdx="6" presStyleCnt="8"/>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8000" r="-8000"/>
          </a:stretch>
        </a:blipFill>
      </dgm:spPr>
    </dgm:pt>
    <dgm:pt modelId="{FFCBEC23-475A-454E-9A0E-742F2F7D620F}" type="pres">
      <dgm:prSet presAssocID="{9875D271-7C00-481C-9A1C-C4DA0E7770A4}" presName="txShp" presStyleLbl="node1" presStyleIdx="6" presStyleCnt="8" custScaleX="72374" custScaleY="100237">
        <dgm:presLayoutVars>
          <dgm:bulletEnabled val="1"/>
        </dgm:presLayoutVars>
      </dgm:prSet>
      <dgm:spPr/>
      <dgm:t>
        <a:bodyPr/>
        <a:lstStyle/>
        <a:p>
          <a:endParaRPr lang="en-US"/>
        </a:p>
      </dgm:t>
    </dgm:pt>
    <dgm:pt modelId="{36157693-BC88-4D1A-9DE9-F4CE35FE2FA5}" type="pres">
      <dgm:prSet presAssocID="{7B6BCFF3-386A-45A9-BB23-4502A24D47A1}" presName="spacing" presStyleCnt="0"/>
      <dgm:spPr/>
    </dgm:pt>
    <dgm:pt modelId="{7D129E79-B534-46CD-84BB-659D4BAC7029}" type="pres">
      <dgm:prSet presAssocID="{AB5E2682-8137-42E4-B0D4-BC4D467DA505}" presName="composite" presStyleCnt="0"/>
      <dgm:spPr/>
    </dgm:pt>
    <dgm:pt modelId="{9F93F6B6-5B37-4DE1-8976-86AFD25EF87A}" type="pres">
      <dgm:prSet presAssocID="{AB5E2682-8137-42E4-B0D4-BC4D467DA505}" presName="imgShp" presStyleLbl="fgImgPlace1" presStyleIdx="7" presStyleCnt="8"/>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dgm:spPr>
    </dgm:pt>
    <dgm:pt modelId="{0271208C-B7FB-40A5-9AE9-43E749CBD8A3}" type="pres">
      <dgm:prSet presAssocID="{AB5E2682-8137-42E4-B0D4-BC4D467DA505}" presName="txShp" presStyleLbl="node1" presStyleIdx="7" presStyleCnt="8" custScaleX="72374" custScaleY="100237">
        <dgm:presLayoutVars>
          <dgm:bulletEnabled val="1"/>
        </dgm:presLayoutVars>
      </dgm:prSet>
      <dgm:spPr/>
      <dgm:t>
        <a:bodyPr/>
        <a:lstStyle/>
        <a:p>
          <a:endParaRPr lang="en-US"/>
        </a:p>
      </dgm:t>
    </dgm:pt>
  </dgm:ptLst>
  <dgm:cxnLst>
    <dgm:cxn modelId="{05CC1915-9453-4988-B2B3-F5DA4ACCE6AF}" srcId="{567D460D-2C21-4A5E-B964-3EF25B851E1A}" destId="{A0C3A481-B3FF-4D8C-9328-70609E91543B}" srcOrd="1" destOrd="0" parTransId="{AE786607-816C-4AFF-AF18-6FC704976209}" sibTransId="{BC4696F7-C19E-4EC0-B8E4-3579D864F5ED}"/>
    <dgm:cxn modelId="{64EF7BCB-2EB0-4D19-AEBA-DBC282246F01}" srcId="{567D460D-2C21-4A5E-B964-3EF25B851E1A}" destId="{1717BF7C-85FA-419A-AD7C-46EDCF3F5817}" srcOrd="3" destOrd="0" parTransId="{FD912151-5EAB-4C0E-91BE-42A09E9E2B5A}" sibTransId="{8AC4876A-6A48-455C-8628-E9EEA94AAFEE}"/>
    <dgm:cxn modelId="{E1E681B7-2869-4B5E-8A4A-641A60191150}" srcId="{567D460D-2C21-4A5E-B964-3EF25B851E1A}" destId="{49A85A67-8824-4143-AC23-D2BCF53F073B}" srcOrd="0" destOrd="0" parTransId="{DA6AE2CA-D284-45C6-B283-45F4EABFCD9A}" sibTransId="{AA8F0C75-AAFF-4C62-A0AD-A3FFA5587071}"/>
    <dgm:cxn modelId="{0233CEC6-E151-45D1-AA0B-0B9C8DF070ED}" type="presOf" srcId="{49A85A67-8824-4143-AC23-D2BCF53F073B}" destId="{372DD0A1-4C90-4A45-BC7C-8515AC017364}" srcOrd="0" destOrd="0" presId="urn:microsoft.com/office/officeart/2005/8/layout/vList3"/>
    <dgm:cxn modelId="{1997DB42-AF9C-4127-88C9-629FFAA1024C}" srcId="{567D460D-2C21-4A5E-B964-3EF25B851E1A}" destId="{AB5E2682-8137-42E4-B0D4-BC4D467DA505}" srcOrd="7" destOrd="0" parTransId="{49B33CDE-C686-4EBA-9F52-541CB4846384}" sibTransId="{979A5ABF-53C2-41D0-BDD0-02D4BD596777}"/>
    <dgm:cxn modelId="{CC79C5ED-3DBC-4216-BD7C-FE1F3A0B0F84}" srcId="{567D460D-2C21-4A5E-B964-3EF25B851E1A}" destId="{0A83AC19-AC2E-467B-B748-774569EBCD6B}" srcOrd="2" destOrd="0" parTransId="{5679749A-E960-4DE4-80D7-74B044ADA686}" sibTransId="{3855F55A-B7D6-4EF6-81DA-2C27B1F61118}"/>
    <dgm:cxn modelId="{597A85D6-5307-4FF0-B4BD-AA383A560365}" srcId="{567D460D-2C21-4A5E-B964-3EF25B851E1A}" destId="{9875D271-7C00-481C-9A1C-C4DA0E7770A4}" srcOrd="6" destOrd="0" parTransId="{7B07AA02-9146-4702-87EB-C0423F00403B}" sibTransId="{7B6BCFF3-386A-45A9-BB23-4502A24D47A1}"/>
    <dgm:cxn modelId="{90201EEA-07B3-4207-9A87-61030A76FD02}" type="presOf" srcId="{AB5E2682-8137-42E4-B0D4-BC4D467DA505}" destId="{0271208C-B7FB-40A5-9AE9-43E749CBD8A3}" srcOrd="0" destOrd="0" presId="urn:microsoft.com/office/officeart/2005/8/layout/vList3"/>
    <dgm:cxn modelId="{28BFDCB3-6420-40E1-BA7C-54BC68339AAE}" type="presOf" srcId="{9875D271-7C00-481C-9A1C-C4DA0E7770A4}" destId="{FFCBEC23-475A-454E-9A0E-742F2F7D620F}" srcOrd="0" destOrd="0" presId="urn:microsoft.com/office/officeart/2005/8/layout/vList3"/>
    <dgm:cxn modelId="{08903113-CB74-44F9-8AC2-3BD1720AF40E}" type="presOf" srcId="{0A83AC19-AC2E-467B-B748-774569EBCD6B}" destId="{D1948F41-420A-448B-BA77-1853BED27567}" srcOrd="0" destOrd="0" presId="urn:microsoft.com/office/officeart/2005/8/layout/vList3"/>
    <dgm:cxn modelId="{90C46A69-3C1C-44C6-93DD-CE64989FED35}" type="presOf" srcId="{34E9EBD7-20EB-4E96-B781-0A1F088FEF96}" destId="{8BBD7AD2-CEA4-49D4-9C59-3D7796C0019D}" srcOrd="0" destOrd="0" presId="urn:microsoft.com/office/officeart/2005/8/layout/vList3"/>
    <dgm:cxn modelId="{0435B217-CEFB-40B7-AB99-54687B6B85F0}" type="presOf" srcId="{44F54854-5247-4EC9-B1B2-43A9F56DBF42}" destId="{3E4FBA30-0E4C-401E-9C6F-DB0AF8F56294}" srcOrd="0" destOrd="0" presId="urn:microsoft.com/office/officeart/2005/8/layout/vList3"/>
    <dgm:cxn modelId="{231A2CF0-4F47-4B32-9A39-39768B2F8F7B}" type="presOf" srcId="{A0C3A481-B3FF-4D8C-9328-70609E91543B}" destId="{5061DB2F-8CE0-4F93-8610-E4164C9EA7F2}" srcOrd="0" destOrd="0" presId="urn:microsoft.com/office/officeart/2005/8/layout/vList3"/>
    <dgm:cxn modelId="{80464D37-8C17-4D6C-B4EB-FF739887BEF6}" srcId="{567D460D-2C21-4A5E-B964-3EF25B851E1A}" destId="{44F54854-5247-4EC9-B1B2-43A9F56DBF42}" srcOrd="5" destOrd="0" parTransId="{28724629-FBF0-4D69-9C3B-46F8190801F5}" sibTransId="{EB155BB1-BB85-4472-8A74-C093F1CE734F}"/>
    <dgm:cxn modelId="{7B361492-9F43-458C-9616-22EE8E37EB1A}" type="presOf" srcId="{567D460D-2C21-4A5E-B964-3EF25B851E1A}" destId="{BED85F0F-4B3B-4517-B62E-9710D3A08541}" srcOrd="0" destOrd="0" presId="urn:microsoft.com/office/officeart/2005/8/layout/vList3"/>
    <dgm:cxn modelId="{B34B394A-9075-4BCB-AFC7-3904AAF49D15}" srcId="{567D460D-2C21-4A5E-B964-3EF25B851E1A}" destId="{34E9EBD7-20EB-4E96-B781-0A1F088FEF96}" srcOrd="4" destOrd="0" parTransId="{8593ACB0-8ADC-4816-9D97-02F138440FF7}" sibTransId="{AA6E9EF8-9F7D-4CE9-ABE5-08685D7AB4D9}"/>
    <dgm:cxn modelId="{028478DB-1072-469A-9CD2-000DBB6D5E77}" type="presOf" srcId="{1717BF7C-85FA-419A-AD7C-46EDCF3F5817}" destId="{9E4B9589-1600-4E8B-B2C7-68A0631F069F}" srcOrd="0" destOrd="0" presId="urn:microsoft.com/office/officeart/2005/8/layout/vList3"/>
    <dgm:cxn modelId="{DB7D0130-ADAD-4671-976F-609B92023C7C}" type="presParOf" srcId="{BED85F0F-4B3B-4517-B62E-9710D3A08541}" destId="{761544D5-0443-4777-BB26-C430BD4B7FB2}" srcOrd="0" destOrd="0" presId="urn:microsoft.com/office/officeart/2005/8/layout/vList3"/>
    <dgm:cxn modelId="{74D68CE8-DB03-4772-B203-DFC20ADCF74B}" type="presParOf" srcId="{761544D5-0443-4777-BB26-C430BD4B7FB2}" destId="{402FDD56-B2FA-4133-AC16-D2185C3CFF3F}" srcOrd="0" destOrd="0" presId="urn:microsoft.com/office/officeart/2005/8/layout/vList3"/>
    <dgm:cxn modelId="{E3550AF6-84F3-4F63-AF1E-CB1B4D17DB28}" type="presParOf" srcId="{761544D5-0443-4777-BB26-C430BD4B7FB2}" destId="{372DD0A1-4C90-4A45-BC7C-8515AC017364}" srcOrd="1" destOrd="0" presId="urn:microsoft.com/office/officeart/2005/8/layout/vList3"/>
    <dgm:cxn modelId="{B784F961-297E-4422-BFE0-E209733A89DD}" type="presParOf" srcId="{BED85F0F-4B3B-4517-B62E-9710D3A08541}" destId="{4AC2A2DA-CCEC-4A2F-8E71-0834FB858935}" srcOrd="1" destOrd="0" presId="urn:microsoft.com/office/officeart/2005/8/layout/vList3"/>
    <dgm:cxn modelId="{9253E329-2F91-44B7-95D7-A46534EF0F3B}" type="presParOf" srcId="{BED85F0F-4B3B-4517-B62E-9710D3A08541}" destId="{B2292922-6C77-44B4-BFAE-3A0976CA7C23}" srcOrd="2" destOrd="0" presId="urn:microsoft.com/office/officeart/2005/8/layout/vList3"/>
    <dgm:cxn modelId="{EBF0B895-B217-48FF-B7A4-030A36700C49}" type="presParOf" srcId="{B2292922-6C77-44B4-BFAE-3A0976CA7C23}" destId="{9902CE22-71E2-41A7-A2A8-C7131BBD03AB}" srcOrd="0" destOrd="0" presId="urn:microsoft.com/office/officeart/2005/8/layout/vList3"/>
    <dgm:cxn modelId="{9E524796-046B-402A-BB69-71CF137EE3C2}" type="presParOf" srcId="{B2292922-6C77-44B4-BFAE-3A0976CA7C23}" destId="{5061DB2F-8CE0-4F93-8610-E4164C9EA7F2}" srcOrd="1" destOrd="0" presId="urn:microsoft.com/office/officeart/2005/8/layout/vList3"/>
    <dgm:cxn modelId="{F4F21554-AE31-490C-A9DF-B3BEE5B98C92}" type="presParOf" srcId="{BED85F0F-4B3B-4517-B62E-9710D3A08541}" destId="{C2BB61BB-C7BA-4E58-A156-FDF8BA83D553}" srcOrd="3" destOrd="0" presId="urn:microsoft.com/office/officeart/2005/8/layout/vList3"/>
    <dgm:cxn modelId="{C3064F86-95ED-49D4-B4F8-D62AAEEDD8B3}" type="presParOf" srcId="{BED85F0F-4B3B-4517-B62E-9710D3A08541}" destId="{A5526B3F-92CD-427D-873E-1A613A2A36B2}" srcOrd="4" destOrd="0" presId="urn:microsoft.com/office/officeart/2005/8/layout/vList3"/>
    <dgm:cxn modelId="{86EE0E96-4D6D-4409-840E-C711A77F070E}" type="presParOf" srcId="{A5526B3F-92CD-427D-873E-1A613A2A36B2}" destId="{D2F8C393-0662-4AC1-8D18-F88B5F013DD8}" srcOrd="0" destOrd="0" presId="urn:microsoft.com/office/officeart/2005/8/layout/vList3"/>
    <dgm:cxn modelId="{1A11B250-4BBB-4A33-A533-70B5F1486251}" type="presParOf" srcId="{A5526B3F-92CD-427D-873E-1A613A2A36B2}" destId="{D1948F41-420A-448B-BA77-1853BED27567}" srcOrd="1" destOrd="0" presId="urn:microsoft.com/office/officeart/2005/8/layout/vList3"/>
    <dgm:cxn modelId="{689F6C8E-A3F3-4374-90AA-F16FBF2D2CFF}" type="presParOf" srcId="{BED85F0F-4B3B-4517-B62E-9710D3A08541}" destId="{203ED42F-1AAC-49BA-85A7-B768714549A2}" srcOrd="5" destOrd="0" presId="urn:microsoft.com/office/officeart/2005/8/layout/vList3"/>
    <dgm:cxn modelId="{820D41CB-739E-46FC-A125-AD185E47AA44}" type="presParOf" srcId="{BED85F0F-4B3B-4517-B62E-9710D3A08541}" destId="{4355CDC7-41B7-463A-B400-008B15253A93}" srcOrd="6" destOrd="0" presId="urn:microsoft.com/office/officeart/2005/8/layout/vList3"/>
    <dgm:cxn modelId="{A4473A17-C94B-481C-BEC9-C8C38A51C820}" type="presParOf" srcId="{4355CDC7-41B7-463A-B400-008B15253A93}" destId="{139FEB9F-D6E2-42D0-BB5A-2A2B59CCA68E}" srcOrd="0" destOrd="0" presId="urn:microsoft.com/office/officeart/2005/8/layout/vList3"/>
    <dgm:cxn modelId="{B6B79C1E-CA4C-4BE6-B87A-9C377472274B}" type="presParOf" srcId="{4355CDC7-41B7-463A-B400-008B15253A93}" destId="{9E4B9589-1600-4E8B-B2C7-68A0631F069F}" srcOrd="1" destOrd="0" presId="urn:microsoft.com/office/officeart/2005/8/layout/vList3"/>
    <dgm:cxn modelId="{7EAE1AC7-8EAB-4399-B24E-3686FEC0159D}" type="presParOf" srcId="{BED85F0F-4B3B-4517-B62E-9710D3A08541}" destId="{56DC98E2-F763-477C-AF50-992FC465563F}" srcOrd="7" destOrd="0" presId="urn:microsoft.com/office/officeart/2005/8/layout/vList3"/>
    <dgm:cxn modelId="{2A3D36C3-D098-48C4-8713-2D5FA4DC42D8}" type="presParOf" srcId="{BED85F0F-4B3B-4517-B62E-9710D3A08541}" destId="{2C4368A2-0791-454D-8C2A-014E47CB6928}" srcOrd="8" destOrd="0" presId="urn:microsoft.com/office/officeart/2005/8/layout/vList3"/>
    <dgm:cxn modelId="{7E301F72-2B5C-40B8-B0E7-77EA7FC3D64A}" type="presParOf" srcId="{2C4368A2-0791-454D-8C2A-014E47CB6928}" destId="{0637C105-90F7-4B0B-A3A4-7AE9DDFD76C0}" srcOrd="0" destOrd="0" presId="urn:microsoft.com/office/officeart/2005/8/layout/vList3"/>
    <dgm:cxn modelId="{2AACDD86-3B7F-4A80-880D-FC881F2361EF}" type="presParOf" srcId="{2C4368A2-0791-454D-8C2A-014E47CB6928}" destId="{8BBD7AD2-CEA4-49D4-9C59-3D7796C0019D}" srcOrd="1" destOrd="0" presId="urn:microsoft.com/office/officeart/2005/8/layout/vList3"/>
    <dgm:cxn modelId="{BDD46361-692B-447A-B810-64463216CD3B}" type="presParOf" srcId="{BED85F0F-4B3B-4517-B62E-9710D3A08541}" destId="{22A1433E-3E26-4DA6-A97A-C2B4A788FA53}" srcOrd="9" destOrd="0" presId="urn:microsoft.com/office/officeart/2005/8/layout/vList3"/>
    <dgm:cxn modelId="{0AF14D63-7E02-4257-9002-427311D3E573}" type="presParOf" srcId="{BED85F0F-4B3B-4517-B62E-9710D3A08541}" destId="{B7315329-067F-4E3F-A438-8AD48DCBC15F}" srcOrd="10" destOrd="0" presId="urn:microsoft.com/office/officeart/2005/8/layout/vList3"/>
    <dgm:cxn modelId="{1BEFCDA3-8BC5-4CA1-B63B-A77F0EAEECFD}" type="presParOf" srcId="{B7315329-067F-4E3F-A438-8AD48DCBC15F}" destId="{5117419E-E5DC-45FE-AE10-0DDA46842E6B}" srcOrd="0" destOrd="0" presId="urn:microsoft.com/office/officeart/2005/8/layout/vList3"/>
    <dgm:cxn modelId="{E1A71609-EAC4-458C-8527-CB21A8373458}" type="presParOf" srcId="{B7315329-067F-4E3F-A438-8AD48DCBC15F}" destId="{3E4FBA30-0E4C-401E-9C6F-DB0AF8F56294}" srcOrd="1" destOrd="0" presId="urn:microsoft.com/office/officeart/2005/8/layout/vList3"/>
    <dgm:cxn modelId="{BBA86683-301F-4A75-9320-215747A85457}" type="presParOf" srcId="{BED85F0F-4B3B-4517-B62E-9710D3A08541}" destId="{D6A43853-5268-49D3-822C-7F700F0E0D39}" srcOrd="11" destOrd="0" presId="urn:microsoft.com/office/officeart/2005/8/layout/vList3"/>
    <dgm:cxn modelId="{2DB75AF0-267A-4E0C-854A-942ECE7942D4}" type="presParOf" srcId="{BED85F0F-4B3B-4517-B62E-9710D3A08541}" destId="{C61AA787-AEC0-4FF6-A86E-14CF5A2DD9F7}" srcOrd="12" destOrd="0" presId="urn:microsoft.com/office/officeart/2005/8/layout/vList3"/>
    <dgm:cxn modelId="{A32D65A6-4226-47F8-9B87-926EF8B1BC07}" type="presParOf" srcId="{C61AA787-AEC0-4FF6-A86E-14CF5A2DD9F7}" destId="{5E369BC7-9A75-4D44-AFBD-998274E5C7D6}" srcOrd="0" destOrd="0" presId="urn:microsoft.com/office/officeart/2005/8/layout/vList3"/>
    <dgm:cxn modelId="{DCC8326A-1804-44DE-A934-F62230D808AB}" type="presParOf" srcId="{C61AA787-AEC0-4FF6-A86E-14CF5A2DD9F7}" destId="{FFCBEC23-475A-454E-9A0E-742F2F7D620F}" srcOrd="1" destOrd="0" presId="urn:microsoft.com/office/officeart/2005/8/layout/vList3"/>
    <dgm:cxn modelId="{985162AA-CB06-49B6-981E-003E86F2FBAB}" type="presParOf" srcId="{BED85F0F-4B3B-4517-B62E-9710D3A08541}" destId="{36157693-BC88-4D1A-9DE9-F4CE35FE2FA5}" srcOrd="13" destOrd="0" presId="urn:microsoft.com/office/officeart/2005/8/layout/vList3"/>
    <dgm:cxn modelId="{4EAA6191-19B9-4545-9481-2E1F34672C3D}" type="presParOf" srcId="{BED85F0F-4B3B-4517-B62E-9710D3A08541}" destId="{7D129E79-B534-46CD-84BB-659D4BAC7029}" srcOrd="14" destOrd="0" presId="urn:microsoft.com/office/officeart/2005/8/layout/vList3"/>
    <dgm:cxn modelId="{AF389C2C-EF37-4921-897A-D994C7B76A02}" type="presParOf" srcId="{7D129E79-B534-46CD-84BB-659D4BAC7029}" destId="{9F93F6B6-5B37-4DE1-8976-86AFD25EF87A}" srcOrd="0" destOrd="0" presId="urn:microsoft.com/office/officeart/2005/8/layout/vList3"/>
    <dgm:cxn modelId="{525AA82E-E647-4476-A29A-CF6308AF46D6}" type="presParOf" srcId="{7D129E79-B534-46CD-84BB-659D4BAC7029}" destId="{0271208C-B7FB-40A5-9AE9-43E749CBD8A3}"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93C867-433C-471B-B671-8CF46E160107}"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en-US"/>
        </a:p>
      </dgm:t>
    </dgm:pt>
    <dgm:pt modelId="{7C7D4B63-B112-4BA7-9030-41C33E471689}">
      <dgm:prSet phldrT="[Text]"/>
      <dgm:spPr>
        <a:ln>
          <a:solidFill>
            <a:srgbClr val="25A2A6"/>
          </a:solidFill>
        </a:ln>
      </dgm:spPr>
      <dgm:t>
        <a:bodyPr/>
        <a:lstStyle/>
        <a:p>
          <a:r>
            <a:rPr lang="en-US" dirty="0" smtClean="0">
              <a:latin typeface="Sylfaen" panose="010A0502050306030303" pitchFamily="18" charset="0"/>
            </a:rPr>
            <a:t>Preparedness</a:t>
          </a:r>
          <a:endParaRPr lang="en-US" dirty="0">
            <a:latin typeface="Sylfaen" panose="010A0502050306030303" pitchFamily="18" charset="0"/>
          </a:endParaRPr>
        </a:p>
      </dgm:t>
    </dgm:pt>
    <dgm:pt modelId="{C13832DE-952B-4468-BD92-2EFD6370A99E}" type="parTrans" cxnId="{82297ADC-2399-42DC-B218-FF7ED3D51AD5}">
      <dgm:prSet/>
      <dgm:spPr/>
      <dgm:t>
        <a:bodyPr/>
        <a:lstStyle/>
        <a:p>
          <a:endParaRPr lang="en-US"/>
        </a:p>
      </dgm:t>
    </dgm:pt>
    <dgm:pt modelId="{D17042EB-3EEC-41A5-B8E8-A042ABF41485}" type="sibTrans" cxnId="{82297ADC-2399-42DC-B218-FF7ED3D51AD5}">
      <dgm:prSet/>
      <dgm:spPr>
        <a:ln>
          <a:solidFill>
            <a:srgbClr val="25A2A6"/>
          </a:solidFill>
        </a:ln>
      </dgm:spPr>
      <dgm:t>
        <a:bodyPr/>
        <a:lstStyle/>
        <a:p>
          <a:endParaRPr lang="en-US">
            <a:latin typeface="Sylfaen" panose="010A0502050306030303" pitchFamily="18" charset="0"/>
          </a:endParaRPr>
        </a:p>
      </dgm:t>
    </dgm:pt>
    <dgm:pt modelId="{7DAEF683-41AE-4DE2-B3ED-41BA9FD7E543}">
      <dgm:prSet phldrT="[Text]"/>
      <dgm:spPr>
        <a:ln>
          <a:solidFill>
            <a:srgbClr val="25A2A6"/>
          </a:solidFill>
        </a:ln>
      </dgm:spPr>
      <dgm:t>
        <a:bodyPr/>
        <a:lstStyle/>
        <a:p>
          <a:r>
            <a:rPr lang="en-US" dirty="0" smtClean="0">
              <a:latin typeface="Sylfaen" panose="010A0502050306030303" pitchFamily="18" charset="0"/>
            </a:rPr>
            <a:t>Response</a:t>
          </a:r>
          <a:endParaRPr lang="en-US" dirty="0">
            <a:latin typeface="Sylfaen" panose="010A0502050306030303" pitchFamily="18" charset="0"/>
          </a:endParaRPr>
        </a:p>
      </dgm:t>
    </dgm:pt>
    <dgm:pt modelId="{E3433AAD-039A-4CAB-B17B-08FA3C86FEEE}" type="parTrans" cxnId="{F1ACF174-BDB9-4410-BB47-D22F30D40CD2}">
      <dgm:prSet/>
      <dgm:spPr/>
      <dgm:t>
        <a:bodyPr/>
        <a:lstStyle/>
        <a:p>
          <a:endParaRPr lang="en-US"/>
        </a:p>
      </dgm:t>
    </dgm:pt>
    <dgm:pt modelId="{DD0893CA-A882-4658-9225-AED12B0074B8}" type="sibTrans" cxnId="{F1ACF174-BDB9-4410-BB47-D22F30D40CD2}">
      <dgm:prSet/>
      <dgm:spPr>
        <a:ln>
          <a:solidFill>
            <a:srgbClr val="25A2A6"/>
          </a:solidFill>
        </a:ln>
      </dgm:spPr>
      <dgm:t>
        <a:bodyPr/>
        <a:lstStyle/>
        <a:p>
          <a:endParaRPr lang="en-US">
            <a:latin typeface="Sylfaen" panose="010A0502050306030303" pitchFamily="18" charset="0"/>
          </a:endParaRPr>
        </a:p>
      </dgm:t>
    </dgm:pt>
    <dgm:pt modelId="{E5A5CE37-DFE3-4485-96F5-882A4365C090}">
      <dgm:prSet phldrT="[Text]"/>
      <dgm:spPr>
        <a:ln>
          <a:solidFill>
            <a:srgbClr val="25A2A6"/>
          </a:solidFill>
        </a:ln>
      </dgm:spPr>
      <dgm:t>
        <a:bodyPr/>
        <a:lstStyle/>
        <a:p>
          <a:r>
            <a:rPr lang="en-US" dirty="0" smtClean="0">
              <a:latin typeface="Sylfaen" panose="010A0502050306030303" pitchFamily="18" charset="0"/>
            </a:rPr>
            <a:t>Managing long-term results</a:t>
          </a:r>
          <a:endParaRPr lang="en-US" dirty="0">
            <a:latin typeface="Sylfaen" panose="010A0502050306030303" pitchFamily="18" charset="0"/>
          </a:endParaRPr>
        </a:p>
      </dgm:t>
    </dgm:pt>
    <dgm:pt modelId="{5BAB4E7F-1F0A-4E60-B7FE-2C8DA3D85EE9}" type="parTrans" cxnId="{595A390C-06E3-435F-9E1F-2E411A8B50DB}">
      <dgm:prSet/>
      <dgm:spPr/>
      <dgm:t>
        <a:bodyPr/>
        <a:lstStyle/>
        <a:p>
          <a:endParaRPr lang="en-US"/>
        </a:p>
      </dgm:t>
    </dgm:pt>
    <dgm:pt modelId="{37CB1A0E-84DD-4903-AACD-0FEC44533C47}" type="sibTrans" cxnId="{595A390C-06E3-435F-9E1F-2E411A8B50DB}">
      <dgm:prSet/>
      <dgm:spPr>
        <a:ln>
          <a:solidFill>
            <a:srgbClr val="25A2A6"/>
          </a:solidFill>
        </a:ln>
      </dgm:spPr>
      <dgm:t>
        <a:bodyPr/>
        <a:lstStyle/>
        <a:p>
          <a:endParaRPr lang="en-US">
            <a:latin typeface="Sylfaen" panose="010A0502050306030303" pitchFamily="18" charset="0"/>
          </a:endParaRPr>
        </a:p>
      </dgm:t>
    </dgm:pt>
    <dgm:pt modelId="{35A341DE-D0D8-4069-9625-06CFEDF8BF12}">
      <dgm:prSet phldrT="[Text]"/>
      <dgm:spPr>
        <a:ln>
          <a:solidFill>
            <a:srgbClr val="25A2A6"/>
          </a:solidFill>
        </a:ln>
      </dgm:spPr>
      <dgm:t>
        <a:bodyPr/>
        <a:lstStyle/>
        <a:p>
          <a:r>
            <a:rPr lang="en-GB" dirty="0" smtClean="0">
              <a:latin typeface="Sylfaen" panose="010A0502050306030303" pitchFamily="18" charset="0"/>
            </a:rPr>
            <a:t>Consideration of experiences for the future</a:t>
          </a:r>
          <a:endParaRPr lang="en-US" dirty="0">
            <a:latin typeface="Sylfaen" panose="010A0502050306030303" pitchFamily="18" charset="0"/>
          </a:endParaRPr>
        </a:p>
      </dgm:t>
    </dgm:pt>
    <dgm:pt modelId="{486513FC-091F-4AF2-A912-4652F912C6BB}" type="parTrans" cxnId="{F1A07BB0-A531-4D22-9F74-BF3174821603}">
      <dgm:prSet/>
      <dgm:spPr/>
      <dgm:t>
        <a:bodyPr/>
        <a:lstStyle/>
        <a:p>
          <a:endParaRPr lang="en-US"/>
        </a:p>
      </dgm:t>
    </dgm:pt>
    <dgm:pt modelId="{7CB787CB-E008-41B2-B3F0-259BAA5C1DFE}" type="sibTrans" cxnId="{F1A07BB0-A531-4D22-9F74-BF3174821603}">
      <dgm:prSet/>
      <dgm:spPr>
        <a:ln>
          <a:solidFill>
            <a:srgbClr val="25A2A6"/>
          </a:solidFill>
        </a:ln>
      </dgm:spPr>
      <dgm:t>
        <a:bodyPr/>
        <a:lstStyle/>
        <a:p>
          <a:endParaRPr lang="en-US">
            <a:latin typeface="Sylfaen" panose="010A0502050306030303" pitchFamily="18" charset="0"/>
          </a:endParaRPr>
        </a:p>
      </dgm:t>
    </dgm:pt>
    <dgm:pt modelId="{C9FA8AA5-A830-4BF8-9B43-032223AEB4AF}" type="pres">
      <dgm:prSet presAssocID="{DE93C867-433C-471B-B671-8CF46E160107}" presName="cycle" presStyleCnt="0">
        <dgm:presLayoutVars>
          <dgm:dir/>
          <dgm:resizeHandles val="exact"/>
        </dgm:presLayoutVars>
      </dgm:prSet>
      <dgm:spPr/>
      <dgm:t>
        <a:bodyPr/>
        <a:lstStyle/>
        <a:p>
          <a:endParaRPr lang="en-US"/>
        </a:p>
      </dgm:t>
    </dgm:pt>
    <dgm:pt modelId="{EA12D9FA-F0D2-45CE-8AFC-A23DFBCDC404}" type="pres">
      <dgm:prSet presAssocID="{7C7D4B63-B112-4BA7-9030-41C33E471689}" presName="node" presStyleLbl="node1" presStyleIdx="0" presStyleCnt="4">
        <dgm:presLayoutVars>
          <dgm:bulletEnabled val="1"/>
        </dgm:presLayoutVars>
      </dgm:prSet>
      <dgm:spPr/>
      <dgm:t>
        <a:bodyPr/>
        <a:lstStyle/>
        <a:p>
          <a:endParaRPr lang="en-US"/>
        </a:p>
      </dgm:t>
    </dgm:pt>
    <dgm:pt modelId="{CA8C76EB-86AD-4D4D-A5B2-A0B12B63FED8}" type="pres">
      <dgm:prSet presAssocID="{7C7D4B63-B112-4BA7-9030-41C33E471689}" presName="spNode" presStyleCnt="0"/>
      <dgm:spPr/>
    </dgm:pt>
    <dgm:pt modelId="{77C30A13-FA09-4DD6-9851-5FE2872AA38B}" type="pres">
      <dgm:prSet presAssocID="{D17042EB-3EEC-41A5-B8E8-A042ABF41485}" presName="sibTrans" presStyleLbl="sibTrans1D1" presStyleIdx="0" presStyleCnt="4"/>
      <dgm:spPr/>
      <dgm:t>
        <a:bodyPr/>
        <a:lstStyle/>
        <a:p>
          <a:endParaRPr lang="en-US"/>
        </a:p>
      </dgm:t>
    </dgm:pt>
    <dgm:pt modelId="{CAF15B8A-F78C-43E2-82BB-61D49BB66F19}" type="pres">
      <dgm:prSet presAssocID="{7DAEF683-41AE-4DE2-B3ED-41BA9FD7E543}" presName="node" presStyleLbl="node1" presStyleIdx="1" presStyleCnt="4">
        <dgm:presLayoutVars>
          <dgm:bulletEnabled val="1"/>
        </dgm:presLayoutVars>
      </dgm:prSet>
      <dgm:spPr/>
      <dgm:t>
        <a:bodyPr/>
        <a:lstStyle/>
        <a:p>
          <a:endParaRPr lang="en-US"/>
        </a:p>
      </dgm:t>
    </dgm:pt>
    <dgm:pt modelId="{2F1C38AD-4C12-415D-B2E5-81CB4DDBC033}" type="pres">
      <dgm:prSet presAssocID="{7DAEF683-41AE-4DE2-B3ED-41BA9FD7E543}" presName="spNode" presStyleCnt="0"/>
      <dgm:spPr/>
    </dgm:pt>
    <dgm:pt modelId="{4CB2C11C-488F-45EF-AF2B-92D3ACE3E40B}" type="pres">
      <dgm:prSet presAssocID="{DD0893CA-A882-4658-9225-AED12B0074B8}" presName="sibTrans" presStyleLbl="sibTrans1D1" presStyleIdx="1" presStyleCnt="4"/>
      <dgm:spPr/>
      <dgm:t>
        <a:bodyPr/>
        <a:lstStyle/>
        <a:p>
          <a:endParaRPr lang="en-US"/>
        </a:p>
      </dgm:t>
    </dgm:pt>
    <dgm:pt modelId="{1B0B1C13-7449-4776-BA69-B857C7E71D6F}" type="pres">
      <dgm:prSet presAssocID="{E5A5CE37-DFE3-4485-96F5-882A4365C090}" presName="node" presStyleLbl="node1" presStyleIdx="2" presStyleCnt="4">
        <dgm:presLayoutVars>
          <dgm:bulletEnabled val="1"/>
        </dgm:presLayoutVars>
      </dgm:prSet>
      <dgm:spPr/>
      <dgm:t>
        <a:bodyPr/>
        <a:lstStyle/>
        <a:p>
          <a:endParaRPr lang="en-US"/>
        </a:p>
      </dgm:t>
    </dgm:pt>
    <dgm:pt modelId="{C9179036-2289-480B-93B2-F531EBA6B4C0}" type="pres">
      <dgm:prSet presAssocID="{E5A5CE37-DFE3-4485-96F5-882A4365C090}" presName="spNode" presStyleCnt="0"/>
      <dgm:spPr/>
    </dgm:pt>
    <dgm:pt modelId="{7194993B-30F2-47C6-A432-63AD00C0E1F0}" type="pres">
      <dgm:prSet presAssocID="{37CB1A0E-84DD-4903-AACD-0FEC44533C47}" presName="sibTrans" presStyleLbl="sibTrans1D1" presStyleIdx="2" presStyleCnt="4"/>
      <dgm:spPr/>
      <dgm:t>
        <a:bodyPr/>
        <a:lstStyle/>
        <a:p>
          <a:endParaRPr lang="en-US"/>
        </a:p>
      </dgm:t>
    </dgm:pt>
    <dgm:pt modelId="{16A9B4D1-7D58-4383-9B32-685088A212BD}" type="pres">
      <dgm:prSet presAssocID="{35A341DE-D0D8-4069-9625-06CFEDF8BF12}" presName="node" presStyleLbl="node1" presStyleIdx="3" presStyleCnt="4">
        <dgm:presLayoutVars>
          <dgm:bulletEnabled val="1"/>
        </dgm:presLayoutVars>
      </dgm:prSet>
      <dgm:spPr/>
      <dgm:t>
        <a:bodyPr/>
        <a:lstStyle/>
        <a:p>
          <a:endParaRPr lang="en-US"/>
        </a:p>
      </dgm:t>
    </dgm:pt>
    <dgm:pt modelId="{CE4A2EF7-03A6-47DA-B073-28EB4D75EF6D}" type="pres">
      <dgm:prSet presAssocID="{35A341DE-D0D8-4069-9625-06CFEDF8BF12}" presName="spNode" presStyleCnt="0"/>
      <dgm:spPr/>
    </dgm:pt>
    <dgm:pt modelId="{3B451B3F-5A04-4DDD-811A-750A68F3A9F6}" type="pres">
      <dgm:prSet presAssocID="{7CB787CB-E008-41B2-B3F0-259BAA5C1DFE}" presName="sibTrans" presStyleLbl="sibTrans1D1" presStyleIdx="3" presStyleCnt="4"/>
      <dgm:spPr/>
      <dgm:t>
        <a:bodyPr/>
        <a:lstStyle/>
        <a:p>
          <a:endParaRPr lang="en-US"/>
        </a:p>
      </dgm:t>
    </dgm:pt>
  </dgm:ptLst>
  <dgm:cxnLst>
    <dgm:cxn modelId="{82297ADC-2399-42DC-B218-FF7ED3D51AD5}" srcId="{DE93C867-433C-471B-B671-8CF46E160107}" destId="{7C7D4B63-B112-4BA7-9030-41C33E471689}" srcOrd="0" destOrd="0" parTransId="{C13832DE-952B-4468-BD92-2EFD6370A99E}" sibTransId="{D17042EB-3EEC-41A5-B8E8-A042ABF41485}"/>
    <dgm:cxn modelId="{44DD7C53-8FF1-40F2-9386-F88E0EA14F61}" type="presOf" srcId="{7CB787CB-E008-41B2-B3F0-259BAA5C1DFE}" destId="{3B451B3F-5A04-4DDD-811A-750A68F3A9F6}" srcOrd="0" destOrd="0" presId="urn:microsoft.com/office/officeart/2005/8/layout/cycle5"/>
    <dgm:cxn modelId="{C8FA1F6C-8474-4175-8F69-84CDA392A16F}" type="presOf" srcId="{E5A5CE37-DFE3-4485-96F5-882A4365C090}" destId="{1B0B1C13-7449-4776-BA69-B857C7E71D6F}" srcOrd="0" destOrd="0" presId="urn:microsoft.com/office/officeart/2005/8/layout/cycle5"/>
    <dgm:cxn modelId="{D79D7A0D-55BB-46F3-BD0E-D5A3FE1D9EAA}" type="presOf" srcId="{7C7D4B63-B112-4BA7-9030-41C33E471689}" destId="{EA12D9FA-F0D2-45CE-8AFC-A23DFBCDC404}" srcOrd="0" destOrd="0" presId="urn:microsoft.com/office/officeart/2005/8/layout/cycle5"/>
    <dgm:cxn modelId="{429FBC1B-1423-44C9-BDC5-758512B4B5A8}" type="presOf" srcId="{D17042EB-3EEC-41A5-B8E8-A042ABF41485}" destId="{77C30A13-FA09-4DD6-9851-5FE2872AA38B}" srcOrd="0" destOrd="0" presId="urn:microsoft.com/office/officeart/2005/8/layout/cycle5"/>
    <dgm:cxn modelId="{F1A07BB0-A531-4D22-9F74-BF3174821603}" srcId="{DE93C867-433C-471B-B671-8CF46E160107}" destId="{35A341DE-D0D8-4069-9625-06CFEDF8BF12}" srcOrd="3" destOrd="0" parTransId="{486513FC-091F-4AF2-A912-4652F912C6BB}" sibTransId="{7CB787CB-E008-41B2-B3F0-259BAA5C1DFE}"/>
    <dgm:cxn modelId="{595A390C-06E3-435F-9E1F-2E411A8B50DB}" srcId="{DE93C867-433C-471B-B671-8CF46E160107}" destId="{E5A5CE37-DFE3-4485-96F5-882A4365C090}" srcOrd="2" destOrd="0" parTransId="{5BAB4E7F-1F0A-4E60-B7FE-2C8DA3D85EE9}" sibTransId="{37CB1A0E-84DD-4903-AACD-0FEC44533C47}"/>
    <dgm:cxn modelId="{DB7C549C-8668-4A46-9E2E-37BBFE2E4171}" type="presOf" srcId="{35A341DE-D0D8-4069-9625-06CFEDF8BF12}" destId="{16A9B4D1-7D58-4383-9B32-685088A212BD}" srcOrd="0" destOrd="0" presId="urn:microsoft.com/office/officeart/2005/8/layout/cycle5"/>
    <dgm:cxn modelId="{F1ACF174-BDB9-4410-BB47-D22F30D40CD2}" srcId="{DE93C867-433C-471B-B671-8CF46E160107}" destId="{7DAEF683-41AE-4DE2-B3ED-41BA9FD7E543}" srcOrd="1" destOrd="0" parTransId="{E3433AAD-039A-4CAB-B17B-08FA3C86FEEE}" sibTransId="{DD0893CA-A882-4658-9225-AED12B0074B8}"/>
    <dgm:cxn modelId="{5BFCA1C8-C0A1-4E57-846A-B96B447D0CDF}" type="presOf" srcId="{DD0893CA-A882-4658-9225-AED12B0074B8}" destId="{4CB2C11C-488F-45EF-AF2B-92D3ACE3E40B}" srcOrd="0" destOrd="0" presId="urn:microsoft.com/office/officeart/2005/8/layout/cycle5"/>
    <dgm:cxn modelId="{E517DA3D-743B-44DC-A0D2-BFB343F20491}" type="presOf" srcId="{7DAEF683-41AE-4DE2-B3ED-41BA9FD7E543}" destId="{CAF15B8A-F78C-43E2-82BB-61D49BB66F19}" srcOrd="0" destOrd="0" presId="urn:microsoft.com/office/officeart/2005/8/layout/cycle5"/>
    <dgm:cxn modelId="{23E3339B-D93F-422F-BE8D-0228BA760950}" type="presOf" srcId="{DE93C867-433C-471B-B671-8CF46E160107}" destId="{C9FA8AA5-A830-4BF8-9B43-032223AEB4AF}" srcOrd="0" destOrd="0" presId="urn:microsoft.com/office/officeart/2005/8/layout/cycle5"/>
    <dgm:cxn modelId="{A25E2351-A3C9-4695-A118-9D225B34C42F}" type="presOf" srcId="{37CB1A0E-84DD-4903-AACD-0FEC44533C47}" destId="{7194993B-30F2-47C6-A432-63AD00C0E1F0}" srcOrd="0" destOrd="0" presId="urn:microsoft.com/office/officeart/2005/8/layout/cycle5"/>
    <dgm:cxn modelId="{47A81910-ED01-4DAE-84DA-B15DEDB7A994}" type="presParOf" srcId="{C9FA8AA5-A830-4BF8-9B43-032223AEB4AF}" destId="{EA12D9FA-F0D2-45CE-8AFC-A23DFBCDC404}" srcOrd="0" destOrd="0" presId="urn:microsoft.com/office/officeart/2005/8/layout/cycle5"/>
    <dgm:cxn modelId="{38DEB661-8940-4760-86F1-1F84644915FB}" type="presParOf" srcId="{C9FA8AA5-A830-4BF8-9B43-032223AEB4AF}" destId="{CA8C76EB-86AD-4D4D-A5B2-A0B12B63FED8}" srcOrd="1" destOrd="0" presId="urn:microsoft.com/office/officeart/2005/8/layout/cycle5"/>
    <dgm:cxn modelId="{C04B02D5-B161-4C6C-ABCE-4AFCC4E44CBB}" type="presParOf" srcId="{C9FA8AA5-A830-4BF8-9B43-032223AEB4AF}" destId="{77C30A13-FA09-4DD6-9851-5FE2872AA38B}" srcOrd="2" destOrd="0" presId="urn:microsoft.com/office/officeart/2005/8/layout/cycle5"/>
    <dgm:cxn modelId="{1F4145AE-5AA7-4A6E-8D1E-580699428371}" type="presParOf" srcId="{C9FA8AA5-A830-4BF8-9B43-032223AEB4AF}" destId="{CAF15B8A-F78C-43E2-82BB-61D49BB66F19}" srcOrd="3" destOrd="0" presId="urn:microsoft.com/office/officeart/2005/8/layout/cycle5"/>
    <dgm:cxn modelId="{A77446E4-6416-4A70-B70C-C6B2FD4C885B}" type="presParOf" srcId="{C9FA8AA5-A830-4BF8-9B43-032223AEB4AF}" destId="{2F1C38AD-4C12-415D-B2E5-81CB4DDBC033}" srcOrd="4" destOrd="0" presId="urn:microsoft.com/office/officeart/2005/8/layout/cycle5"/>
    <dgm:cxn modelId="{CE4E4F0B-7DCC-4061-B655-81D00E05451E}" type="presParOf" srcId="{C9FA8AA5-A830-4BF8-9B43-032223AEB4AF}" destId="{4CB2C11C-488F-45EF-AF2B-92D3ACE3E40B}" srcOrd="5" destOrd="0" presId="urn:microsoft.com/office/officeart/2005/8/layout/cycle5"/>
    <dgm:cxn modelId="{CFB60A51-CD9B-48D1-8DA1-F2246F351467}" type="presParOf" srcId="{C9FA8AA5-A830-4BF8-9B43-032223AEB4AF}" destId="{1B0B1C13-7449-4776-BA69-B857C7E71D6F}" srcOrd="6" destOrd="0" presId="urn:microsoft.com/office/officeart/2005/8/layout/cycle5"/>
    <dgm:cxn modelId="{59E5F936-6C11-4B09-92EB-C649145E0E43}" type="presParOf" srcId="{C9FA8AA5-A830-4BF8-9B43-032223AEB4AF}" destId="{C9179036-2289-480B-93B2-F531EBA6B4C0}" srcOrd="7" destOrd="0" presId="urn:microsoft.com/office/officeart/2005/8/layout/cycle5"/>
    <dgm:cxn modelId="{0C147CC1-63DE-4DBE-A92B-EC396059B70C}" type="presParOf" srcId="{C9FA8AA5-A830-4BF8-9B43-032223AEB4AF}" destId="{7194993B-30F2-47C6-A432-63AD00C0E1F0}" srcOrd="8" destOrd="0" presId="urn:microsoft.com/office/officeart/2005/8/layout/cycle5"/>
    <dgm:cxn modelId="{05055538-FD46-47AC-A59E-2DB9A1FC53B5}" type="presParOf" srcId="{C9FA8AA5-A830-4BF8-9B43-032223AEB4AF}" destId="{16A9B4D1-7D58-4383-9B32-685088A212BD}" srcOrd="9" destOrd="0" presId="urn:microsoft.com/office/officeart/2005/8/layout/cycle5"/>
    <dgm:cxn modelId="{162E9458-EA8D-4482-AE80-51B342FC2EE9}" type="presParOf" srcId="{C9FA8AA5-A830-4BF8-9B43-032223AEB4AF}" destId="{CE4A2EF7-03A6-47DA-B073-28EB4D75EF6D}" srcOrd="10" destOrd="0" presId="urn:microsoft.com/office/officeart/2005/8/layout/cycle5"/>
    <dgm:cxn modelId="{11FC8124-85D1-457F-8B98-BDE2E508BDFC}" type="presParOf" srcId="{C9FA8AA5-A830-4BF8-9B43-032223AEB4AF}" destId="{3B451B3F-5A04-4DDD-811A-750A68F3A9F6}"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DD0A1-4C90-4A45-BC7C-8515AC017364}">
      <dsp:nvSpPr>
        <dsp:cNvPr id="0" name=""/>
        <dsp:cNvSpPr/>
      </dsp:nvSpPr>
      <dsp:spPr>
        <a:xfrm rot="10800000">
          <a:off x="2757460" y="909"/>
          <a:ext cx="4225357" cy="309845"/>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310"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Text" lastClr="000000"/>
              </a:solidFill>
            </a:rPr>
            <a:t>General State Health Insurance (Oncology Services)</a:t>
          </a:r>
          <a:endParaRPr lang="en-US" sz="1400" kern="1200" dirty="0">
            <a:solidFill>
              <a:sysClr val="windowText" lastClr="000000"/>
            </a:solidFill>
          </a:endParaRPr>
        </a:p>
      </dsp:txBody>
      <dsp:txXfrm rot="10800000">
        <a:off x="2834921" y="909"/>
        <a:ext cx="4147896" cy="309845"/>
      </dsp:txXfrm>
    </dsp:sp>
    <dsp:sp modelId="{402FDD56-B2FA-4133-AC16-D2185C3CFF3F}">
      <dsp:nvSpPr>
        <dsp:cNvPr id="0" name=""/>
        <dsp:cNvSpPr/>
      </dsp:nvSpPr>
      <dsp:spPr>
        <a:xfrm>
          <a:off x="1796469" y="1093"/>
          <a:ext cx="309112" cy="3091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61DB2F-8CE0-4F93-8610-E4164C9EA7F2}">
      <dsp:nvSpPr>
        <dsp:cNvPr id="0" name=""/>
        <dsp:cNvSpPr/>
      </dsp:nvSpPr>
      <dsp:spPr>
        <a:xfrm rot="10800000">
          <a:off x="2757460" y="390615"/>
          <a:ext cx="4225357" cy="309845"/>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310"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Text" lastClr="000000"/>
              </a:solidFill>
            </a:rPr>
            <a:t>Immunization</a:t>
          </a:r>
          <a:r>
            <a:rPr lang="ka-GE" sz="1400" kern="1200" dirty="0" smtClean="0">
              <a:solidFill>
                <a:sysClr val="windowText" lastClr="000000"/>
              </a:solidFill>
            </a:rPr>
            <a:t>	</a:t>
          </a:r>
          <a:endParaRPr lang="en-US" sz="1400" kern="1200" dirty="0">
            <a:solidFill>
              <a:sysClr val="windowText" lastClr="000000"/>
            </a:solidFill>
          </a:endParaRPr>
        </a:p>
      </dsp:txBody>
      <dsp:txXfrm rot="10800000">
        <a:off x="2834921" y="390615"/>
        <a:ext cx="4147896" cy="309845"/>
      </dsp:txXfrm>
    </dsp:sp>
    <dsp:sp modelId="{9902CE22-71E2-41A7-A2A8-C7131BBD03AB}">
      <dsp:nvSpPr>
        <dsp:cNvPr id="0" name=""/>
        <dsp:cNvSpPr/>
      </dsp:nvSpPr>
      <dsp:spPr>
        <a:xfrm>
          <a:off x="1796469" y="390981"/>
          <a:ext cx="309112" cy="30911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9000" b="-9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948F41-420A-448B-BA77-1853BED27567}">
      <dsp:nvSpPr>
        <dsp:cNvPr id="0" name=""/>
        <dsp:cNvSpPr/>
      </dsp:nvSpPr>
      <dsp:spPr>
        <a:xfrm rot="10800000">
          <a:off x="2757460" y="768791"/>
          <a:ext cx="4225357" cy="309845"/>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310"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Text" lastClr="000000"/>
              </a:solidFill>
            </a:rPr>
            <a:t> Health of Mothers and Children</a:t>
          </a:r>
          <a:endParaRPr lang="en-US" sz="1400" kern="1200" dirty="0">
            <a:solidFill>
              <a:sysClr val="windowText" lastClr="000000"/>
            </a:solidFill>
          </a:endParaRPr>
        </a:p>
      </dsp:txBody>
      <dsp:txXfrm rot="10800000">
        <a:off x="2834921" y="768791"/>
        <a:ext cx="4147896" cy="309845"/>
      </dsp:txXfrm>
    </dsp:sp>
    <dsp:sp modelId="{D2F8C393-0662-4AC1-8D18-F88B5F013DD8}">
      <dsp:nvSpPr>
        <dsp:cNvPr id="0" name=""/>
        <dsp:cNvSpPr/>
      </dsp:nvSpPr>
      <dsp:spPr>
        <a:xfrm>
          <a:off x="1796469" y="780870"/>
          <a:ext cx="309112" cy="30911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4B9589-1600-4E8B-B2C7-68A0631F069F}">
      <dsp:nvSpPr>
        <dsp:cNvPr id="0" name=""/>
        <dsp:cNvSpPr/>
      </dsp:nvSpPr>
      <dsp:spPr>
        <a:xfrm rot="10800000">
          <a:off x="2757460" y="1170392"/>
          <a:ext cx="4225357" cy="309845"/>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310"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Text" lastClr="000000"/>
              </a:solidFill>
            </a:rPr>
            <a:t>Mental health </a:t>
          </a:r>
          <a:endParaRPr lang="en-US" sz="1400" kern="1200" dirty="0">
            <a:solidFill>
              <a:sysClr val="windowText" lastClr="000000"/>
            </a:solidFill>
          </a:endParaRPr>
        </a:p>
      </dsp:txBody>
      <dsp:txXfrm rot="10800000">
        <a:off x="2834921" y="1170392"/>
        <a:ext cx="4147896" cy="309845"/>
      </dsp:txXfrm>
    </dsp:sp>
    <dsp:sp modelId="{139FEB9F-D6E2-42D0-BB5A-2A2B59CCA68E}">
      <dsp:nvSpPr>
        <dsp:cNvPr id="0" name=""/>
        <dsp:cNvSpPr/>
      </dsp:nvSpPr>
      <dsp:spPr>
        <a:xfrm>
          <a:off x="1796469" y="1170758"/>
          <a:ext cx="309112" cy="30911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BD7AD2-CEA4-49D4-9C59-3D7796C0019D}">
      <dsp:nvSpPr>
        <dsp:cNvPr id="0" name=""/>
        <dsp:cNvSpPr/>
      </dsp:nvSpPr>
      <dsp:spPr>
        <a:xfrm rot="10800000">
          <a:off x="2823680" y="1573405"/>
          <a:ext cx="4176608" cy="315598"/>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310"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Text" lastClr="000000"/>
              </a:solidFill>
            </a:rPr>
            <a:t>Diabetes  Management</a:t>
          </a:r>
          <a:endParaRPr lang="en-US" sz="1400" kern="1200" dirty="0">
            <a:solidFill>
              <a:sysClr val="windowText" lastClr="000000"/>
            </a:solidFill>
          </a:endParaRPr>
        </a:p>
      </dsp:txBody>
      <dsp:txXfrm rot="10800000">
        <a:off x="2902579" y="1573405"/>
        <a:ext cx="4097709" cy="315598"/>
      </dsp:txXfrm>
    </dsp:sp>
    <dsp:sp modelId="{0637C105-90F7-4B0B-A3A4-7AE9DDFD76C0}">
      <dsp:nvSpPr>
        <dsp:cNvPr id="0" name=""/>
        <dsp:cNvSpPr/>
      </dsp:nvSpPr>
      <dsp:spPr>
        <a:xfrm>
          <a:off x="1808656" y="1563523"/>
          <a:ext cx="309112" cy="309112"/>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4FBA30-0E4C-401E-9C6F-DB0AF8F56294}">
      <dsp:nvSpPr>
        <dsp:cNvPr id="0" name=""/>
        <dsp:cNvSpPr/>
      </dsp:nvSpPr>
      <dsp:spPr>
        <a:xfrm rot="10800000">
          <a:off x="2757460" y="1955921"/>
          <a:ext cx="4225357" cy="309845"/>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310"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Text" lastClr="000000"/>
              </a:solidFill>
            </a:rPr>
            <a:t>Rare Diseases</a:t>
          </a:r>
          <a:endParaRPr lang="en-US" sz="1400" kern="1200" dirty="0">
            <a:solidFill>
              <a:sysClr val="windowText" lastClr="000000"/>
            </a:solidFill>
          </a:endParaRPr>
        </a:p>
      </dsp:txBody>
      <dsp:txXfrm rot="10800000">
        <a:off x="2834921" y="1955921"/>
        <a:ext cx="4147896" cy="309845"/>
      </dsp:txXfrm>
    </dsp:sp>
    <dsp:sp modelId="{5117419E-E5DC-45FE-AE10-0DDA46842E6B}">
      <dsp:nvSpPr>
        <dsp:cNvPr id="0" name=""/>
        <dsp:cNvSpPr/>
      </dsp:nvSpPr>
      <dsp:spPr>
        <a:xfrm>
          <a:off x="1796469" y="1956287"/>
          <a:ext cx="309112" cy="309112"/>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2000" b="-2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CBEC23-475A-454E-9A0E-742F2F7D620F}">
      <dsp:nvSpPr>
        <dsp:cNvPr id="0" name=""/>
        <dsp:cNvSpPr/>
      </dsp:nvSpPr>
      <dsp:spPr>
        <a:xfrm rot="10800000">
          <a:off x="2757460" y="2345809"/>
          <a:ext cx="4225357" cy="309845"/>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310"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Text" lastClr="000000"/>
              </a:solidFill>
            </a:rPr>
            <a:t>Hepatitis C</a:t>
          </a:r>
          <a:endParaRPr lang="en-US" sz="1400" kern="1200" dirty="0">
            <a:solidFill>
              <a:sysClr val="windowText" lastClr="000000"/>
            </a:solidFill>
          </a:endParaRPr>
        </a:p>
      </dsp:txBody>
      <dsp:txXfrm rot="10800000">
        <a:off x="2834921" y="2345809"/>
        <a:ext cx="4147896" cy="309845"/>
      </dsp:txXfrm>
    </dsp:sp>
    <dsp:sp modelId="{5E369BC7-9A75-4D44-AFBD-998274E5C7D6}">
      <dsp:nvSpPr>
        <dsp:cNvPr id="0" name=""/>
        <dsp:cNvSpPr/>
      </dsp:nvSpPr>
      <dsp:spPr>
        <a:xfrm>
          <a:off x="1796469" y="2346176"/>
          <a:ext cx="309112" cy="309112"/>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8000" r="-8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71208C-B7FB-40A5-9AE9-43E749CBD8A3}">
      <dsp:nvSpPr>
        <dsp:cNvPr id="0" name=""/>
        <dsp:cNvSpPr/>
      </dsp:nvSpPr>
      <dsp:spPr>
        <a:xfrm rot="10800000">
          <a:off x="2757460" y="2735698"/>
          <a:ext cx="4225357" cy="309845"/>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310"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Text" lastClr="000000"/>
              </a:solidFill>
            </a:rPr>
            <a:t>Fostering health </a:t>
          </a:r>
          <a:endParaRPr lang="en-US" sz="1400" kern="1200" dirty="0">
            <a:solidFill>
              <a:sysClr val="windowText" lastClr="000000"/>
            </a:solidFill>
          </a:endParaRPr>
        </a:p>
      </dsp:txBody>
      <dsp:txXfrm rot="10800000">
        <a:off x="2834921" y="2735698"/>
        <a:ext cx="4147896" cy="309845"/>
      </dsp:txXfrm>
    </dsp:sp>
    <dsp:sp modelId="{9F93F6B6-5B37-4DE1-8976-86AFD25EF87A}">
      <dsp:nvSpPr>
        <dsp:cNvPr id="0" name=""/>
        <dsp:cNvSpPr/>
      </dsp:nvSpPr>
      <dsp:spPr>
        <a:xfrm>
          <a:off x="1796469" y="2736064"/>
          <a:ext cx="309112" cy="309112"/>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2D9FA-F0D2-45CE-8AFC-A23DFBCDC404}">
      <dsp:nvSpPr>
        <dsp:cNvPr id="0" name=""/>
        <dsp:cNvSpPr/>
      </dsp:nvSpPr>
      <dsp:spPr>
        <a:xfrm>
          <a:off x="2063980" y="847"/>
          <a:ext cx="1343925" cy="873551"/>
        </a:xfrm>
        <a:prstGeom prst="roundRect">
          <a:avLst/>
        </a:prstGeom>
        <a:solidFill>
          <a:schemeClr val="lt1">
            <a:hueOff val="0"/>
            <a:satOff val="0"/>
            <a:lumOff val="0"/>
            <a:alphaOff val="0"/>
          </a:schemeClr>
        </a:solidFill>
        <a:ln w="25400" cap="flat" cmpd="sng" algn="ctr">
          <a:solidFill>
            <a:srgbClr val="25A2A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Sylfaen" panose="010A0502050306030303" pitchFamily="18" charset="0"/>
            </a:rPr>
            <a:t>Preparedness</a:t>
          </a:r>
          <a:endParaRPr lang="en-US" sz="1400" kern="1200" dirty="0">
            <a:latin typeface="Sylfaen" panose="010A0502050306030303" pitchFamily="18" charset="0"/>
          </a:endParaRPr>
        </a:p>
      </dsp:txBody>
      <dsp:txXfrm>
        <a:off x="2106623" y="43490"/>
        <a:ext cx="1258639" cy="788265"/>
      </dsp:txXfrm>
    </dsp:sp>
    <dsp:sp modelId="{77C30A13-FA09-4DD6-9851-5FE2872AA38B}">
      <dsp:nvSpPr>
        <dsp:cNvPr id="0" name=""/>
        <dsp:cNvSpPr/>
      </dsp:nvSpPr>
      <dsp:spPr>
        <a:xfrm>
          <a:off x="1292605" y="437623"/>
          <a:ext cx="2886674" cy="2886674"/>
        </a:xfrm>
        <a:custGeom>
          <a:avLst/>
          <a:gdLst/>
          <a:ahLst/>
          <a:cxnLst/>
          <a:rect l="0" t="0" r="0" b="0"/>
          <a:pathLst>
            <a:path>
              <a:moveTo>
                <a:pt x="2300858" y="282355"/>
              </a:moveTo>
              <a:arcTo wR="1443337" hR="1443337" stAng="18387014" swAng="1633882"/>
            </a:path>
          </a:pathLst>
        </a:custGeom>
        <a:noFill/>
        <a:ln w="9525" cap="flat" cmpd="sng" algn="ctr">
          <a:solidFill>
            <a:srgbClr val="25A2A6"/>
          </a:solidFill>
          <a:prstDash val="solid"/>
          <a:tailEnd type="arrow"/>
        </a:ln>
        <a:effectLst/>
      </dsp:spPr>
      <dsp:style>
        <a:lnRef idx="1">
          <a:scrgbClr r="0" g="0" b="0"/>
        </a:lnRef>
        <a:fillRef idx="0">
          <a:scrgbClr r="0" g="0" b="0"/>
        </a:fillRef>
        <a:effectRef idx="0">
          <a:scrgbClr r="0" g="0" b="0"/>
        </a:effectRef>
        <a:fontRef idx="minor"/>
      </dsp:style>
    </dsp:sp>
    <dsp:sp modelId="{CAF15B8A-F78C-43E2-82BB-61D49BB66F19}">
      <dsp:nvSpPr>
        <dsp:cNvPr id="0" name=""/>
        <dsp:cNvSpPr/>
      </dsp:nvSpPr>
      <dsp:spPr>
        <a:xfrm>
          <a:off x="3507317" y="1444184"/>
          <a:ext cx="1343925" cy="873551"/>
        </a:xfrm>
        <a:prstGeom prst="roundRect">
          <a:avLst/>
        </a:prstGeom>
        <a:solidFill>
          <a:schemeClr val="lt1">
            <a:hueOff val="0"/>
            <a:satOff val="0"/>
            <a:lumOff val="0"/>
            <a:alphaOff val="0"/>
          </a:schemeClr>
        </a:solidFill>
        <a:ln w="25400" cap="flat" cmpd="sng" algn="ctr">
          <a:solidFill>
            <a:srgbClr val="25A2A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Sylfaen" panose="010A0502050306030303" pitchFamily="18" charset="0"/>
            </a:rPr>
            <a:t>Response</a:t>
          </a:r>
          <a:endParaRPr lang="en-US" sz="1400" kern="1200" dirty="0">
            <a:latin typeface="Sylfaen" panose="010A0502050306030303" pitchFamily="18" charset="0"/>
          </a:endParaRPr>
        </a:p>
      </dsp:txBody>
      <dsp:txXfrm>
        <a:off x="3549960" y="1486827"/>
        <a:ext cx="1258639" cy="788265"/>
      </dsp:txXfrm>
    </dsp:sp>
    <dsp:sp modelId="{4CB2C11C-488F-45EF-AF2B-92D3ACE3E40B}">
      <dsp:nvSpPr>
        <dsp:cNvPr id="0" name=""/>
        <dsp:cNvSpPr/>
      </dsp:nvSpPr>
      <dsp:spPr>
        <a:xfrm>
          <a:off x="1292605" y="437623"/>
          <a:ext cx="2886674" cy="2886674"/>
        </a:xfrm>
        <a:custGeom>
          <a:avLst/>
          <a:gdLst/>
          <a:ahLst/>
          <a:cxnLst/>
          <a:rect l="0" t="0" r="0" b="0"/>
          <a:pathLst>
            <a:path>
              <a:moveTo>
                <a:pt x="2737063" y="2083253"/>
              </a:moveTo>
              <a:arcTo wR="1443337" hR="1443337" stAng="1579104" swAng="1633882"/>
            </a:path>
          </a:pathLst>
        </a:custGeom>
        <a:noFill/>
        <a:ln w="9525" cap="flat" cmpd="sng" algn="ctr">
          <a:solidFill>
            <a:srgbClr val="25A2A6"/>
          </a:solidFill>
          <a:prstDash val="solid"/>
          <a:tailEnd type="arrow"/>
        </a:ln>
        <a:effectLst/>
      </dsp:spPr>
      <dsp:style>
        <a:lnRef idx="1">
          <a:scrgbClr r="0" g="0" b="0"/>
        </a:lnRef>
        <a:fillRef idx="0">
          <a:scrgbClr r="0" g="0" b="0"/>
        </a:fillRef>
        <a:effectRef idx="0">
          <a:scrgbClr r="0" g="0" b="0"/>
        </a:effectRef>
        <a:fontRef idx="minor"/>
      </dsp:style>
    </dsp:sp>
    <dsp:sp modelId="{1B0B1C13-7449-4776-BA69-B857C7E71D6F}">
      <dsp:nvSpPr>
        <dsp:cNvPr id="0" name=""/>
        <dsp:cNvSpPr/>
      </dsp:nvSpPr>
      <dsp:spPr>
        <a:xfrm>
          <a:off x="2063980" y="2887521"/>
          <a:ext cx="1343925" cy="873551"/>
        </a:xfrm>
        <a:prstGeom prst="roundRect">
          <a:avLst/>
        </a:prstGeom>
        <a:solidFill>
          <a:schemeClr val="lt1">
            <a:hueOff val="0"/>
            <a:satOff val="0"/>
            <a:lumOff val="0"/>
            <a:alphaOff val="0"/>
          </a:schemeClr>
        </a:solidFill>
        <a:ln w="25400" cap="flat" cmpd="sng" algn="ctr">
          <a:solidFill>
            <a:srgbClr val="25A2A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Sylfaen" panose="010A0502050306030303" pitchFamily="18" charset="0"/>
            </a:rPr>
            <a:t>Managing long-term results</a:t>
          </a:r>
          <a:endParaRPr lang="en-US" sz="1400" kern="1200" dirty="0">
            <a:latin typeface="Sylfaen" panose="010A0502050306030303" pitchFamily="18" charset="0"/>
          </a:endParaRPr>
        </a:p>
      </dsp:txBody>
      <dsp:txXfrm>
        <a:off x="2106623" y="2930164"/>
        <a:ext cx="1258639" cy="788265"/>
      </dsp:txXfrm>
    </dsp:sp>
    <dsp:sp modelId="{7194993B-30F2-47C6-A432-63AD00C0E1F0}">
      <dsp:nvSpPr>
        <dsp:cNvPr id="0" name=""/>
        <dsp:cNvSpPr/>
      </dsp:nvSpPr>
      <dsp:spPr>
        <a:xfrm>
          <a:off x="1292605" y="437623"/>
          <a:ext cx="2886674" cy="2886674"/>
        </a:xfrm>
        <a:custGeom>
          <a:avLst/>
          <a:gdLst/>
          <a:ahLst/>
          <a:cxnLst/>
          <a:rect l="0" t="0" r="0" b="0"/>
          <a:pathLst>
            <a:path>
              <a:moveTo>
                <a:pt x="585815" y="2604318"/>
              </a:moveTo>
              <a:arcTo wR="1443337" hR="1443337" stAng="7587014" swAng="1633882"/>
            </a:path>
          </a:pathLst>
        </a:custGeom>
        <a:noFill/>
        <a:ln w="9525" cap="flat" cmpd="sng" algn="ctr">
          <a:solidFill>
            <a:srgbClr val="25A2A6"/>
          </a:solidFill>
          <a:prstDash val="solid"/>
          <a:tailEnd type="arrow"/>
        </a:ln>
        <a:effectLst/>
      </dsp:spPr>
      <dsp:style>
        <a:lnRef idx="1">
          <a:scrgbClr r="0" g="0" b="0"/>
        </a:lnRef>
        <a:fillRef idx="0">
          <a:scrgbClr r="0" g="0" b="0"/>
        </a:fillRef>
        <a:effectRef idx="0">
          <a:scrgbClr r="0" g="0" b="0"/>
        </a:effectRef>
        <a:fontRef idx="minor"/>
      </dsp:style>
    </dsp:sp>
    <dsp:sp modelId="{16A9B4D1-7D58-4383-9B32-685088A212BD}">
      <dsp:nvSpPr>
        <dsp:cNvPr id="0" name=""/>
        <dsp:cNvSpPr/>
      </dsp:nvSpPr>
      <dsp:spPr>
        <a:xfrm>
          <a:off x="620643" y="1444184"/>
          <a:ext cx="1343925" cy="873551"/>
        </a:xfrm>
        <a:prstGeom prst="roundRect">
          <a:avLst/>
        </a:prstGeom>
        <a:solidFill>
          <a:schemeClr val="lt1">
            <a:hueOff val="0"/>
            <a:satOff val="0"/>
            <a:lumOff val="0"/>
            <a:alphaOff val="0"/>
          </a:schemeClr>
        </a:solidFill>
        <a:ln w="25400" cap="flat" cmpd="sng" algn="ctr">
          <a:solidFill>
            <a:srgbClr val="25A2A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latin typeface="Sylfaen" panose="010A0502050306030303" pitchFamily="18" charset="0"/>
            </a:rPr>
            <a:t>Consideration of experiences for the future</a:t>
          </a:r>
          <a:endParaRPr lang="en-US" sz="1400" kern="1200" dirty="0">
            <a:latin typeface="Sylfaen" panose="010A0502050306030303" pitchFamily="18" charset="0"/>
          </a:endParaRPr>
        </a:p>
      </dsp:txBody>
      <dsp:txXfrm>
        <a:off x="663286" y="1486827"/>
        <a:ext cx="1258639" cy="788265"/>
      </dsp:txXfrm>
    </dsp:sp>
    <dsp:sp modelId="{3B451B3F-5A04-4DDD-811A-750A68F3A9F6}">
      <dsp:nvSpPr>
        <dsp:cNvPr id="0" name=""/>
        <dsp:cNvSpPr/>
      </dsp:nvSpPr>
      <dsp:spPr>
        <a:xfrm>
          <a:off x="1292605" y="437623"/>
          <a:ext cx="2886674" cy="2886674"/>
        </a:xfrm>
        <a:custGeom>
          <a:avLst/>
          <a:gdLst/>
          <a:ahLst/>
          <a:cxnLst/>
          <a:rect l="0" t="0" r="0" b="0"/>
          <a:pathLst>
            <a:path>
              <a:moveTo>
                <a:pt x="149610" y="803420"/>
              </a:moveTo>
              <a:arcTo wR="1443337" hR="1443337" stAng="12379104" swAng="1633882"/>
            </a:path>
          </a:pathLst>
        </a:custGeom>
        <a:noFill/>
        <a:ln w="9525" cap="flat" cmpd="sng" algn="ctr">
          <a:solidFill>
            <a:srgbClr val="25A2A6"/>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F4E6E-968B-AE48-943F-B9990C474A74}" type="datetimeFigureOut">
              <a:rPr lang="en-US" smtClean="0"/>
              <a:t>5/30/2022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5AE90-5A57-1D45-92B1-E1713C5E203A}" type="slidenum">
              <a:rPr lang="en-US" smtClean="0"/>
              <a:t>‹#›</a:t>
            </a:fld>
            <a:endParaRPr lang="en-US"/>
          </a:p>
        </p:txBody>
      </p:sp>
    </p:spTree>
    <p:extLst>
      <p:ext uri="{BB962C8B-B14F-4D97-AF65-F5344CB8AC3E}">
        <p14:creationId xmlns:p14="http://schemas.microsoft.com/office/powerpoint/2010/main" val="23778167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5AE90-5A57-1D45-92B1-E1713C5E203A}" type="slidenum">
              <a:rPr lang="en-US" smtClean="0"/>
              <a:t>3</a:t>
            </a:fld>
            <a:endParaRPr lang="en-US"/>
          </a:p>
        </p:txBody>
      </p:sp>
    </p:spTree>
    <p:extLst>
      <p:ext uri="{BB962C8B-B14F-4D97-AF65-F5344CB8AC3E}">
        <p14:creationId xmlns:p14="http://schemas.microsoft.com/office/powerpoint/2010/main" val="165636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dirty="0" smtClean="0"/>
              <a:t>იმუნიზაცია, C ჰეპატიტის  მართვა, იშვიათი დაავადებების მქონე და მუდმივ ჩანაცვლებით მკურნალობას დაქვემდებარებულ პაციენტთა მკურნალობა,  დედათა და ბავშვთა ჯანმრთელობა, დიაბეტის მართვა, ფსიქიკური ჯანმრთელობა, საყოველთაო ჯანმრთელობის დაცვა (მხოლოდ ონკოლოგიური სერვისები) და ჯანმრთელობის ხელშეწყობა.</a:t>
            </a:r>
            <a:endParaRPr lang="en-US" sz="1200" dirty="0" smtClean="0"/>
          </a:p>
          <a:p>
            <a:r>
              <a:rPr lang="en-US" sz="1200" dirty="0" smtClean="0"/>
              <a:t> </a:t>
            </a:r>
          </a:p>
          <a:p>
            <a:r>
              <a:rPr lang="en-US" sz="1200" dirty="0" smtClean="0"/>
              <a:t>WHO, Maintaining essential health services: operational guidance for the COVID-19 context Interim guidance</a:t>
            </a:r>
            <a:r>
              <a:rPr lang="ka-GE" sz="1200" dirty="0" smtClean="0"/>
              <a:t>,</a:t>
            </a:r>
            <a:r>
              <a:rPr lang="en-US" sz="1200" dirty="0" smtClean="0"/>
              <a:t> 1 June 2020 </a:t>
            </a:r>
          </a:p>
          <a:p>
            <a:endParaRPr lang="en-US" dirty="0"/>
          </a:p>
        </p:txBody>
      </p:sp>
      <p:sp>
        <p:nvSpPr>
          <p:cNvPr id="4" name="Slide Number Placeholder 3"/>
          <p:cNvSpPr>
            <a:spLocks noGrp="1"/>
          </p:cNvSpPr>
          <p:nvPr>
            <p:ph type="sldNum" sz="quarter" idx="10"/>
          </p:nvPr>
        </p:nvSpPr>
        <p:spPr/>
        <p:txBody>
          <a:bodyPr/>
          <a:lstStyle/>
          <a:p>
            <a:fld id="{4D75AE90-5A57-1D45-92B1-E1713C5E203A}" type="slidenum">
              <a:rPr lang="en-US" smtClean="0"/>
              <a:t>5</a:t>
            </a:fld>
            <a:endParaRPr lang="en-US"/>
          </a:p>
        </p:txBody>
      </p:sp>
    </p:spTree>
    <p:extLst>
      <p:ext uri="{BB962C8B-B14F-4D97-AF65-F5344CB8AC3E}">
        <p14:creationId xmlns:p14="http://schemas.microsoft.com/office/powerpoint/2010/main" val="30342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პირველი</a:t>
            </a:r>
            <a:r>
              <a:rPr lang="ka-GE" baseline="0" dirty="0" smtClean="0"/>
              <a:t> ბიუჯეტი არის მთლიანი პროგრამის და არა მარტო ონკოლოგიური სერვისების</a:t>
            </a:r>
            <a:endParaRPr lang="en-US" dirty="0"/>
          </a:p>
        </p:txBody>
      </p:sp>
      <p:sp>
        <p:nvSpPr>
          <p:cNvPr id="4" name="Slide Number Placeholder 3"/>
          <p:cNvSpPr>
            <a:spLocks noGrp="1"/>
          </p:cNvSpPr>
          <p:nvPr>
            <p:ph type="sldNum" sz="quarter" idx="10"/>
          </p:nvPr>
        </p:nvSpPr>
        <p:spPr/>
        <p:txBody>
          <a:bodyPr/>
          <a:lstStyle/>
          <a:p>
            <a:fld id="{4D75AE90-5A57-1D45-92B1-E1713C5E203A}" type="slidenum">
              <a:rPr lang="en-US" smtClean="0"/>
              <a:t>6</a:t>
            </a:fld>
            <a:endParaRPr lang="en-US"/>
          </a:p>
        </p:txBody>
      </p:sp>
    </p:spTree>
    <p:extLst>
      <p:ext uri="{BB962C8B-B14F-4D97-AF65-F5344CB8AC3E}">
        <p14:creationId xmlns:p14="http://schemas.microsoft.com/office/powerpoint/2010/main" val="886236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5AE90-5A57-1D45-92B1-E1713C5E203A}" type="slidenum">
              <a:rPr lang="en-US" smtClean="0"/>
              <a:t>8</a:t>
            </a:fld>
            <a:endParaRPr lang="en-US"/>
          </a:p>
        </p:txBody>
      </p:sp>
    </p:spTree>
    <p:extLst>
      <p:ext uri="{BB962C8B-B14F-4D97-AF65-F5344CB8AC3E}">
        <p14:creationId xmlns:p14="http://schemas.microsoft.com/office/powerpoint/2010/main" val="2588058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Hexa</a:t>
            </a:r>
            <a:r>
              <a:rPr lang="en-US" baseline="0" dirty="0" smtClean="0"/>
              <a:t> - </a:t>
            </a:r>
            <a:r>
              <a:rPr lang="en-US" dirty="0" smtClean="0"/>
              <a:t>diphtheria (D), tetanus (T), pertussis (acellular, component) (PA), hepatitis B (rDNA) (HBV), poliomyelitis (inactivated) (IPV) and </a:t>
            </a:r>
            <a:r>
              <a:rPr lang="en-US" dirty="0" err="1" smtClean="0"/>
              <a:t>Haemophilus</a:t>
            </a:r>
            <a:r>
              <a:rPr lang="en-US" dirty="0" smtClean="0"/>
              <a:t> </a:t>
            </a:r>
            <a:r>
              <a:rPr lang="en-US" dirty="0" err="1" smtClean="0"/>
              <a:t>influenzae</a:t>
            </a:r>
            <a:r>
              <a:rPr lang="en-US" dirty="0" smtClean="0"/>
              <a:t> type b (Hib)</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MMR</a:t>
            </a:r>
            <a:r>
              <a:rPr lang="en-US" baseline="0" dirty="0" smtClean="0"/>
              <a:t> II-  second dose of </a:t>
            </a:r>
            <a:r>
              <a:rPr lang="en-US" sz="1200" b="0" i="0" kern="1200" dirty="0" smtClean="0">
                <a:solidFill>
                  <a:schemeClr val="tx1"/>
                </a:solidFill>
                <a:effectLst/>
                <a:latin typeface="+mn-lt"/>
                <a:ea typeface="+mn-ea"/>
                <a:cs typeface="+mn-cs"/>
              </a:rPr>
              <a:t>Measles, Mumps, and Rubella vaccine </a:t>
            </a:r>
          </a:p>
          <a:p>
            <a:endParaRPr lang="en-US" dirty="0"/>
          </a:p>
        </p:txBody>
      </p:sp>
      <p:sp>
        <p:nvSpPr>
          <p:cNvPr id="4" name="Slide Number Placeholder 3"/>
          <p:cNvSpPr>
            <a:spLocks noGrp="1"/>
          </p:cNvSpPr>
          <p:nvPr>
            <p:ph type="sldNum" sz="quarter" idx="10"/>
          </p:nvPr>
        </p:nvSpPr>
        <p:spPr/>
        <p:txBody>
          <a:bodyPr/>
          <a:lstStyle/>
          <a:p>
            <a:fld id="{4D75AE90-5A57-1D45-92B1-E1713C5E203A}" type="slidenum">
              <a:rPr lang="en-US" smtClean="0"/>
              <a:t>10</a:t>
            </a:fld>
            <a:endParaRPr lang="en-US"/>
          </a:p>
        </p:txBody>
      </p:sp>
    </p:spTree>
    <p:extLst>
      <p:ext uri="{BB962C8B-B14F-4D97-AF65-F5344CB8AC3E}">
        <p14:creationId xmlns:p14="http://schemas.microsoft.com/office/powerpoint/2010/main" val="1412445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აქ არ ჯამდება</a:t>
            </a:r>
            <a:r>
              <a:rPr lang="ka-GE" baseline="0" dirty="0" smtClean="0"/>
              <a:t> 225-ზე და 186-ზე. როგორც </a:t>
            </a:r>
            <a:r>
              <a:rPr lang="ka-GE" baseline="0" dirty="0" err="1" smtClean="0"/>
              <a:t>ნაზიმ</a:t>
            </a:r>
            <a:r>
              <a:rPr lang="ka-GE" baseline="0" dirty="0" smtClean="0"/>
              <a:t> მითხრა გამოკითხეს 4 კომპონენტი და გრაფიკები არის მხოლოდ სამზე</a:t>
            </a:r>
            <a:endParaRPr lang="en-US" dirty="0"/>
          </a:p>
        </p:txBody>
      </p:sp>
      <p:sp>
        <p:nvSpPr>
          <p:cNvPr id="4" name="Slide Number Placeholder 3"/>
          <p:cNvSpPr>
            <a:spLocks noGrp="1"/>
          </p:cNvSpPr>
          <p:nvPr>
            <p:ph type="sldNum" sz="quarter" idx="10"/>
          </p:nvPr>
        </p:nvSpPr>
        <p:spPr/>
        <p:txBody>
          <a:bodyPr/>
          <a:lstStyle/>
          <a:p>
            <a:fld id="{4D75AE90-5A57-1D45-92B1-E1713C5E203A}" type="slidenum">
              <a:rPr lang="en-US" smtClean="0"/>
              <a:t>11</a:t>
            </a:fld>
            <a:endParaRPr lang="en-US"/>
          </a:p>
        </p:txBody>
      </p:sp>
    </p:spTree>
    <p:extLst>
      <p:ext uri="{BB962C8B-B14F-4D97-AF65-F5344CB8AC3E}">
        <p14:creationId xmlns:p14="http://schemas.microsoft.com/office/powerpoint/2010/main" val="614700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2021-2022 სასწავლო წლისთვის გაუმჯობესებული იყო ლიცენზიების გააქტიურების მაჩვენებლები.</a:t>
            </a:r>
            <a:endParaRPr lang="en-US" dirty="0"/>
          </a:p>
        </p:txBody>
      </p:sp>
      <p:sp>
        <p:nvSpPr>
          <p:cNvPr id="4" name="Slide Number Placeholder 3"/>
          <p:cNvSpPr>
            <a:spLocks noGrp="1"/>
          </p:cNvSpPr>
          <p:nvPr>
            <p:ph type="sldNum" sz="quarter" idx="10"/>
          </p:nvPr>
        </p:nvSpPr>
        <p:spPr/>
        <p:txBody>
          <a:bodyPr/>
          <a:lstStyle/>
          <a:p>
            <a:fld id="{4D75AE90-5A57-1D45-92B1-E1713C5E203A}" type="slidenum">
              <a:rPr lang="en-US" smtClean="0"/>
              <a:t>19</a:t>
            </a:fld>
            <a:endParaRPr lang="en-US"/>
          </a:p>
        </p:txBody>
      </p:sp>
    </p:spTree>
    <p:extLst>
      <p:ext uri="{BB962C8B-B14F-4D97-AF65-F5344CB8AC3E}">
        <p14:creationId xmlns:p14="http://schemas.microsoft.com/office/powerpoint/2010/main" val="21904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მასწავლებელთა პროფესიული განვითარების ეროვნული ცენტრი ახორციელებს პროგრამას „ასწავლე საქართველოსთვის“ . პროგრამაში ჩართვამდე სკოლა თავად ზრუნავს დეფიციტური კადრების მოძიებაზე: აცხადებს კონკურსს, ცდილობს მოიწვიოს ან დაიქირაოს ადგილობრივი მასწავლებელი, ხოლო მას შემდეგ, რაც სკოლა თავად ვერ ახერხებს კვალიფიციური კადრის მოძიებას, იგი მიმართავს პროგრამას. ცენტრი სამინისტროს უგზავნის წერილს რეგიონების რესურსცენტრებიდან მაღალმთიანი და ბარის შორეული სოფლების სკოლებში არსებული ვაკანტური ადგილების გამოთხოვასთან დაკავშირებით. სკოლები შესაბამის ვადაში აგზავნიან ინფორმაციას ვაკანტური ადგილების შესახებ, სხვადასხვა საგნობრივი მიმართულების მოთხოვნით. პროგრამაში მუშავდება დეფიციტური კადრების ვაკანტური ადგილების ბაზა და ცხადდება კონკურსი კონკრეტული ვაკანსიებისა და საგნობრივი მიმართულებების მიხედვით. შერჩეული მასწავლებლები ინტენსიური ტრენინგების (პედაგოგიური უნარ-ჩვევები და ინფორმაციულ-საკომუნიკაციო ტექნოლოგიები) გავლის შემდეგ, საქმდებიან საქართველოს რეგიონების სკოლებში. 2019-2020 სასწავლო წელს პროგრამის ფარგლებში დასაქმებული იყო 175 მასწავლებელი, ხოლო 2020-2019 სასწავლო წელს − 169</a:t>
            </a:r>
          </a:p>
          <a:p>
            <a:endParaRPr lang="ka-GE" dirty="0" smtClean="0"/>
          </a:p>
          <a:p>
            <a:r>
              <a:rPr lang="ka-GE" dirty="0" smtClean="0"/>
              <a:t>2019 წლის სექტემბრიდან შეიქმნა </a:t>
            </a:r>
            <a:r>
              <a:rPr lang="ka-GE" dirty="0" err="1" smtClean="0"/>
              <a:t>ქვეპროგრამა</a:t>
            </a:r>
            <a:r>
              <a:rPr lang="ka-GE" dirty="0" smtClean="0"/>
              <a:t> „დისტანციური სწავლება“, რომლის მიზანია სხვადასხვა საგნობრივი მიმართულებით განახორციელოს დისტანციური სწავლება იმ საჯარო სკოლებში, სადაც კადრის მივლინება შეუძლებელია.</a:t>
            </a:r>
            <a:endParaRPr lang="en-US" dirty="0"/>
          </a:p>
        </p:txBody>
      </p:sp>
      <p:sp>
        <p:nvSpPr>
          <p:cNvPr id="4" name="Slide Number Placeholder 3"/>
          <p:cNvSpPr>
            <a:spLocks noGrp="1"/>
          </p:cNvSpPr>
          <p:nvPr>
            <p:ph type="sldNum" sz="quarter" idx="10"/>
          </p:nvPr>
        </p:nvSpPr>
        <p:spPr/>
        <p:txBody>
          <a:bodyPr/>
          <a:lstStyle/>
          <a:p>
            <a:fld id="{4D75AE90-5A57-1D45-92B1-E1713C5E203A}" type="slidenum">
              <a:rPr lang="en-US" smtClean="0"/>
              <a:t>25</a:t>
            </a:fld>
            <a:endParaRPr lang="en-US"/>
          </a:p>
        </p:txBody>
      </p:sp>
    </p:spTree>
    <p:extLst>
      <p:ext uri="{BB962C8B-B14F-4D97-AF65-F5344CB8AC3E}">
        <p14:creationId xmlns:p14="http://schemas.microsoft.com/office/powerpoint/2010/main" val="66422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7D8D21-E86B-294F-81D0-4FB1350C547B}" type="datetimeFigureOut">
              <a:rPr lang="en-US" smtClean="0"/>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B0335-F9F1-5441-B706-CB57B5A744AD}" type="slidenum">
              <a:rPr lang="en-US" smtClean="0"/>
              <a:t>‹#›</a:t>
            </a:fld>
            <a:endParaRPr lang="en-US"/>
          </a:p>
        </p:txBody>
      </p:sp>
    </p:spTree>
    <p:extLst>
      <p:ext uri="{BB962C8B-B14F-4D97-AF65-F5344CB8AC3E}">
        <p14:creationId xmlns:p14="http://schemas.microsoft.com/office/powerpoint/2010/main" val="149621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D8D21-E86B-294F-81D0-4FB1350C547B}" type="datetimeFigureOut">
              <a:rPr lang="en-US" smtClean="0"/>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B0335-F9F1-5441-B706-CB57B5A744AD}" type="slidenum">
              <a:rPr lang="en-US" smtClean="0"/>
              <a:t>‹#›</a:t>
            </a:fld>
            <a:endParaRPr lang="en-US"/>
          </a:p>
        </p:txBody>
      </p:sp>
    </p:spTree>
    <p:extLst>
      <p:ext uri="{BB962C8B-B14F-4D97-AF65-F5344CB8AC3E}">
        <p14:creationId xmlns:p14="http://schemas.microsoft.com/office/powerpoint/2010/main" val="140456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D8D21-E86B-294F-81D0-4FB1350C547B}" type="datetimeFigureOut">
              <a:rPr lang="en-US" smtClean="0"/>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B0335-F9F1-5441-B706-CB57B5A744AD}" type="slidenum">
              <a:rPr lang="en-US" smtClean="0"/>
              <a:t>‹#›</a:t>
            </a:fld>
            <a:endParaRPr lang="en-US"/>
          </a:p>
        </p:txBody>
      </p:sp>
    </p:spTree>
    <p:extLst>
      <p:ext uri="{BB962C8B-B14F-4D97-AF65-F5344CB8AC3E}">
        <p14:creationId xmlns:p14="http://schemas.microsoft.com/office/powerpoint/2010/main" val="364797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D8D21-E86B-294F-81D0-4FB1350C547B}" type="datetimeFigureOut">
              <a:rPr lang="en-US" smtClean="0"/>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B0335-F9F1-5441-B706-CB57B5A744AD}" type="slidenum">
              <a:rPr lang="en-US" smtClean="0"/>
              <a:t>‹#›</a:t>
            </a:fld>
            <a:endParaRPr lang="en-US"/>
          </a:p>
        </p:txBody>
      </p:sp>
    </p:spTree>
    <p:extLst>
      <p:ext uri="{BB962C8B-B14F-4D97-AF65-F5344CB8AC3E}">
        <p14:creationId xmlns:p14="http://schemas.microsoft.com/office/powerpoint/2010/main" val="63174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D8D21-E86B-294F-81D0-4FB1350C547B}" type="datetimeFigureOut">
              <a:rPr lang="en-US" smtClean="0"/>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B0335-F9F1-5441-B706-CB57B5A744AD}" type="slidenum">
              <a:rPr lang="en-US" smtClean="0"/>
              <a:t>‹#›</a:t>
            </a:fld>
            <a:endParaRPr lang="en-US"/>
          </a:p>
        </p:txBody>
      </p:sp>
    </p:spTree>
    <p:extLst>
      <p:ext uri="{BB962C8B-B14F-4D97-AF65-F5344CB8AC3E}">
        <p14:creationId xmlns:p14="http://schemas.microsoft.com/office/powerpoint/2010/main" val="331481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7D8D21-E86B-294F-81D0-4FB1350C547B}" type="datetimeFigureOut">
              <a:rPr lang="en-US" smtClean="0"/>
              <a:t>5/30/2022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B0335-F9F1-5441-B706-CB57B5A744AD}" type="slidenum">
              <a:rPr lang="en-US" smtClean="0"/>
              <a:t>‹#›</a:t>
            </a:fld>
            <a:endParaRPr lang="en-US"/>
          </a:p>
        </p:txBody>
      </p:sp>
    </p:spTree>
    <p:extLst>
      <p:ext uri="{BB962C8B-B14F-4D97-AF65-F5344CB8AC3E}">
        <p14:creationId xmlns:p14="http://schemas.microsoft.com/office/powerpoint/2010/main" val="130202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7D8D21-E86B-294F-81D0-4FB1350C547B}" type="datetimeFigureOut">
              <a:rPr lang="en-US" smtClean="0"/>
              <a:t>5/30/2022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CB0335-F9F1-5441-B706-CB57B5A744AD}" type="slidenum">
              <a:rPr lang="en-US" smtClean="0"/>
              <a:t>‹#›</a:t>
            </a:fld>
            <a:endParaRPr lang="en-US"/>
          </a:p>
        </p:txBody>
      </p:sp>
    </p:spTree>
    <p:extLst>
      <p:ext uri="{BB962C8B-B14F-4D97-AF65-F5344CB8AC3E}">
        <p14:creationId xmlns:p14="http://schemas.microsoft.com/office/powerpoint/2010/main" val="128869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7D8D21-E86B-294F-81D0-4FB1350C547B}" type="datetimeFigureOut">
              <a:rPr lang="en-US" smtClean="0"/>
              <a:t>5/30/2022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CB0335-F9F1-5441-B706-CB57B5A744AD}" type="slidenum">
              <a:rPr lang="en-US" smtClean="0"/>
              <a:t>‹#›</a:t>
            </a:fld>
            <a:endParaRPr lang="en-US"/>
          </a:p>
        </p:txBody>
      </p:sp>
    </p:spTree>
    <p:extLst>
      <p:ext uri="{BB962C8B-B14F-4D97-AF65-F5344CB8AC3E}">
        <p14:creationId xmlns:p14="http://schemas.microsoft.com/office/powerpoint/2010/main" val="63040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D8D21-E86B-294F-81D0-4FB1350C547B}" type="datetimeFigureOut">
              <a:rPr lang="en-US" smtClean="0"/>
              <a:t>5/30/2022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CB0335-F9F1-5441-B706-CB57B5A744AD}" type="slidenum">
              <a:rPr lang="en-US" smtClean="0"/>
              <a:t>‹#›</a:t>
            </a:fld>
            <a:endParaRPr lang="en-US"/>
          </a:p>
        </p:txBody>
      </p:sp>
    </p:spTree>
    <p:extLst>
      <p:ext uri="{BB962C8B-B14F-4D97-AF65-F5344CB8AC3E}">
        <p14:creationId xmlns:p14="http://schemas.microsoft.com/office/powerpoint/2010/main" val="199407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7D8D21-E86B-294F-81D0-4FB1350C547B}" type="datetimeFigureOut">
              <a:rPr lang="en-US" smtClean="0"/>
              <a:t>5/30/2022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B0335-F9F1-5441-B706-CB57B5A744AD}" type="slidenum">
              <a:rPr lang="en-US" smtClean="0"/>
              <a:t>‹#›</a:t>
            </a:fld>
            <a:endParaRPr lang="en-US"/>
          </a:p>
        </p:txBody>
      </p:sp>
    </p:spTree>
    <p:extLst>
      <p:ext uri="{BB962C8B-B14F-4D97-AF65-F5344CB8AC3E}">
        <p14:creationId xmlns:p14="http://schemas.microsoft.com/office/powerpoint/2010/main" val="3903081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7D8D21-E86B-294F-81D0-4FB1350C547B}" type="datetimeFigureOut">
              <a:rPr lang="en-US" smtClean="0"/>
              <a:t>5/30/2022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B0335-F9F1-5441-B706-CB57B5A744AD}" type="slidenum">
              <a:rPr lang="en-US" smtClean="0"/>
              <a:t>‹#›</a:t>
            </a:fld>
            <a:endParaRPr lang="en-US"/>
          </a:p>
        </p:txBody>
      </p:sp>
    </p:spTree>
    <p:extLst>
      <p:ext uri="{BB962C8B-B14F-4D97-AF65-F5344CB8AC3E}">
        <p14:creationId xmlns:p14="http://schemas.microsoft.com/office/powerpoint/2010/main" val="289140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C7D8D21-E86B-294F-81D0-4FB1350C547B}" type="datetimeFigureOut">
              <a:rPr lang="en-US" smtClean="0"/>
              <a:t>5/30/2022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3CB0335-F9F1-5441-B706-CB57B5A744AD}" type="slidenum">
              <a:rPr lang="en-US" smtClean="0"/>
              <a:t>‹#›</a:t>
            </a:fld>
            <a:endParaRPr lang="en-US"/>
          </a:p>
        </p:txBody>
      </p:sp>
    </p:spTree>
    <p:extLst>
      <p:ext uri="{BB962C8B-B14F-4D97-AF65-F5344CB8AC3E}">
        <p14:creationId xmlns:p14="http://schemas.microsoft.com/office/powerpoint/2010/main" val="2802867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sao@sao.ge" TargetMode="External"/><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mailto:gkapanadze@sao.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Tree>
    <p:extLst>
      <p:ext uri="{BB962C8B-B14F-4D97-AF65-F5344CB8AC3E}">
        <p14:creationId xmlns:p14="http://schemas.microsoft.com/office/powerpoint/2010/main" val="280099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2" name="Title 1"/>
          <p:cNvSpPr>
            <a:spLocks noGrp="1"/>
          </p:cNvSpPr>
          <p:nvPr>
            <p:ph type="ctrTitle"/>
          </p:nvPr>
        </p:nvSpPr>
        <p:spPr>
          <a:xfrm>
            <a:off x="668439" y="513235"/>
            <a:ext cx="7772400" cy="421482"/>
          </a:xfrm>
        </p:spPr>
        <p:txBody>
          <a:bodyPr>
            <a:noAutofit/>
          </a:bodyPr>
          <a:lstStyle/>
          <a:p>
            <a:pPr algn="l"/>
            <a:r>
              <a:rPr lang="en-US" sz="3000" b="1" dirty="0">
                <a:latin typeface="Sylfaen" panose="010A0502050306030303" pitchFamily="18" charset="0"/>
              </a:rPr>
              <a:t>Findings: Deficiencies in Service Provision</a:t>
            </a:r>
            <a:endParaRPr lang="en-US" sz="3000" dirty="0"/>
          </a:p>
        </p:txBody>
      </p:sp>
      <p:sp>
        <p:nvSpPr>
          <p:cNvPr id="4" name="Subtitle 3"/>
          <p:cNvSpPr>
            <a:spLocks noGrp="1"/>
          </p:cNvSpPr>
          <p:nvPr>
            <p:ph type="subTitle" idx="1"/>
          </p:nvPr>
        </p:nvSpPr>
        <p:spPr>
          <a:xfrm>
            <a:off x="668439" y="1014414"/>
            <a:ext cx="7334250" cy="1050360"/>
          </a:xfrm>
        </p:spPr>
        <p:txBody>
          <a:bodyPr>
            <a:noAutofit/>
          </a:bodyPr>
          <a:lstStyle/>
          <a:p>
            <a:pPr marL="285750" indent="-285750" algn="just">
              <a:buFont typeface="Arial" panose="020B0604020202020204" pitchFamily="34" charset="0"/>
              <a:buChar char="•"/>
            </a:pPr>
            <a:r>
              <a:rPr lang="en-GB" sz="1500" dirty="0" smtClean="0">
                <a:solidFill>
                  <a:schemeClr val="tx1"/>
                </a:solidFill>
                <a:latin typeface="Sylfaen" panose="010A0502050306030303" pitchFamily="18" charset="0"/>
              </a:rPr>
              <a:t>The </a:t>
            </a:r>
            <a:r>
              <a:rPr lang="en-GB" sz="1500" dirty="0">
                <a:solidFill>
                  <a:schemeClr val="tx1"/>
                </a:solidFill>
                <a:latin typeface="Sylfaen" panose="010A0502050306030303" pitchFamily="18" charset="0"/>
              </a:rPr>
              <a:t>mechanisms introduced in 2020-2021 did not adequately ensure </a:t>
            </a:r>
            <a:r>
              <a:rPr lang="en-GB" sz="1500" dirty="0" smtClean="0">
                <a:solidFill>
                  <a:schemeClr val="tx1"/>
                </a:solidFill>
                <a:latin typeface="Sylfaen" panose="010A0502050306030303" pitchFamily="18" charset="0"/>
              </a:rPr>
              <a:t>the </a:t>
            </a:r>
            <a:r>
              <a:rPr lang="en-GB" sz="1500" dirty="0">
                <a:solidFill>
                  <a:schemeClr val="tx1"/>
                </a:solidFill>
                <a:latin typeface="Sylfaen" panose="010A0502050306030303" pitchFamily="18" charset="0"/>
              </a:rPr>
              <a:t>timely delivery of immunization </a:t>
            </a:r>
            <a:r>
              <a:rPr lang="en-GB" sz="1500" dirty="0" smtClean="0">
                <a:solidFill>
                  <a:schemeClr val="tx1"/>
                </a:solidFill>
                <a:latin typeface="Sylfaen" panose="010A0502050306030303" pitchFamily="18" charset="0"/>
              </a:rPr>
              <a:t>services during pandemic. </a:t>
            </a:r>
            <a:r>
              <a:rPr lang="en-GB" sz="1500" dirty="0">
                <a:solidFill>
                  <a:schemeClr val="tx1"/>
                </a:solidFill>
                <a:latin typeface="Sylfaen" panose="010A0502050306030303" pitchFamily="18" charset="0"/>
              </a:rPr>
              <a:t>C</a:t>
            </a:r>
            <a:r>
              <a:rPr lang="en-GB" sz="1500" dirty="0" smtClean="0">
                <a:solidFill>
                  <a:schemeClr val="tx1"/>
                </a:solidFill>
                <a:latin typeface="Sylfaen" panose="010A0502050306030303" pitchFamily="18" charset="0"/>
              </a:rPr>
              <a:t>ompared </a:t>
            </a:r>
            <a:r>
              <a:rPr lang="en-GB" sz="1500" dirty="0">
                <a:solidFill>
                  <a:schemeClr val="tx1"/>
                </a:solidFill>
                <a:latin typeface="Sylfaen" panose="010A0502050306030303" pitchFamily="18" charset="0"/>
              </a:rPr>
              <a:t>to 2019, the coverage rates in 2020 and 2021 have decreased </a:t>
            </a:r>
            <a:r>
              <a:rPr lang="en-GB" sz="1500" dirty="0" smtClean="0">
                <a:solidFill>
                  <a:schemeClr val="tx1"/>
                </a:solidFill>
                <a:latin typeface="Sylfaen" panose="010A0502050306030303" pitchFamily="18" charset="0"/>
              </a:rPr>
              <a:t>for </a:t>
            </a:r>
            <a:r>
              <a:rPr lang="en-GB" sz="1500" dirty="0">
                <a:solidFill>
                  <a:schemeClr val="tx1"/>
                </a:solidFill>
                <a:latin typeface="Sylfaen" panose="010A0502050306030303" pitchFamily="18" charset="0"/>
              </a:rPr>
              <a:t>the following vaccines: </a:t>
            </a:r>
            <a:r>
              <a:rPr lang="en-GB" sz="1500" dirty="0" err="1" smtClean="0">
                <a:solidFill>
                  <a:schemeClr val="tx1"/>
                </a:solidFill>
                <a:latin typeface="Sylfaen" panose="010A0502050306030303" pitchFamily="18" charset="0"/>
              </a:rPr>
              <a:t>Hexa</a:t>
            </a:r>
            <a:r>
              <a:rPr lang="en-GB" sz="1500" dirty="0" smtClean="0">
                <a:solidFill>
                  <a:schemeClr val="tx1"/>
                </a:solidFill>
                <a:latin typeface="Sylfaen" panose="010A0502050306030303" pitchFamily="18" charset="0"/>
              </a:rPr>
              <a:t> - </a:t>
            </a:r>
            <a:r>
              <a:rPr lang="en-GB" sz="1500" dirty="0">
                <a:solidFill>
                  <a:schemeClr val="tx1"/>
                </a:solidFill>
                <a:latin typeface="Sylfaen" panose="010A0502050306030303" pitchFamily="18" charset="0"/>
              </a:rPr>
              <a:t>by 5% and 8%, </a:t>
            </a:r>
            <a:r>
              <a:rPr lang="en-GB" sz="1500" dirty="0" smtClean="0">
                <a:solidFill>
                  <a:schemeClr val="tx1"/>
                </a:solidFill>
                <a:latin typeface="Sylfaen" panose="010A0502050306030303" pitchFamily="18" charset="0"/>
              </a:rPr>
              <a:t>MMR II </a:t>
            </a:r>
            <a:r>
              <a:rPr lang="en-GB" sz="1500" dirty="0">
                <a:solidFill>
                  <a:schemeClr val="tx1"/>
                </a:solidFill>
                <a:latin typeface="Sylfaen" panose="010A0502050306030303" pitchFamily="18" charset="0"/>
              </a:rPr>
              <a:t>- 20% - And 16%, and </a:t>
            </a:r>
            <a:r>
              <a:rPr lang="en-GB" sz="1500" dirty="0" smtClean="0">
                <a:solidFill>
                  <a:schemeClr val="tx1"/>
                </a:solidFill>
                <a:latin typeface="Sylfaen" panose="010A0502050306030303" pitchFamily="18" charset="0"/>
              </a:rPr>
              <a:t>tetanus-diphtheria </a:t>
            </a:r>
            <a:r>
              <a:rPr lang="en-GB" sz="1500" dirty="0">
                <a:solidFill>
                  <a:schemeClr val="tx1"/>
                </a:solidFill>
                <a:latin typeface="Sylfaen" panose="010A0502050306030303" pitchFamily="18" charset="0"/>
              </a:rPr>
              <a:t>- 24% and 25</a:t>
            </a:r>
            <a:r>
              <a:rPr lang="en-GB" sz="1500" dirty="0" smtClean="0">
                <a:solidFill>
                  <a:schemeClr val="tx1"/>
                </a:solidFill>
                <a:latin typeface="Sylfaen" panose="010A0502050306030303" pitchFamily="18" charset="0"/>
              </a:rPr>
              <a:t>%</a:t>
            </a:r>
            <a:r>
              <a:rPr lang="ka-GE" sz="1500" dirty="0" smtClean="0">
                <a:solidFill>
                  <a:schemeClr val="tx1"/>
                </a:solidFill>
                <a:latin typeface="Sylfaen" panose="010A0502050306030303" pitchFamily="18" charset="0"/>
              </a:rPr>
              <a:t>.</a:t>
            </a:r>
            <a:endParaRPr lang="en-GB" sz="1500" dirty="0">
              <a:solidFill>
                <a:schemeClr val="tx1"/>
              </a:solidFill>
              <a:latin typeface="Sylfaen" panose="010A0502050306030303" pitchFamily="18" charset="0"/>
            </a:endParaRPr>
          </a:p>
          <a:p>
            <a:pPr algn="l"/>
            <a:endParaRPr lang="en-US" sz="1500" dirty="0">
              <a:solidFill>
                <a:schemeClr val="tx1"/>
              </a:solidFill>
              <a:latin typeface="Sylfaen" panose="010A0502050306030303"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907596491"/>
              </p:ext>
            </p:extLst>
          </p:nvPr>
        </p:nvGraphicFramePr>
        <p:xfrm>
          <a:off x="1514008" y="2218765"/>
          <a:ext cx="5989452" cy="23801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3670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4" name="Subtitle 3"/>
          <p:cNvSpPr>
            <a:spLocks noGrp="1"/>
          </p:cNvSpPr>
          <p:nvPr>
            <p:ph type="subTitle" idx="1"/>
          </p:nvPr>
        </p:nvSpPr>
        <p:spPr>
          <a:xfrm>
            <a:off x="419100" y="1053260"/>
            <a:ext cx="8258175" cy="1148237"/>
          </a:xfrm>
        </p:spPr>
        <p:txBody>
          <a:bodyPr>
            <a:noAutofit/>
          </a:bodyPr>
          <a:lstStyle/>
          <a:p>
            <a:pPr marL="171450" indent="-171450" algn="just">
              <a:buFont typeface="Arial" panose="020B0604020202020204" pitchFamily="34" charset="0"/>
              <a:buChar char="•"/>
            </a:pPr>
            <a:r>
              <a:rPr lang="en-GB" sz="1600" dirty="0">
                <a:solidFill>
                  <a:schemeClr val="tx1"/>
                </a:solidFill>
                <a:latin typeface="Sylfaen" panose="010A0502050306030303" pitchFamily="18" charset="0"/>
              </a:rPr>
              <a:t>Out of surveyed 225 beneficiaries of different basic health services, 186 indicated that they were not offered an online consultation  by the respective medical </a:t>
            </a:r>
            <a:r>
              <a:rPr lang="en-GB" sz="1600" dirty="0" smtClean="0">
                <a:solidFill>
                  <a:schemeClr val="tx1"/>
                </a:solidFill>
                <a:latin typeface="Sylfaen" panose="010A0502050306030303" pitchFamily="18" charset="0"/>
              </a:rPr>
              <a:t>institution</a:t>
            </a:r>
            <a:r>
              <a:rPr lang="ka-GE" sz="1600" dirty="0" smtClean="0">
                <a:solidFill>
                  <a:schemeClr val="tx1"/>
                </a:solidFill>
                <a:latin typeface="Sylfaen" panose="010A0502050306030303" pitchFamily="18" charset="0"/>
              </a:rPr>
              <a:t>.</a:t>
            </a:r>
            <a:endParaRPr lang="en-GB" sz="1600" dirty="0" smtClean="0">
              <a:solidFill>
                <a:schemeClr val="tx1"/>
              </a:solidFill>
              <a:latin typeface="Sylfaen" panose="010A0502050306030303" pitchFamily="18" charset="0"/>
            </a:endParaRPr>
          </a:p>
          <a:p>
            <a:pPr marL="171450" indent="-171450" algn="just">
              <a:buFont typeface="Arial" panose="020B0604020202020204" pitchFamily="34" charset="0"/>
              <a:buChar char="•"/>
            </a:pPr>
            <a:r>
              <a:rPr lang="en-GB" sz="1600" dirty="0">
                <a:solidFill>
                  <a:schemeClr val="tx1"/>
                </a:solidFill>
                <a:latin typeface="Sylfaen" panose="010A0502050306030303" pitchFamily="18" charset="0"/>
              </a:rPr>
              <a:t>No mechanism has been developed </a:t>
            </a:r>
            <a:r>
              <a:rPr lang="en-GB" sz="1600" dirty="0" smtClean="0">
                <a:solidFill>
                  <a:schemeClr val="tx1"/>
                </a:solidFill>
                <a:latin typeface="Sylfaen" panose="010A0502050306030303" pitchFamily="18" charset="0"/>
              </a:rPr>
              <a:t>by the </a:t>
            </a:r>
            <a:r>
              <a:rPr lang="en-US" sz="1600" dirty="0" smtClean="0">
                <a:solidFill>
                  <a:schemeClr val="tx1"/>
                </a:solidFill>
                <a:latin typeface="Sylfaen" panose="010A0502050306030303" pitchFamily="18" charset="0"/>
              </a:rPr>
              <a:t>Agency</a:t>
            </a:r>
            <a:r>
              <a:rPr lang="en-GB" sz="1600" dirty="0" smtClean="0">
                <a:solidFill>
                  <a:schemeClr val="tx1"/>
                </a:solidFill>
                <a:latin typeface="Sylfaen" panose="010A0502050306030303" pitchFamily="18" charset="0"/>
              </a:rPr>
              <a:t> </a:t>
            </a:r>
            <a:r>
              <a:rPr lang="en-GB" sz="1600" dirty="0">
                <a:solidFill>
                  <a:schemeClr val="tx1"/>
                </a:solidFill>
                <a:latin typeface="Sylfaen" panose="010A0502050306030303" pitchFamily="18" charset="0"/>
              </a:rPr>
              <a:t>to provide remote access to the </a:t>
            </a:r>
            <a:r>
              <a:rPr lang="en-GB" sz="1600" dirty="0" smtClean="0">
                <a:solidFill>
                  <a:schemeClr val="tx1"/>
                </a:solidFill>
                <a:latin typeface="Sylfaen" panose="010A0502050306030303" pitchFamily="18" charset="0"/>
              </a:rPr>
              <a:t>basic services.</a:t>
            </a:r>
          </a:p>
          <a:p>
            <a:pPr marL="171450" indent="-171450" algn="just">
              <a:buFont typeface="Arial" panose="020B0604020202020204" pitchFamily="34" charset="0"/>
              <a:buChar char="•"/>
            </a:pPr>
            <a:endParaRPr lang="en-GB" sz="1600" dirty="0">
              <a:solidFill>
                <a:schemeClr val="tx1"/>
              </a:solidFill>
              <a:latin typeface="Sylfaen" panose="010A0502050306030303" pitchFamily="18" charset="0"/>
            </a:endParaRPr>
          </a:p>
          <a:p>
            <a:pPr algn="just"/>
            <a:endParaRPr lang="en-US" sz="1600" dirty="0">
              <a:solidFill>
                <a:schemeClr val="tx1"/>
              </a:solidFill>
              <a:latin typeface="Sylfaen" panose="010A0502050306030303" pitchFamily="18" charset="0"/>
            </a:endParaRPr>
          </a:p>
        </p:txBody>
      </p:sp>
      <p:grpSp>
        <p:nvGrpSpPr>
          <p:cNvPr id="17" name="Group 16"/>
          <p:cNvGrpSpPr/>
          <p:nvPr/>
        </p:nvGrpSpPr>
        <p:grpSpPr>
          <a:xfrm>
            <a:off x="1147002" y="2321691"/>
            <a:ext cx="6856695" cy="2392488"/>
            <a:chOff x="121443" y="1033849"/>
            <a:chExt cx="7784307" cy="2652327"/>
          </a:xfrm>
        </p:grpSpPr>
        <p:graphicFrame>
          <p:nvGraphicFramePr>
            <p:cNvPr id="18" name="Chart 17"/>
            <p:cNvGraphicFramePr>
              <a:graphicFrameLocks/>
            </p:cNvGraphicFramePr>
            <p:nvPr>
              <p:extLst/>
            </p:nvPr>
          </p:nvGraphicFramePr>
          <p:xfrm>
            <a:off x="121443" y="1457325"/>
            <a:ext cx="2967038" cy="2228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nvPr>
          </p:nvGraphicFramePr>
          <p:xfrm>
            <a:off x="2540793" y="1457326"/>
            <a:ext cx="2945607" cy="22288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extLst/>
            </p:nvPr>
          </p:nvGraphicFramePr>
          <p:xfrm>
            <a:off x="4929187" y="1457325"/>
            <a:ext cx="2976563" cy="2228849"/>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p:cNvSpPr txBox="1"/>
            <p:nvPr/>
          </p:nvSpPr>
          <p:spPr>
            <a:xfrm>
              <a:off x="1264009" y="1033849"/>
              <a:ext cx="6210301" cy="276999"/>
            </a:xfrm>
            <a:prstGeom prst="rect">
              <a:avLst/>
            </a:prstGeom>
            <a:noFill/>
          </p:spPr>
          <p:txBody>
            <a:bodyPr wrap="square" rtlCol="0">
              <a:spAutoFit/>
            </a:bodyPr>
            <a:lstStyle/>
            <a:p>
              <a:r>
                <a:rPr lang="en-GB" sz="1200" i="1" dirty="0">
                  <a:solidFill>
                    <a:schemeClr val="accent1">
                      <a:lumMod val="75000"/>
                    </a:schemeClr>
                  </a:solidFill>
                </a:rPr>
                <a:t>Have you been offered by healthcare providers possibility of remote service?</a:t>
              </a:r>
              <a:endParaRPr lang="en-US" sz="1200" i="1" dirty="0">
                <a:solidFill>
                  <a:schemeClr val="accent1">
                    <a:lumMod val="75000"/>
                  </a:schemeClr>
                </a:solidFill>
              </a:endParaRPr>
            </a:p>
          </p:txBody>
        </p:sp>
      </p:grpSp>
      <p:sp>
        <p:nvSpPr>
          <p:cNvPr id="11" name="Title 1"/>
          <p:cNvSpPr>
            <a:spLocks noGrp="1"/>
          </p:cNvSpPr>
          <p:nvPr>
            <p:ph type="ctrTitle"/>
          </p:nvPr>
        </p:nvSpPr>
        <p:spPr>
          <a:xfrm>
            <a:off x="587477" y="475867"/>
            <a:ext cx="7772400" cy="457199"/>
          </a:xfrm>
        </p:spPr>
        <p:txBody>
          <a:bodyPr>
            <a:noAutofit/>
          </a:bodyPr>
          <a:lstStyle/>
          <a:p>
            <a:pPr algn="l"/>
            <a:r>
              <a:rPr lang="en-US" sz="3000" b="1" dirty="0" smtClean="0">
                <a:latin typeface="Sylfaen" panose="010A0502050306030303" pitchFamily="18" charset="0"/>
              </a:rPr>
              <a:t>Findings: </a:t>
            </a:r>
            <a:r>
              <a:rPr lang="en-US" sz="3000" b="1" dirty="0">
                <a:latin typeface="Sylfaen" panose="010A0502050306030303" pitchFamily="18" charset="0"/>
              </a:rPr>
              <a:t>Deficiencies in Service Provision</a:t>
            </a:r>
          </a:p>
        </p:txBody>
      </p:sp>
    </p:spTree>
    <p:extLst>
      <p:ext uri="{BB962C8B-B14F-4D97-AF65-F5344CB8AC3E}">
        <p14:creationId xmlns:p14="http://schemas.microsoft.com/office/powerpoint/2010/main" val="18103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5" name="Title 4"/>
          <p:cNvSpPr>
            <a:spLocks noGrp="1"/>
          </p:cNvSpPr>
          <p:nvPr>
            <p:ph type="ctrTitle"/>
          </p:nvPr>
        </p:nvSpPr>
        <p:spPr>
          <a:xfrm>
            <a:off x="952500" y="1520088"/>
            <a:ext cx="7027400" cy="2103324"/>
          </a:xfrm>
        </p:spPr>
        <p:txBody>
          <a:bodyPr>
            <a:normAutofit/>
          </a:bodyPr>
          <a:lstStyle/>
          <a:p>
            <a:r>
              <a:rPr lang="en-GB" b="1" dirty="0">
                <a:solidFill>
                  <a:srgbClr val="25A2A6"/>
                </a:solidFill>
                <a:latin typeface="Sylfaen" panose="010A0502050306030303" pitchFamily="18" charset="0"/>
              </a:rPr>
              <a:t>Distance learning </a:t>
            </a:r>
            <a:r>
              <a:rPr lang="en-GB" b="1" dirty="0" smtClean="0">
                <a:solidFill>
                  <a:srgbClr val="25A2A6"/>
                </a:solidFill>
                <a:latin typeface="Sylfaen" panose="010A0502050306030303" pitchFamily="18" charset="0"/>
              </a:rPr>
              <a:t>in</a:t>
            </a:r>
            <a:r>
              <a:rPr lang="en-GB" b="1" dirty="0">
                <a:solidFill>
                  <a:srgbClr val="25A2A6"/>
                </a:solidFill>
                <a:latin typeface="Sylfaen" panose="010A0502050306030303" pitchFamily="18" charset="0"/>
              </a:rPr>
              <a:t> Public Schools</a:t>
            </a:r>
            <a:r>
              <a:rPr lang="en-GB" dirty="0">
                <a:solidFill>
                  <a:srgbClr val="25A2A6"/>
                </a:solidFill>
                <a:latin typeface="Sylfaen" panose="010A0502050306030303" pitchFamily="18" charset="0"/>
              </a:rPr>
              <a:t> </a:t>
            </a:r>
          </a:p>
        </p:txBody>
      </p:sp>
    </p:spTree>
    <p:extLst>
      <p:ext uri="{BB962C8B-B14F-4D97-AF65-F5344CB8AC3E}">
        <p14:creationId xmlns:p14="http://schemas.microsoft.com/office/powerpoint/2010/main" val="1846466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2" name="Title 1"/>
          <p:cNvSpPr>
            <a:spLocks noGrp="1"/>
          </p:cNvSpPr>
          <p:nvPr>
            <p:ph type="title"/>
          </p:nvPr>
        </p:nvSpPr>
        <p:spPr/>
        <p:txBody>
          <a:bodyPr>
            <a:normAutofit/>
          </a:bodyPr>
          <a:lstStyle/>
          <a:p>
            <a:pPr algn="l"/>
            <a:r>
              <a:rPr lang="en-US" sz="3000" b="1" dirty="0" smtClean="0">
                <a:latin typeface="Sylfaen" panose="010A0502050306030303" pitchFamily="18" charset="0"/>
              </a:rPr>
              <a:t>Audit </a:t>
            </a:r>
            <a:r>
              <a:rPr lang="en-US" sz="3000" b="1" dirty="0">
                <a:latin typeface="Sylfaen" panose="010A0502050306030303" pitchFamily="18" charset="0"/>
              </a:rPr>
              <a:t>S</a:t>
            </a:r>
            <a:r>
              <a:rPr lang="en-US" sz="3000" b="1" dirty="0" smtClean="0">
                <a:latin typeface="Sylfaen" panose="010A0502050306030303" pitchFamily="18" charset="0"/>
              </a:rPr>
              <a:t>cope</a:t>
            </a:r>
            <a:endParaRPr lang="en-US" sz="3000" b="1" dirty="0">
              <a:latin typeface="Sylfaen" panose="010A0502050306030303" pitchFamily="18" charset="0"/>
            </a:endParaRPr>
          </a:p>
        </p:txBody>
      </p:sp>
      <p:sp>
        <p:nvSpPr>
          <p:cNvPr id="9" name="Content Placeholder 8"/>
          <p:cNvSpPr>
            <a:spLocks noGrp="1"/>
          </p:cNvSpPr>
          <p:nvPr>
            <p:ph sz="quarter" idx="4"/>
          </p:nvPr>
        </p:nvSpPr>
        <p:spPr>
          <a:xfrm>
            <a:off x="546100" y="1434610"/>
            <a:ext cx="7843157" cy="3242071"/>
          </a:xfrm>
        </p:spPr>
        <p:txBody>
          <a:bodyPr>
            <a:normAutofit/>
          </a:bodyPr>
          <a:lstStyle/>
          <a:p>
            <a:r>
              <a:rPr lang="en-GB" sz="2000" dirty="0" smtClean="0">
                <a:latin typeface="Sylfaen" panose="010A0502050306030303" pitchFamily="18" charset="0"/>
              </a:rPr>
              <a:t>Subject Matter: Efficiency </a:t>
            </a:r>
            <a:r>
              <a:rPr lang="en-GB" sz="2000" dirty="0">
                <a:latin typeface="Sylfaen" panose="010A0502050306030303" pitchFamily="18" charset="0"/>
              </a:rPr>
              <a:t>and effectiveness of measures </a:t>
            </a:r>
            <a:r>
              <a:rPr lang="en-GB" sz="2000" dirty="0" smtClean="0">
                <a:latin typeface="Sylfaen" panose="010A0502050306030303" pitchFamily="18" charset="0"/>
              </a:rPr>
              <a:t>taken by responsible parties </a:t>
            </a:r>
            <a:r>
              <a:rPr lang="en-GB" sz="2000" dirty="0">
                <a:latin typeface="Sylfaen" panose="010A0502050306030303" pitchFamily="18" charset="0"/>
              </a:rPr>
              <a:t>to promote distance learning. </a:t>
            </a:r>
          </a:p>
          <a:p>
            <a:r>
              <a:rPr lang="en-GB" sz="2000" dirty="0" smtClean="0">
                <a:latin typeface="Sylfaen" panose="010A0502050306030303" pitchFamily="18" charset="0"/>
              </a:rPr>
              <a:t>Auditees: the </a:t>
            </a:r>
            <a:r>
              <a:rPr lang="en-GB" sz="2000" dirty="0">
                <a:latin typeface="Sylfaen" panose="010A0502050306030303" pitchFamily="18" charset="0"/>
              </a:rPr>
              <a:t>Ministry of Education and Science of </a:t>
            </a:r>
            <a:r>
              <a:rPr lang="en-GB" sz="2000" dirty="0" smtClean="0">
                <a:latin typeface="Sylfaen" panose="010A0502050306030303" pitchFamily="18" charset="0"/>
              </a:rPr>
              <a:t>Georgia, LEPL </a:t>
            </a:r>
            <a:r>
              <a:rPr lang="en-GB" sz="2000" dirty="0">
                <a:latin typeface="Sylfaen" panose="010A0502050306030303" pitchFamily="18" charset="0"/>
              </a:rPr>
              <a:t>- National </a:t>
            </a:r>
            <a:r>
              <a:rPr lang="en-GB" sz="2000" dirty="0" err="1" smtClean="0">
                <a:latin typeface="Sylfaen" panose="010A0502050306030303" pitchFamily="18" charset="0"/>
              </a:rPr>
              <a:t>Center</a:t>
            </a:r>
            <a:r>
              <a:rPr lang="en-GB" sz="2000" dirty="0" smtClean="0">
                <a:latin typeface="Sylfaen" panose="010A0502050306030303" pitchFamily="18" charset="0"/>
              </a:rPr>
              <a:t> </a:t>
            </a:r>
            <a:r>
              <a:rPr lang="en-GB" sz="2000" dirty="0">
                <a:latin typeface="Sylfaen" panose="010A0502050306030303" pitchFamily="18" charset="0"/>
              </a:rPr>
              <a:t>for Teacher Professional Development </a:t>
            </a:r>
            <a:r>
              <a:rPr lang="en-GB" sz="2000" dirty="0" smtClean="0">
                <a:latin typeface="Sylfaen" panose="010A0502050306030303" pitchFamily="18" charset="0"/>
              </a:rPr>
              <a:t>(</a:t>
            </a:r>
            <a:r>
              <a:rPr lang="en-GB" sz="2000" dirty="0" err="1" smtClean="0">
                <a:latin typeface="Sylfaen" panose="010A0502050306030303" pitchFamily="18" charset="0"/>
              </a:rPr>
              <a:t>Center</a:t>
            </a:r>
            <a:r>
              <a:rPr lang="en-GB" sz="2000" dirty="0" smtClean="0">
                <a:latin typeface="Sylfaen" panose="010A0502050306030303" pitchFamily="18" charset="0"/>
              </a:rPr>
              <a:t>) and </a:t>
            </a:r>
            <a:r>
              <a:rPr lang="en-GB" sz="2000" dirty="0">
                <a:latin typeface="Sylfaen" panose="010A0502050306030303" pitchFamily="18" charset="0"/>
              </a:rPr>
              <a:t>LEPL - Education Management Information </a:t>
            </a:r>
            <a:r>
              <a:rPr lang="en-GB" sz="2000" dirty="0" smtClean="0">
                <a:latin typeface="Sylfaen" panose="010A0502050306030303" pitchFamily="18" charset="0"/>
              </a:rPr>
              <a:t>System (EMIS).</a:t>
            </a:r>
          </a:p>
          <a:p>
            <a:r>
              <a:rPr lang="en-GB" sz="2000" dirty="0" smtClean="0">
                <a:latin typeface="Sylfaen" panose="010A0502050306030303" pitchFamily="18" charset="0"/>
              </a:rPr>
              <a:t>Audit period: 2020-2021 </a:t>
            </a:r>
            <a:r>
              <a:rPr lang="en-US" sz="2000" dirty="0" smtClean="0">
                <a:latin typeface="Sylfaen" panose="010A0502050306030303" pitchFamily="18" charset="0"/>
              </a:rPr>
              <a:t>years</a:t>
            </a:r>
          </a:p>
          <a:p>
            <a:pPr marL="0" indent="0">
              <a:buNone/>
            </a:pPr>
            <a:endParaRPr lang="en-US" sz="2000" dirty="0">
              <a:latin typeface="Sylfaen" panose="010A0502050306030303" pitchFamily="18" charset="0"/>
            </a:endParaRPr>
          </a:p>
        </p:txBody>
      </p:sp>
    </p:spTree>
    <p:extLst>
      <p:ext uri="{BB962C8B-B14F-4D97-AF65-F5344CB8AC3E}">
        <p14:creationId xmlns:p14="http://schemas.microsoft.com/office/powerpoint/2010/main" val="2600220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2" name="Title 1"/>
          <p:cNvSpPr>
            <a:spLocks noGrp="1"/>
          </p:cNvSpPr>
          <p:nvPr>
            <p:ph type="title"/>
          </p:nvPr>
        </p:nvSpPr>
        <p:spPr/>
        <p:txBody>
          <a:bodyPr>
            <a:normAutofit/>
          </a:bodyPr>
          <a:lstStyle/>
          <a:p>
            <a:pPr algn="l"/>
            <a:r>
              <a:rPr lang="en-US" sz="3000" b="1" dirty="0" smtClean="0">
                <a:latin typeface="Sylfaen" panose="010A0502050306030303" pitchFamily="18" charset="0"/>
              </a:rPr>
              <a:t>Audit </a:t>
            </a:r>
            <a:r>
              <a:rPr lang="en-US" sz="3000" b="1" dirty="0">
                <a:latin typeface="Sylfaen" panose="010A0502050306030303" pitchFamily="18" charset="0"/>
              </a:rPr>
              <a:t>S</a:t>
            </a:r>
            <a:r>
              <a:rPr lang="en-US" sz="3000" b="1" dirty="0" smtClean="0">
                <a:latin typeface="Sylfaen" panose="010A0502050306030303" pitchFamily="18" charset="0"/>
              </a:rPr>
              <a:t>cope</a:t>
            </a:r>
            <a:endParaRPr lang="en-US" sz="3000" b="1" dirty="0">
              <a:latin typeface="Sylfaen" panose="010A0502050306030303" pitchFamily="18" charset="0"/>
            </a:endParaRPr>
          </a:p>
        </p:txBody>
      </p:sp>
      <p:graphicFrame>
        <p:nvGraphicFramePr>
          <p:cNvPr id="5" name="Diagram 4"/>
          <p:cNvGraphicFramePr/>
          <p:nvPr>
            <p:extLst>
              <p:ext uri="{D42A27DB-BD31-4B8C-83A1-F6EECF244321}">
                <p14:modId xmlns:p14="http://schemas.microsoft.com/office/powerpoint/2010/main" val="558055590"/>
              </p:ext>
            </p:extLst>
          </p:nvPr>
        </p:nvGraphicFramePr>
        <p:xfrm>
          <a:off x="3214914" y="841828"/>
          <a:ext cx="5471886" cy="376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820057" y="1699078"/>
            <a:ext cx="2394857" cy="2031325"/>
          </a:xfrm>
          <a:prstGeom prst="rect">
            <a:avLst/>
          </a:prstGeom>
        </p:spPr>
        <p:txBody>
          <a:bodyPr wrap="square">
            <a:spAutoFit/>
          </a:bodyPr>
          <a:lstStyle/>
          <a:p>
            <a:r>
              <a:rPr lang="en-US" dirty="0">
                <a:latin typeface="Sylfaen" panose="010A0502050306030303" pitchFamily="18" charset="0"/>
              </a:rPr>
              <a:t>The pandemic response crisis management strategy </a:t>
            </a:r>
            <a:r>
              <a:rPr lang="en-US" dirty="0" smtClean="0">
                <a:latin typeface="Sylfaen" panose="010A0502050306030303" pitchFamily="18" charset="0"/>
              </a:rPr>
              <a:t>of countries was </a:t>
            </a:r>
            <a:r>
              <a:rPr lang="en-US" dirty="0">
                <a:latin typeface="Sylfaen" panose="010A0502050306030303" pitchFamily="18" charset="0"/>
              </a:rPr>
              <a:t>mainly based on a multi-stage systemic response approach.</a:t>
            </a:r>
          </a:p>
        </p:txBody>
      </p:sp>
    </p:spTree>
    <p:extLst>
      <p:ext uri="{BB962C8B-B14F-4D97-AF65-F5344CB8AC3E}">
        <p14:creationId xmlns:p14="http://schemas.microsoft.com/office/powerpoint/2010/main" val="1092790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2" name="Title 1"/>
          <p:cNvSpPr>
            <a:spLocks noGrp="1"/>
          </p:cNvSpPr>
          <p:nvPr>
            <p:ph type="title"/>
          </p:nvPr>
        </p:nvSpPr>
        <p:spPr/>
        <p:txBody>
          <a:bodyPr>
            <a:normAutofit/>
          </a:bodyPr>
          <a:lstStyle/>
          <a:p>
            <a:pPr algn="l"/>
            <a:r>
              <a:rPr lang="en-US" sz="3000" b="1" dirty="0" smtClean="0">
                <a:latin typeface="Sylfaen" panose="010A0502050306030303" pitchFamily="18" charset="0"/>
              </a:rPr>
              <a:t>General Information</a:t>
            </a:r>
            <a:endParaRPr lang="en-US" sz="3000" b="1" dirty="0">
              <a:latin typeface="Sylfaen" panose="010A0502050306030303" pitchFamily="18" charset="0"/>
            </a:endParaRPr>
          </a:p>
        </p:txBody>
      </p:sp>
      <p:sp>
        <p:nvSpPr>
          <p:cNvPr id="9" name="Content Placeholder 8"/>
          <p:cNvSpPr>
            <a:spLocks noGrp="1"/>
          </p:cNvSpPr>
          <p:nvPr>
            <p:ph sz="quarter" idx="4"/>
          </p:nvPr>
        </p:nvSpPr>
        <p:spPr>
          <a:xfrm>
            <a:off x="546100" y="1063228"/>
            <a:ext cx="8140700" cy="3799058"/>
          </a:xfrm>
        </p:spPr>
        <p:txBody>
          <a:bodyPr>
            <a:normAutofit fontScale="92500" lnSpcReduction="10000"/>
          </a:bodyPr>
          <a:lstStyle/>
          <a:p>
            <a:r>
              <a:rPr lang="en-GB" sz="2000" dirty="0">
                <a:latin typeface="Sylfaen" panose="010A0502050306030303" pitchFamily="18" charset="0"/>
              </a:rPr>
              <a:t>On March 21, 2020, a state of emergency was declared in </a:t>
            </a:r>
            <a:r>
              <a:rPr lang="en-GB" sz="2000" dirty="0" smtClean="0">
                <a:latin typeface="Sylfaen" panose="010A0502050306030303" pitchFamily="18" charset="0"/>
              </a:rPr>
              <a:t>Georgia and </a:t>
            </a:r>
            <a:r>
              <a:rPr lang="en-GB" sz="2000" dirty="0">
                <a:latin typeface="Sylfaen" panose="010A0502050306030303" pitchFamily="18" charset="0"/>
              </a:rPr>
              <a:t>s</a:t>
            </a:r>
            <a:r>
              <a:rPr lang="en-GB" sz="2000" dirty="0" smtClean="0">
                <a:latin typeface="Sylfaen" panose="010A0502050306030303" pitchFamily="18" charset="0"/>
              </a:rPr>
              <a:t>chools have moved </a:t>
            </a:r>
            <a:r>
              <a:rPr lang="en-GB" sz="2000" dirty="0">
                <a:latin typeface="Sylfaen" panose="010A0502050306030303" pitchFamily="18" charset="0"/>
              </a:rPr>
              <a:t>to distance learning </a:t>
            </a:r>
            <a:r>
              <a:rPr lang="en-GB" sz="2000" dirty="0" smtClean="0">
                <a:latin typeface="Sylfaen" panose="010A0502050306030303" pitchFamily="18" charset="0"/>
              </a:rPr>
              <a:t>mode;</a:t>
            </a:r>
          </a:p>
          <a:p>
            <a:r>
              <a:rPr lang="en-GB" sz="2000" dirty="0" smtClean="0">
                <a:latin typeface="Sylfaen" panose="010A0502050306030303" pitchFamily="18" charset="0"/>
              </a:rPr>
              <a:t>Virtual </a:t>
            </a:r>
            <a:r>
              <a:rPr lang="en-GB" sz="2000" dirty="0">
                <a:latin typeface="Sylfaen" panose="010A0502050306030303" pitchFamily="18" charset="0"/>
              </a:rPr>
              <a:t>classrooms for all public school classes and subjects have been created in Microsoft Office 365 T</a:t>
            </a:r>
            <a:r>
              <a:rPr lang="en-GB" sz="2000" dirty="0" smtClean="0">
                <a:latin typeface="Sylfaen" panose="010A0502050306030303" pitchFamily="18" charset="0"/>
              </a:rPr>
              <a:t>eams</a:t>
            </a:r>
            <a:r>
              <a:rPr lang="en-GB" sz="2000" dirty="0">
                <a:latin typeface="Sylfaen" panose="010A0502050306030303" pitchFamily="18" charset="0"/>
              </a:rPr>
              <a:t>;</a:t>
            </a:r>
            <a:endParaRPr lang="en-GB" sz="2000" dirty="0" smtClean="0">
              <a:latin typeface="Sylfaen" panose="010A0502050306030303" pitchFamily="18" charset="0"/>
            </a:endParaRPr>
          </a:p>
          <a:p>
            <a:r>
              <a:rPr lang="en-GB" sz="2000" dirty="0" smtClean="0">
                <a:latin typeface="Sylfaen" panose="010A0502050306030303" pitchFamily="18" charset="0"/>
              </a:rPr>
              <a:t>The </a:t>
            </a:r>
            <a:r>
              <a:rPr lang="en-GB" sz="2000" dirty="0">
                <a:latin typeface="Sylfaen" panose="010A0502050306030303" pitchFamily="18" charset="0"/>
              </a:rPr>
              <a:t>project </a:t>
            </a:r>
            <a:r>
              <a:rPr lang="en-GB" sz="2000" dirty="0" smtClean="0">
                <a:latin typeface="Sylfaen" panose="010A0502050306030303" pitchFamily="18" charset="0"/>
              </a:rPr>
              <a:t>“</a:t>
            </a:r>
            <a:r>
              <a:rPr lang="en-GB" sz="2000" dirty="0" err="1" smtClean="0">
                <a:latin typeface="Sylfaen" panose="010A0502050306030303" pitchFamily="18" charset="0"/>
              </a:rPr>
              <a:t>TVSchool</a:t>
            </a:r>
            <a:r>
              <a:rPr lang="en-GB" sz="2000" dirty="0" smtClean="0">
                <a:latin typeface="Sylfaen" panose="010A0502050306030303" pitchFamily="18" charset="0"/>
              </a:rPr>
              <a:t>” started;</a:t>
            </a:r>
          </a:p>
          <a:p>
            <a:r>
              <a:rPr lang="en-GB" sz="2000" dirty="0" smtClean="0">
                <a:latin typeface="Sylfaen" panose="010A0502050306030303" pitchFamily="18" charset="0"/>
              </a:rPr>
              <a:t>The </a:t>
            </a:r>
            <a:r>
              <a:rPr lang="en-GB" sz="2000" dirty="0">
                <a:latin typeface="Sylfaen" panose="010A0502050306030303" pitchFamily="18" charset="0"/>
              </a:rPr>
              <a:t>distance learning </a:t>
            </a:r>
            <a:r>
              <a:rPr lang="en-GB" sz="2000" dirty="0" smtClean="0">
                <a:latin typeface="Sylfaen" panose="010A0502050306030303" pitchFamily="18" charset="0"/>
              </a:rPr>
              <a:t>rule  </a:t>
            </a:r>
            <a:r>
              <a:rPr lang="en-GB" sz="2000" dirty="0">
                <a:latin typeface="Sylfaen" panose="010A0502050306030303" pitchFamily="18" charset="0"/>
              </a:rPr>
              <a:t>was approved and the daily workload of students and the school timetable were </a:t>
            </a:r>
            <a:r>
              <a:rPr lang="en-GB" sz="2000" dirty="0" smtClean="0">
                <a:latin typeface="Sylfaen" panose="010A0502050306030303" pitchFamily="18" charset="0"/>
              </a:rPr>
              <a:t>determined</a:t>
            </a:r>
            <a:r>
              <a:rPr lang="en-GB" sz="2000" dirty="0">
                <a:latin typeface="Sylfaen" panose="010A0502050306030303" pitchFamily="18" charset="0"/>
              </a:rPr>
              <a:t>;</a:t>
            </a:r>
            <a:endParaRPr lang="en-GB" sz="2000" dirty="0" smtClean="0">
              <a:latin typeface="Sylfaen" panose="010A0502050306030303" pitchFamily="18" charset="0"/>
            </a:endParaRPr>
          </a:p>
          <a:p>
            <a:r>
              <a:rPr lang="en-GB" sz="2000" dirty="0" smtClean="0">
                <a:latin typeface="Sylfaen" panose="010A0502050306030303" pitchFamily="18" charset="0"/>
              </a:rPr>
              <a:t>A </a:t>
            </a:r>
            <a:r>
              <a:rPr lang="en-GB" sz="2000" dirty="0">
                <a:latin typeface="Sylfaen" panose="010A0502050306030303" pitchFamily="18" charset="0"/>
              </a:rPr>
              <a:t>memorandum was signed with ISPs, in which a special mobile internet package was offered to teachers and </a:t>
            </a:r>
            <a:r>
              <a:rPr lang="en-GB" sz="2000" dirty="0" smtClean="0">
                <a:latin typeface="Sylfaen" panose="010A0502050306030303" pitchFamily="18" charset="0"/>
              </a:rPr>
              <a:t>students;</a:t>
            </a:r>
          </a:p>
          <a:p>
            <a:r>
              <a:rPr lang="en-GB" sz="2000" dirty="0" smtClean="0">
                <a:latin typeface="Sylfaen" panose="010A0502050306030303" pitchFamily="18" charset="0"/>
              </a:rPr>
              <a:t>Webinars </a:t>
            </a:r>
            <a:r>
              <a:rPr lang="en-GB" sz="2000" dirty="0">
                <a:latin typeface="Sylfaen" panose="010A0502050306030303" pitchFamily="18" charset="0"/>
              </a:rPr>
              <a:t>and seminars for teachers were conducted and various electronic resources were </a:t>
            </a:r>
            <a:r>
              <a:rPr lang="en-GB" sz="2000" dirty="0" smtClean="0">
                <a:latin typeface="Sylfaen" panose="010A0502050306030303" pitchFamily="18" charset="0"/>
              </a:rPr>
              <a:t>developed;</a:t>
            </a:r>
          </a:p>
          <a:p>
            <a:r>
              <a:rPr lang="en-GB" sz="2000" dirty="0" smtClean="0">
                <a:latin typeface="Sylfaen" panose="010A0502050306030303" pitchFamily="18" charset="0"/>
              </a:rPr>
              <a:t>Since </a:t>
            </a:r>
            <a:r>
              <a:rPr lang="en-GB" sz="2000" dirty="0">
                <a:latin typeface="Sylfaen" panose="010A0502050306030303" pitchFamily="18" charset="0"/>
              </a:rPr>
              <a:t>2020, all teacher training has been conducted online, using </a:t>
            </a:r>
            <a:r>
              <a:rPr lang="en-GB" sz="2000" dirty="0" smtClean="0">
                <a:latin typeface="Sylfaen" panose="010A0502050306030303" pitchFamily="18" charset="0"/>
              </a:rPr>
              <a:t>teams.</a:t>
            </a:r>
            <a:endParaRPr lang="en-US" sz="2000" dirty="0">
              <a:latin typeface="Sylfaen" panose="010A0502050306030303" pitchFamily="18" charset="0"/>
            </a:endParaRPr>
          </a:p>
        </p:txBody>
      </p:sp>
    </p:spTree>
    <p:extLst>
      <p:ext uri="{BB962C8B-B14F-4D97-AF65-F5344CB8AC3E}">
        <p14:creationId xmlns:p14="http://schemas.microsoft.com/office/powerpoint/2010/main" val="596284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2" name="Title 1"/>
          <p:cNvSpPr>
            <a:spLocks noGrp="1"/>
          </p:cNvSpPr>
          <p:nvPr>
            <p:ph type="ctrTitle"/>
          </p:nvPr>
        </p:nvSpPr>
        <p:spPr>
          <a:xfrm>
            <a:off x="569686" y="511826"/>
            <a:ext cx="7772400" cy="514349"/>
          </a:xfrm>
        </p:spPr>
        <p:txBody>
          <a:bodyPr>
            <a:noAutofit/>
          </a:bodyPr>
          <a:lstStyle/>
          <a:p>
            <a:pPr algn="l"/>
            <a:r>
              <a:rPr lang="en-US" sz="3000" b="1" dirty="0" smtClean="0">
                <a:latin typeface="Sylfaen" panose="010A0502050306030303" pitchFamily="18" charset="0"/>
              </a:rPr>
              <a:t>Findings: Preparedness</a:t>
            </a:r>
            <a:endParaRPr lang="en-US" sz="3000" b="1" dirty="0">
              <a:latin typeface="Sylfaen" panose="010A0502050306030303" pitchFamily="18" charset="0"/>
            </a:endParaRPr>
          </a:p>
        </p:txBody>
      </p:sp>
      <p:sp>
        <p:nvSpPr>
          <p:cNvPr id="4" name="Subtitle 3"/>
          <p:cNvSpPr>
            <a:spLocks noGrp="1"/>
          </p:cNvSpPr>
          <p:nvPr>
            <p:ph type="subTitle" idx="1"/>
          </p:nvPr>
        </p:nvSpPr>
        <p:spPr>
          <a:xfrm>
            <a:off x="685800" y="1166330"/>
            <a:ext cx="8008144" cy="3579841"/>
          </a:xfrm>
        </p:spPr>
        <p:txBody>
          <a:bodyPr>
            <a:noAutofit/>
          </a:bodyPr>
          <a:lstStyle/>
          <a:p>
            <a:pPr algn="just">
              <a:lnSpc>
                <a:spcPct val="160000"/>
              </a:lnSpc>
            </a:pPr>
            <a:r>
              <a:rPr lang="en-GB" sz="1900" dirty="0">
                <a:solidFill>
                  <a:schemeClr val="tx1"/>
                </a:solidFill>
                <a:latin typeface="Sylfaen" panose="010A0502050306030303" pitchFamily="18" charset="0"/>
              </a:rPr>
              <a:t>UNICEF conducted a global analysis in August 2020 based on data from 100 countries on how well students received their education </a:t>
            </a:r>
            <a:r>
              <a:rPr lang="en-GB" sz="1900" dirty="0" smtClean="0">
                <a:solidFill>
                  <a:schemeClr val="tx1"/>
                </a:solidFill>
                <a:latin typeface="Sylfaen" panose="010A0502050306030303" pitchFamily="18" charset="0"/>
              </a:rPr>
              <a:t>after moving to distance learning. </a:t>
            </a:r>
            <a:r>
              <a:rPr lang="en-GB" sz="1900" dirty="0">
                <a:solidFill>
                  <a:schemeClr val="tx1"/>
                </a:solidFill>
                <a:latin typeface="Sylfaen" panose="010A0502050306030303" pitchFamily="18" charset="0"/>
              </a:rPr>
              <a:t>According to the research conducted: </a:t>
            </a:r>
            <a:endParaRPr lang="en-GB" sz="1900" dirty="0" smtClean="0">
              <a:solidFill>
                <a:schemeClr val="tx1"/>
              </a:solidFill>
              <a:latin typeface="Sylfaen" panose="010A0502050306030303" pitchFamily="18" charset="0"/>
            </a:endParaRPr>
          </a:p>
          <a:p>
            <a:pPr marL="342900" indent="-342900" algn="just">
              <a:lnSpc>
                <a:spcPct val="160000"/>
              </a:lnSpc>
              <a:buFont typeface="Arial" panose="020B0604020202020204" pitchFamily="34" charset="0"/>
              <a:buChar char="•"/>
            </a:pPr>
            <a:r>
              <a:rPr lang="en-GB" sz="1900" dirty="0" smtClean="0">
                <a:solidFill>
                  <a:schemeClr val="tx1"/>
                </a:solidFill>
                <a:latin typeface="Sylfaen" panose="010A0502050306030303" pitchFamily="18" charset="0"/>
              </a:rPr>
              <a:t>At </a:t>
            </a:r>
            <a:r>
              <a:rPr lang="en-GB" sz="1900" dirty="0">
                <a:solidFill>
                  <a:schemeClr val="tx1"/>
                </a:solidFill>
                <a:latin typeface="Sylfaen" panose="010A0502050306030303" pitchFamily="18" charset="0"/>
              </a:rPr>
              <a:t>least 31% of students worldwide fail to participate in distance learning programs, mainly due to lack of necessary resources</a:t>
            </a:r>
            <a:r>
              <a:rPr lang="en-GB" sz="1900" dirty="0" smtClean="0">
                <a:solidFill>
                  <a:schemeClr val="tx1"/>
                </a:solidFill>
                <a:latin typeface="Sylfaen" panose="010A0502050306030303" pitchFamily="18" charset="0"/>
              </a:rPr>
              <a:t>;</a:t>
            </a:r>
          </a:p>
          <a:p>
            <a:pPr marL="342900" indent="-342900" algn="just">
              <a:lnSpc>
                <a:spcPct val="160000"/>
              </a:lnSpc>
              <a:buFont typeface="Arial" panose="020B0604020202020204" pitchFamily="34" charset="0"/>
              <a:buChar char="•"/>
            </a:pPr>
            <a:r>
              <a:rPr lang="en-GB" sz="1900" dirty="0" smtClean="0">
                <a:solidFill>
                  <a:schemeClr val="tx1"/>
                </a:solidFill>
                <a:latin typeface="Sylfaen" panose="010A0502050306030303" pitchFamily="18" charset="0"/>
              </a:rPr>
              <a:t>40</a:t>
            </a:r>
            <a:r>
              <a:rPr lang="en-GB" sz="1900" dirty="0">
                <a:solidFill>
                  <a:schemeClr val="tx1"/>
                </a:solidFill>
                <a:latin typeface="Sylfaen" panose="010A0502050306030303" pitchFamily="18" charset="0"/>
              </a:rPr>
              <a:t>% of countries failed to provide distance learning opportunities at the primary education level.</a:t>
            </a:r>
            <a:endParaRPr lang="en-US" sz="1900" dirty="0">
              <a:solidFill>
                <a:schemeClr val="tx1"/>
              </a:solidFill>
              <a:latin typeface="Sylfaen" panose="010A0502050306030303" pitchFamily="18" charset="0"/>
            </a:endParaRPr>
          </a:p>
        </p:txBody>
      </p:sp>
    </p:spTree>
    <p:extLst>
      <p:ext uri="{BB962C8B-B14F-4D97-AF65-F5344CB8AC3E}">
        <p14:creationId xmlns:p14="http://schemas.microsoft.com/office/powerpoint/2010/main" val="1288047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2" name="Title 1"/>
          <p:cNvSpPr>
            <a:spLocks noGrp="1"/>
          </p:cNvSpPr>
          <p:nvPr>
            <p:ph type="ctrTitle"/>
          </p:nvPr>
        </p:nvSpPr>
        <p:spPr>
          <a:xfrm>
            <a:off x="556984" y="511286"/>
            <a:ext cx="7772400" cy="435769"/>
          </a:xfrm>
        </p:spPr>
        <p:txBody>
          <a:bodyPr>
            <a:noAutofit/>
          </a:bodyPr>
          <a:lstStyle/>
          <a:p>
            <a:pPr algn="l"/>
            <a:r>
              <a:rPr lang="en-US" sz="3000" b="1" dirty="0">
                <a:latin typeface="Sylfaen" panose="010A0502050306030303" pitchFamily="18" charset="0"/>
              </a:rPr>
              <a:t>Findings: Preparedness</a:t>
            </a:r>
            <a:endParaRPr lang="en-US" sz="3000" dirty="0"/>
          </a:p>
        </p:txBody>
      </p:sp>
      <p:sp>
        <p:nvSpPr>
          <p:cNvPr id="4" name="Subtitle 3"/>
          <p:cNvSpPr>
            <a:spLocks noGrp="1"/>
          </p:cNvSpPr>
          <p:nvPr>
            <p:ph type="subTitle" idx="1"/>
          </p:nvPr>
        </p:nvSpPr>
        <p:spPr>
          <a:xfrm>
            <a:off x="685799" y="1142999"/>
            <a:ext cx="7514771" cy="3385457"/>
          </a:xfrm>
        </p:spPr>
        <p:txBody>
          <a:bodyPr>
            <a:normAutofit/>
          </a:bodyPr>
          <a:lstStyle/>
          <a:p>
            <a:pPr marL="342900" indent="-342900" algn="just">
              <a:lnSpc>
                <a:spcPct val="150000"/>
              </a:lnSpc>
              <a:buFont typeface="Arial" panose="020B0604020202020204" pitchFamily="34" charset="0"/>
              <a:buChar char="•"/>
            </a:pPr>
            <a:r>
              <a:rPr lang="en-GB" sz="1900" dirty="0">
                <a:solidFill>
                  <a:schemeClr val="tx1"/>
                </a:solidFill>
                <a:latin typeface="Sylfaen" panose="010A0502050306030303" pitchFamily="18" charset="0"/>
              </a:rPr>
              <a:t>The Ministry does not have complete information on what part of the students have access to computer equipment and the </a:t>
            </a:r>
            <a:r>
              <a:rPr lang="en-GB" sz="1900" dirty="0" smtClean="0">
                <a:solidFill>
                  <a:schemeClr val="tx1"/>
                </a:solidFill>
                <a:latin typeface="Sylfaen" panose="010A0502050306030303" pitchFamily="18" charset="0"/>
              </a:rPr>
              <a:t>internet.</a:t>
            </a:r>
            <a:endParaRPr lang="en-US" sz="1900" dirty="0">
              <a:solidFill>
                <a:schemeClr val="tx1"/>
              </a:solidFill>
              <a:latin typeface="Sylfaen" panose="010A0502050306030303" pitchFamily="18" charset="0"/>
            </a:endParaRPr>
          </a:p>
          <a:p>
            <a:pPr marL="342900" indent="-342900" algn="just">
              <a:lnSpc>
                <a:spcPct val="150000"/>
              </a:lnSpc>
              <a:buFont typeface="Arial" panose="020B0604020202020204" pitchFamily="34" charset="0"/>
              <a:buChar char="•"/>
            </a:pPr>
            <a:r>
              <a:rPr lang="en-GB" sz="1900" dirty="0">
                <a:solidFill>
                  <a:schemeClr val="tx1"/>
                </a:solidFill>
                <a:latin typeface="Sylfaen" panose="010A0502050306030303" pitchFamily="18" charset="0"/>
              </a:rPr>
              <a:t>About 50% (16,184 units) of computer equipment in schools </a:t>
            </a:r>
            <a:r>
              <a:rPr lang="en-GB" sz="1900" dirty="0" smtClean="0">
                <a:solidFill>
                  <a:schemeClr val="tx1"/>
                </a:solidFill>
                <a:latin typeface="Sylfaen" panose="010A0502050306030303" pitchFamily="18" charset="0"/>
              </a:rPr>
              <a:t>are satisfactory </a:t>
            </a:r>
            <a:r>
              <a:rPr lang="en-GB" sz="1900" dirty="0">
                <a:solidFill>
                  <a:schemeClr val="tx1"/>
                </a:solidFill>
                <a:latin typeface="Sylfaen" panose="010A0502050306030303" pitchFamily="18" charset="0"/>
              </a:rPr>
              <a:t>in terms of technical parameters, while the remaining 50% are identified as outdated and defective.</a:t>
            </a:r>
            <a:endParaRPr lang="en-US" sz="1900" dirty="0">
              <a:solidFill>
                <a:schemeClr val="tx1"/>
              </a:solidFill>
              <a:latin typeface="Sylfaen" panose="010A0502050306030303" pitchFamily="18" charset="0"/>
            </a:endParaRPr>
          </a:p>
        </p:txBody>
      </p:sp>
    </p:spTree>
    <p:extLst>
      <p:ext uri="{BB962C8B-B14F-4D97-AF65-F5344CB8AC3E}">
        <p14:creationId xmlns:p14="http://schemas.microsoft.com/office/powerpoint/2010/main" val="1606612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4" name="Subtitle 3"/>
          <p:cNvSpPr>
            <a:spLocks noGrp="1"/>
          </p:cNvSpPr>
          <p:nvPr>
            <p:ph type="subTitle" idx="1"/>
          </p:nvPr>
        </p:nvSpPr>
        <p:spPr>
          <a:xfrm>
            <a:off x="685800" y="1143000"/>
            <a:ext cx="7935686" cy="1092200"/>
          </a:xfrm>
        </p:spPr>
        <p:txBody>
          <a:bodyPr>
            <a:normAutofit/>
          </a:bodyPr>
          <a:lstStyle/>
          <a:p>
            <a:pPr marL="342900" indent="-342900" algn="just">
              <a:buFont typeface="Arial" panose="020B0604020202020204" pitchFamily="34" charset="0"/>
              <a:buChar char="•"/>
            </a:pPr>
            <a:r>
              <a:rPr lang="en-GB" sz="1900" dirty="0" smtClean="0">
                <a:solidFill>
                  <a:schemeClr val="tx1"/>
                </a:solidFill>
                <a:latin typeface="Sylfaen" panose="010A0502050306030303" pitchFamily="18" charset="0"/>
              </a:rPr>
              <a:t>Survey results of parents of 12</a:t>
            </a:r>
            <a:r>
              <a:rPr lang="en-GB" sz="1900" baseline="30000" dirty="0" smtClean="0">
                <a:solidFill>
                  <a:schemeClr val="tx1"/>
                </a:solidFill>
                <a:latin typeface="Sylfaen" panose="010A0502050306030303" pitchFamily="18" charset="0"/>
              </a:rPr>
              <a:t>th</a:t>
            </a:r>
            <a:r>
              <a:rPr lang="en-GB" sz="1900" dirty="0" smtClean="0">
                <a:solidFill>
                  <a:schemeClr val="tx1"/>
                </a:solidFill>
                <a:latin typeface="Sylfaen" panose="010A0502050306030303" pitchFamily="18" charset="0"/>
              </a:rPr>
              <a:t> and 1-9</a:t>
            </a:r>
            <a:r>
              <a:rPr lang="en-GB" sz="1900" baseline="30000" dirty="0" smtClean="0">
                <a:solidFill>
                  <a:schemeClr val="tx1"/>
                </a:solidFill>
                <a:latin typeface="Sylfaen" panose="010A0502050306030303" pitchFamily="18" charset="0"/>
              </a:rPr>
              <a:t>th</a:t>
            </a:r>
            <a:r>
              <a:rPr lang="en-GB" sz="1900" dirty="0" smtClean="0">
                <a:solidFill>
                  <a:schemeClr val="tx1"/>
                </a:solidFill>
                <a:latin typeface="Sylfaen" panose="010A0502050306030303" pitchFamily="18" charset="0"/>
              </a:rPr>
              <a:t> grade students indicate </a:t>
            </a:r>
            <a:r>
              <a:rPr lang="en-GB" sz="1900" dirty="0">
                <a:solidFill>
                  <a:schemeClr val="tx1"/>
                </a:solidFill>
                <a:latin typeface="Sylfaen" panose="010A0502050306030303" pitchFamily="18" charset="0"/>
              </a:rPr>
              <a:t>problems with </a:t>
            </a:r>
            <a:r>
              <a:rPr lang="en-GB" sz="1900" dirty="0" smtClean="0">
                <a:solidFill>
                  <a:schemeClr val="tx1"/>
                </a:solidFill>
                <a:latin typeface="Sylfaen" panose="010A0502050306030303" pitchFamily="18" charset="0"/>
              </a:rPr>
              <a:t>access to computers </a:t>
            </a:r>
            <a:r>
              <a:rPr lang="en-GB" sz="1900" dirty="0">
                <a:solidFill>
                  <a:schemeClr val="tx1"/>
                </a:solidFill>
                <a:latin typeface="Sylfaen" panose="010A0502050306030303" pitchFamily="18" charset="0"/>
              </a:rPr>
              <a:t>and </a:t>
            </a:r>
            <a:r>
              <a:rPr lang="en-GB" sz="1900" dirty="0" smtClean="0">
                <a:solidFill>
                  <a:schemeClr val="tx1"/>
                </a:solidFill>
                <a:latin typeface="Sylfaen" panose="010A0502050306030303" pitchFamily="18" charset="0"/>
              </a:rPr>
              <a:t>internet by </a:t>
            </a:r>
            <a:r>
              <a:rPr lang="en-GB" sz="1900" dirty="0">
                <a:solidFill>
                  <a:schemeClr val="tx1"/>
                </a:solidFill>
                <a:latin typeface="Sylfaen" panose="010A0502050306030303" pitchFamily="18" charset="0"/>
              </a:rPr>
              <a:t>students</a:t>
            </a:r>
            <a:r>
              <a:rPr lang="en-GB" sz="1900" dirty="0" smtClean="0">
                <a:latin typeface="Sylfaen" panose="010A0502050306030303" pitchFamily="18" charset="0"/>
              </a:rPr>
              <a:t>.</a:t>
            </a:r>
            <a:endParaRPr lang="en-US" sz="1900" dirty="0">
              <a:latin typeface="Sylfaen" panose="010A0502050306030303" pitchFamily="18" charset="0"/>
            </a:endParaRPr>
          </a:p>
        </p:txBody>
      </p:sp>
      <p:sp>
        <p:nvSpPr>
          <p:cNvPr id="8" name="Title 1"/>
          <p:cNvSpPr txBox="1">
            <a:spLocks/>
          </p:cNvSpPr>
          <p:nvPr/>
        </p:nvSpPr>
        <p:spPr>
          <a:xfrm>
            <a:off x="556984" y="511286"/>
            <a:ext cx="7772400" cy="43576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latin typeface="Sylfaen" panose="010A0502050306030303" pitchFamily="18" charset="0"/>
              </a:rPr>
              <a:t>Findings: Preparedness</a:t>
            </a:r>
            <a:endParaRPr lang="en-US" sz="3000" dirty="0">
              <a:latin typeface="Sylfaen" panose="010A0502050306030303" pitchFamily="18" charset="0"/>
            </a:endParaRPr>
          </a:p>
        </p:txBody>
      </p:sp>
      <p:graphicFrame>
        <p:nvGraphicFramePr>
          <p:cNvPr id="11" name="Chart 10"/>
          <p:cNvGraphicFramePr>
            <a:graphicFrameLocks/>
          </p:cNvGraphicFramePr>
          <p:nvPr>
            <p:extLst/>
          </p:nvPr>
        </p:nvGraphicFramePr>
        <p:xfrm>
          <a:off x="0" y="2935205"/>
          <a:ext cx="2333172" cy="20195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nvPr>
        </p:nvGraphicFramePr>
        <p:xfrm>
          <a:off x="1307358" y="2902153"/>
          <a:ext cx="2953390" cy="208570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349763" y="2133849"/>
            <a:ext cx="1633646" cy="784830"/>
          </a:xfrm>
          <a:prstGeom prst="rect">
            <a:avLst/>
          </a:prstGeom>
        </p:spPr>
        <p:txBody>
          <a:bodyPr wrap="square">
            <a:spAutoFit/>
          </a:bodyPr>
          <a:lstStyle/>
          <a:p>
            <a:pPr algn="ctr"/>
            <a:r>
              <a:rPr lang="en-US" sz="1500" b="1" dirty="0" smtClean="0">
                <a:latin typeface="Sylfaen" panose="010A0502050306030303" pitchFamily="18" charset="0"/>
              </a:rPr>
              <a:t>12</a:t>
            </a:r>
            <a:r>
              <a:rPr lang="en-US" sz="1500" b="1" baseline="30000" dirty="0" smtClean="0">
                <a:latin typeface="Sylfaen" panose="010A0502050306030303" pitchFamily="18" charset="0"/>
              </a:rPr>
              <a:t>th</a:t>
            </a:r>
            <a:r>
              <a:rPr lang="en-US" sz="1500" b="1" dirty="0" smtClean="0">
                <a:latin typeface="Sylfaen" panose="010A0502050306030303" pitchFamily="18" charset="0"/>
              </a:rPr>
              <a:t> grade</a:t>
            </a:r>
          </a:p>
          <a:p>
            <a:pPr algn="ctr"/>
            <a:r>
              <a:rPr lang="en-US" sz="1500" dirty="0" smtClean="0">
                <a:latin typeface="Sylfaen" panose="010A0502050306030303" pitchFamily="18" charset="0"/>
              </a:rPr>
              <a:t>Has </a:t>
            </a:r>
            <a:r>
              <a:rPr lang="en-US" sz="1500" dirty="0">
                <a:latin typeface="Sylfaen" panose="010A0502050306030303" pitchFamily="18" charset="0"/>
              </a:rPr>
              <a:t>no access to the </a:t>
            </a:r>
            <a:r>
              <a:rPr lang="en-US" sz="1500" dirty="0" smtClean="0">
                <a:latin typeface="Sylfaen" panose="010A0502050306030303" pitchFamily="18" charset="0"/>
              </a:rPr>
              <a:t>computer</a:t>
            </a:r>
          </a:p>
        </p:txBody>
      </p:sp>
      <p:sp>
        <p:nvSpPr>
          <p:cNvPr id="17" name="Rectangle 16"/>
          <p:cNvSpPr/>
          <p:nvPr/>
        </p:nvSpPr>
        <p:spPr>
          <a:xfrm>
            <a:off x="1950997" y="2131308"/>
            <a:ext cx="1633646" cy="784830"/>
          </a:xfrm>
          <a:prstGeom prst="rect">
            <a:avLst/>
          </a:prstGeom>
        </p:spPr>
        <p:txBody>
          <a:bodyPr wrap="square">
            <a:spAutoFit/>
          </a:bodyPr>
          <a:lstStyle/>
          <a:p>
            <a:pPr algn="ctr"/>
            <a:r>
              <a:rPr lang="en-US" sz="1500" b="1" dirty="0" smtClean="0">
                <a:latin typeface="Sylfaen" panose="010A0502050306030303" pitchFamily="18" charset="0"/>
              </a:rPr>
              <a:t>12</a:t>
            </a:r>
            <a:r>
              <a:rPr lang="en-US" sz="1500" b="1" baseline="30000" dirty="0" smtClean="0">
                <a:latin typeface="Sylfaen" panose="010A0502050306030303" pitchFamily="18" charset="0"/>
              </a:rPr>
              <a:t>th</a:t>
            </a:r>
            <a:r>
              <a:rPr lang="en-US" sz="1500" b="1" dirty="0" smtClean="0">
                <a:latin typeface="Sylfaen" panose="010A0502050306030303" pitchFamily="18" charset="0"/>
              </a:rPr>
              <a:t> grade</a:t>
            </a:r>
          </a:p>
          <a:p>
            <a:pPr algn="ctr"/>
            <a:r>
              <a:rPr lang="en-US" sz="1500" dirty="0" smtClean="0">
                <a:latin typeface="Sylfaen" panose="010A0502050306030303" pitchFamily="18" charset="0"/>
              </a:rPr>
              <a:t>Has </a:t>
            </a:r>
            <a:r>
              <a:rPr lang="en-US" sz="1500" dirty="0">
                <a:latin typeface="Sylfaen" panose="010A0502050306030303" pitchFamily="18" charset="0"/>
              </a:rPr>
              <a:t>no access to the </a:t>
            </a:r>
            <a:r>
              <a:rPr lang="en-US" sz="1500" dirty="0" smtClean="0">
                <a:latin typeface="Sylfaen" panose="010A0502050306030303" pitchFamily="18" charset="0"/>
              </a:rPr>
              <a:t>internet</a:t>
            </a:r>
          </a:p>
        </p:txBody>
      </p:sp>
      <p:sp>
        <p:nvSpPr>
          <p:cNvPr id="18" name="Rectangle 17"/>
          <p:cNvSpPr/>
          <p:nvPr/>
        </p:nvSpPr>
        <p:spPr>
          <a:xfrm>
            <a:off x="3590701" y="2101415"/>
            <a:ext cx="1633646" cy="784830"/>
          </a:xfrm>
          <a:prstGeom prst="rect">
            <a:avLst/>
          </a:prstGeom>
        </p:spPr>
        <p:txBody>
          <a:bodyPr wrap="square">
            <a:spAutoFit/>
          </a:bodyPr>
          <a:lstStyle/>
          <a:p>
            <a:pPr algn="ctr"/>
            <a:r>
              <a:rPr lang="en-US" sz="1500" b="1" dirty="0" smtClean="0">
                <a:latin typeface="Sylfaen" panose="010A0502050306030303" pitchFamily="18" charset="0"/>
              </a:rPr>
              <a:t>1-9</a:t>
            </a:r>
            <a:r>
              <a:rPr lang="en-US" sz="1500" b="1" baseline="30000" dirty="0" smtClean="0">
                <a:latin typeface="Sylfaen" panose="010A0502050306030303" pitchFamily="18" charset="0"/>
              </a:rPr>
              <a:t>th</a:t>
            </a:r>
            <a:r>
              <a:rPr lang="en-US" sz="1500" b="1" dirty="0" smtClean="0">
                <a:latin typeface="Sylfaen" panose="010A0502050306030303" pitchFamily="18" charset="0"/>
              </a:rPr>
              <a:t> grade</a:t>
            </a:r>
          </a:p>
          <a:p>
            <a:pPr algn="ctr"/>
            <a:r>
              <a:rPr lang="en-US" sz="1500" dirty="0" smtClean="0">
                <a:latin typeface="Sylfaen" panose="010A0502050306030303" pitchFamily="18" charset="0"/>
              </a:rPr>
              <a:t>Has </a:t>
            </a:r>
            <a:r>
              <a:rPr lang="en-US" sz="1500" dirty="0">
                <a:latin typeface="Sylfaen" panose="010A0502050306030303" pitchFamily="18" charset="0"/>
              </a:rPr>
              <a:t>no access to the </a:t>
            </a:r>
            <a:r>
              <a:rPr lang="en-US" sz="1500" dirty="0" smtClean="0">
                <a:latin typeface="Sylfaen" panose="010A0502050306030303" pitchFamily="18" charset="0"/>
              </a:rPr>
              <a:t>computer</a:t>
            </a:r>
          </a:p>
        </p:txBody>
      </p:sp>
      <p:sp>
        <p:nvSpPr>
          <p:cNvPr id="19" name="Rectangle 18"/>
          <p:cNvSpPr/>
          <p:nvPr/>
        </p:nvSpPr>
        <p:spPr>
          <a:xfrm>
            <a:off x="5191935" y="2098874"/>
            <a:ext cx="1633646" cy="784830"/>
          </a:xfrm>
          <a:prstGeom prst="rect">
            <a:avLst/>
          </a:prstGeom>
        </p:spPr>
        <p:txBody>
          <a:bodyPr wrap="square">
            <a:spAutoFit/>
          </a:bodyPr>
          <a:lstStyle/>
          <a:p>
            <a:pPr algn="ctr"/>
            <a:r>
              <a:rPr lang="en-US" sz="1500" b="1" dirty="0" smtClean="0">
                <a:latin typeface="Sylfaen" panose="010A0502050306030303" pitchFamily="18" charset="0"/>
              </a:rPr>
              <a:t>1-9</a:t>
            </a:r>
            <a:r>
              <a:rPr lang="en-US" sz="1500" b="1" baseline="30000" dirty="0" smtClean="0">
                <a:latin typeface="Sylfaen" panose="010A0502050306030303" pitchFamily="18" charset="0"/>
              </a:rPr>
              <a:t>th</a:t>
            </a:r>
            <a:r>
              <a:rPr lang="en-US" sz="1500" b="1" dirty="0" smtClean="0">
                <a:latin typeface="Sylfaen" panose="010A0502050306030303" pitchFamily="18" charset="0"/>
              </a:rPr>
              <a:t> grade</a:t>
            </a:r>
          </a:p>
          <a:p>
            <a:pPr algn="ctr"/>
            <a:r>
              <a:rPr lang="en-US" sz="1500" dirty="0" smtClean="0">
                <a:latin typeface="Sylfaen" panose="010A0502050306030303" pitchFamily="18" charset="0"/>
              </a:rPr>
              <a:t>Has </a:t>
            </a:r>
            <a:r>
              <a:rPr lang="en-US" sz="1500" dirty="0">
                <a:latin typeface="Sylfaen" panose="010A0502050306030303" pitchFamily="18" charset="0"/>
              </a:rPr>
              <a:t>no access to the </a:t>
            </a:r>
            <a:r>
              <a:rPr lang="en-US" sz="1500" dirty="0" smtClean="0">
                <a:latin typeface="Sylfaen" panose="010A0502050306030303" pitchFamily="18" charset="0"/>
              </a:rPr>
              <a:t>internet</a:t>
            </a:r>
          </a:p>
        </p:txBody>
      </p:sp>
      <p:graphicFrame>
        <p:nvGraphicFramePr>
          <p:cNvPr id="14" name="Chart 13"/>
          <p:cNvGraphicFramePr>
            <a:graphicFrameLocks/>
          </p:cNvGraphicFramePr>
          <p:nvPr>
            <p:extLst>
              <p:ext uri="{D42A27DB-BD31-4B8C-83A1-F6EECF244321}">
                <p14:modId xmlns:p14="http://schemas.microsoft.com/office/powerpoint/2010/main" val="2084633155"/>
              </p:ext>
            </p:extLst>
          </p:nvPr>
        </p:nvGraphicFramePr>
        <p:xfrm>
          <a:off x="2991747" y="2913597"/>
          <a:ext cx="2870235" cy="21141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a:graphicFrameLocks/>
          </p:cNvGraphicFramePr>
          <p:nvPr>
            <p:extLst>
              <p:ext uri="{D42A27DB-BD31-4B8C-83A1-F6EECF244321}">
                <p14:modId xmlns:p14="http://schemas.microsoft.com/office/powerpoint/2010/main" val="555065763"/>
              </p:ext>
            </p:extLst>
          </p:nvPr>
        </p:nvGraphicFramePr>
        <p:xfrm>
          <a:off x="4772852" y="2902153"/>
          <a:ext cx="3856758" cy="209638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29375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4" name="Subtitle 3"/>
          <p:cNvSpPr>
            <a:spLocks noGrp="1"/>
          </p:cNvSpPr>
          <p:nvPr>
            <p:ph type="subTitle" idx="1"/>
          </p:nvPr>
        </p:nvSpPr>
        <p:spPr>
          <a:xfrm>
            <a:off x="685800" y="1150144"/>
            <a:ext cx="7843838" cy="3078956"/>
          </a:xfrm>
        </p:spPr>
        <p:txBody>
          <a:bodyPr>
            <a:normAutofit/>
          </a:bodyPr>
          <a:lstStyle/>
          <a:p>
            <a:pPr marL="285750" indent="-285750" algn="just">
              <a:buFont typeface="Arial" panose="020B0604020202020204" pitchFamily="34" charset="0"/>
              <a:buChar char="•"/>
            </a:pPr>
            <a:r>
              <a:rPr lang="en-GB" sz="1900" dirty="0">
                <a:solidFill>
                  <a:schemeClr val="tx1"/>
                </a:solidFill>
                <a:latin typeface="Sylfaen" panose="010A0502050306030303" pitchFamily="18" charset="0"/>
              </a:rPr>
              <a:t>Due to the pandemic situation, the Ministry used Microsoft </a:t>
            </a:r>
            <a:r>
              <a:rPr lang="en-GB" sz="1900" dirty="0" smtClean="0">
                <a:solidFill>
                  <a:schemeClr val="tx1"/>
                </a:solidFill>
                <a:latin typeface="Sylfaen" panose="010A0502050306030303" pitchFamily="18" charset="0"/>
              </a:rPr>
              <a:t>Teams </a:t>
            </a:r>
            <a:r>
              <a:rPr lang="en-GB" sz="1900" dirty="0">
                <a:solidFill>
                  <a:schemeClr val="tx1"/>
                </a:solidFill>
                <a:latin typeface="Sylfaen" panose="010A0502050306030303" pitchFamily="18" charset="0"/>
              </a:rPr>
              <a:t>as one of the main platforms to organize the distance learning process</a:t>
            </a:r>
            <a:r>
              <a:rPr lang="en-GB" sz="1900" dirty="0" smtClean="0">
                <a:solidFill>
                  <a:schemeClr val="tx1"/>
                </a:solidFill>
                <a:latin typeface="Sylfaen" panose="010A0502050306030303" pitchFamily="18" charset="0"/>
              </a:rPr>
              <a:t>.</a:t>
            </a:r>
          </a:p>
          <a:p>
            <a:pPr marL="285750" indent="-285750" algn="just">
              <a:buFont typeface="Arial" panose="020B0604020202020204" pitchFamily="34" charset="0"/>
              <a:buChar char="•"/>
            </a:pPr>
            <a:r>
              <a:rPr lang="en-GB" sz="1900" dirty="0" smtClean="0">
                <a:solidFill>
                  <a:schemeClr val="tx1"/>
                </a:solidFill>
                <a:latin typeface="Sylfaen" panose="010A0502050306030303" pitchFamily="18" charset="0"/>
              </a:rPr>
              <a:t>The </a:t>
            </a:r>
            <a:r>
              <a:rPr lang="en-GB" sz="1900" dirty="0">
                <a:solidFill>
                  <a:schemeClr val="tx1"/>
                </a:solidFill>
                <a:latin typeface="Sylfaen" panose="010A0502050306030303" pitchFamily="18" charset="0"/>
              </a:rPr>
              <a:t>rate of </a:t>
            </a:r>
            <a:r>
              <a:rPr lang="en-GB" sz="1900" dirty="0" smtClean="0">
                <a:solidFill>
                  <a:schemeClr val="tx1"/>
                </a:solidFill>
                <a:latin typeface="Sylfaen" panose="010A0502050306030303" pitchFamily="18" charset="0"/>
              </a:rPr>
              <a:t>use of license </a:t>
            </a:r>
            <a:r>
              <a:rPr lang="en-GB" sz="1900" dirty="0">
                <a:solidFill>
                  <a:schemeClr val="tx1"/>
                </a:solidFill>
                <a:latin typeface="Sylfaen" panose="010A0502050306030303" pitchFamily="18" charset="0"/>
              </a:rPr>
              <a:t>by students was low as of April 14, 2021.</a:t>
            </a:r>
            <a:endParaRPr lang="ka-GE" sz="1900" dirty="0" smtClean="0">
              <a:solidFill>
                <a:schemeClr val="tx1"/>
              </a:solidFill>
              <a:latin typeface="Sylfaen" panose="010A0502050306030303" pitchFamily="18" charset="0"/>
            </a:endParaRPr>
          </a:p>
          <a:p>
            <a:pPr marL="285750" indent="-285750" algn="l">
              <a:buFont typeface="Arial" panose="020B0604020202020204" pitchFamily="34" charset="0"/>
              <a:buChar char="•"/>
            </a:pPr>
            <a:endParaRPr lang="ka-GE" sz="1600" dirty="0">
              <a:latin typeface="Sylfaen" panose="010A0502050306030303" pitchFamily="18" charset="0"/>
            </a:endParaRPr>
          </a:p>
          <a:p>
            <a:pPr marL="285750" indent="-285750" algn="l">
              <a:buFont typeface="Arial" panose="020B0604020202020204" pitchFamily="34" charset="0"/>
              <a:buChar char="•"/>
            </a:pPr>
            <a:endParaRPr lang="ka-GE" sz="1600" dirty="0" smtClean="0">
              <a:latin typeface="Sylfaen" panose="010A0502050306030303" pitchFamily="18" charset="0"/>
            </a:endParaRPr>
          </a:p>
          <a:p>
            <a:pPr marL="285750" indent="-285750" algn="l">
              <a:buFont typeface="Arial" panose="020B0604020202020204" pitchFamily="34" charset="0"/>
              <a:buChar char="•"/>
            </a:pPr>
            <a:endParaRPr lang="ka-GE" sz="1600" dirty="0">
              <a:latin typeface="Sylfaen" panose="010A0502050306030303" pitchFamily="18" charset="0"/>
            </a:endParaRPr>
          </a:p>
          <a:p>
            <a:pPr marL="285750" indent="-285750" algn="l">
              <a:buFont typeface="Arial" panose="020B0604020202020204" pitchFamily="34" charset="0"/>
              <a:buChar char="•"/>
            </a:pPr>
            <a:endParaRPr lang="ka-GE" sz="1600" dirty="0" smtClean="0">
              <a:latin typeface="Sylfaen" panose="010A0502050306030303" pitchFamily="18" charset="0"/>
            </a:endParaRPr>
          </a:p>
          <a:p>
            <a:pPr marL="285750" indent="-285750" algn="l">
              <a:buFont typeface="Arial" panose="020B0604020202020204" pitchFamily="34" charset="0"/>
              <a:buChar char="•"/>
            </a:pPr>
            <a:endParaRPr lang="ka-GE" sz="1600" dirty="0">
              <a:latin typeface="Sylfaen" panose="010A0502050306030303" pitchFamily="18" charset="0"/>
            </a:endParaRPr>
          </a:p>
          <a:p>
            <a:pPr marL="285750" indent="-285750" algn="l">
              <a:buFont typeface="Arial" panose="020B0604020202020204" pitchFamily="34" charset="0"/>
              <a:buChar char="•"/>
            </a:pPr>
            <a:endParaRPr lang="ka-GE" sz="1600" dirty="0" smtClean="0">
              <a:latin typeface="Sylfaen" panose="010A0502050306030303" pitchFamily="18" charset="0"/>
            </a:endParaRPr>
          </a:p>
          <a:p>
            <a:pPr marL="285750" indent="-285750" algn="l">
              <a:buFont typeface="Arial" panose="020B0604020202020204" pitchFamily="34" charset="0"/>
              <a:buChar char="•"/>
            </a:pPr>
            <a:endParaRPr lang="ka-GE" sz="1600" dirty="0">
              <a:latin typeface="Sylfaen" panose="010A0502050306030303" pitchFamily="18" charset="0"/>
            </a:endParaRPr>
          </a:p>
          <a:p>
            <a:pPr marL="285750" indent="-285750" algn="l">
              <a:buFont typeface="Arial" panose="020B0604020202020204" pitchFamily="34" charset="0"/>
              <a:buChar char="•"/>
            </a:pPr>
            <a:endParaRPr lang="ka-GE" sz="1600" dirty="0" smtClean="0">
              <a:latin typeface="Sylfaen" panose="010A0502050306030303" pitchFamily="18" charset="0"/>
            </a:endParaRPr>
          </a:p>
        </p:txBody>
      </p:sp>
      <p:sp>
        <p:nvSpPr>
          <p:cNvPr id="8" name="Title 1"/>
          <p:cNvSpPr txBox="1">
            <a:spLocks/>
          </p:cNvSpPr>
          <p:nvPr/>
        </p:nvSpPr>
        <p:spPr>
          <a:xfrm>
            <a:off x="556984" y="511286"/>
            <a:ext cx="7772400" cy="43576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latin typeface="Sylfaen" panose="010A0502050306030303" pitchFamily="18" charset="0"/>
              </a:rPr>
              <a:t>Findings: Preparedness</a:t>
            </a:r>
            <a:endParaRPr lang="en-US" sz="3000" dirty="0"/>
          </a:p>
        </p:txBody>
      </p:sp>
      <p:graphicFrame>
        <p:nvGraphicFramePr>
          <p:cNvPr id="9" name="Table 8"/>
          <p:cNvGraphicFramePr>
            <a:graphicFrameLocks noGrp="1"/>
          </p:cNvGraphicFramePr>
          <p:nvPr>
            <p:extLst>
              <p:ext uri="{D42A27DB-BD31-4B8C-83A1-F6EECF244321}">
                <p14:modId xmlns:p14="http://schemas.microsoft.com/office/powerpoint/2010/main" val="2794769058"/>
              </p:ext>
            </p:extLst>
          </p:nvPr>
        </p:nvGraphicFramePr>
        <p:xfrm>
          <a:off x="685801" y="2255045"/>
          <a:ext cx="7843836" cy="2230437"/>
        </p:xfrm>
        <a:graphic>
          <a:graphicData uri="http://schemas.openxmlformats.org/drawingml/2006/table">
            <a:tbl>
              <a:tblPr>
                <a:tableStyleId>{BC89EF96-8CEA-46FF-86C4-4CE0E7609802}</a:tableStyleId>
              </a:tblPr>
              <a:tblGrid>
                <a:gridCol w="1120548">
                  <a:extLst>
                    <a:ext uri="{9D8B030D-6E8A-4147-A177-3AD203B41FA5}">
                      <a16:colId xmlns:a16="http://schemas.microsoft.com/office/drawing/2014/main" xmlns="" val="1795647192"/>
                    </a:ext>
                  </a:extLst>
                </a:gridCol>
                <a:gridCol w="1120548">
                  <a:extLst>
                    <a:ext uri="{9D8B030D-6E8A-4147-A177-3AD203B41FA5}">
                      <a16:colId xmlns:a16="http://schemas.microsoft.com/office/drawing/2014/main" xmlns="" val="1676972902"/>
                    </a:ext>
                  </a:extLst>
                </a:gridCol>
                <a:gridCol w="1120548">
                  <a:extLst>
                    <a:ext uri="{9D8B030D-6E8A-4147-A177-3AD203B41FA5}">
                      <a16:colId xmlns:a16="http://schemas.microsoft.com/office/drawing/2014/main" xmlns="" val="2913965934"/>
                    </a:ext>
                  </a:extLst>
                </a:gridCol>
                <a:gridCol w="1120548">
                  <a:extLst>
                    <a:ext uri="{9D8B030D-6E8A-4147-A177-3AD203B41FA5}">
                      <a16:colId xmlns:a16="http://schemas.microsoft.com/office/drawing/2014/main" xmlns="" val="2614067737"/>
                    </a:ext>
                  </a:extLst>
                </a:gridCol>
                <a:gridCol w="1120548">
                  <a:extLst>
                    <a:ext uri="{9D8B030D-6E8A-4147-A177-3AD203B41FA5}">
                      <a16:colId xmlns:a16="http://schemas.microsoft.com/office/drawing/2014/main" xmlns="" val="973902593"/>
                    </a:ext>
                  </a:extLst>
                </a:gridCol>
                <a:gridCol w="1120548">
                  <a:extLst>
                    <a:ext uri="{9D8B030D-6E8A-4147-A177-3AD203B41FA5}">
                      <a16:colId xmlns:a16="http://schemas.microsoft.com/office/drawing/2014/main" xmlns="" val="2471233100"/>
                    </a:ext>
                  </a:extLst>
                </a:gridCol>
                <a:gridCol w="1120548">
                  <a:extLst>
                    <a:ext uri="{9D8B030D-6E8A-4147-A177-3AD203B41FA5}">
                      <a16:colId xmlns:a16="http://schemas.microsoft.com/office/drawing/2014/main" xmlns="" val="2402911965"/>
                    </a:ext>
                  </a:extLst>
                </a:gridCol>
              </a:tblGrid>
              <a:tr h="389677">
                <a:tc>
                  <a:txBody>
                    <a:bodyPr/>
                    <a:lstStyle/>
                    <a:p>
                      <a:pPr algn="l" fontAlgn="ctr"/>
                      <a:r>
                        <a:rPr lang="en-US" sz="1500" b="1" u="none" strike="noStrike">
                          <a:effectLst/>
                          <a:latin typeface="Sylfaen" panose="010A0502050306030303" pitchFamily="18" charset="0"/>
                        </a:rPr>
                        <a:t> </a:t>
                      </a:r>
                      <a:endParaRPr lang="en-US" sz="1500" b="1" i="0" u="none" strike="noStrike">
                        <a:solidFill>
                          <a:srgbClr val="000000"/>
                        </a:solidFill>
                        <a:effectLst/>
                        <a:latin typeface="Sylfaen" panose="010A0502050306030303" pitchFamily="18" charset="0"/>
                      </a:endParaRPr>
                    </a:p>
                  </a:txBody>
                  <a:tcPr marL="9525" marR="9525" marT="9525" marB="0" anchor="ctr"/>
                </a:tc>
                <a:tc gridSpan="3">
                  <a:txBody>
                    <a:bodyPr/>
                    <a:lstStyle/>
                    <a:p>
                      <a:pPr algn="ctr" fontAlgn="ctr"/>
                      <a:r>
                        <a:rPr lang="en-GB" sz="1500" b="1" u="none" strike="noStrike">
                          <a:effectLst/>
                          <a:latin typeface="Sylfaen" panose="010A0502050306030303" pitchFamily="18" charset="0"/>
                        </a:rPr>
                        <a:t>Student</a:t>
                      </a:r>
                      <a:endParaRPr lang="en-US" sz="1500" b="1" i="0" u="none" strike="noStrike">
                        <a:solidFill>
                          <a:srgbClr val="FFFFFF"/>
                        </a:solidFill>
                        <a:effectLst/>
                        <a:latin typeface="Sylfaen" panose="010A0502050306030303" pitchFamily="18" charset="0"/>
                      </a:endParaRPr>
                    </a:p>
                  </a:txBody>
                  <a:tcPr marL="9525" marR="9525" marT="9525" marB="0" anchor="ctr"/>
                </a:tc>
                <a:tc hMerge="1">
                  <a:txBody>
                    <a:bodyPr/>
                    <a:lstStyle/>
                    <a:p>
                      <a:endParaRPr lang="en-US"/>
                    </a:p>
                  </a:txBody>
                  <a:tcPr/>
                </a:tc>
                <a:tc hMerge="1">
                  <a:txBody>
                    <a:bodyPr/>
                    <a:lstStyle/>
                    <a:p>
                      <a:endParaRPr lang="en-US"/>
                    </a:p>
                  </a:txBody>
                  <a:tcPr/>
                </a:tc>
                <a:tc gridSpan="3">
                  <a:txBody>
                    <a:bodyPr/>
                    <a:lstStyle/>
                    <a:p>
                      <a:pPr algn="ctr" fontAlgn="ctr"/>
                      <a:r>
                        <a:rPr lang="en-GB" sz="1500" b="1" u="none" strike="noStrike">
                          <a:effectLst/>
                          <a:latin typeface="Sylfaen" panose="010A0502050306030303" pitchFamily="18" charset="0"/>
                        </a:rPr>
                        <a:t>Teacher / Administration</a:t>
                      </a:r>
                      <a:endParaRPr lang="en-US" sz="1500" b="1" i="0" u="none" strike="noStrike">
                        <a:solidFill>
                          <a:srgbClr val="FFFFFF"/>
                        </a:solidFill>
                        <a:effectLst/>
                        <a:latin typeface="Sylfaen" panose="010A0502050306030303" pitchFamily="18"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90751090"/>
                  </a:ext>
                </a:extLst>
              </a:tr>
              <a:tr h="853578">
                <a:tc>
                  <a:txBody>
                    <a:bodyPr/>
                    <a:lstStyle/>
                    <a:p>
                      <a:pPr algn="ctr" fontAlgn="ctr"/>
                      <a:r>
                        <a:rPr lang="en-GB" sz="1500" b="1" u="none" strike="noStrike">
                          <a:effectLst/>
                          <a:latin typeface="Sylfaen" panose="010A0502050306030303" pitchFamily="18" charset="0"/>
                        </a:rPr>
                        <a:t>License type</a:t>
                      </a:r>
                      <a:endParaRPr lang="en-US" sz="1500" b="1" i="0" u="none" strike="noStrike">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b="1" u="none" strike="noStrike" dirty="0">
                          <a:effectLst/>
                          <a:latin typeface="Sylfaen" panose="010A0502050306030303" pitchFamily="18" charset="0"/>
                        </a:rPr>
                        <a:t>Total number</a:t>
                      </a:r>
                      <a:endParaRPr lang="en-US" sz="1500" b="1" i="0" u="none" strike="noStrike" dirty="0">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b="1" u="none" strike="noStrike">
                          <a:effectLst/>
                          <a:latin typeface="Sylfaen" panose="010A0502050306030303" pitchFamily="18" charset="0"/>
                        </a:rPr>
                        <a:t>Number of Used License</a:t>
                      </a:r>
                      <a:endParaRPr lang="en-US" sz="1500" b="1" i="0" u="none" strike="noStrike">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b="1" u="none" strike="noStrike">
                          <a:effectLst/>
                          <a:latin typeface="Sylfaen" panose="010A0502050306030303" pitchFamily="18" charset="0"/>
                        </a:rPr>
                        <a:t>% of Nonused Licenses</a:t>
                      </a:r>
                      <a:endParaRPr lang="en-US" sz="1500" b="1" i="0" u="none" strike="noStrike">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b="1" u="none" strike="noStrike">
                          <a:effectLst/>
                          <a:latin typeface="Sylfaen" panose="010A0502050306030303" pitchFamily="18" charset="0"/>
                        </a:rPr>
                        <a:t>Total number</a:t>
                      </a:r>
                      <a:endParaRPr lang="en-US" sz="1500" b="1" i="0" u="none" strike="noStrike">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b="1" u="none" strike="noStrike">
                          <a:effectLst/>
                          <a:latin typeface="Sylfaen" panose="010A0502050306030303" pitchFamily="18" charset="0"/>
                        </a:rPr>
                        <a:t>Number of Used License</a:t>
                      </a:r>
                      <a:endParaRPr lang="en-US" sz="1500" b="1" i="0" u="none" strike="noStrike">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b="1" u="none" strike="noStrike" dirty="0">
                          <a:effectLst/>
                          <a:latin typeface="Sylfaen" panose="010A0502050306030303" pitchFamily="18" charset="0"/>
                        </a:rPr>
                        <a:t>% of </a:t>
                      </a:r>
                      <a:r>
                        <a:rPr lang="en-GB" sz="1500" b="1" u="none" strike="noStrike" dirty="0" err="1">
                          <a:effectLst/>
                          <a:latin typeface="Sylfaen" panose="010A0502050306030303" pitchFamily="18" charset="0"/>
                        </a:rPr>
                        <a:t>Nonused</a:t>
                      </a:r>
                      <a:r>
                        <a:rPr lang="en-GB" sz="1500" b="1" u="none" strike="noStrike" dirty="0">
                          <a:effectLst/>
                          <a:latin typeface="Sylfaen" panose="010A0502050306030303" pitchFamily="18" charset="0"/>
                        </a:rPr>
                        <a:t> Licenses</a:t>
                      </a:r>
                      <a:endParaRPr lang="en-US" sz="1500" b="1" i="0" u="none" strike="noStrike" dirty="0">
                        <a:solidFill>
                          <a:srgbClr val="000000"/>
                        </a:solidFill>
                        <a:effectLst/>
                        <a:latin typeface="Sylfaen" panose="010A0502050306030303" pitchFamily="18" charset="0"/>
                      </a:endParaRPr>
                    </a:p>
                  </a:txBody>
                  <a:tcPr marL="9525" marR="9525" marT="9525" marB="0" anchor="ctr"/>
                </a:tc>
                <a:extLst>
                  <a:ext uri="{0D108BD9-81ED-4DB2-BD59-A6C34878D82A}">
                    <a16:rowId xmlns:a16="http://schemas.microsoft.com/office/drawing/2014/main" xmlns="" val="312479058"/>
                  </a:ext>
                </a:extLst>
              </a:tr>
              <a:tr h="493591">
                <a:tc>
                  <a:txBody>
                    <a:bodyPr/>
                    <a:lstStyle/>
                    <a:p>
                      <a:pPr algn="l" fontAlgn="ctr"/>
                      <a:r>
                        <a:rPr lang="en-GB" sz="1500" u="none" strike="noStrike">
                          <a:effectLst/>
                          <a:latin typeface="Sylfaen" panose="010A0502050306030303" pitchFamily="18" charset="0"/>
                        </a:rPr>
                        <a:t>Microsoft 365 A5</a:t>
                      </a:r>
                      <a:endParaRPr lang="en-US" sz="1500" b="0" i="0" u="none" strike="noStrike">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u="none" strike="noStrike" dirty="0">
                          <a:effectLst/>
                          <a:latin typeface="Sylfaen" panose="010A0502050306030303" pitchFamily="18" charset="0"/>
                        </a:rPr>
                        <a:t>8 000</a:t>
                      </a:r>
                      <a:endParaRPr lang="en-US" sz="1500" b="0" i="0" u="none" strike="noStrike" dirty="0">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u="none" strike="noStrike" dirty="0">
                          <a:effectLst/>
                          <a:latin typeface="Sylfaen" panose="010A0502050306030303" pitchFamily="18" charset="0"/>
                        </a:rPr>
                        <a:t>259</a:t>
                      </a:r>
                      <a:endParaRPr lang="en-US" sz="1500" b="0" i="0" u="none" strike="noStrike" dirty="0">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u="none" strike="noStrike" dirty="0">
                          <a:effectLst/>
                          <a:latin typeface="Sylfaen" panose="010A0502050306030303" pitchFamily="18" charset="0"/>
                        </a:rPr>
                        <a:t>96,80%</a:t>
                      </a:r>
                      <a:endParaRPr lang="en-US" sz="1500" b="0" i="0" u="none" strike="noStrike" dirty="0">
                        <a:solidFill>
                          <a:srgbClr val="FF0000"/>
                        </a:solidFill>
                        <a:effectLst/>
                        <a:latin typeface="Sylfaen" panose="010A0502050306030303" pitchFamily="18" charset="0"/>
                      </a:endParaRPr>
                    </a:p>
                  </a:txBody>
                  <a:tcPr marL="9525" marR="9525" marT="9525" marB="0" anchor="ctr"/>
                </a:tc>
                <a:tc>
                  <a:txBody>
                    <a:bodyPr/>
                    <a:lstStyle/>
                    <a:p>
                      <a:pPr algn="ctr" fontAlgn="ctr"/>
                      <a:r>
                        <a:rPr lang="en-GB" sz="1500" u="none" strike="noStrike" dirty="0">
                          <a:effectLst/>
                          <a:latin typeface="Sylfaen" panose="010A0502050306030303" pitchFamily="18" charset="0"/>
                        </a:rPr>
                        <a:t>200</a:t>
                      </a:r>
                      <a:endParaRPr lang="en-US" sz="1500" b="0" i="0" u="none" strike="noStrike" dirty="0">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u="none" strike="noStrike">
                          <a:effectLst/>
                          <a:latin typeface="Sylfaen" panose="010A0502050306030303" pitchFamily="18" charset="0"/>
                        </a:rPr>
                        <a:t>158</a:t>
                      </a:r>
                      <a:endParaRPr lang="en-US" sz="1500" b="0" i="0" u="none" strike="noStrike">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u="none" strike="noStrike">
                          <a:effectLst/>
                          <a:latin typeface="Sylfaen" panose="010A0502050306030303" pitchFamily="18" charset="0"/>
                        </a:rPr>
                        <a:t>21,00%</a:t>
                      </a:r>
                      <a:endParaRPr lang="en-US" sz="1500" b="0" i="0" u="none" strike="noStrike">
                        <a:solidFill>
                          <a:srgbClr val="FF0000"/>
                        </a:solidFill>
                        <a:effectLst/>
                        <a:latin typeface="Sylfaen" panose="010A0502050306030303" pitchFamily="18" charset="0"/>
                      </a:endParaRPr>
                    </a:p>
                  </a:txBody>
                  <a:tcPr marL="9525" marR="9525" marT="9525" marB="0" anchor="ctr"/>
                </a:tc>
                <a:extLst>
                  <a:ext uri="{0D108BD9-81ED-4DB2-BD59-A6C34878D82A}">
                    <a16:rowId xmlns:a16="http://schemas.microsoft.com/office/drawing/2014/main" xmlns="" val="2850587164"/>
                  </a:ext>
                </a:extLst>
              </a:tr>
              <a:tr h="493591">
                <a:tc>
                  <a:txBody>
                    <a:bodyPr/>
                    <a:lstStyle/>
                    <a:p>
                      <a:pPr algn="l" fontAlgn="ctr"/>
                      <a:r>
                        <a:rPr lang="en-GB" sz="1500" u="none" strike="noStrike">
                          <a:effectLst/>
                          <a:latin typeface="Sylfaen" panose="010A0502050306030303" pitchFamily="18" charset="0"/>
                        </a:rPr>
                        <a:t>Microsoft 365 A3 </a:t>
                      </a:r>
                      <a:endParaRPr lang="en-US" sz="1500" b="0" i="0" u="none" strike="noStrike">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u="none" strike="noStrike">
                          <a:effectLst/>
                          <a:latin typeface="Sylfaen" panose="010A0502050306030303" pitchFamily="18" charset="0"/>
                        </a:rPr>
                        <a:t>271 280</a:t>
                      </a:r>
                      <a:endParaRPr lang="en-US" sz="1500" b="0" i="0" u="none" strike="noStrike">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u="none" strike="noStrike" dirty="0">
                          <a:effectLst/>
                          <a:latin typeface="Sylfaen" panose="010A0502050306030303" pitchFamily="18" charset="0"/>
                        </a:rPr>
                        <a:t>62 124</a:t>
                      </a:r>
                      <a:endParaRPr lang="en-US" sz="1500" b="0" i="0" u="none" strike="noStrike" dirty="0">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u="none" strike="noStrike">
                          <a:effectLst/>
                          <a:latin typeface="Sylfaen" panose="010A0502050306030303" pitchFamily="18" charset="0"/>
                        </a:rPr>
                        <a:t>77,10%</a:t>
                      </a:r>
                      <a:endParaRPr lang="en-US" sz="1500" b="0" i="0" u="none" strike="noStrike">
                        <a:solidFill>
                          <a:srgbClr val="FF0000"/>
                        </a:solidFill>
                        <a:effectLst/>
                        <a:latin typeface="Sylfaen" panose="010A0502050306030303" pitchFamily="18" charset="0"/>
                      </a:endParaRPr>
                    </a:p>
                  </a:txBody>
                  <a:tcPr marL="9525" marR="9525" marT="9525" marB="0" anchor="ctr"/>
                </a:tc>
                <a:tc>
                  <a:txBody>
                    <a:bodyPr/>
                    <a:lstStyle/>
                    <a:p>
                      <a:pPr algn="ctr" fontAlgn="ctr"/>
                      <a:r>
                        <a:rPr lang="en-GB" sz="1500" u="none" strike="noStrike">
                          <a:effectLst/>
                          <a:latin typeface="Sylfaen" panose="010A0502050306030303" pitchFamily="18" charset="0"/>
                        </a:rPr>
                        <a:t>6782</a:t>
                      </a:r>
                      <a:endParaRPr lang="en-US" sz="1500" b="0" i="0" u="none" strike="noStrike">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u="none" strike="noStrike" dirty="0">
                          <a:effectLst/>
                          <a:latin typeface="Sylfaen" panose="010A0502050306030303" pitchFamily="18" charset="0"/>
                        </a:rPr>
                        <a:t>5948</a:t>
                      </a:r>
                      <a:endParaRPr lang="en-US" sz="1500" b="0" i="0" u="none" strike="noStrike" dirty="0">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u="none" strike="noStrike" dirty="0">
                          <a:effectLst/>
                          <a:latin typeface="Sylfaen" panose="010A0502050306030303" pitchFamily="18" charset="0"/>
                        </a:rPr>
                        <a:t>12,30%</a:t>
                      </a:r>
                      <a:endParaRPr lang="en-US" sz="1500" b="0" i="0" u="none" strike="noStrike" dirty="0">
                        <a:solidFill>
                          <a:srgbClr val="FF0000"/>
                        </a:solidFill>
                        <a:effectLst/>
                        <a:latin typeface="Sylfaen" panose="010A0502050306030303" pitchFamily="18" charset="0"/>
                      </a:endParaRPr>
                    </a:p>
                  </a:txBody>
                  <a:tcPr marL="9525" marR="9525" marT="9525" marB="0" anchor="ctr"/>
                </a:tc>
                <a:extLst>
                  <a:ext uri="{0D108BD9-81ED-4DB2-BD59-A6C34878D82A}">
                    <a16:rowId xmlns:a16="http://schemas.microsoft.com/office/drawing/2014/main" xmlns="" val="2394159773"/>
                  </a:ext>
                </a:extLst>
              </a:tr>
            </a:tbl>
          </a:graphicData>
        </a:graphic>
      </p:graphicFrame>
    </p:spTree>
    <p:extLst>
      <p:ext uri="{BB962C8B-B14F-4D97-AF65-F5344CB8AC3E}">
        <p14:creationId xmlns:p14="http://schemas.microsoft.com/office/powerpoint/2010/main" val="3450320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2" name="Title 1"/>
          <p:cNvSpPr>
            <a:spLocks noGrp="1"/>
          </p:cNvSpPr>
          <p:nvPr>
            <p:ph type="ctrTitle"/>
          </p:nvPr>
        </p:nvSpPr>
        <p:spPr>
          <a:xfrm>
            <a:off x="685800" y="1742144"/>
            <a:ext cx="7772400" cy="1134406"/>
          </a:xfrm>
        </p:spPr>
        <p:txBody>
          <a:bodyPr>
            <a:normAutofit fontScale="90000"/>
          </a:bodyPr>
          <a:lstStyle/>
          <a:p>
            <a:r>
              <a:rPr lang="en-US" b="1" dirty="0" smtClean="0">
                <a:solidFill>
                  <a:srgbClr val="25A2A6"/>
                </a:solidFill>
                <a:latin typeface="Sylfaen" panose="010A0502050306030303" pitchFamily="18" charset="0"/>
              </a:rPr>
              <a:t>How SAIs Audit </a:t>
            </a:r>
            <a:r>
              <a:rPr lang="en-US" b="1" dirty="0">
                <a:solidFill>
                  <a:srgbClr val="25A2A6"/>
                </a:solidFill>
                <a:latin typeface="Sylfaen" panose="010A0502050306030303" pitchFamily="18" charset="0"/>
              </a:rPr>
              <a:t>D</a:t>
            </a:r>
            <a:r>
              <a:rPr lang="en-US" b="1" dirty="0" smtClean="0">
                <a:solidFill>
                  <a:srgbClr val="25A2A6"/>
                </a:solidFill>
                <a:latin typeface="Sylfaen" panose="010A0502050306030303" pitchFamily="18" charset="0"/>
              </a:rPr>
              <a:t>uring Pandemic? </a:t>
            </a:r>
            <a:endParaRPr lang="en-US" b="1" dirty="0">
              <a:solidFill>
                <a:srgbClr val="25A2A6"/>
              </a:solidFill>
              <a:latin typeface="Sylfaen" panose="010A0502050306030303" pitchFamily="18" charset="0"/>
            </a:endParaRPr>
          </a:p>
        </p:txBody>
      </p:sp>
      <p:sp>
        <p:nvSpPr>
          <p:cNvPr id="4" name="Subtitle 3"/>
          <p:cNvSpPr>
            <a:spLocks noGrp="1"/>
          </p:cNvSpPr>
          <p:nvPr>
            <p:ph type="subTitle" idx="1"/>
          </p:nvPr>
        </p:nvSpPr>
        <p:spPr>
          <a:xfrm>
            <a:off x="1371600" y="3630099"/>
            <a:ext cx="6400800" cy="599000"/>
          </a:xfrm>
        </p:spPr>
        <p:txBody>
          <a:bodyPr>
            <a:normAutofit fontScale="55000" lnSpcReduction="20000"/>
          </a:bodyPr>
          <a:lstStyle/>
          <a:p>
            <a:r>
              <a:rPr lang="en-US" dirty="0" smtClean="0">
                <a:solidFill>
                  <a:schemeClr val="tx1"/>
                </a:solidFill>
              </a:rPr>
              <a:t>PAS Meeting</a:t>
            </a:r>
          </a:p>
          <a:p>
            <a:r>
              <a:rPr lang="en-US" dirty="0" smtClean="0">
                <a:solidFill>
                  <a:schemeClr val="tx1"/>
                </a:solidFill>
              </a:rPr>
              <a:t>London, 2022</a:t>
            </a:r>
            <a:endParaRPr lang="en-US" dirty="0">
              <a:solidFill>
                <a:schemeClr val="tx1"/>
              </a:solidFill>
            </a:endParaRPr>
          </a:p>
        </p:txBody>
      </p:sp>
    </p:spTree>
    <p:extLst>
      <p:ext uri="{BB962C8B-B14F-4D97-AF65-F5344CB8AC3E}">
        <p14:creationId xmlns:p14="http://schemas.microsoft.com/office/powerpoint/2010/main" val="1285195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4" name="Subtitle 3"/>
          <p:cNvSpPr>
            <a:spLocks noGrp="1"/>
          </p:cNvSpPr>
          <p:nvPr>
            <p:ph type="subTitle" idx="1"/>
          </p:nvPr>
        </p:nvSpPr>
        <p:spPr>
          <a:xfrm>
            <a:off x="685800" y="1150144"/>
            <a:ext cx="7843838" cy="3078956"/>
          </a:xfrm>
        </p:spPr>
        <p:txBody>
          <a:bodyPr>
            <a:normAutofit/>
          </a:bodyPr>
          <a:lstStyle/>
          <a:p>
            <a:pPr marL="285750" indent="-285750" algn="just">
              <a:buFont typeface="Arial" panose="020B0604020202020204" pitchFamily="34" charset="0"/>
              <a:buChar char="•"/>
            </a:pPr>
            <a:r>
              <a:rPr lang="en-GB" sz="2300" dirty="0">
                <a:solidFill>
                  <a:schemeClr val="tx1"/>
                </a:solidFill>
                <a:latin typeface="Sylfaen" panose="010A0502050306030303" pitchFamily="18" charset="0"/>
              </a:rPr>
              <a:t>Teacher training in </a:t>
            </a:r>
            <a:r>
              <a:rPr lang="en-GB" sz="2300" dirty="0" smtClean="0">
                <a:solidFill>
                  <a:schemeClr val="tx1"/>
                </a:solidFill>
                <a:latin typeface="Sylfaen" panose="010A0502050306030303" pitchFamily="18" charset="0"/>
              </a:rPr>
              <a:t>Microsoft Teams </a:t>
            </a:r>
            <a:r>
              <a:rPr lang="en-GB" sz="2300" dirty="0">
                <a:solidFill>
                  <a:schemeClr val="tx1"/>
                </a:solidFill>
                <a:latin typeface="Sylfaen" panose="010A0502050306030303" pitchFamily="18" charset="0"/>
              </a:rPr>
              <a:t>was conducted in October 2020, approximately 6 months after the start of distance learning, and training - "Distance learning using Microsoft services" was conducted in </a:t>
            </a:r>
            <a:r>
              <a:rPr lang="en-GB" sz="2300" dirty="0" smtClean="0">
                <a:solidFill>
                  <a:schemeClr val="tx1"/>
                </a:solidFill>
                <a:latin typeface="Sylfaen" panose="010A0502050306030303" pitchFamily="18" charset="0"/>
              </a:rPr>
              <a:t>August-November of </a:t>
            </a:r>
            <a:r>
              <a:rPr lang="en-GB" sz="2300" dirty="0">
                <a:solidFill>
                  <a:schemeClr val="tx1"/>
                </a:solidFill>
                <a:latin typeface="Sylfaen" panose="010A0502050306030303" pitchFamily="18" charset="0"/>
              </a:rPr>
              <a:t>2020</a:t>
            </a:r>
            <a:r>
              <a:rPr lang="en-GB" sz="2300" dirty="0" smtClean="0">
                <a:solidFill>
                  <a:schemeClr val="tx1"/>
                </a:solidFill>
                <a:latin typeface="Sylfaen" panose="010A0502050306030303" pitchFamily="18" charset="0"/>
              </a:rPr>
              <a:t>.</a:t>
            </a:r>
          </a:p>
          <a:p>
            <a:pPr marL="285750" indent="-285750" algn="just">
              <a:buFont typeface="Arial" panose="020B0604020202020204" pitchFamily="34" charset="0"/>
              <a:buChar char="•"/>
            </a:pPr>
            <a:r>
              <a:rPr lang="en-GB" sz="2300" dirty="0" smtClean="0">
                <a:solidFill>
                  <a:schemeClr val="tx1"/>
                </a:solidFill>
                <a:latin typeface="Sylfaen" panose="010A0502050306030303" pitchFamily="18" charset="0"/>
              </a:rPr>
              <a:t>As </a:t>
            </a:r>
            <a:r>
              <a:rPr lang="en-GB" sz="2300" dirty="0">
                <a:solidFill>
                  <a:schemeClr val="tx1"/>
                </a:solidFill>
                <a:latin typeface="Sylfaen" panose="010A0502050306030303" pitchFamily="18" charset="0"/>
              </a:rPr>
              <a:t>of </a:t>
            </a:r>
            <a:r>
              <a:rPr lang="en-GB" sz="2300" dirty="0" smtClean="0">
                <a:solidFill>
                  <a:schemeClr val="tx1"/>
                </a:solidFill>
                <a:latin typeface="Sylfaen" panose="010A0502050306030303" pitchFamily="18" charset="0"/>
              </a:rPr>
              <a:t>July, 2021</a:t>
            </a:r>
            <a:r>
              <a:rPr lang="en-GB" sz="2300" dirty="0">
                <a:solidFill>
                  <a:schemeClr val="tx1"/>
                </a:solidFill>
                <a:latin typeface="Sylfaen" panose="010A0502050306030303" pitchFamily="18" charset="0"/>
              </a:rPr>
              <a:t>, 42% of public school teachers were not involved in information technology training modules.</a:t>
            </a:r>
            <a:endParaRPr lang="ka-GE" sz="2300" dirty="0" smtClean="0">
              <a:solidFill>
                <a:schemeClr val="tx1"/>
              </a:solidFill>
              <a:latin typeface="Sylfaen" panose="010A0502050306030303" pitchFamily="18" charset="0"/>
            </a:endParaRPr>
          </a:p>
          <a:p>
            <a:pPr marL="285750" indent="-285750" algn="l">
              <a:buFont typeface="Arial" panose="020B0604020202020204" pitchFamily="34" charset="0"/>
              <a:buChar char="•"/>
            </a:pPr>
            <a:endParaRPr lang="ka-GE" sz="1600" dirty="0">
              <a:latin typeface="Sylfaen" panose="010A0502050306030303" pitchFamily="18" charset="0"/>
            </a:endParaRPr>
          </a:p>
          <a:p>
            <a:pPr marL="285750" indent="-285750" algn="l">
              <a:buFont typeface="Arial" panose="020B0604020202020204" pitchFamily="34" charset="0"/>
              <a:buChar char="•"/>
            </a:pPr>
            <a:endParaRPr lang="ka-GE" sz="1600" dirty="0" smtClean="0">
              <a:latin typeface="Sylfaen" panose="010A0502050306030303" pitchFamily="18" charset="0"/>
            </a:endParaRPr>
          </a:p>
          <a:p>
            <a:pPr marL="285750" indent="-285750" algn="l">
              <a:buFont typeface="Arial" panose="020B0604020202020204" pitchFamily="34" charset="0"/>
              <a:buChar char="•"/>
            </a:pPr>
            <a:endParaRPr lang="ka-GE" sz="1600" dirty="0">
              <a:latin typeface="Sylfaen" panose="010A0502050306030303" pitchFamily="18" charset="0"/>
            </a:endParaRPr>
          </a:p>
          <a:p>
            <a:pPr marL="285750" indent="-285750" algn="l">
              <a:buFont typeface="Arial" panose="020B0604020202020204" pitchFamily="34" charset="0"/>
              <a:buChar char="•"/>
            </a:pPr>
            <a:endParaRPr lang="ka-GE" sz="1600" dirty="0" smtClean="0">
              <a:latin typeface="Sylfaen" panose="010A0502050306030303" pitchFamily="18" charset="0"/>
            </a:endParaRPr>
          </a:p>
          <a:p>
            <a:pPr marL="285750" indent="-285750" algn="l">
              <a:buFont typeface="Arial" panose="020B0604020202020204" pitchFamily="34" charset="0"/>
              <a:buChar char="•"/>
            </a:pPr>
            <a:endParaRPr lang="ka-GE" sz="1600" dirty="0">
              <a:latin typeface="Sylfaen" panose="010A0502050306030303" pitchFamily="18" charset="0"/>
            </a:endParaRPr>
          </a:p>
          <a:p>
            <a:pPr marL="285750" indent="-285750" algn="l">
              <a:buFont typeface="Arial" panose="020B0604020202020204" pitchFamily="34" charset="0"/>
              <a:buChar char="•"/>
            </a:pPr>
            <a:endParaRPr lang="ka-GE" sz="1600" dirty="0" smtClean="0">
              <a:latin typeface="Sylfaen" panose="010A0502050306030303" pitchFamily="18" charset="0"/>
            </a:endParaRPr>
          </a:p>
        </p:txBody>
      </p:sp>
      <p:sp>
        <p:nvSpPr>
          <p:cNvPr id="8" name="Title 1"/>
          <p:cNvSpPr txBox="1">
            <a:spLocks/>
          </p:cNvSpPr>
          <p:nvPr/>
        </p:nvSpPr>
        <p:spPr>
          <a:xfrm>
            <a:off x="556984" y="511286"/>
            <a:ext cx="7772400" cy="43576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latin typeface="Sylfaen" panose="010A0502050306030303" pitchFamily="18" charset="0"/>
              </a:rPr>
              <a:t>Findings: Preparedness of Teachers</a:t>
            </a:r>
            <a:endParaRPr lang="en-US" sz="3000" dirty="0"/>
          </a:p>
        </p:txBody>
      </p:sp>
    </p:spTree>
    <p:extLst>
      <p:ext uri="{BB962C8B-B14F-4D97-AF65-F5344CB8AC3E}">
        <p14:creationId xmlns:p14="http://schemas.microsoft.com/office/powerpoint/2010/main" val="2889604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2" name="Title 1"/>
          <p:cNvSpPr>
            <a:spLocks noGrp="1"/>
          </p:cNvSpPr>
          <p:nvPr>
            <p:ph type="ctrTitle"/>
          </p:nvPr>
        </p:nvSpPr>
        <p:spPr>
          <a:xfrm>
            <a:off x="685800" y="333829"/>
            <a:ext cx="7772400" cy="609147"/>
          </a:xfrm>
        </p:spPr>
        <p:txBody>
          <a:bodyPr>
            <a:normAutofit/>
          </a:bodyPr>
          <a:lstStyle/>
          <a:p>
            <a:pPr algn="l"/>
            <a:r>
              <a:rPr lang="en-US" sz="3000" b="1" dirty="0">
                <a:latin typeface="Sylfaen" panose="010A0502050306030303" pitchFamily="18" charset="0"/>
              </a:rPr>
              <a:t>Findings: </a:t>
            </a:r>
            <a:r>
              <a:rPr lang="en-US" sz="3000" b="1" dirty="0" smtClean="0">
                <a:latin typeface="Sylfaen" panose="010A0502050306030303" pitchFamily="18" charset="0"/>
              </a:rPr>
              <a:t>Response</a:t>
            </a:r>
            <a:r>
              <a:rPr lang="ka-GE" sz="3000" b="1" dirty="0" smtClean="0">
                <a:latin typeface="Sylfaen" panose="010A0502050306030303" pitchFamily="18" charset="0"/>
              </a:rPr>
              <a:t> – „</a:t>
            </a:r>
            <a:r>
              <a:rPr lang="en-US" sz="3000" b="1" dirty="0" err="1" smtClean="0">
                <a:latin typeface="Sylfaen" panose="010A0502050306030303" pitchFamily="18" charset="0"/>
              </a:rPr>
              <a:t>TVSchool</a:t>
            </a:r>
            <a:r>
              <a:rPr lang="en-US" sz="3000" b="1" dirty="0" smtClean="0">
                <a:latin typeface="Sylfaen" panose="010A0502050306030303" pitchFamily="18" charset="0"/>
              </a:rPr>
              <a:t>”</a:t>
            </a:r>
            <a:endParaRPr lang="en-US" sz="3000" dirty="0"/>
          </a:p>
        </p:txBody>
      </p:sp>
      <p:sp>
        <p:nvSpPr>
          <p:cNvPr id="4" name="Subtitle 3"/>
          <p:cNvSpPr>
            <a:spLocks noGrp="1"/>
          </p:cNvSpPr>
          <p:nvPr>
            <p:ph type="subTitle" idx="1"/>
          </p:nvPr>
        </p:nvSpPr>
        <p:spPr>
          <a:xfrm>
            <a:off x="762001" y="1125141"/>
            <a:ext cx="7696199" cy="3836193"/>
          </a:xfrm>
        </p:spPr>
        <p:txBody>
          <a:bodyPr>
            <a:noAutofit/>
          </a:bodyPr>
          <a:lstStyle/>
          <a:p>
            <a:pPr marL="457200" indent="-457200" algn="just">
              <a:buFont typeface="Arial" panose="020B0604020202020204" pitchFamily="34" charset="0"/>
              <a:buChar char="•"/>
            </a:pPr>
            <a:r>
              <a:rPr lang="en-GB" sz="1800" dirty="0" smtClean="0">
                <a:solidFill>
                  <a:schemeClr val="tx1"/>
                </a:solidFill>
                <a:latin typeface="Sylfaen" panose="010A0502050306030303" pitchFamily="18" charset="0"/>
              </a:rPr>
              <a:t>Lessons </a:t>
            </a:r>
            <a:r>
              <a:rPr lang="en-GB" sz="1800" dirty="0">
                <a:solidFill>
                  <a:schemeClr val="tx1"/>
                </a:solidFill>
                <a:latin typeface="Sylfaen" panose="010A0502050306030303" pitchFamily="18" charset="0"/>
              </a:rPr>
              <a:t>of "</a:t>
            </a:r>
            <a:r>
              <a:rPr lang="en-GB" sz="1800" dirty="0" err="1" smtClean="0">
                <a:solidFill>
                  <a:schemeClr val="tx1"/>
                </a:solidFill>
                <a:latin typeface="Sylfaen" panose="010A0502050306030303" pitchFamily="18" charset="0"/>
              </a:rPr>
              <a:t>TVSchool</a:t>
            </a:r>
            <a:r>
              <a:rPr lang="en-GB" sz="1800" dirty="0" smtClean="0">
                <a:solidFill>
                  <a:schemeClr val="tx1"/>
                </a:solidFill>
                <a:latin typeface="Sylfaen" panose="010A0502050306030303" pitchFamily="18" charset="0"/>
              </a:rPr>
              <a:t>“ do </a:t>
            </a:r>
            <a:r>
              <a:rPr lang="en-GB" sz="1800" dirty="0">
                <a:solidFill>
                  <a:schemeClr val="tx1"/>
                </a:solidFill>
                <a:latin typeface="Sylfaen" panose="010A0502050306030303" pitchFamily="18" charset="0"/>
              </a:rPr>
              <a:t>not cover all the subjects required by the national curriculum, therefore students who receive education only through "</a:t>
            </a:r>
            <a:r>
              <a:rPr lang="en-GB" sz="1800" dirty="0" err="1" smtClean="0">
                <a:solidFill>
                  <a:schemeClr val="tx1"/>
                </a:solidFill>
                <a:latin typeface="Sylfaen" panose="010A0502050306030303" pitchFamily="18" charset="0"/>
              </a:rPr>
              <a:t>TVSchool</a:t>
            </a:r>
            <a:r>
              <a:rPr lang="en-GB" sz="1800" dirty="0" smtClean="0">
                <a:solidFill>
                  <a:schemeClr val="tx1"/>
                </a:solidFill>
                <a:latin typeface="Sylfaen" panose="010A0502050306030303" pitchFamily="18" charset="0"/>
              </a:rPr>
              <a:t>” </a:t>
            </a:r>
            <a:r>
              <a:rPr lang="en-GB" sz="1800" dirty="0">
                <a:solidFill>
                  <a:schemeClr val="tx1"/>
                </a:solidFill>
                <a:latin typeface="Sylfaen" panose="010A0502050306030303" pitchFamily="18" charset="0"/>
              </a:rPr>
              <a:t>may be left out of the teaching process in specific subjects</a:t>
            </a:r>
            <a:r>
              <a:rPr lang="en-GB" sz="1800" dirty="0" smtClean="0">
                <a:solidFill>
                  <a:schemeClr val="tx1"/>
                </a:solidFill>
                <a:latin typeface="Sylfaen" panose="010A0502050306030303" pitchFamily="18" charset="0"/>
              </a:rPr>
              <a:t>.</a:t>
            </a:r>
          </a:p>
          <a:p>
            <a:pPr marL="457200" indent="-457200" algn="just">
              <a:buFont typeface="Arial" panose="020B0604020202020204" pitchFamily="34" charset="0"/>
              <a:buChar char="•"/>
            </a:pPr>
            <a:r>
              <a:rPr lang="en-GB" sz="1800" dirty="0" smtClean="0">
                <a:solidFill>
                  <a:schemeClr val="tx1"/>
                </a:solidFill>
                <a:latin typeface="Sylfaen" panose="010A0502050306030303" pitchFamily="18" charset="0"/>
              </a:rPr>
              <a:t>In </a:t>
            </a:r>
            <a:r>
              <a:rPr lang="en-GB" sz="1800" dirty="0">
                <a:solidFill>
                  <a:schemeClr val="tx1"/>
                </a:solidFill>
                <a:latin typeface="Sylfaen" panose="010A0502050306030303" pitchFamily="18" charset="0"/>
              </a:rPr>
              <a:t>the post-emergency period, the "</a:t>
            </a:r>
            <a:r>
              <a:rPr lang="en-GB" sz="1800" dirty="0" err="1" smtClean="0">
                <a:solidFill>
                  <a:schemeClr val="tx1"/>
                </a:solidFill>
                <a:latin typeface="Sylfaen" panose="010A0502050306030303" pitchFamily="18" charset="0"/>
              </a:rPr>
              <a:t>TVSchool</a:t>
            </a:r>
            <a:r>
              <a:rPr lang="en-GB" sz="1800" dirty="0" smtClean="0">
                <a:solidFill>
                  <a:schemeClr val="tx1"/>
                </a:solidFill>
                <a:latin typeface="Sylfaen" panose="010A0502050306030303" pitchFamily="18" charset="0"/>
              </a:rPr>
              <a:t>” </a:t>
            </a:r>
            <a:r>
              <a:rPr lang="en-GB" sz="1800" dirty="0">
                <a:solidFill>
                  <a:schemeClr val="tx1"/>
                </a:solidFill>
                <a:latin typeface="Sylfaen" panose="010A0502050306030303" pitchFamily="18" charset="0"/>
              </a:rPr>
              <a:t>was not available to 6,815 students, which is 1.3% of the total number of </a:t>
            </a:r>
            <a:r>
              <a:rPr lang="en-GB" sz="1800" dirty="0" smtClean="0">
                <a:solidFill>
                  <a:schemeClr val="tx1"/>
                </a:solidFill>
                <a:latin typeface="Sylfaen" panose="010A0502050306030303" pitchFamily="18" charset="0"/>
              </a:rPr>
              <a:t>students</a:t>
            </a:r>
            <a:r>
              <a:rPr lang="ka-GE" sz="1800" dirty="0">
                <a:solidFill>
                  <a:schemeClr val="tx1"/>
                </a:solidFill>
                <a:latin typeface="Sylfaen" panose="010A0502050306030303" pitchFamily="18" charset="0"/>
              </a:rPr>
              <a:t>.</a:t>
            </a:r>
            <a:endParaRPr lang="ka-GE" sz="1800" dirty="0" smtClean="0">
              <a:solidFill>
                <a:schemeClr val="tx1"/>
              </a:solidFill>
              <a:latin typeface="Sylfaen" panose="010A0502050306030303" pitchFamily="18" charset="0"/>
            </a:endParaRPr>
          </a:p>
          <a:p>
            <a:pPr marL="457200" indent="-457200" algn="just">
              <a:buFont typeface="Arial" panose="020B0604020202020204" pitchFamily="34" charset="0"/>
              <a:buChar char="•"/>
            </a:pPr>
            <a:r>
              <a:rPr lang="en-GB" sz="1800" dirty="0" smtClean="0">
                <a:solidFill>
                  <a:schemeClr val="tx1"/>
                </a:solidFill>
                <a:latin typeface="Sylfaen" panose="010A0502050306030303" pitchFamily="18" charset="0"/>
              </a:rPr>
              <a:t>"</a:t>
            </a:r>
            <a:r>
              <a:rPr lang="en-GB" sz="1800" dirty="0" err="1" smtClean="0">
                <a:solidFill>
                  <a:schemeClr val="tx1"/>
                </a:solidFill>
                <a:latin typeface="Sylfaen" panose="010A0502050306030303" pitchFamily="18" charset="0"/>
              </a:rPr>
              <a:t>TVSchool</a:t>
            </a:r>
            <a:r>
              <a:rPr lang="en-GB" sz="1800" dirty="0" smtClean="0">
                <a:solidFill>
                  <a:schemeClr val="tx1"/>
                </a:solidFill>
                <a:latin typeface="Sylfaen" panose="010A0502050306030303" pitchFamily="18" charset="0"/>
              </a:rPr>
              <a:t>” implementing agencies </a:t>
            </a:r>
            <a:r>
              <a:rPr lang="en-GB" sz="1800" dirty="0">
                <a:solidFill>
                  <a:schemeClr val="tx1"/>
                </a:solidFill>
                <a:latin typeface="Sylfaen" panose="010A0502050306030303" pitchFamily="18" charset="0"/>
              </a:rPr>
              <a:t>do not have complete and </a:t>
            </a:r>
            <a:r>
              <a:rPr lang="en-GB" sz="1800" dirty="0" smtClean="0">
                <a:solidFill>
                  <a:schemeClr val="tx1"/>
                </a:solidFill>
                <a:latin typeface="Sylfaen" panose="010A0502050306030303" pitchFamily="18" charset="0"/>
              </a:rPr>
              <a:t>up-to-dated </a:t>
            </a:r>
            <a:r>
              <a:rPr lang="en-GB" sz="1800" dirty="0">
                <a:solidFill>
                  <a:schemeClr val="tx1"/>
                </a:solidFill>
                <a:latin typeface="Sylfaen" panose="010A0502050306030303" pitchFamily="18" charset="0"/>
              </a:rPr>
              <a:t>information on how many users the program has and whether it </a:t>
            </a:r>
            <a:r>
              <a:rPr lang="en-GB" sz="1800" dirty="0" err="1" smtClean="0">
                <a:solidFill>
                  <a:schemeClr val="tx1"/>
                </a:solidFill>
                <a:latin typeface="Sylfaen" panose="010A0502050306030303" pitchFamily="18" charset="0"/>
              </a:rPr>
              <a:t>fulfills</a:t>
            </a:r>
            <a:r>
              <a:rPr lang="en-GB" sz="1800" dirty="0" smtClean="0">
                <a:solidFill>
                  <a:schemeClr val="tx1"/>
                </a:solidFill>
                <a:latin typeface="Sylfaen" panose="010A0502050306030303" pitchFamily="18" charset="0"/>
              </a:rPr>
              <a:t> </a:t>
            </a:r>
            <a:r>
              <a:rPr lang="en-GB" sz="1800" dirty="0">
                <a:solidFill>
                  <a:schemeClr val="tx1"/>
                </a:solidFill>
                <a:latin typeface="Sylfaen" panose="010A0502050306030303" pitchFamily="18" charset="0"/>
              </a:rPr>
              <a:t>its main purpose - to provide universal access to general education for students who can not use other forms of distance learning.</a:t>
            </a:r>
            <a:endParaRPr lang="en-US" sz="1800" dirty="0">
              <a:solidFill>
                <a:schemeClr val="tx1"/>
              </a:solidFill>
              <a:latin typeface="Sylfaen" panose="010A0502050306030303" pitchFamily="18" charset="0"/>
            </a:endParaRPr>
          </a:p>
        </p:txBody>
      </p:sp>
    </p:spTree>
    <p:extLst>
      <p:ext uri="{BB962C8B-B14F-4D97-AF65-F5344CB8AC3E}">
        <p14:creationId xmlns:p14="http://schemas.microsoft.com/office/powerpoint/2010/main" val="2294509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4" name="Subtitle 3"/>
          <p:cNvSpPr>
            <a:spLocks noGrp="1"/>
          </p:cNvSpPr>
          <p:nvPr>
            <p:ph type="subTitle" idx="1"/>
          </p:nvPr>
        </p:nvSpPr>
        <p:spPr>
          <a:xfrm>
            <a:off x="764381" y="1164431"/>
            <a:ext cx="7743825" cy="3386138"/>
          </a:xfrm>
        </p:spPr>
        <p:txBody>
          <a:bodyPr>
            <a:normAutofit/>
          </a:bodyPr>
          <a:lstStyle/>
          <a:p>
            <a:pPr marL="457200" indent="-457200" algn="just">
              <a:buFont typeface="Arial" panose="020B0604020202020204" pitchFamily="34" charset="0"/>
              <a:buChar char="•"/>
            </a:pPr>
            <a:r>
              <a:rPr lang="en-GB" sz="2000" dirty="0" smtClean="0">
                <a:solidFill>
                  <a:schemeClr val="tx1"/>
                </a:solidFill>
                <a:latin typeface="Sylfaen" panose="010A0502050306030303" pitchFamily="18" charset="0"/>
              </a:rPr>
              <a:t>The </a:t>
            </a:r>
            <a:r>
              <a:rPr lang="en-GB" sz="2000" dirty="0">
                <a:solidFill>
                  <a:schemeClr val="tx1"/>
                </a:solidFill>
                <a:latin typeface="Sylfaen" panose="010A0502050306030303" pitchFamily="18" charset="0"/>
              </a:rPr>
              <a:t>ministry identified </a:t>
            </a:r>
            <a:r>
              <a:rPr lang="en-GB" sz="2000" dirty="0" smtClean="0">
                <a:solidFill>
                  <a:schemeClr val="tx1"/>
                </a:solidFill>
                <a:latin typeface="Sylfaen" panose="010A0502050306030303" pitchFamily="18" charset="0"/>
              </a:rPr>
              <a:t>and offered a way to eliminate the </a:t>
            </a:r>
            <a:r>
              <a:rPr lang="en-GB" sz="2000" dirty="0">
                <a:solidFill>
                  <a:schemeClr val="tx1"/>
                </a:solidFill>
                <a:latin typeface="Sylfaen" panose="010A0502050306030303" pitchFamily="18" charset="0"/>
              </a:rPr>
              <a:t>problem of internet access for teachers and </a:t>
            </a:r>
            <a:r>
              <a:rPr lang="en-GB" sz="2000" dirty="0" smtClean="0">
                <a:solidFill>
                  <a:schemeClr val="tx1"/>
                </a:solidFill>
                <a:latin typeface="Sylfaen" panose="010A0502050306030303" pitchFamily="18" charset="0"/>
              </a:rPr>
              <a:t>students almost </a:t>
            </a:r>
            <a:r>
              <a:rPr lang="en-GB" sz="2000" dirty="0">
                <a:solidFill>
                  <a:schemeClr val="tx1"/>
                </a:solidFill>
                <a:latin typeface="Sylfaen" panose="010A0502050306030303" pitchFamily="18" charset="0"/>
              </a:rPr>
              <a:t>a year </a:t>
            </a:r>
            <a:r>
              <a:rPr lang="en-GB" sz="2000" dirty="0" smtClean="0">
                <a:solidFill>
                  <a:schemeClr val="tx1"/>
                </a:solidFill>
                <a:latin typeface="Sylfaen" panose="010A0502050306030303" pitchFamily="18" charset="0"/>
              </a:rPr>
              <a:t>later, after the schools moved </a:t>
            </a:r>
            <a:r>
              <a:rPr lang="en-GB" sz="2000" dirty="0">
                <a:solidFill>
                  <a:schemeClr val="tx1"/>
                </a:solidFill>
                <a:latin typeface="Sylfaen" panose="010A0502050306030303" pitchFamily="18" charset="0"/>
              </a:rPr>
              <a:t>to distance learning </a:t>
            </a:r>
            <a:r>
              <a:rPr lang="en-GB" sz="2000" dirty="0" smtClean="0">
                <a:solidFill>
                  <a:schemeClr val="tx1"/>
                </a:solidFill>
                <a:latin typeface="Sylfaen" panose="010A0502050306030303" pitchFamily="18" charset="0"/>
              </a:rPr>
              <a:t>mode </a:t>
            </a:r>
            <a:r>
              <a:rPr lang="en-GB" sz="2000" dirty="0">
                <a:solidFill>
                  <a:schemeClr val="tx1"/>
                </a:solidFill>
                <a:latin typeface="Sylfaen" panose="010A0502050306030303" pitchFamily="18" charset="0"/>
              </a:rPr>
              <a:t>- </a:t>
            </a:r>
            <a:r>
              <a:rPr lang="en-GB" sz="2000" dirty="0" smtClean="0">
                <a:solidFill>
                  <a:schemeClr val="tx1"/>
                </a:solidFill>
                <a:latin typeface="Sylfaen" panose="010A0502050306030303" pitchFamily="18" charset="0"/>
              </a:rPr>
              <a:t>a </a:t>
            </a:r>
            <a:r>
              <a:rPr lang="en-GB" sz="2000" dirty="0">
                <a:solidFill>
                  <a:schemeClr val="tx1"/>
                </a:solidFill>
                <a:latin typeface="Sylfaen" panose="010A0502050306030303" pitchFamily="18" charset="0"/>
              </a:rPr>
              <a:t>memorandum with </a:t>
            </a:r>
            <a:r>
              <a:rPr lang="en-GB" sz="2000" dirty="0" smtClean="0">
                <a:solidFill>
                  <a:schemeClr val="tx1"/>
                </a:solidFill>
                <a:latin typeface="Sylfaen" panose="010A0502050306030303" pitchFamily="18" charset="0"/>
              </a:rPr>
              <a:t>ISPs, which offered </a:t>
            </a:r>
            <a:r>
              <a:rPr lang="en-GB" sz="2000" dirty="0">
                <a:solidFill>
                  <a:schemeClr val="tx1"/>
                </a:solidFill>
                <a:latin typeface="Sylfaen" panose="010A0502050306030303" pitchFamily="18" charset="0"/>
              </a:rPr>
              <a:t>a special mobile internet package </a:t>
            </a:r>
            <a:r>
              <a:rPr lang="en-GB" sz="2000" dirty="0" smtClean="0">
                <a:solidFill>
                  <a:schemeClr val="tx1"/>
                </a:solidFill>
                <a:latin typeface="Sylfaen" panose="010A0502050306030303" pitchFamily="18" charset="0"/>
              </a:rPr>
              <a:t>to </a:t>
            </a:r>
            <a:r>
              <a:rPr lang="en-GB" sz="2000" dirty="0">
                <a:solidFill>
                  <a:schemeClr val="tx1"/>
                </a:solidFill>
                <a:latin typeface="Sylfaen" panose="010A0502050306030303" pitchFamily="18" charset="0"/>
              </a:rPr>
              <a:t>teachers and </a:t>
            </a:r>
            <a:r>
              <a:rPr lang="en-GB" sz="2000" dirty="0" smtClean="0">
                <a:solidFill>
                  <a:schemeClr val="tx1"/>
                </a:solidFill>
                <a:latin typeface="Sylfaen" panose="010A0502050306030303" pitchFamily="18" charset="0"/>
              </a:rPr>
              <a:t>students was signed in January 15, 2021.</a:t>
            </a:r>
            <a:endParaRPr lang="ka-GE" sz="2000" dirty="0" smtClean="0">
              <a:solidFill>
                <a:schemeClr val="tx1"/>
              </a:solidFill>
              <a:latin typeface="Sylfaen" panose="010A0502050306030303" pitchFamily="18" charset="0"/>
            </a:endParaRPr>
          </a:p>
        </p:txBody>
      </p:sp>
      <p:sp>
        <p:nvSpPr>
          <p:cNvPr id="7" name="Title 1"/>
          <p:cNvSpPr>
            <a:spLocks noGrp="1"/>
          </p:cNvSpPr>
          <p:nvPr>
            <p:ph type="ctrTitle"/>
          </p:nvPr>
        </p:nvSpPr>
        <p:spPr>
          <a:xfrm>
            <a:off x="685800" y="333829"/>
            <a:ext cx="7772400" cy="609147"/>
          </a:xfrm>
        </p:spPr>
        <p:txBody>
          <a:bodyPr>
            <a:normAutofit/>
          </a:bodyPr>
          <a:lstStyle/>
          <a:p>
            <a:pPr algn="l"/>
            <a:r>
              <a:rPr lang="en-US" sz="3000" b="1" dirty="0">
                <a:latin typeface="Sylfaen" panose="010A0502050306030303" pitchFamily="18" charset="0"/>
              </a:rPr>
              <a:t>Findings: </a:t>
            </a:r>
            <a:r>
              <a:rPr lang="en-US" sz="3000" b="1" dirty="0" smtClean="0">
                <a:latin typeface="Sylfaen" panose="010A0502050306030303" pitchFamily="18" charset="0"/>
              </a:rPr>
              <a:t>Response</a:t>
            </a:r>
            <a:endParaRPr lang="en-US" sz="3000" dirty="0"/>
          </a:p>
        </p:txBody>
      </p:sp>
    </p:spTree>
    <p:extLst>
      <p:ext uri="{BB962C8B-B14F-4D97-AF65-F5344CB8AC3E}">
        <p14:creationId xmlns:p14="http://schemas.microsoft.com/office/powerpoint/2010/main" val="1483788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 y="50006"/>
            <a:ext cx="9141714" cy="5143500"/>
          </a:xfrm>
          <a:prstGeom prst="rect">
            <a:avLst/>
          </a:prstGeom>
        </p:spPr>
      </p:pic>
      <p:sp>
        <p:nvSpPr>
          <p:cNvPr id="4" name="Subtitle 3"/>
          <p:cNvSpPr>
            <a:spLocks noGrp="1"/>
          </p:cNvSpPr>
          <p:nvPr>
            <p:ph type="subTitle" idx="1"/>
          </p:nvPr>
        </p:nvSpPr>
        <p:spPr>
          <a:xfrm>
            <a:off x="436430" y="1341969"/>
            <a:ext cx="8271139" cy="3805237"/>
          </a:xfrm>
        </p:spPr>
        <p:txBody>
          <a:bodyPr>
            <a:noAutofit/>
          </a:bodyPr>
          <a:lstStyle/>
          <a:p>
            <a:pPr marL="285750" indent="-285750" algn="just">
              <a:buFont typeface="Arial" panose="020B0604020202020204" pitchFamily="34" charset="0"/>
              <a:buChar char="•"/>
            </a:pPr>
            <a:r>
              <a:rPr lang="en-GB" sz="1800" dirty="0">
                <a:solidFill>
                  <a:schemeClr val="tx1"/>
                </a:solidFill>
                <a:latin typeface="Sylfaen" panose="010A0502050306030303" pitchFamily="18" charset="0"/>
              </a:rPr>
              <a:t>Survey results indicate a negative impact of the pandemic: </a:t>
            </a:r>
            <a:r>
              <a:rPr lang="en-US" sz="1800" dirty="0">
                <a:solidFill>
                  <a:schemeClr val="tx1"/>
                </a:solidFill>
                <a:latin typeface="Sylfaen" panose="010A0502050306030303" pitchFamily="18" charset="0"/>
              </a:rPr>
              <a:t>a</a:t>
            </a:r>
            <a:r>
              <a:rPr lang="en-GB" sz="1800" dirty="0" err="1" smtClean="0">
                <a:solidFill>
                  <a:schemeClr val="tx1"/>
                </a:solidFill>
                <a:latin typeface="Sylfaen" panose="010A0502050306030303" pitchFamily="18" charset="0"/>
              </a:rPr>
              <a:t>ccording</a:t>
            </a:r>
            <a:r>
              <a:rPr lang="en-GB" sz="1800" dirty="0" smtClean="0">
                <a:solidFill>
                  <a:schemeClr val="tx1"/>
                </a:solidFill>
                <a:latin typeface="Sylfaen" panose="010A0502050306030303" pitchFamily="18" charset="0"/>
              </a:rPr>
              <a:t> </a:t>
            </a:r>
            <a:r>
              <a:rPr lang="en-GB" sz="1800" dirty="0">
                <a:solidFill>
                  <a:schemeClr val="tx1"/>
                </a:solidFill>
                <a:latin typeface="Sylfaen" panose="010A0502050306030303" pitchFamily="18" charset="0"/>
              </a:rPr>
              <a:t>to a forecast analysis conducted by UNICEF, </a:t>
            </a:r>
            <a:r>
              <a:rPr lang="en-GB" sz="1800" dirty="0" smtClean="0">
                <a:solidFill>
                  <a:schemeClr val="tx1"/>
                </a:solidFill>
                <a:latin typeface="Sylfaen" panose="010A0502050306030303" pitchFamily="18" charset="0"/>
              </a:rPr>
              <a:t>students </a:t>
            </a:r>
            <a:r>
              <a:rPr lang="en-GB" sz="1800" dirty="0">
                <a:solidFill>
                  <a:schemeClr val="tx1"/>
                </a:solidFill>
                <a:latin typeface="Sylfaen" panose="010A0502050306030303" pitchFamily="18" charset="0"/>
              </a:rPr>
              <a:t>will return to school with 32% -37% less progress in reading than they would normally achieve during the school year. These predictions are even higher for mathematics, in which case losses are estimated in the range of 50% -</a:t>
            </a:r>
            <a:r>
              <a:rPr lang="en-GB" sz="1800" dirty="0" smtClean="0">
                <a:solidFill>
                  <a:schemeClr val="tx1"/>
                </a:solidFill>
                <a:latin typeface="Sylfaen" panose="010A0502050306030303" pitchFamily="18" charset="0"/>
              </a:rPr>
              <a:t> 63%.</a:t>
            </a:r>
            <a:endParaRPr lang="ka-GE" sz="1800" dirty="0">
              <a:solidFill>
                <a:schemeClr val="tx1"/>
              </a:solidFill>
              <a:latin typeface="Sylfaen" panose="010A0502050306030303" pitchFamily="18" charset="0"/>
            </a:endParaRPr>
          </a:p>
          <a:p>
            <a:pPr marL="285750" indent="-285750" algn="just">
              <a:buFont typeface="Arial" panose="020B0604020202020204" pitchFamily="34" charset="0"/>
              <a:buChar char="•"/>
            </a:pPr>
            <a:r>
              <a:rPr lang="en-GB" sz="1800" dirty="0" smtClean="0">
                <a:solidFill>
                  <a:schemeClr val="tx1"/>
                </a:solidFill>
                <a:latin typeface="Sylfaen" panose="010A0502050306030303" pitchFamily="18" charset="0"/>
              </a:rPr>
              <a:t>The </a:t>
            </a:r>
            <a:r>
              <a:rPr lang="en-GB" sz="1800" dirty="0">
                <a:solidFill>
                  <a:schemeClr val="tx1"/>
                </a:solidFill>
                <a:latin typeface="Sylfaen" panose="010A0502050306030303" pitchFamily="18" charset="0"/>
              </a:rPr>
              <a:t>Ministry has not developed an action plan that will outline the measures to be taken during the </a:t>
            </a:r>
            <a:r>
              <a:rPr lang="en-GB" sz="1800" dirty="0" smtClean="0">
                <a:solidFill>
                  <a:schemeClr val="tx1"/>
                </a:solidFill>
                <a:latin typeface="Sylfaen" panose="010A0502050306030303" pitchFamily="18" charset="0"/>
              </a:rPr>
              <a:t>emergency. </a:t>
            </a:r>
            <a:r>
              <a:rPr lang="en-GB" sz="1800" dirty="0">
                <a:solidFill>
                  <a:schemeClr val="tx1"/>
                </a:solidFill>
                <a:latin typeface="Sylfaen" panose="010A0502050306030303" pitchFamily="18" charset="0"/>
              </a:rPr>
              <a:t>In addition, </a:t>
            </a:r>
            <a:r>
              <a:rPr lang="en-GB" sz="1800" dirty="0" smtClean="0">
                <a:solidFill>
                  <a:schemeClr val="tx1"/>
                </a:solidFill>
                <a:latin typeface="Sylfaen" panose="010A0502050306030303" pitchFamily="18" charset="0"/>
              </a:rPr>
              <a:t>the Ministry has not developed any process to </a:t>
            </a:r>
            <a:r>
              <a:rPr lang="en-GB" sz="1800" dirty="0">
                <a:solidFill>
                  <a:schemeClr val="tx1"/>
                </a:solidFill>
                <a:latin typeface="Sylfaen" panose="010A0502050306030303" pitchFamily="18" charset="0"/>
              </a:rPr>
              <a:t>assess the long-term effects of the pandemic and the potential impact of distance learning outcomes on the education system.</a:t>
            </a:r>
            <a:endParaRPr lang="en-US" sz="1800" dirty="0">
              <a:solidFill>
                <a:schemeClr val="tx1"/>
              </a:solidFill>
              <a:latin typeface="Sylfaen" panose="010A0502050306030303" pitchFamily="18" charset="0"/>
            </a:endParaRPr>
          </a:p>
        </p:txBody>
      </p:sp>
      <p:sp>
        <p:nvSpPr>
          <p:cNvPr id="5" name="Rectangle 4"/>
          <p:cNvSpPr/>
          <p:nvPr/>
        </p:nvSpPr>
        <p:spPr>
          <a:xfrm>
            <a:off x="3183190" y="2387084"/>
            <a:ext cx="184731" cy="369332"/>
          </a:xfrm>
          <a:prstGeom prst="rect">
            <a:avLst/>
          </a:prstGeom>
        </p:spPr>
        <p:txBody>
          <a:bodyPr wrap="none">
            <a:spAutoFit/>
          </a:bodyPr>
          <a:lstStyle/>
          <a:p>
            <a:pPr lvl="0"/>
            <a:endParaRPr lang="en-US" dirty="0"/>
          </a:p>
        </p:txBody>
      </p:sp>
      <p:sp>
        <p:nvSpPr>
          <p:cNvPr id="7" name="Title 1"/>
          <p:cNvSpPr>
            <a:spLocks noGrp="1"/>
          </p:cNvSpPr>
          <p:nvPr>
            <p:ph type="ctrTitle"/>
          </p:nvPr>
        </p:nvSpPr>
        <p:spPr>
          <a:xfrm>
            <a:off x="685800" y="333829"/>
            <a:ext cx="7772400" cy="609147"/>
          </a:xfrm>
        </p:spPr>
        <p:txBody>
          <a:bodyPr>
            <a:normAutofit/>
          </a:bodyPr>
          <a:lstStyle/>
          <a:p>
            <a:pPr algn="l"/>
            <a:r>
              <a:rPr lang="en-US" sz="3000" b="1" dirty="0">
                <a:latin typeface="Sylfaen" panose="010A0502050306030303" pitchFamily="18" charset="0"/>
              </a:rPr>
              <a:t>Findings: Managing long-term </a:t>
            </a:r>
            <a:r>
              <a:rPr lang="en-US" sz="3000" b="1" dirty="0" smtClean="0">
                <a:latin typeface="Sylfaen" panose="010A0502050306030303" pitchFamily="18" charset="0"/>
              </a:rPr>
              <a:t>results</a:t>
            </a:r>
            <a:endParaRPr lang="en-US" sz="3000" dirty="0"/>
          </a:p>
        </p:txBody>
      </p:sp>
    </p:spTree>
    <p:extLst>
      <p:ext uri="{BB962C8B-B14F-4D97-AF65-F5344CB8AC3E}">
        <p14:creationId xmlns:p14="http://schemas.microsoft.com/office/powerpoint/2010/main" val="3850552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4" name="Subtitle 3"/>
          <p:cNvSpPr>
            <a:spLocks noGrp="1"/>
          </p:cNvSpPr>
          <p:nvPr>
            <p:ph type="subTitle" idx="1"/>
          </p:nvPr>
        </p:nvSpPr>
        <p:spPr>
          <a:xfrm>
            <a:off x="572341" y="1223114"/>
            <a:ext cx="8022431" cy="620605"/>
          </a:xfrm>
        </p:spPr>
        <p:txBody>
          <a:bodyPr>
            <a:normAutofit lnSpcReduction="10000"/>
          </a:bodyPr>
          <a:lstStyle/>
          <a:p>
            <a:pPr algn="just"/>
            <a:r>
              <a:rPr lang="en-GB" sz="1800" dirty="0">
                <a:solidFill>
                  <a:schemeClr val="tx1"/>
                </a:solidFill>
                <a:latin typeface="Sylfaen" panose="010A0502050306030303" pitchFamily="18" charset="0"/>
              </a:rPr>
              <a:t>Public schools in </a:t>
            </a:r>
            <a:r>
              <a:rPr lang="en-GB" sz="1800" dirty="0" smtClean="0">
                <a:solidFill>
                  <a:schemeClr val="tx1"/>
                </a:solidFill>
                <a:latin typeface="Sylfaen" panose="010A0502050306030303" pitchFamily="18" charset="0"/>
              </a:rPr>
              <a:t>highland and remote villages </a:t>
            </a:r>
            <a:r>
              <a:rPr lang="en-GB" sz="1800" dirty="0">
                <a:solidFill>
                  <a:schemeClr val="tx1"/>
                </a:solidFill>
                <a:latin typeface="Sylfaen" panose="010A0502050306030303" pitchFamily="18" charset="0"/>
              </a:rPr>
              <a:t>have a shortage of qualified staff in a variety of </a:t>
            </a:r>
            <a:r>
              <a:rPr lang="en-GB" sz="1800" dirty="0" smtClean="0">
                <a:solidFill>
                  <a:schemeClr val="tx1"/>
                </a:solidFill>
                <a:latin typeface="Sylfaen" panose="010A0502050306030303" pitchFamily="18" charset="0"/>
              </a:rPr>
              <a:t>subjects.</a:t>
            </a:r>
            <a:endParaRPr lang="ka-GE" sz="1800" dirty="0">
              <a:solidFill>
                <a:schemeClr val="tx1"/>
              </a:solidFill>
              <a:latin typeface="Sylfaen" panose="010A0502050306030303" pitchFamily="18" charset="0"/>
            </a:endParaRPr>
          </a:p>
          <a:p>
            <a:endParaRPr lang="ka-GE" sz="1600" dirty="0" smtClean="0">
              <a:latin typeface="Sylfaen" panose="010A0502050306030303" pitchFamily="18" charset="0"/>
            </a:endParaRPr>
          </a:p>
          <a:p>
            <a:endParaRPr lang="ka-GE" sz="1600" dirty="0">
              <a:latin typeface="Sylfaen" panose="010A0502050306030303" pitchFamily="18" charset="0"/>
            </a:endParaRPr>
          </a:p>
          <a:p>
            <a:endParaRPr lang="ka-GE" sz="1600" dirty="0" smtClean="0">
              <a:latin typeface="Sylfaen" panose="010A0502050306030303" pitchFamily="18" charset="0"/>
            </a:endParaRPr>
          </a:p>
          <a:p>
            <a:endParaRPr lang="ka-GE" sz="1600" dirty="0">
              <a:latin typeface="Sylfaen" panose="010A0502050306030303" pitchFamily="18" charset="0"/>
            </a:endParaRPr>
          </a:p>
          <a:p>
            <a:endParaRPr lang="ka-GE" sz="1600" dirty="0" smtClean="0">
              <a:latin typeface="Sylfaen" panose="010A0502050306030303" pitchFamily="18" charset="0"/>
            </a:endParaRPr>
          </a:p>
          <a:p>
            <a:endParaRPr lang="ka-GE" sz="1600" dirty="0" smtClean="0">
              <a:latin typeface="Sylfaen" panose="010A0502050306030303" pitchFamily="18" charset="0"/>
            </a:endParaRPr>
          </a:p>
          <a:p>
            <a:endParaRPr lang="ka-GE" sz="1600" dirty="0">
              <a:latin typeface="Sylfaen" panose="010A0502050306030303" pitchFamily="18" charset="0"/>
            </a:endParaRPr>
          </a:p>
          <a:p>
            <a:pPr marL="285750" indent="-285750" algn="l">
              <a:buFont typeface="Arial" panose="020B0604020202020204" pitchFamily="34" charset="0"/>
              <a:buChar char="•"/>
            </a:pPr>
            <a:endParaRPr lang="ka-GE" sz="1600" dirty="0" smtClean="0">
              <a:latin typeface="Sylfaen" panose="010A0502050306030303" pitchFamily="18" charset="0"/>
            </a:endParaRPr>
          </a:p>
          <a:p>
            <a:pPr marL="285750" indent="-285750" algn="l">
              <a:buFont typeface="Arial" panose="020B0604020202020204" pitchFamily="34" charset="0"/>
              <a:buChar char="•"/>
            </a:pPr>
            <a:endParaRPr lang="ka-GE" sz="1600" dirty="0">
              <a:latin typeface="Sylfaen" panose="010A0502050306030303" pitchFamily="18" charset="0"/>
            </a:endParaRPr>
          </a:p>
          <a:p>
            <a:pPr marL="285750" indent="-285750" algn="l">
              <a:buFont typeface="Arial" panose="020B0604020202020204" pitchFamily="34" charset="0"/>
              <a:buChar char="•"/>
            </a:pPr>
            <a:endParaRPr lang="ka-GE" sz="1600" dirty="0" smtClean="0">
              <a:latin typeface="Sylfaen" panose="010A0502050306030303" pitchFamily="18" charset="0"/>
            </a:endParaRPr>
          </a:p>
          <a:p>
            <a:pPr marL="285750" indent="-285750" algn="l">
              <a:buFont typeface="Arial" panose="020B0604020202020204" pitchFamily="34" charset="0"/>
              <a:buChar char="•"/>
            </a:pPr>
            <a:endParaRPr lang="en-US" sz="1600" dirty="0" smtClean="0">
              <a:latin typeface="Sylfaen" panose="010A0502050306030303" pitchFamily="18" charset="0"/>
            </a:endParaRPr>
          </a:p>
          <a:p>
            <a:pPr marL="285750" indent="-285750" algn="l">
              <a:buFont typeface="Arial" panose="020B0604020202020204" pitchFamily="34" charset="0"/>
              <a:buChar char="•"/>
            </a:pPr>
            <a:endParaRPr lang="en-US" sz="1600" dirty="0">
              <a:latin typeface="Sylfaen" panose="010A0502050306030303" pitchFamily="18" charset="0"/>
            </a:endParaRPr>
          </a:p>
        </p:txBody>
      </p:sp>
      <p:sp>
        <p:nvSpPr>
          <p:cNvPr id="10" name="Title 1"/>
          <p:cNvSpPr>
            <a:spLocks noGrp="1"/>
          </p:cNvSpPr>
          <p:nvPr>
            <p:ph type="ctrTitle"/>
          </p:nvPr>
        </p:nvSpPr>
        <p:spPr>
          <a:xfrm>
            <a:off x="685800" y="333829"/>
            <a:ext cx="7772400" cy="609147"/>
          </a:xfrm>
        </p:spPr>
        <p:txBody>
          <a:bodyPr>
            <a:normAutofit/>
          </a:bodyPr>
          <a:lstStyle/>
          <a:p>
            <a:pPr algn="l"/>
            <a:r>
              <a:rPr lang="en-US" sz="3000" b="1" dirty="0">
                <a:latin typeface="Sylfaen" panose="010A0502050306030303" pitchFamily="18" charset="0"/>
              </a:rPr>
              <a:t>Findings: Managing long-term </a:t>
            </a:r>
            <a:r>
              <a:rPr lang="en-US" sz="3000" b="1" dirty="0" smtClean="0">
                <a:latin typeface="Sylfaen" panose="010A0502050306030303" pitchFamily="18" charset="0"/>
              </a:rPr>
              <a:t>results</a:t>
            </a:r>
            <a:endParaRPr lang="en-US" sz="3000" dirty="0"/>
          </a:p>
        </p:txBody>
      </p:sp>
      <p:graphicFrame>
        <p:nvGraphicFramePr>
          <p:cNvPr id="11" name="Table 10"/>
          <p:cNvGraphicFramePr>
            <a:graphicFrameLocks noGrp="1"/>
          </p:cNvGraphicFramePr>
          <p:nvPr>
            <p:extLst>
              <p:ext uri="{D42A27DB-BD31-4B8C-83A1-F6EECF244321}">
                <p14:modId xmlns:p14="http://schemas.microsoft.com/office/powerpoint/2010/main" val="1595326752"/>
              </p:ext>
            </p:extLst>
          </p:nvPr>
        </p:nvGraphicFramePr>
        <p:xfrm>
          <a:off x="684657" y="2299474"/>
          <a:ext cx="7772400" cy="2105025"/>
        </p:xfrm>
        <a:graphic>
          <a:graphicData uri="http://schemas.openxmlformats.org/drawingml/2006/table">
            <a:tbl>
              <a:tblPr>
                <a:tableStyleId>{BC89EF96-8CEA-46FF-86C4-4CE0E7609802}</a:tableStyleId>
              </a:tblPr>
              <a:tblGrid>
                <a:gridCol w="2025324">
                  <a:extLst>
                    <a:ext uri="{9D8B030D-6E8A-4147-A177-3AD203B41FA5}">
                      <a16:colId xmlns:a16="http://schemas.microsoft.com/office/drawing/2014/main" xmlns="" val="1207799036"/>
                    </a:ext>
                  </a:extLst>
                </a:gridCol>
                <a:gridCol w="1915692">
                  <a:extLst>
                    <a:ext uri="{9D8B030D-6E8A-4147-A177-3AD203B41FA5}">
                      <a16:colId xmlns:a16="http://schemas.microsoft.com/office/drawing/2014/main" xmlns="" val="2799507093"/>
                    </a:ext>
                  </a:extLst>
                </a:gridCol>
                <a:gridCol w="1915692">
                  <a:extLst>
                    <a:ext uri="{9D8B030D-6E8A-4147-A177-3AD203B41FA5}">
                      <a16:colId xmlns:a16="http://schemas.microsoft.com/office/drawing/2014/main" xmlns="" val="2415138321"/>
                    </a:ext>
                  </a:extLst>
                </a:gridCol>
                <a:gridCol w="1915692">
                  <a:extLst>
                    <a:ext uri="{9D8B030D-6E8A-4147-A177-3AD203B41FA5}">
                      <a16:colId xmlns:a16="http://schemas.microsoft.com/office/drawing/2014/main" xmlns="" val="2900005230"/>
                    </a:ext>
                  </a:extLst>
                </a:gridCol>
              </a:tblGrid>
              <a:tr h="723900">
                <a:tc>
                  <a:txBody>
                    <a:bodyPr/>
                    <a:lstStyle/>
                    <a:p>
                      <a:pPr algn="ctr" fontAlgn="ctr"/>
                      <a:r>
                        <a:rPr lang="en-GB" sz="1500" b="1" u="none" strike="noStrike" dirty="0">
                          <a:effectLst/>
                          <a:latin typeface="Sylfaen" panose="010A0502050306030303" pitchFamily="18" charset="0"/>
                        </a:rPr>
                        <a:t>Academic Year</a:t>
                      </a:r>
                      <a:endParaRPr lang="en-GB" sz="1500" b="1" i="0" u="none" strike="noStrike" dirty="0">
                        <a:solidFill>
                          <a:srgbClr val="FFFFFF"/>
                        </a:solidFill>
                        <a:effectLst/>
                        <a:latin typeface="Sylfaen" panose="010A0502050306030303" pitchFamily="18" charset="0"/>
                      </a:endParaRPr>
                    </a:p>
                  </a:txBody>
                  <a:tcPr marL="9525" marR="9525" marT="9525" marB="0" anchor="ctr"/>
                </a:tc>
                <a:tc>
                  <a:txBody>
                    <a:bodyPr/>
                    <a:lstStyle/>
                    <a:p>
                      <a:pPr algn="ctr" fontAlgn="ctr"/>
                      <a:r>
                        <a:rPr lang="en-GB" sz="1500" b="1" u="none" strike="noStrike" smtClean="0">
                          <a:effectLst/>
                          <a:latin typeface="Sylfaen" panose="010A0502050306030303" pitchFamily="18" charset="0"/>
                        </a:rPr>
                        <a:t>Number of Students in Public Schools</a:t>
                      </a:r>
                      <a:endParaRPr lang="en-GB" sz="1500" b="1" i="0" u="none" strike="noStrike" dirty="0">
                        <a:solidFill>
                          <a:srgbClr val="FFFFFF"/>
                        </a:solidFill>
                        <a:effectLst/>
                        <a:latin typeface="Sylfaen" panose="010A0502050306030303" pitchFamily="18" charset="0"/>
                      </a:endParaRPr>
                    </a:p>
                  </a:txBody>
                  <a:tcPr marL="9525" marR="9525" marT="9525" marB="0" anchor="ctr"/>
                </a:tc>
                <a:tc>
                  <a:txBody>
                    <a:bodyPr/>
                    <a:lstStyle/>
                    <a:p>
                      <a:pPr algn="ctr" fontAlgn="ctr"/>
                      <a:r>
                        <a:rPr lang="en-GB" sz="1500" b="1" i="0" u="none" strike="noStrike" dirty="0" smtClean="0">
                          <a:solidFill>
                            <a:schemeClr val="tx1"/>
                          </a:solidFill>
                          <a:effectLst/>
                          <a:latin typeface="Sylfaen" panose="010A0502050306030303" pitchFamily="18" charset="0"/>
                        </a:rPr>
                        <a:t>The Approximate Number of Students Left Behind the Learning Process in Certain Subjects</a:t>
                      </a:r>
                      <a:endParaRPr lang="en-GB" sz="1500" b="1" i="0" u="none" strike="noStrike" dirty="0">
                        <a:solidFill>
                          <a:schemeClr val="tx1"/>
                        </a:solidFill>
                        <a:effectLst/>
                        <a:latin typeface="Sylfaen" panose="010A0502050306030303" pitchFamily="18" charset="0"/>
                      </a:endParaRPr>
                    </a:p>
                  </a:txBody>
                  <a:tcPr marL="9525" marR="9525" marT="9525" marB="0" anchor="ctr"/>
                </a:tc>
                <a:tc>
                  <a:txBody>
                    <a:bodyPr/>
                    <a:lstStyle/>
                    <a:p>
                      <a:pPr algn="ctr" fontAlgn="ctr"/>
                      <a:r>
                        <a:rPr lang="en-GB" sz="1500" b="1" u="none" strike="noStrike" dirty="0" smtClean="0">
                          <a:effectLst/>
                          <a:latin typeface="Sylfaen" panose="010A0502050306030303" pitchFamily="18" charset="0"/>
                        </a:rPr>
                        <a:t>Number of Vacancies</a:t>
                      </a:r>
                      <a:endParaRPr lang="en-GB" sz="1500" b="1" i="0" u="none" strike="noStrike" dirty="0">
                        <a:solidFill>
                          <a:srgbClr val="FFFFFF"/>
                        </a:solidFill>
                        <a:effectLst/>
                        <a:latin typeface="Sylfaen" panose="010A0502050306030303" pitchFamily="18" charset="0"/>
                      </a:endParaRPr>
                    </a:p>
                  </a:txBody>
                  <a:tcPr marL="9525" marR="9525" marT="9525" marB="0" anchor="ctr"/>
                </a:tc>
                <a:extLst>
                  <a:ext uri="{0D108BD9-81ED-4DB2-BD59-A6C34878D82A}">
                    <a16:rowId xmlns:a16="http://schemas.microsoft.com/office/drawing/2014/main" xmlns="" val="882881820"/>
                  </a:ext>
                </a:extLst>
              </a:tr>
              <a:tr h="200025">
                <a:tc>
                  <a:txBody>
                    <a:bodyPr/>
                    <a:lstStyle/>
                    <a:p>
                      <a:pPr algn="ctr" fontAlgn="ctr"/>
                      <a:r>
                        <a:rPr lang="en-GB" sz="1500" u="none" strike="noStrike">
                          <a:effectLst/>
                          <a:latin typeface="Sylfaen" panose="010A0502050306030303" pitchFamily="18" charset="0"/>
                        </a:rPr>
                        <a:t>2021-2022</a:t>
                      </a:r>
                      <a:endParaRPr lang="en-GB" sz="1500" b="0" i="0" u="none" strike="noStrike">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b="0" i="0" u="none" strike="noStrike">
                          <a:solidFill>
                            <a:srgbClr val="000000"/>
                          </a:solidFill>
                          <a:effectLst/>
                          <a:latin typeface="Sylfaen" panose="010A0502050306030303" pitchFamily="18" charset="0"/>
                          <a:cs typeface="Calibri" panose="020F0502020204030204" pitchFamily="34" charset="0"/>
                        </a:rPr>
                        <a:t>564 416</a:t>
                      </a:r>
                      <a:endParaRPr lang="en-GB" sz="1500" b="0" i="0" u="none" strike="noStrike">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b="0" i="0" u="none" strike="noStrike" dirty="0">
                          <a:solidFill>
                            <a:srgbClr val="000000"/>
                          </a:solidFill>
                          <a:effectLst/>
                          <a:latin typeface="Sylfaen" panose="010A0502050306030303" pitchFamily="18" charset="0"/>
                          <a:cs typeface="Calibri" panose="020F0502020204030204" pitchFamily="34" charset="0"/>
                        </a:rPr>
                        <a:t>2 736</a:t>
                      </a:r>
                      <a:endParaRPr lang="en-GB" sz="1500" b="0" i="0" u="none" strike="noStrike" dirty="0">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u="none" strike="noStrike" dirty="0">
                          <a:effectLst/>
                          <a:latin typeface="Sylfaen" panose="010A0502050306030303" pitchFamily="18" charset="0"/>
                        </a:rPr>
                        <a:t>53</a:t>
                      </a:r>
                      <a:endParaRPr lang="en-GB" sz="1500" b="0" i="0" u="none" strike="noStrike" dirty="0">
                        <a:solidFill>
                          <a:srgbClr val="000000"/>
                        </a:solidFill>
                        <a:effectLst/>
                        <a:latin typeface="Sylfaen" panose="010A0502050306030303" pitchFamily="18" charset="0"/>
                      </a:endParaRPr>
                    </a:p>
                  </a:txBody>
                  <a:tcPr marL="9525" marR="9525" marT="9525" marB="0" anchor="ctr"/>
                </a:tc>
                <a:extLst>
                  <a:ext uri="{0D108BD9-81ED-4DB2-BD59-A6C34878D82A}">
                    <a16:rowId xmlns:a16="http://schemas.microsoft.com/office/drawing/2014/main" xmlns="" val="2000967512"/>
                  </a:ext>
                </a:extLst>
              </a:tr>
              <a:tr h="200025">
                <a:tc>
                  <a:txBody>
                    <a:bodyPr/>
                    <a:lstStyle/>
                    <a:p>
                      <a:pPr algn="ctr" fontAlgn="ctr"/>
                      <a:r>
                        <a:rPr lang="en-GB" sz="1500" u="none" strike="noStrike">
                          <a:effectLst/>
                          <a:latin typeface="Sylfaen" panose="010A0502050306030303" pitchFamily="18" charset="0"/>
                        </a:rPr>
                        <a:t>2020-2021</a:t>
                      </a:r>
                      <a:endParaRPr lang="en-GB" sz="1500" b="0" i="0" u="none" strike="noStrike">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b="0" i="0" u="none" strike="noStrike">
                          <a:solidFill>
                            <a:srgbClr val="000000"/>
                          </a:solidFill>
                          <a:effectLst/>
                          <a:latin typeface="Sylfaen" panose="010A0502050306030303" pitchFamily="18" charset="0"/>
                          <a:cs typeface="Calibri" panose="020F0502020204030204" pitchFamily="34" charset="0"/>
                        </a:rPr>
                        <a:t>548 773</a:t>
                      </a:r>
                      <a:endParaRPr lang="en-GB" sz="1500" b="0" i="0" u="none" strike="noStrike">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b="0" i="0" u="none" strike="noStrike" dirty="0">
                          <a:solidFill>
                            <a:srgbClr val="000000"/>
                          </a:solidFill>
                          <a:effectLst/>
                          <a:latin typeface="Sylfaen" panose="010A0502050306030303" pitchFamily="18" charset="0"/>
                          <a:cs typeface="Calibri" panose="020F0502020204030204" pitchFamily="34" charset="0"/>
                        </a:rPr>
                        <a:t>893</a:t>
                      </a:r>
                      <a:endParaRPr lang="en-GB" sz="1500" b="0" i="0" u="none" strike="noStrike" dirty="0">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u="none" strike="noStrike" dirty="0">
                          <a:effectLst/>
                          <a:latin typeface="Sylfaen" panose="010A0502050306030303" pitchFamily="18" charset="0"/>
                        </a:rPr>
                        <a:t>33</a:t>
                      </a:r>
                      <a:endParaRPr lang="en-GB" sz="1500" b="0" i="0" u="none" strike="noStrike" dirty="0">
                        <a:solidFill>
                          <a:srgbClr val="000000"/>
                        </a:solidFill>
                        <a:effectLst/>
                        <a:latin typeface="Sylfaen" panose="010A0502050306030303" pitchFamily="18" charset="0"/>
                      </a:endParaRPr>
                    </a:p>
                  </a:txBody>
                  <a:tcPr marL="9525" marR="9525" marT="9525" marB="0" anchor="ctr"/>
                </a:tc>
                <a:extLst>
                  <a:ext uri="{0D108BD9-81ED-4DB2-BD59-A6C34878D82A}">
                    <a16:rowId xmlns:a16="http://schemas.microsoft.com/office/drawing/2014/main" xmlns="" val="2844528075"/>
                  </a:ext>
                </a:extLst>
              </a:tr>
              <a:tr h="200025">
                <a:tc>
                  <a:txBody>
                    <a:bodyPr/>
                    <a:lstStyle/>
                    <a:p>
                      <a:pPr algn="ctr" fontAlgn="ctr"/>
                      <a:r>
                        <a:rPr lang="en-GB" sz="1500" u="none" strike="noStrike">
                          <a:effectLst/>
                          <a:latin typeface="Sylfaen" panose="010A0502050306030303" pitchFamily="18" charset="0"/>
                        </a:rPr>
                        <a:t>2019-2020</a:t>
                      </a:r>
                      <a:endParaRPr lang="en-GB" sz="1500" b="0" i="0" u="none" strike="noStrike">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b="0" i="0" u="none" strike="noStrike">
                          <a:solidFill>
                            <a:srgbClr val="000000"/>
                          </a:solidFill>
                          <a:effectLst/>
                          <a:latin typeface="Sylfaen" panose="010A0502050306030303" pitchFamily="18" charset="0"/>
                          <a:cs typeface="Calibri" panose="020F0502020204030204" pitchFamily="34" charset="0"/>
                        </a:rPr>
                        <a:t>529 671</a:t>
                      </a:r>
                      <a:endParaRPr lang="en-GB" sz="1500" b="0" i="0" u="none" strike="noStrike">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b="0" i="0" u="none" strike="noStrike" dirty="0">
                          <a:solidFill>
                            <a:srgbClr val="000000"/>
                          </a:solidFill>
                          <a:effectLst/>
                          <a:latin typeface="Sylfaen" panose="010A0502050306030303" pitchFamily="18" charset="0"/>
                          <a:cs typeface="Calibri" panose="020F0502020204030204" pitchFamily="34" charset="0"/>
                        </a:rPr>
                        <a:t>8 137</a:t>
                      </a:r>
                      <a:endParaRPr lang="en-GB" sz="1500" b="0" i="0" u="none" strike="noStrike" dirty="0">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u="none" strike="noStrike" dirty="0">
                          <a:effectLst/>
                          <a:latin typeface="Sylfaen" panose="010A0502050306030303" pitchFamily="18" charset="0"/>
                        </a:rPr>
                        <a:t>160</a:t>
                      </a:r>
                      <a:endParaRPr lang="en-GB" sz="1500" b="0" i="0" u="none" strike="noStrike" dirty="0">
                        <a:solidFill>
                          <a:srgbClr val="000000"/>
                        </a:solidFill>
                        <a:effectLst/>
                        <a:latin typeface="Sylfaen" panose="010A0502050306030303" pitchFamily="18" charset="0"/>
                      </a:endParaRPr>
                    </a:p>
                  </a:txBody>
                  <a:tcPr marL="9525" marR="9525" marT="9525" marB="0" anchor="ctr"/>
                </a:tc>
                <a:extLst>
                  <a:ext uri="{0D108BD9-81ED-4DB2-BD59-A6C34878D82A}">
                    <a16:rowId xmlns:a16="http://schemas.microsoft.com/office/drawing/2014/main" xmlns="" val="3413032202"/>
                  </a:ext>
                </a:extLst>
              </a:tr>
              <a:tr h="200025">
                <a:tc>
                  <a:txBody>
                    <a:bodyPr/>
                    <a:lstStyle/>
                    <a:p>
                      <a:pPr algn="ctr" fontAlgn="ctr"/>
                      <a:r>
                        <a:rPr lang="en-GB" sz="1500" u="none" strike="noStrike" dirty="0">
                          <a:effectLst/>
                          <a:latin typeface="Sylfaen" panose="010A0502050306030303" pitchFamily="18" charset="0"/>
                        </a:rPr>
                        <a:t>2018-2019</a:t>
                      </a:r>
                      <a:endParaRPr lang="en-GB" sz="1500" b="0" i="0" u="none" strike="noStrike" dirty="0">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b="0" i="0" u="none" strike="noStrike" dirty="0">
                          <a:solidFill>
                            <a:srgbClr val="000000"/>
                          </a:solidFill>
                          <a:effectLst/>
                          <a:latin typeface="Sylfaen" panose="010A0502050306030303" pitchFamily="18" charset="0"/>
                          <a:cs typeface="Calibri" panose="020F0502020204030204" pitchFamily="34" charset="0"/>
                        </a:rPr>
                        <a:t>522 409</a:t>
                      </a:r>
                      <a:endParaRPr lang="en-GB" sz="1500" b="0" i="0" u="none" strike="noStrike" dirty="0">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b="0" i="0" u="none" strike="noStrike" dirty="0">
                          <a:solidFill>
                            <a:srgbClr val="000000"/>
                          </a:solidFill>
                          <a:effectLst/>
                          <a:latin typeface="Sylfaen" panose="010A0502050306030303" pitchFamily="18" charset="0"/>
                          <a:cs typeface="Calibri" panose="020F0502020204030204" pitchFamily="34" charset="0"/>
                        </a:rPr>
                        <a:t>3 350</a:t>
                      </a:r>
                      <a:endParaRPr lang="en-GB" sz="1500" b="0" i="0" u="none" strike="noStrike" dirty="0">
                        <a:solidFill>
                          <a:srgbClr val="000000"/>
                        </a:solidFill>
                        <a:effectLst/>
                        <a:latin typeface="Sylfaen" panose="010A0502050306030303" pitchFamily="18" charset="0"/>
                      </a:endParaRPr>
                    </a:p>
                  </a:txBody>
                  <a:tcPr marL="9525" marR="9525" marT="9525" marB="0" anchor="ctr"/>
                </a:tc>
                <a:tc>
                  <a:txBody>
                    <a:bodyPr/>
                    <a:lstStyle/>
                    <a:p>
                      <a:pPr algn="ctr" fontAlgn="ctr"/>
                      <a:r>
                        <a:rPr lang="en-GB" sz="1500" u="none" strike="noStrike" dirty="0">
                          <a:effectLst/>
                          <a:latin typeface="Sylfaen" panose="010A0502050306030303" pitchFamily="18" charset="0"/>
                        </a:rPr>
                        <a:t>63</a:t>
                      </a:r>
                      <a:endParaRPr lang="en-GB" sz="1500" b="0" i="0" u="none" strike="noStrike" dirty="0">
                        <a:solidFill>
                          <a:srgbClr val="000000"/>
                        </a:solidFill>
                        <a:effectLst/>
                        <a:latin typeface="Sylfaen" panose="010A0502050306030303" pitchFamily="18" charset="0"/>
                      </a:endParaRPr>
                    </a:p>
                  </a:txBody>
                  <a:tcPr marL="9525" marR="9525" marT="9525" marB="0" anchor="ctr"/>
                </a:tc>
                <a:extLst>
                  <a:ext uri="{0D108BD9-81ED-4DB2-BD59-A6C34878D82A}">
                    <a16:rowId xmlns:a16="http://schemas.microsoft.com/office/drawing/2014/main" xmlns="" val="3679498271"/>
                  </a:ext>
                </a:extLst>
              </a:tr>
            </a:tbl>
          </a:graphicData>
        </a:graphic>
      </p:graphicFrame>
    </p:spTree>
    <p:extLst>
      <p:ext uri="{BB962C8B-B14F-4D97-AF65-F5344CB8AC3E}">
        <p14:creationId xmlns:p14="http://schemas.microsoft.com/office/powerpoint/2010/main" val="2017010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4" name="Subtitle 3"/>
          <p:cNvSpPr>
            <a:spLocks noGrp="1"/>
          </p:cNvSpPr>
          <p:nvPr>
            <p:ph type="subTitle" idx="1"/>
          </p:nvPr>
        </p:nvSpPr>
        <p:spPr>
          <a:xfrm>
            <a:off x="685800" y="1243013"/>
            <a:ext cx="7772400" cy="2986087"/>
          </a:xfrm>
        </p:spPr>
        <p:txBody>
          <a:bodyPr>
            <a:normAutofit/>
          </a:bodyPr>
          <a:lstStyle/>
          <a:p>
            <a:pPr marL="457200" indent="-457200" algn="just">
              <a:buFont typeface="Arial" panose="020B0604020202020204" pitchFamily="34" charset="0"/>
              <a:buChar char="•"/>
            </a:pPr>
            <a:r>
              <a:rPr lang="en-GB" sz="1800" dirty="0">
                <a:solidFill>
                  <a:schemeClr val="tx1"/>
                </a:solidFill>
                <a:latin typeface="Sylfaen" panose="010A0502050306030303" pitchFamily="18" charset="0"/>
              </a:rPr>
              <a:t>In order to eliminate the shortage of teachers, the National </a:t>
            </a:r>
            <a:r>
              <a:rPr lang="en-GB" sz="1800" dirty="0" smtClean="0">
                <a:solidFill>
                  <a:schemeClr val="tx1"/>
                </a:solidFill>
                <a:latin typeface="Sylfaen" panose="010A0502050306030303" pitchFamily="18" charset="0"/>
              </a:rPr>
              <a:t>Centre </a:t>
            </a:r>
            <a:r>
              <a:rPr lang="en-GB" sz="1800" dirty="0">
                <a:solidFill>
                  <a:schemeClr val="tx1"/>
                </a:solidFill>
                <a:latin typeface="Sylfaen" panose="010A0502050306030303" pitchFamily="18" charset="0"/>
              </a:rPr>
              <a:t>for Teacher Professional Development </a:t>
            </a:r>
            <a:r>
              <a:rPr lang="en-GB" sz="1800" dirty="0" smtClean="0">
                <a:solidFill>
                  <a:schemeClr val="tx1"/>
                </a:solidFill>
                <a:latin typeface="Sylfaen" panose="010A0502050306030303" pitchFamily="18" charset="0"/>
              </a:rPr>
              <a:t>implements two programs </a:t>
            </a:r>
            <a:r>
              <a:rPr lang="en-GB" sz="1800" dirty="0">
                <a:solidFill>
                  <a:schemeClr val="tx1"/>
                </a:solidFill>
                <a:latin typeface="Sylfaen" panose="010A0502050306030303" pitchFamily="18" charset="0"/>
              </a:rPr>
              <a:t>- "Teach for Georgia" </a:t>
            </a:r>
            <a:r>
              <a:rPr lang="en-GB" sz="1800" dirty="0" smtClean="0">
                <a:solidFill>
                  <a:schemeClr val="tx1"/>
                </a:solidFill>
                <a:latin typeface="Sylfaen" panose="010A0502050306030303" pitchFamily="18" charset="0"/>
              </a:rPr>
              <a:t>and </a:t>
            </a:r>
            <a:r>
              <a:rPr lang="en-GB" sz="1800" dirty="0">
                <a:solidFill>
                  <a:schemeClr val="tx1"/>
                </a:solidFill>
                <a:latin typeface="Sylfaen" panose="010A0502050306030303" pitchFamily="18" charset="0"/>
              </a:rPr>
              <a:t>"Distance </a:t>
            </a:r>
            <a:r>
              <a:rPr lang="en-GB" sz="1800" dirty="0" smtClean="0">
                <a:solidFill>
                  <a:schemeClr val="tx1"/>
                </a:solidFill>
                <a:latin typeface="Sylfaen" panose="010A0502050306030303" pitchFamily="18" charset="0"/>
              </a:rPr>
              <a:t>Learning”.</a:t>
            </a:r>
          </a:p>
          <a:p>
            <a:pPr marL="457200" indent="-457200" algn="just">
              <a:buFont typeface="Arial" panose="020B0604020202020204" pitchFamily="34" charset="0"/>
              <a:buChar char="•"/>
            </a:pPr>
            <a:r>
              <a:rPr lang="en-GB" sz="1800" dirty="0" smtClean="0">
                <a:solidFill>
                  <a:schemeClr val="tx1"/>
                </a:solidFill>
                <a:latin typeface="Sylfaen" panose="010A0502050306030303" pitchFamily="18" charset="0"/>
              </a:rPr>
              <a:t>Programs could </a:t>
            </a:r>
            <a:r>
              <a:rPr lang="en-GB" sz="1800" dirty="0">
                <a:solidFill>
                  <a:schemeClr val="tx1"/>
                </a:solidFill>
                <a:latin typeface="Sylfaen" panose="010A0502050306030303" pitchFamily="18" charset="0"/>
              </a:rPr>
              <a:t>not fill the existing deficit </a:t>
            </a:r>
            <a:r>
              <a:rPr lang="en-GB" sz="1800" dirty="0" smtClean="0">
                <a:solidFill>
                  <a:schemeClr val="tx1"/>
                </a:solidFill>
                <a:latin typeface="Sylfaen" panose="010A0502050306030303" pitchFamily="18" charset="0"/>
              </a:rPr>
              <a:t>- </a:t>
            </a:r>
            <a:r>
              <a:rPr lang="en-GB" sz="1800" dirty="0">
                <a:solidFill>
                  <a:schemeClr val="tx1"/>
                </a:solidFill>
                <a:latin typeface="Sylfaen" panose="010A0502050306030303" pitchFamily="18" charset="0"/>
              </a:rPr>
              <a:t>309 teacher vacancies in 2018-2021 </a:t>
            </a:r>
            <a:r>
              <a:rPr lang="en-GB" sz="1800" dirty="0" smtClean="0">
                <a:solidFill>
                  <a:schemeClr val="tx1"/>
                </a:solidFill>
                <a:latin typeface="Sylfaen" panose="010A0502050306030303" pitchFamily="18" charset="0"/>
              </a:rPr>
              <a:t>was </a:t>
            </a:r>
            <a:r>
              <a:rPr lang="en-GB" sz="1800" dirty="0">
                <a:solidFill>
                  <a:schemeClr val="tx1"/>
                </a:solidFill>
                <a:latin typeface="Sylfaen" panose="010A0502050306030303" pitchFamily="18" charset="0"/>
              </a:rPr>
              <a:t>not </a:t>
            </a:r>
            <a:r>
              <a:rPr lang="en-GB" sz="1800" dirty="0" smtClean="0">
                <a:solidFill>
                  <a:schemeClr val="tx1"/>
                </a:solidFill>
                <a:latin typeface="Sylfaen" panose="010A0502050306030303" pitchFamily="18" charset="0"/>
              </a:rPr>
              <a:t> </a:t>
            </a:r>
            <a:r>
              <a:rPr lang="en-GB" sz="1800" dirty="0">
                <a:solidFill>
                  <a:schemeClr val="tx1"/>
                </a:solidFill>
                <a:latin typeface="Sylfaen" panose="010A0502050306030303" pitchFamily="18" charset="0"/>
              </a:rPr>
              <a:t>filled for various reasons.</a:t>
            </a:r>
            <a:r>
              <a:rPr lang="ka-GE" sz="1800" dirty="0" smtClean="0">
                <a:solidFill>
                  <a:schemeClr val="tx1"/>
                </a:solidFill>
                <a:latin typeface="Sylfaen" panose="010A0502050306030303" pitchFamily="18" charset="0"/>
              </a:rPr>
              <a:t> </a:t>
            </a:r>
            <a:endParaRPr lang="en-US" sz="1800" dirty="0">
              <a:solidFill>
                <a:schemeClr val="tx1"/>
              </a:solidFill>
              <a:latin typeface="Sylfaen" panose="010A0502050306030303" pitchFamily="18" charset="0"/>
            </a:endParaRPr>
          </a:p>
        </p:txBody>
      </p:sp>
      <p:sp>
        <p:nvSpPr>
          <p:cNvPr id="5" name="Title 1"/>
          <p:cNvSpPr>
            <a:spLocks noGrp="1"/>
          </p:cNvSpPr>
          <p:nvPr>
            <p:ph type="ctrTitle"/>
          </p:nvPr>
        </p:nvSpPr>
        <p:spPr>
          <a:xfrm>
            <a:off x="685800" y="333829"/>
            <a:ext cx="7772400" cy="609147"/>
          </a:xfrm>
        </p:spPr>
        <p:txBody>
          <a:bodyPr>
            <a:normAutofit/>
          </a:bodyPr>
          <a:lstStyle/>
          <a:p>
            <a:pPr algn="l"/>
            <a:r>
              <a:rPr lang="en-US" sz="3000" b="1" dirty="0">
                <a:latin typeface="Sylfaen" panose="010A0502050306030303" pitchFamily="18" charset="0"/>
              </a:rPr>
              <a:t>Findings: Managing long-term </a:t>
            </a:r>
            <a:r>
              <a:rPr lang="en-US" sz="3000" b="1" dirty="0" smtClean="0">
                <a:latin typeface="Sylfaen" panose="010A0502050306030303" pitchFamily="18" charset="0"/>
              </a:rPr>
              <a:t>results</a:t>
            </a:r>
            <a:endParaRPr lang="en-US" sz="3000" dirty="0"/>
          </a:p>
        </p:txBody>
      </p:sp>
    </p:spTree>
    <p:extLst>
      <p:ext uri="{BB962C8B-B14F-4D97-AF65-F5344CB8AC3E}">
        <p14:creationId xmlns:p14="http://schemas.microsoft.com/office/powerpoint/2010/main" val="548138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4" name="Subtitle 3"/>
          <p:cNvSpPr>
            <a:spLocks noGrp="1"/>
          </p:cNvSpPr>
          <p:nvPr>
            <p:ph type="subTitle" idx="1"/>
          </p:nvPr>
        </p:nvSpPr>
        <p:spPr>
          <a:xfrm>
            <a:off x="684657" y="1146572"/>
            <a:ext cx="7772400" cy="3450828"/>
          </a:xfrm>
        </p:spPr>
        <p:txBody>
          <a:bodyPr>
            <a:noAutofit/>
          </a:bodyPr>
          <a:lstStyle/>
          <a:p>
            <a:pPr marL="457200" indent="-457200" algn="just">
              <a:buFont typeface="Arial" panose="020B0604020202020204" pitchFamily="34" charset="0"/>
              <a:buChar char="•"/>
            </a:pPr>
            <a:r>
              <a:rPr lang="en-GB" sz="1800" dirty="0">
                <a:solidFill>
                  <a:schemeClr val="tx1"/>
                </a:solidFill>
                <a:latin typeface="Sylfaen" panose="010A0502050306030303" pitchFamily="18" charset="0"/>
              </a:rPr>
              <a:t>The analysis of the spent financial resources shows that distance learning </a:t>
            </a:r>
            <a:r>
              <a:rPr lang="en-GB" sz="1800" dirty="0" smtClean="0">
                <a:solidFill>
                  <a:schemeClr val="tx1"/>
                </a:solidFill>
                <a:latin typeface="Sylfaen" panose="010A0502050306030303" pitchFamily="18" charset="0"/>
              </a:rPr>
              <a:t>needs approximately </a:t>
            </a:r>
            <a:r>
              <a:rPr lang="en-GB" sz="1800" dirty="0">
                <a:solidFill>
                  <a:schemeClr val="tx1"/>
                </a:solidFill>
                <a:latin typeface="Sylfaen" panose="010A0502050306030303" pitchFamily="18" charset="0"/>
              </a:rPr>
              <a:t>4 - 4-5 times less financial resources and can find more staff to fill the vacancies than the program "Teach for </a:t>
            </a:r>
            <a:r>
              <a:rPr lang="en-GB" sz="1800" dirty="0" smtClean="0">
                <a:solidFill>
                  <a:schemeClr val="tx1"/>
                </a:solidFill>
                <a:latin typeface="Sylfaen" panose="010A0502050306030303" pitchFamily="18" charset="0"/>
              </a:rPr>
              <a:t>Georgia“.</a:t>
            </a:r>
          </a:p>
          <a:p>
            <a:pPr marL="457200" indent="-457200" algn="just">
              <a:buFont typeface="Arial" panose="020B0604020202020204" pitchFamily="34" charset="0"/>
              <a:buChar char="•"/>
            </a:pPr>
            <a:r>
              <a:rPr lang="en-GB" sz="1800" dirty="0">
                <a:solidFill>
                  <a:schemeClr val="tx1"/>
                </a:solidFill>
                <a:latin typeface="Sylfaen" panose="010A0502050306030303" pitchFamily="18" charset="0"/>
              </a:rPr>
              <a:t>E</a:t>
            </a:r>
            <a:r>
              <a:rPr lang="en-GB" sz="1800" dirty="0" smtClean="0">
                <a:solidFill>
                  <a:schemeClr val="tx1"/>
                </a:solidFill>
                <a:latin typeface="Sylfaen" panose="010A0502050306030303" pitchFamily="18" charset="0"/>
              </a:rPr>
              <a:t>xperience </a:t>
            </a:r>
            <a:r>
              <a:rPr lang="en-GB" sz="1800" dirty="0">
                <a:solidFill>
                  <a:schemeClr val="tx1"/>
                </a:solidFill>
                <a:latin typeface="Sylfaen" panose="010A0502050306030303" pitchFamily="18" charset="0"/>
              </a:rPr>
              <a:t>in distance education was accumulated </a:t>
            </a:r>
            <a:r>
              <a:rPr lang="en-GB" sz="1800" dirty="0" smtClean="0">
                <a:solidFill>
                  <a:schemeClr val="tx1"/>
                </a:solidFill>
                <a:latin typeface="Sylfaen" panose="010A0502050306030303" pitchFamily="18" charset="0"/>
              </a:rPr>
              <a:t>during </a:t>
            </a:r>
            <a:r>
              <a:rPr lang="en-GB" sz="1800" dirty="0">
                <a:solidFill>
                  <a:schemeClr val="tx1"/>
                </a:solidFill>
                <a:latin typeface="Sylfaen" panose="010A0502050306030303" pitchFamily="18" charset="0"/>
              </a:rPr>
              <a:t>the pandemic. </a:t>
            </a:r>
            <a:r>
              <a:rPr lang="en-GB" sz="1800" dirty="0" smtClean="0">
                <a:solidFill>
                  <a:schemeClr val="tx1"/>
                </a:solidFill>
                <a:latin typeface="Sylfaen" panose="010A0502050306030303" pitchFamily="18" charset="0"/>
              </a:rPr>
              <a:t>Consequently</a:t>
            </a:r>
            <a:r>
              <a:rPr lang="en-GB" sz="1800" dirty="0">
                <a:solidFill>
                  <a:schemeClr val="tx1"/>
                </a:solidFill>
                <a:latin typeface="Sylfaen" panose="010A0502050306030303" pitchFamily="18" charset="0"/>
              </a:rPr>
              <a:t>, in schools where there is a shortage of teachers in a particular subject or a shortage </a:t>
            </a:r>
            <a:r>
              <a:rPr lang="en-GB" sz="1800" dirty="0" smtClean="0">
                <a:solidFill>
                  <a:schemeClr val="tx1"/>
                </a:solidFill>
                <a:latin typeface="Sylfaen" panose="010A0502050306030303" pitchFamily="18" charset="0"/>
              </a:rPr>
              <a:t>of </a:t>
            </a:r>
            <a:r>
              <a:rPr lang="en-GB" sz="1800" dirty="0">
                <a:solidFill>
                  <a:schemeClr val="tx1"/>
                </a:solidFill>
                <a:latin typeface="Sylfaen" panose="010A0502050306030303" pitchFamily="18" charset="0"/>
              </a:rPr>
              <a:t>qualified staff and it is impossible to send teachers, it is possible to offer distance learning </a:t>
            </a:r>
            <a:r>
              <a:rPr lang="en-GB" sz="1800" dirty="0" smtClean="0">
                <a:solidFill>
                  <a:schemeClr val="tx1"/>
                </a:solidFill>
                <a:latin typeface="Sylfaen" panose="010A0502050306030303" pitchFamily="18" charset="0"/>
              </a:rPr>
              <a:t>in </a:t>
            </a:r>
            <a:r>
              <a:rPr lang="en-GB" sz="1800" dirty="0">
                <a:solidFill>
                  <a:schemeClr val="tx1"/>
                </a:solidFill>
                <a:latin typeface="Sylfaen" panose="010A0502050306030303" pitchFamily="18" charset="0"/>
              </a:rPr>
              <a:t>parallel with lessons in the classroom, ensuring a </a:t>
            </a:r>
            <a:r>
              <a:rPr lang="en-GB" sz="1800" dirty="0" smtClean="0">
                <a:solidFill>
                  <a:schemeClr val="tx1"/>
                </a:solidFill>
                <a:latin typeface="Sylfaen" panose="010A0502050306030303" pitchFamily="18" charset="0"/>
              </a:rPr>
              <a:t>complete </a:t>
            </a:r>
            <a:r>
              <a:rPr lang="en-GB" sz="1800" dirty="0">
                <a:solidFill>
                  <a:schemeClr val="tx1"/>
                </a:solidFill>
                <a:latin typeface="Sylfaen" panose="010A0502050306030303" pitchFamily="18" charset="0"/>
              </a:rPr>
              <a:t>and universal delivery of general education.</a:t>
            </a:r>
            <a:endParaRPr lang="en-US" sz="1800" dirty="0">
              <a:solidFill>
                <a:schemeClr val="tx1"/>
              </a:solidFill>
              <a:latin typeface="Sylfaen" panose="010A0502050306030303" pitchFamily="18" charset="0"/>
            </a:endParaRPr>
          </a:p>
        </p:txBody>
      </p:sp>
      <p:sp>
        <p:nvSpPr>
          <p:cNvPr id="6" name="Title 1"/>
          <p:cNvSpPr>
            <a:spLocks noGrp="1"/>
          </p:cNvSpPr>
          <p:nvPr>
            <p:ph type="ctrTitle"/>
          </p:nvPr>
        </p:nvSpPr>
        <p:spPr>
          <a:xfrm>
            <a:off x="685800" y="333829"/>
            <a:ext cx="7772400" cy="609147"/>
          </a:xfrm>
        </p:spPr>
        <p:txBody>
          <a:bodyPr>
            <a:normAutofit/>
          </a:bodyPr>
          <a:lstStyle/>
          <a:p>
            <a:pPr algn="l"/>
            <a:r>
              <a:rPr lang="en-US" sz="3000" b="1" dirty="0">
                <a:latin typeface="Sylfaen" panose="010A0502050306030303" pitchFamily="18" charset="0"/>
              </a:rPr>
              <a:t>Findings: Managing long-term </a:t>
            </a:r>
            <a:r>
              <a:rPr lang="en-US" sz="3000" b="1" dirty="0" smtClean="0">
                <a:latin typeface="Sylfaen" panose="010A0502050306030303" pitchFamily="18" charset="0"/>
              </a:rPr>
              <a:t>results</a:t>
            </a:r>
            <a:endParaRPr lang="en-US" sz="3000" dirty="0"/>
          </a:p>
        </p:txBody>
      </p:sp>
    </p:spTree>
    <p:extLst>
      <p:ext uri="{BB962C8B-B14F-4D97-AF65-F5344CB8AC3E}">
        <p14:creationId xmlns:p14="http://schemas.microsoft.com/office/powerpoint/2010/main" val="609966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3" name="TextBox 2"/>
          <p:cNvSpPr txBox="1"/>
          <p:nvPr/>
        </p:nvSpPr>
        <p:spPr>
          <a:xfrm>
            <a:off x="7004755" y="4439264"/>
            <a:ext cx="2449689" cy="646331"/>
          </a:xfrm>
          <a:prstGeom prst="rect">
            <a:avLst/>
          </a:prstGeom>
          <a:noFill/>
        </p:spPr>
        <p:txBody>
          <a:bodyPr wrap="square" rtlCol="0">
            <a:spAutoFit/>
          </a:bodyPr>
          <a:lstStyle/>
          <a:p>
            <a:r>
              <a:rPr lang="en-US" dirty="0" smtClean="0">
                <a:hlinkClick r:id="rId3"/>
              </a:rPr>
              <a:t>sao@sao.ge</a:t>
            </a:r>
            <a:endParaRPr lang="en-US" dirty="0" smtClean="0"/>
          </a:p>
          <a:p>
            <a:r>
              <a:rPr lang="en-US" dirty="0" smtClean="0">
                <a:hlinkClick r:id="rId4"/>
              </a:rPr>
              <a:t>gkapanadze@sao.ge</a:t>
            </a:r>
            <a:r>
              <a:rPr lang="en-US" dirty="0" smtClean="0"/>
              <a:t> </a:t>
            </a:r>
            <a:endParaRPr lang="en-US" dirty="0"/>
          </a:p>
        </p:txBody>
      </p:sp>
      <p:pic>
        <p:nvPicPr>
          <p:cNvPr id="6" name="Picture 5" descr="download"/>
          <p:cNvPicPr>
            <a:picLocks noGrp="1" noChangeAspect="1"/>
          </p:cNvPicPr>
          <p:nvPr isPhoto="1"/>
        </p:nvPicPr>
        <p:blipFill>
          <a:blip r:embed="rId5">
            <a:lum/>
            <a:extLst>
              <a:ext uri="{28A0092B-C50C-407E-A947-70E740481C1C}">
                <a14:useLocalDpi xmlns:a14="http://schemas.microsoft.com/office/drawing/2010/main" val="0"/>
              </a:ext>
            </a:extLst>
          </a:blip>
          <a:stretch>
            <a:fillRect/>
          </a:stretch>
        </p:blipFill>
        <p:spPr>
          <a:xfrm rot="10800000" flipV="1">
            <a:off x="6819930" y="4570503"/>
            <a:ext cx="229275" cy="166521"/>
          </a:xfrm>
          <a:prstGeom prst="rect">
            <a:avLst/>
          </a:prstGeom>
        </p:spPr>
      </p:pic>
      <p:pic>
        <p:nvPicPr>
          <p:cNvPr id="7" name="Picture 6" descr="download"/>
          <p:cNvPicPr>
            <a:picLocks noGrp="1" noChangeAspect="1"/>
          </p:cNvPicPr>
          <p:nvPr isPhoto="1"/>
        </p:nvPicPr>
        <p:blipFill>
          <a:blip r:embed="rId5">
            <a:lum/>
            <a:extLst>
              <a:ext uri="{28A0092B-C50C-407E-A947-70E740481C1C}">
                <a14:useLocalDpi xmlns:a14="http://schemas.microsoft.com/office/drawing/2010/main" val="0"/>
              </a:ext>
            </a:extLst>
          </a:blip>
          <a:stretch>
            <a:fillRect/>
          </a:stretch>
        </p:blipFill>
        <p:spPr>
          <a:xfrm rot="10800000" flipV="1">
            <a:off x="6820296" y="4847099"/>
            <a:ext cx="229275" cy="166521"/>
          </a:xfrm>
          <a:prstGeom prst="rect">
            <a:avLst/>
          </a:prstGeom>
        </p:spPr>
      </p:pic>
    </p:spTree>
    <p:extLst>
      <p:ext uri="{BB962C8B-B14F-4D97-AF65-F5344CB8AC3E}">
        <p14:creationId xmlns:p14="http://schemas.microsoft.com/office/powerpoint/2010/main" val="1437554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2" name="Title 1"/>
          <p:cNvSpPr>
            <a:spLocks noGrp="1"/>
          </p:cNvSpPr>
          <p:nvPr>
            <p:ph type="ctrTitle"/>
          </p:nvPr>
        </p:nvSpPr>
        <p:spPr>
          <a:xfrm>
            <a:off x="685800" y="467513"/>
            <a:ext cx="7772400" cy="783771"/>
          </a:xfrm>
        </p:spPr>
        <p:txBody>
          <a:bodyPr>
            <a:normAutofit/>
          </a:bodyPr>
          <a:lstStyle/>
          <a:p>
            <a:pPr algn="l"/>
            <a:r>
              <a:rPr lang="en-US" sz="3000" b="1" dirty="0" smtClean="0">
                <a:latin typeface="Sylfaen" panose="010A0502050306030303" pitchFamily="18" charset="0"/>
              </a:rPr>
              <a:t>Introduction</a:t>
            </a:r>
            <a:r>
              <a:rPr lang="en-US" sz="2000" dirty="0" smtClean="0"/>
              <a:t>:</a:t>
            </a:r>
            <a:endParaRPr lang="en-US" sz="2000" dirty="0"/>
          </a:p>
        </p:txBody>
      </p:sp>
      <p:sp>
        <p:nvSpPr>
          <p:cNvPr id="4" name="Subtitle 3"/>
          <p:cNvSpPr>
            <a:spLocks noGrp="1"/>
          </p:cNvSpPr>
          <p:nvPr>
            <p:ph type="subTitle" idx="1"/>
          </p:nvPr>
        </p:nvSpPr>
        <p:spPr>
          <a:xfrm>
            <a:off x="735645" y="1120656"/>
            <a:ext cx="7775837" cy="3108444"/>
          </a:xfrm>
        </p:spPr>
        <p:txBody>
          <a:bodyPr>
            <a:normAutofit fontScale="92500"/>
          </a:bodyPr>
          <a:lstStyle/>
          <a:p>
            <a:pPr algn="l"/>
            <a:endParaRPr lang="en-US" sz="1800" dirty="0">
              <a:latin typeface="Sylfaen" panose="010A0502050306030303" pitchFamily="18" charset="0"/>
            </a:endParaRPr>
          </a:p>
          <a:p>
            <a:pPr marL="285750" indent="-285750" algn="l">
              <a:buFont typeface="Arial" panose="020B0604020202020204" pitchFamily="34" charset="0"/>
              <a:buChar char="•"/>
            </a:pPr>
            <a:r>
              <a:rPr lang="en-US" sz="1800" dirty="0" smtClean="0">
                <a:solidFill>
                  <a:schemeClr val="tx1"/>
                </a:solidFill>
                <a:latin typeface="Sylfaen" panose="010A0502050306030303" pitchFamily="18" charset="0"/>
              </a:rPr>
              <a:t>All SAIs experienced some sort of challenges while auditing during pandemic. </a:t>
            </a:r>
          </a:p>
          <a:p>
            <a:pPr marL="285750" indent="-285750" algn="l">
              <a:buFont typeface="Arial" panose="020B0604020202020204" pitchFamily="34" charset="0"/>
              <a:buChar char="•"/>
            </a:pPr>
            <a:endParaRPr lang="en-US" sz="1800" dirty="0">
              <a:solidFill>
                <a:schemeClr val="tx1"/>
              </a:solidFill>
              <a:latin typeface="Sylfaen" panose="010A0502050306030303" pitchFamily="18" charset="0"/>
            </a:endParaRPr>
          </a:p>
          <a:p>
            <a:pPr marL="285750" indent="-285750" algn="l">
              <a:buFont typeface="Arial" panose="020B0604020202020204" pitchFamily="34" charset="0"/>
              <a:buChar char="•"/>
            </a:pPr>
            <a:r>
              <a:rPr lang="en-US" sz="1800" dirty="0" smtClean="0">
                <a:solidFill>
                  <a:schemeClr val="tx1"/>
                </a:solidFill>
                <a:latin typeface="Sylfaen" panose="010A0502050306030303" pitchFamily="18" charset="0"/>
              </a:rPr>
              <a:t>Challenges were manifold (practical, methodological etc.).</a:t>
            </a:r>
          </a:p>
          <a:p>
            <a:pPr marL="285750" indent="-285750" algn="l">
              <a:buFont typeface="Arial" panose="020B0604020202020204" pitchFamily="34" charset="0"/>
              <a:buChar char="•"/>
            </a:pPr>
            <a:endParaRPr lang="en-US" sz="1800" dirty="0">
              <a:solidFill>
                <a:schemeClr val="tx1"/>
              </a:solidFill>
              <a:latin typeface="Sylfaen" panose="010A0502050306030303" pitchFamily="18" charset="0"/>
            </a:endParaRPr>
          </a:p>
          <a:p>
            <a:pPr marL="285750" indent="-285750" algn="l">
              <a:buFont typeface="Arial" panose="020B0604020202020204" pitchFamily="34" charset="0"/>
              <a:buChar char="•"/>
            </a:pPr>
            <a:r>
              <a:rPr lang="en-US" sz="1800" dirty="0">
                <a:solidFill>
                  <a:schemeClr val="tx1"/>
                </a:solidFill>
                <a:latin typeface="Sylfaen" panose="010A0502050306030303" pitchFamily="18" charset="0"/>
              </a:rPr>
              <a:t>S</a:t>
            </a:r>
            <a:r>
              <a:rPr lang="en-US" sz="1800" dirty="0" smtClean="0">
                <a:solidFill>
                  <a:schemeClr val="tx1"/>
                </a:solidFill>
                <a:latin typeface="Sylfaen" panose="010A0502050306030303" pitchFamily="18" charset="0"/>
              </a:rPr>
              <a:t>ome guidance to audit COVID-19 already exists and is available. However, it might be still useful to share experience within the PAS. </a:t>
            </a:r>
          </a:p>
          <a:p>
            <a:pPr marL="285750" indent="-285750" algn="l">
              <a:buFont typeface="Arial" panose="020B0604020202020204" pitchFamily="34" charset="0"/>
              <a:buChar char="•"/>
            </a:pPr>
            <a:endParaRPr lang="en-US" sz="1800" dirty="0">
              <a:solidFill>
                <a:schemeClr val="tx1"/>
              </a:solidFill>
              <a:latin typeface="Sylfaen" panose="010A0502050306030303" pitchFamily="18" charset="0"/>
            </a:endParaRPr>
          </a:p>
          <a:p>
            <a:pPr marL="285750" indent="-285750" algn="just">
              <a:buFont typeface="Arial" panose="020B0604020202020204" pitchFamily="34" charset="0"/>
              <a:buChar char="•"/>
            </a:pPr>
            <a:r>
              <a:rPr lang="en-US" sz="1800" dirty="0" smtClean="0">
                <a:solidFill>
                  <a:schemeClr val="tx1"/>
                </a:solidFill>
                <a:latin typeface="Sylfaen" panose="010A0502050306030303" pitchFamily="18" charset="0"/>
              </a:rPr>
              <a:t>2 key areas to present – health and education</a:t>
            </a:r>
            <a:r>
              <a:rPr lang="en-US" sz="1800" dirty="0">
                <a:solidFill>
                  <a:schemeClr val="tx1"/>
                </a:solidFill>
                <a:latin typeface="Sylfaen" panose="010A0502050306030303" pitchFamily="18" charset="0"/>
              </a:rPr>
              <a:t>.</a:t>
            </a:r>
            <a:r>
              <a:rPr lang="en-US" sz="1800" dirty="0" smtClean="0">
                <a:solidFill>
                  <a:schemeClr val="tx1"/>
                </a:solidFill>
                <a:latin typeface="Sylfaen" panose="010A0502050306030303" pitchFamily="18" charset="0"/>
              </a:rPr>
              <a:t> Both centered on service continuity.</a:t>
            </a:r>
          </a:p>
          <a:p>
            <a:pPr marL="285750" indent="-285750" algn="l">
              <a:buFont typeface="Arial" panose="020B0604020202020204" pitchFamily="34" charset="0"/>
              <a:buChar char="•"/>
            </a:pPr>
            <a:endParaRPr lang="en-US" sz="1800" dirty="0">
              <a:latin typeface="Sylfaen" panose="010A0502050306030303" pitchFamily="18" charset="0"/>
            </a:endParaRPr>
          </a:p>
          <a:p>
            <a:pPr algn="l"/>
            <a:endParaRPr lang="en-US" sz="1800" dirty="0" smtClean="0">
              <a:latin typeface="Sylfaen" panose="010A0502050306030303" pitchFamily="18" charset="0"/>
            </a:endParaRPr>
          </a:p>
          <a:p>
            <a:pPr marL="285750" indent="-285750" algn="l">
              <a:buFont typeface="Arial" panose="020B0604020202020204" pitchFamily="34" charset="0"/>
              <a:buChar char="•"/>
            </a:pPr>
            <a:endParaRPr lang="en-US" sz="1800" dirty="0">
              <a:latin typeface="Sylfaen" panose="010A0502050306030303" pitchFamily="18" charset="0"/>
            </a:endParaRPr>
          </a:p>
          <a:p>
            <a:pPr marL="285750" indent="-285750" algn="l">
              <a:buFont typeface="Arial" panose="020B0604020202020204" pitchFamily="34" charset="0"/>
              <a:buChar char="•"/>
            </a:pPr>
            <a:endParaRPr lang="en-US" sz="1800" dirty="0">
              <a:latin typeface="Sylfaen" panose="010A0502050306030303" pitchFamily="18" charset="0"/>
            </a:endParaRPr>
          </a:p>
        </p:txBody>
      </p:sp>
    </p:spTree>
    <p:extLst>
      <p:ext uri="{BB962C8B-B14F-4D97-AF65-F5344CB8AC3E}">
        <p14:creationId xmlns:p14="http://schemas.microsoft.com/office/powerpoint/2010/main" val="1005349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5" name="Title 4"/>
          <p:cNvSpPr>
            <a:spLocks noGrp="1"/>
          </p:cNvSpPr>
          <p:nvPr>
            <p:ph type="ctrTitle"/>
          </p:nvPr>
        </p:nvSpPr>
        <p:spPr>
          <a:xfrm>
            <a:off x="952500" y="1520088"/>
            <a:ext cx="7027400" cy="2103324"/>
          </a:xfrm>
        </p:spPr>
        <p:txBody>
          <a:bodyPr>
            <a:normAutofit/>
          </a:bodyPr>
          <a:lstStyle/>
          <a:p>
            <a:r>
              <a:rPr lang="en-GB" b="1" dirty="0">
                <a:solidFill>
                  <a:srgbClr val="25A2A6"/>
                </a:solidFill>
                <a:latin typeface="Sylfaen" panose="010A0502050306030303" pitchFamily="18" charset="0"/>
              </a:rPr>
              <a:t>Continuity of </a:t>
            </a:r>
            <a:r>
              <a:rPr lang="en-GB" b="1" dirty="0" smtClean="0">
                <a:solidFill>
                  <a:srgbClr val="25A2A6"/>
                </a:solidFill>
                <a:latin typeface="Sylfaen" panose="010A0502050306030303" pitchFamily="18" charset="0"/>
              </a:rPr>
              <a:t>Basic Health Services</a:t>
            </a:r>
            <a:endParaRPr lang="en-GB" b="1" dirty="0">
              <a:solidFill>
                <a:srgbClr val="25A2A6"/>
              </a:solidFill>
              <a:latin typeface="Sylfaen" panose="010A0502050306030303" pitchFamily="18" charset="0"/>
            </a:endParaRPr>
          </a:p>
        </p:txBody>
      </p:sp>
    </p:spTree>
    <p:extLst>
      <p:ext uri="{BB962C8B-B14F-4D97-AF65-F5344CB8AC3E}">
        <p14:creationId xmlns:p14="http://schemas.microsoft.com/office/powerpoint/2010/main" val="2621581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4" name="Subtitle 3"/>
          <p:cNvSpPr>
            <a:spLocks noGrp="1"/>
          </p:cNvSpPr>
          <p:nvPr>
            <p:ph type="subTitle" idx="1"/>
          </p:nvPr>
        </p:nvSpPr>
        <p:spPr>
          <a:xfrm>
            <a:off x="735645" y="1063229"/>
            <a:ext cx="7775837" cy="3594100"/>
          </a:xfrm>
        </p:spPr>
        <p:txBody>
          <a:bodyPr>
            <a:normAutofit/>
          </a:bodyPr>
          <a:lstStyle/>
          <a:p>
            <a:pPr marL="285750" indent="-285750" algn="just">
              <a:lnSpc>
                <a:spcPct val="110000"/>
              </a:lnSpc>
              <a:buFont typeface="Arial" panose="020B0604020202020204" pitchFamily="34" charset="0"/>
              <a:buChar char="•"/>
            </a:pPr>
            <a:r>
              <a:rPr lang="en-GB" sz="1700" dirty="0">
                <a:solidFill>
                  <a:schemeClr val="tx1"/>
                </a:solidFill>
                <a:latin typeface="Sylfaen" panose="010A0502050306030303" pitchFamily="18" charset="0"/>
              </a:rPr>
              <a:t>Subject Matter: </a:t>
            </a:r>
            <a:r>
              <a:rPr lang="en-US" sz="1700" dirty="0" smtClean="0">
                <a:solidFill>
                  <a:schemeClr val="tx1"/>
                </a:solidFill>
                <a:latin typeface="Sylfaen" panose="010A0502050306030303" pitchFamily="18" charset="0"/>
              </a:rPr>
              <a:t>Actions taken by the responsible parties for provision of fundamental  healthcare state programs, in terms of provision of complete and timely services</a:t>
            </a:r>
            <a:r>
              <a:rPr lang="en-US" sz="1700" dirty="0">
                <a:solidFill>
                  <a:schemeClr val="tx1"/>
                </a:solidFill>
                <a:latin typeface="Sylfaen" panose="010A0502050306030303" pitchFamily="18" charset="0"/>
              </a:rPr>
              <a:t>.</a:t>
            </a:r>
            <a:endParaRPr lang="en-US" sz="1700" dirty="0" smtClean="0">
              <a:solidFill>
                <a:schemeClr val="tx1"/>
              </a:solidFill>
              <a:latin typeface="Sylfaen" panose="010A0502050306030303" pitchFamily="18" charset="0"/>
            </a:endParaRPr>
          </a:p>
          <a:p>
            <a:pPr marL="285750" indent="-285750" algn="just">
              <a:lnSpc>
                <a:spcPct val="110000"/>
              </a:lnSpc>
              <a:buFont typeface="Arial" panose="020B0604020202020204" pitchFamily="34" charset="0"/>
              <a:buChar char="•"/>
            </a:pPr>
            <a:r>
              <a:rPr lang="en-US" sz="1700" dirty="0">
                <a:solidFill>
                  <a:schemeClr val="tx1"/>
                </a:solidFill>
                <a:latin typeface="Sylfaen" panose="010A0502050306030303" pitchFamily="18" charset="0"/>
              </a:rPr>
              <a:t>Auditees: Ministry of Healthcare, National Center for Disease Control and Public Health, National Health Agency and Regulatory Agency of Healthcare and Pharmaceutical Activities</a:t>
            </a:r>
            <a:r>
              <a:rPr lang="en-US" sz="1700" dirty="0" smtClean="0">
                <a:solidFill>
                  <a:schemeClr val="tx1"/>
                </a:solidFill>
                <a:latin typeface="Sylfaen" panose="010A0502050306030303" pitchFamily="18" charset="0"/>
              </a:rPr>
              <a:t>.</a:t>
            </a:r>
          </a:p>
          <a:p>
            <a:pPr marL="285750" indent="-285750" algn="just">
              <a:lnSpc>
                <a:spcPct val="110000"/>
              </a:lnSpc>
              <a:buFont typeface="Arial" panose="020B0604020202020204" pitchFamily="34" charset="0"/>
              <a:buChar char="•"/>
            </a:pPr>
            <a:r>
              <a:rPr lang="en-US" sz="1700" dirty="0">
                <a:solidFill>
                  <a:schemeClr val="tx1"/>
                </a:solidFill>
                <a:latin typeface="Sylfaen" panose="010A0502050306030303" pitchFamily="18" charset="0"/>
              </a:rPr>
              <a:t>Audit period: 2020-2021 years. </a:t>
            </a:r>
          </a:p>
          <a:p>
            <a:pPr marL="285750" indent="-285750" algn="just">
              <a:lnSpc>
                <a:spcPct val="110000"/>
              </a:lnSpc>
              <a:buFont typeface="Arial" panose="020B0604020202020204" pitchFamily="34" charset="0"/>
              <a:buChar char="•"/>
            </a:pPr>
            <a:r>
              <a:rPr lang="en-US" sz="1700" dirty="0">
                <a:solidFill>
                  <a:schemeClr val="tx1"/>
                </a:solidFill>
                <a:latin typeface="Sylfaen" panose="010A0502050306030303" pitchFamily="18" charset="0"/>
              </a:rPr>
              <a:t>A</a:t>
            </a:r>
            <a:r>
              <a:rPr lang="en-US" sz="1700" dirty="0" smtClean="0">
                <a:solidFill>
                  <a:schemeClr val="tx1"/>
                </a:solidFill>
                <a:latin typeface="Sylfaen" panose="010A0502050306030303" pitchFamily="18" charset="0"/>
              </a:rPr>
              <a:t>udit covered state health services defined by WHO as basic in June, 2020 and recommended that their continuity should be ensured.</a:t>
            </a:r>
            <a:endParaRPr lang="en-US" sz="1700" dirty="0">
              <a:solidFill>
                <a:schemeClr val="tx1"/>
              </a:solidFill>
              <a:latin typeface="Sylfaen" panose="010A0502050306030303" pitchFamily="18" charset="0"/>
            </a:endParaRPr>
          </a:p>
          <a:p>
            <a:pPr marL="285750" indent="-285750" algn="just">
              <a:lnSpc>
                <a:spcPct val="110000"/>
              </a:lnSpc>
              <a:buFont typeface="Arial" panose="020B0604020202020204" pitchFamily="34" charset="0"/>
              <a:buChar char="•"/>
            </a:pPr>
            <a:r>
              <a:rPr lang="en-US" sz="1700" dirty="0" smtClean="0">
                <a:solidFill>
                  <a:schemeClr val="tx1"/>
                </a:solidFill>
                <a:latin typeface="Sylfaen" panose="010A0502050306030303" pitchFamily="18" charset="0"/>
              </a:rPr>
              <a:t>Audit assessed effectiveness of measures taken for safeguarding wide spectrum of health services (prevention, diagnostics, treatment).</a:t>
            </a:r>
            <a:endParaRPr lang="en-US" sz="1700" dirty="0">
              <a:solidFill>
                <a:schemeClr val="tx1"/>
              </a:solidFill>
              <a:latin typeface="Sylfaen" panose="010A0502050306030303" pitchFamily="18" charset="0"/>
            </a:endParaRPr>
          </a:p>
        </p:txBody>
      </p:sp>
      <p:sp>
        <p:nvSpPr>
          <p:cNvPr id="6" name="Title 1"/>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latin typeface="Sylfaen" panose="010A0502050306030303" pitchFamily="18" charset="0"/>
              </a:rPr>
              <a:t>Audit Scope</a:t>
            </a:r>
            <a:endParaRPr lang="en-US" sz="3000" b="1" dirty="0">
              <a:latin typeface="Sylfaen" panose="010A0502050306030303" pitchFamily="18" charset="0"/>
            </a:endParaRPr>
          </a:p>
        </p:txBody>
      </p:sp>
    </p:spTree>
    <p:extLst>
      <p:ext uri="{BB962C8B-B14F-4D97-AF65-F5344CB8AC3E}">
        <p14:creationId xmlns:p14="http://schemas.microsoft.com/office/powerpoint/2010/main" val="2683231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 y="0"/>
            <a:ext cx="9141714" cy="5143500"/>
          </a:xfrm>
          <a:prstGeom prst="rect">
            <a:avLst/>
          </a:prstGeom>
        </p:spPr>
      </p:pic>
      <p:sp>
        <p:nvSpPr>
          <p:cNvPr id="6" name="Title 1"/>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latin typeface="Sylfaen" panose="010A0502050306030303" pitchFamily="18" charset="0"/>
              </a:rPr>
              <a:t>Audit Scope</a:t>
            </a:r>
            <a:endParaRPr lang="en-US" sz="3000" b="1" dirty="0">
              <a:latin typeface="Sylfaen" panose="010A0502050306030303" pitchFamily="18" charset="0"/>
            </a:endParaRPr>
          </a:p>
        </p:txBody>
      </p:sp>
      <p:grpSp>
        <p:nvGrpSpPr>
          <p:cNvPr id="9" name="Group 8"/>
          <p:cNvGrpSpPr/>
          <p:nvPr/>
        </p:nvGrpSpPr>
        <p:grpSpPr>
          <a:xfrm>
            <a:off x="-1057099" y="939026"/>
            <a:ext cx="9591499" cy="3858358"/>
            <a:chOff x="-804274" y="1227686"/>
            <a:chExt cx="10859412" cy="4927189"/>
          </a:xfrm>
        </p:grpSpPr>
        <p:graphicFrame>
          <p:nvGraphicFramePr>
            <p:cNvPr id="10" name="Diagram 9"/>
            <p:cNvGraphicFramePr/>
            <p:nvPr>
              <p:extLst>
                <p:ext uri="{D42A27DB-BD31-4B8C-83A1-F6EECF244321}">
                  <p14:modId xmlns:p14="http://schemas.microsoft.com/office/powerpoint/2010/main" val="2910608390"/>
                </p:ext>
              </p:extLst>
            </p:nvPr>
          </p:nvGraphicFramePr>
          <p:xfrm>
            <a:off x="-804274" y="2264735"/>
            <a:ext cx="9939833" cy="3890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p:cNvSpPr/>
            <p:nvPr/>
          </p:nvSpPr>
          <p:spPr>
            <a:xfrm>
              <a:off x="7182310" y="2265484"/>
              <a:ext cx="2872828" cy="36435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en-US" sz="1467" dirty="0">
                  <a:solidFill>
                    <a:prstClr val="black"/>
                  </a:solidFill>
                  <a:latin typeface="Calibri"/>
                </a:rPr>
                <a:t>1 602 </a:t>
              </a:r>
              <a:r>
                <a:rPr lang="en-US" sz="1467" dirty="0" smtClean="0">
                  <a:solidFill>
                    <a:prstClr val="black"/>
                  </a:solidFill>
                  <a:latin typeface="Calibri"/>
                </a:rPr>
                <a:t>136</a:t>
              </a:r>
              <a:endParaRPr lang="en-US" sz="1467" dirty="0">
                <a:solidFill>
                  <a:prstClr val="black"/>
                </a:solidFill>
                <a:latin typeface="Calibri"/>
              </a:endParaRPr>
            </a:p>
          </p:txBody>
        </p:sp>
        <p:sp>
          <p:nvSpPr>
            <p:cNvPr id="12" name="Rectangle 11"/>
            <p:cNvSpPr/>
            <p:nvPr/>
          </p:nvSpPr>
          <p:spPr>
            <a:xfrm>
              <a:off x="7171254" y="2727909"/>
              <a:ext cx="2872828" cy="36435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en-US" sz="1467" dirty="0">
                  <a:solidFill>
                    <a:prstClr val="black"/>
                  </a:solidFill>
                  <a:latin typeface="Calibri"/>
                </a:rPr>
                <a:t>66 388</a:t>
              </a:r>
            </a:p>
          </p:txBody>
        </p:sp>
        <p:sp>
          <p:nvSpPr>
            <p:cNvPr id="13" name="Rectangle 12"/>
            <p:cNvSpPr/>
            <p:nvPr/>
          </p:nvSpPr>
          <p:spPr>
            <a:xfrm>
              <a:off x="7175313" y="3249284"/>
              <a:ext cx="2872828" cy="36435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en-US" sz="1467" dirty="0">
                  <a:solidFill>
                    <a:prstClr val="black"/>
                  </a:solidFill>
                  <a:latin typeface="Calibri"/>
                </a:rPr>
                <a:t>16 000</a:t>
              </a:r>
            </a:p>
          </p:txBody>
        </p:sp>
        <p:sp>
          <p:nvSpPr>
            <p:cNvPr id="14" name="Rectangle 13"/>
            <p:cNvSpPr/>
            <p:nvPr/>
          </p:nvSpPr>
          <p:spPr>
            <a:xfrm>
              <a:off x="7171258" y="3783997"/>
              <a:ext cx="2872828" cy="36435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en-US" sz="1467" dirty="0">
                  <a:solidFill>
                    <a:prstClr val="black"/>
                  </a:solidFill>
                  <a:latin typeface="Calibri"/>
                </a:rPr>
                <a:t>56 400</a:t>
              </a:r>
            </a:p>
          </p:txBody>
        </p:sp>
        <p:sp>
          <p:nvSpPr>
            <p:cNvPr id="15" name="Rectangle 14"/>
            <p:cNvSpPr/>
            <p:nvPr/>
          </p:nvSpPr>
          <p:spPr>
            <a:xfrm>
              <a:off x="7171258" y="4290292"/>
              <a:ext cx="2872828" cy="36435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en-US" sz="1467" dirty="0">
                  <a:solidFill>
                    <a:prstClr val="black"/>
                  </a:solidFill>
                  <a:latin typeface="Calibri"/>
                </a:rPr>
                <a:t>34 693</a:t>
              </a:r>
            </a:p>
          </p:txBody>
        </p:sp>
        <p:sp>
          <p:nvSpPr>
            <p:cNvPr id="16" name="Rectangle 15"/>
            <p:cNvSpPr/>
            <p:nvPr/>
          </p:nvSpPr>
          <p:spPr>
            <a:xfrm>
              <a:off x="7175313" y="4796587"/>
              <a:ext cx="2872828" cy="36435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en-US" sz="1467" dirty="0">
                  <a:solidFill>
                    <a:prstClr val="black"/>
                  </a:solidFill>
                  <a:latin typeface="Calibri"/>
                </a:rPr>
                <a:t>26 404</a:t>
              </a:r>
            </a:p>
          </p:txBody>
        </p:sp>
        <p:sp>
          <p:nvSpPr>
            <p:cNvPr id="17" name="Rectangle 16"/>
            <p:cNvSpPr/>
            <p:nvPr/>
          </p:nvSpPr>
          <p:spPr>
            <a:xfrm>
              <a:off x="7171261" y="5274092"/>
              <a:ext cx="2872828" cy="36435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en-US" sz="1467" dirty="0">
                  <a:solidFill>
                    <a:prstClr val="black"/>
                  </a:solidFill>
                  <a:latin typeface="Calibri"/>
                </a:rPr>
                <a:t>14 000</a:t>
              </a:r>
            </a:p>
          </p:txBody>
        </p:sp>
        <p:sp>
          <p:nvSpPr>
            <p:cNvPr id="18" name="Rectangle 17"/>
            <p:cNvSpPr/>
            <p:nvPr/>
          </p:nvSpPr>
          <p:spPr>
            <a:xfrm>
              <a:off x="7171261" y="5790515"/>
              <a:ext cx="2872828" cy="36435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en-US" sz="1467" dirty="0">
                  <a:solidFill>
                    <a:prstClr val="black"/>
                  </a:solidFill>
                  <a:latin typeface="Calibri"/>
                </a:rPr>
                <a:t>2 625</a:t>
              </a:r>
            </a:p>
          </p:txBody>
        </p:sp>
        <p:sp>
          <p:nvSpPr>
            <p:cNvPr id="19" name="Rectangle 18"/>
            <p:cNvSpPr/>
            <p:nvPr/>
          </p:nvSpPr>
          <p:spPr>
            <a:xfrm>
              <a:off x="7171253" y="1227686"/>
              <a:ext cx="2872828" cy="84186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en-US" sz="1500" b="1" dirty="0" smtClean="0">
                  <a:solidFill>
                    <a:schemeClr val="tx1"/>
                  </a:solidFill>
                </a:rPr>
                <a:t>Planned Budget </a:t>
              </a:r>
              <a:r>
                <a:rPr lang="en-US" sz="1500" dirty="0">
                  <a:solidFill>
                    <a:schemeClr val="tx1"/>
                  </a:solidFill>
                </a:rPr>
                <a:t>(thousands of GEL) for 2020-2021 fiscal years </a:t>
              </a:r>
              <a:endParaRPr lang="en-US" sz="1500" b="1" dirty="0">
                <a:solidFill>
                  <a:schemeClr val="tx1"/>
                </a:solidFill>
                <a:latin typeface="Calibri"/>
              </a:endParaRPr>
            </a:p>
          </p:txBody>
        </p:sp>
        <p:sp>
          <p:nvSpPr>
            <p:cNvPr id="20" name="Rectangle 19"/>
            <p:cNvSpPr/>
            <p:nvPr/>
          </p:nvSpPr>
          <p:spPr>
            <a:xfrm>
              <a:off x="1138926" y="1227687"/>
              <a:ext cx="5952048" cy="841866"/>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en-US" sz="1600" b="1" dirty="0">
                  <a:solidFill>
                    <a:schemeClr val="tx1"/>
                  </a:solidFill>
                </a:rPr>
                <a:t>Selected 8 Basic Health Programs</a:t>
              </a:r>
              <a:endParaRPr lang="en-US" sz="1600" b="1" dirty="0">
                <a:solidFill>
                  <a:schemeClr val="tx1"/>
                </a:solidFill>
                <a:latin typeface="Calibri"/>
              </a:endParaRPr>
            </a:p>
          </p:txBody>
        </p:sp>
      </p:grpSp>
    </p:spTree>
    <p:extLst>
      <p:ext uri="{BB962C8B-B14F-4D97-AF65-F5344CB8AC3E}">
        <p14:creationId xmlns:p14="http://schemas.microsoft.com/office/powerpoint/2010/main" val="3591040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2" name="Title 1"/>
          <p:cNvSpPr>
            <a:spLocks noGrp="1"/>
          </p:cNvSpPr>
          <p:nvPr>
            <p:ph type="ctrTitle"/>
          </p:nvPr>
        </p:nvSpPr>
        <p:spPr>
          <a:xfrm>
            <a:off x="587477" y="475867"/>
            <a:ext cx="7772400" cy="457199"/>
          </a:xfrm>
        </p:spPr>
        <p:txBody>
          <a:bodyPr>
            <a:noAutofit/>
          </a:bodyPr>
          <a:lstStyle/>
          <a:p>
            <a:pPr algn="l"/>
            <a:r>
              <a:rPr lang="en-US" sz="3000" b="1" dirty="0" smtClean="0">
                <a:latin typeface="Sylfaen" panose="010A0502050306030303" pitchFamily="18" charset="0"/>
              </a:rPr>
              <a:t>Findings: Deficiencies in Service Provision</a:t>
            </a:r>
            <a:endParaRPr lang="en-US" sz="3000" b="1" dirty="0">
              <a:latin typeface="Sylfaen" panose="010A0502050306030303" pitchFamily="18" charset="0"/>
            </a:endParaRPr>
          </a:p>
        </p:txBody>
      </p:sp>
      <p:sp>
        <p:nvSpPr>
          <p:cNvPr id="4" name="Subtitle 3"/>
          <p:cNvSpPr>
            <a:spLocks noGrp="1"/>
          </p:cNvSpPr>
          <p:nvPr>
            <p:ph type="subTitle" idx="1"/>
          </p:nvPr>
        </p:nvSpPr>
        <p:spPr>
          <a:xfrm>
            <a:off x="685800" y="1235869"/>
            <a:ext cx="7772400" cy="2993231"/>
          </a:xfrm>
        </p:spPr>
        <p:txBody>
          <a:bodyPr>
            <a:normAutofit/>
          </a:bodyPr>
          <a:lstStyle/>
          <a:p>
            <a:pPr marL="457200" indent="-457200" algn="just">
              <a:buFont typeface="Arial" panose="020B0604020202020204" pitchFamily="34" charset="0"/>
              <a:buChar char="•"/>
            </a:pPr>
            <a:r>
              <a:rPr lang="en-US" sz="2000" dirty="0" smtClean="0">
                <a:solidFill>
                  <a:schemeClr val="tx1"/>
                </a:solidFill>
                <a:latin typeface="Sylfaen" panose="010A0502050306030303" pitchFamily="18" charset="0"/>
              </a:rPr>
              <a:t>Compared to 2019</a:t>
            </a:r>
            <a:r>
              <a:rPr lang="en-US" sz="2000" dirty="0">
                <a:solidFill>
                  <a:schemeClr val="tx1"/>
                </a:solidFill>
                <a:latin typeface="Sylfaen" panose="010A0502050306030303" pitchFamily="18" charset="0"/>
              </a:rPr>
              <a:t>, </a:t>
            </a:r>
            <a:r>
              <a:rPr lang="en-US" sz="2000" dirty="0" smtClean="0">
                <a:solidFill>
                  <a:schemeClr val="tx1"/>
                </a:solidFill>
                <a:latin typeface="Sylfaen" panose="010A0502050306030303" pitchFamily="18" charset="0"/>
              </a:rPr>
              <a:t>in years 2020-2021 number of users of regular ambulatory services for Diabetic patients is significantly reduced (by 28%.) Trend is similar in case of Rare </a:t>
            </a:r>
            <a:r>
              <a:rPr lang="en-US" sz="2000" dirty="0">
                <a:solidFill>
                  <a:schemeClr val="tx1"/>
                </a:solidFill>
                <a:latin typeface="Sylfaen" panose="010A0502050306030303" pitchFamily="18" charset="0"/>
              </a:rPr>
              <a:t>D</a:t>
            </a:r>
            <a:r>
              <a:rPr lang="en-US" sz="2000" dirty="0" smtClean="0">
                <a:solidFill>
                  <a:schemeClr val="tx1"/>
                </a:solidFill>
                <a:latin typeface="Sylfaen" panose="010A0502050306030303" pitchFamily="18" charset="0"/>
              </a:rPr>
              <a:t>iseases and Hepatitis C (by 43.5% and 27% </a:t>
            </a:r>
            <a:r>
              <a:rPr lang="en-US" sz="2000" dirty="0">
                <a:solidFill>
                  <a:schemeClr val="tx1"/>
                </a:solidFill>
                <a:latin typeface="Sylfaen" panose="010A0502050306030303" pitchFamily="18" charset="0"/>
              </a:rPr>
              <a:t>r</a:t>
            </a:r>
            <a:r>
              <a:rPr lang="en-US" sz="2000" dirty="0" smtClean="0">
                <a:solidFill>
                  <a:schemeClr val="tx1"/>
                </a:solidFill>
                <a:latin typeface="Sylfaen" panose="010A0502050306030303" pitchFamily="18" charset="0"/>
              </a:rPr>
              <a:t>espectively).</a:t>
            </a:r>
          </a:p>
          <a:p>
            <a:pPr marL="457200" indent="-457200" algn="l">
              <a:buFont typeface="Arial" panose="020B0604020202020204" pitchFamily="34" charset="0"/>
              <a:buChar char="•"/>
            </a:pPr>
            <a:endParaRPr lang="en-US" sz="2000" dirty="0">
              <a:solidFill>
                <a:schemeClr val="tx1"/>
              </a:solidFill>
              <a:latin typeface="Sylfaen" panose="010A0502050306030303" pitchFamily="18" charset="0"/>
            </a:endParaRPr>
          </a:p>
          <a:p>
            <a:pPr marL="457200" indent="-457200" algn="just">
              <a:buFont typeface="Arial" panose="020B0604020202020204" pitchFamily="34" charset="0"/>
              <a:buChar char="•"/>
            </a:pPr>
            <a:r>
              <a:rPr lang="en-US" sz="2000" dirty="0" smtClean="0">
                <a:solidFill>
                  <a:schemeClr val="tx1"/>
                </a:solidFill>
                <a:latin typeface="Sylfaen" panose="010A0502050306030303" pitchFamily="18" charset="0"/>
              </a:rPr>
              <a:t>Despite significant reduction of ambulatory service user Diabetic patients, within the Diabetes Program demand for medication has increased, which might be an indicator for increased service need. </a:t>
            </a:r>
          </a:p>
          <a:p>
            <a:pPr marL="457200" indent="-457200" algn="l">
              <a:buFont typeface="Arial" panose="020B0604020202020204" pitchFamily="34" charset="0"/>
              <a:buChar char="•"/>
            </a:pPr>
            <a:endParaRPr lang="en-US" sz="2000" dirty="0">
              <a:solidFill>
                <a:schemeClr val="tx1"/>
              </a:solidFill>
              <a:latin typeface="Sylfaen" panose="010A0502050306030303" pitchFamily="18" charset="0"/>
            </a:endParaRPr>
          </a:p>
          <a:p>
            <a:pPr marL="457200" indent="-457200" algn="l">
              <a:buFont typeface="Arial" panose="020B0604020202020204" pitchFamily="34" charset="0"/>
              <a:buChar char="•"/>
            </a:pPr>
            <a:endParaRPr lang="en-US" sz="2000" dirty="0">
              <a:latin typeface="Sylfaen" panose="010A0502050306030303" pitchFamily="18" charset="0"/>
            </a:endParaRPr>
          </a:p>
          <a:p>
            <a:pPr marL="457200" indent="-457200" algn="l">
              <a:buFont typeface="Arial" panose="020B0604020202020204" pitchFamily="34" charset="0"/>
              <a:buChar char="•"/>
            </a:pPr>
            <a:endParaRPr lang="en-US" sz="2000" dirty="0">
              <a:latin typeface="Sylfaen" panose="010A0502050306030303" pitchFamily="18" charset="0"/>
            </a:endParaRPr>
          </a:p>
          <a:p>
            <a:pPr marL="457200" indent="-457200" algn="l">
              <a:buFont typeface="Arial" panose="020B0604020202020204" pitchFamily="34" charset="0"/>
              <a:buChar char="•"/>
            </a:pPr>
            <a:endParaRPr lang="en-US" sz="2000" dirty="0">
              <a:latin typeface="Sylfaen" panose="010A0502050306030303" pitchFamily="18" charset="0"/>
            </a:endParaRPr>
          </a:p>
        </p:txBody>
      </p:sp>
    </p:spTree>
    <p:extLst>
      <p:ext uri="{BB962C8B-B14F-4D97-AF65-F5344CB8AC3E}">
        <p14:creationId xmlns:p14="http://schemas.microsoft.com/office/powerpoint/2010/main" val="109421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4" name="Text Placeholder 3"/>
          <p:cNvSpPr>
            <a:spLocks noGrp="1"/>
          </p:cNvSpPr>
          <p:nvPr>
            <p:ph type="body" idx="1"/>
          </p:nvPr>
        </p:nvSpPr>
        <p:spPr>
          <a:xfrm>
            <a:off x="457200" y="981074"/>
            <a:ext cx="3533775" cy="866775"/>
          </a:xfrm>
        </p:spPr>
        <p:txBody>
          <a:bodyPr anchor="ctr">
            <a:noAutofit/>
          </a:bodyPr>
          <a:lstStyle/>
          <a:p>
            <a:r>
              <a:rPr lang="en-US" sz="1200" b="0" dirty="0" smtClean="0"/>
              <a:t>Number of medication and ambulatory service user diabetic beneficiaries (2018-2021)</a:t>
            </a:r>
            <a:endParaRPr lang="en-US" sz="1200" b="0" dirty="0"/>
          </a:p>
        </p:txBody>
      </p:sp>
      <p:sp>
        <p:nvSpPr>
          <p:cNvPr id="6" name="Text Placeholder 5"/>
          <p:cNvSpPr>
            <a:spLocks noGrp="1"/>
          </p:cNvSpPr>
          <p:nvPr>
            <p:ph type="body" sz="quarter" idx="3"/>
          </p:nvPr>
        </p:nvSpPr>
        <p:spPr/>
        <p:txBody>
          <a:bodyPr anchor="ctr">
            <a:normAutofit/>
          </a:bodyPr>
          <a:lstStyle/>
          <a:p>
            <a:r>
              <a:rPr lang="en-US" sz="1200" b="0" dirty="0" smtClean="0"/>
              <a:t>Number of </a:t>
            </a:r>
            <a:r>
              <a:rPr lang="en-US" sz="1200" b="0" dirty="0"/>
              <a:t>medication and ambulatory service user b</a:t>
            </a:r>
            <a:r>
              <a:rPr lang="en-US" sz="1200" b="0" dirty="0" smtClean="0"/>
              <a:t>eneficiaries with rare diseases (2018-2021)</a:t>
            </a:r>
            <a:endParaRPr lang="en-US" sz="1200" b="0" dirty="0"/>
          </a:p>
        </p:txBody>
      </p:sp>
      <p:graphicFrame>
        <p:nvGraphicFramePr>
          <p:cNvPr id="13" name="Chart 12"/>
          <p:cNvGraphicFramePr>
            <a:graphicFrameLocks/>
          </p:cNvGraphicFramePr>
          <p:nvPr>
            <p:extLst/>
          </p:nvPr>
        </p:nvGraphicFramePr>
        <p:xfrm>
          <a:off x="476250" y="1935955"/>
          <a:ext cx="3905250" cy="26582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nvPr>
        </p:nvGraphicFramePr>
        <p:xfrm>
          <a:off x="4645026" y="1935956"/>
          <a:ext cx="3676650" cy="2638822"/>
        </p:xfrm>
        <a:graphic>
          <a:graphicData uri="http://schemas.openxmlformats.org/drawingml/2006/chart">
            <c:chart xmlns:c="http://schemas.openxmlformats.org/drawingml/2006/chart" xmlns:r="http://schemas.openxmlformats.org/officeDocument/2006/relationships" r:id="rId5"/>
          </a:graphicData>
        </a:graphic>
      </p:graphicFrame>
      <p:sp>
        <p:nvSpPr>
          <p:cNvPr id="9" name="Title 1"/>
          <p:cNvSpPr txBox="1">
            <a:spLocks/>
          </p:cNvSpPr>
          <p:nvPr/>
        </p:nvSpPr>
        <p:spPr>
          <a:xfrm>
            <a:off x="587477" y="475867"/>
            <a:ext cx="7772400" cy="4571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smtClean="0">
                <a:latin typeface="Sylfaen" panose="010A0502050306030303" pitchFamily="18" charset="0"/>
              </a:rPr>
              <a:t>Findings: Deficiencies in Service Provision</a:t>
            </a:r>
            <a:endParaRPr lang="en-US" sz="3000" b="1" dirty="0">
              <a:latin typeface="Sylfaen" panose="010A0502050306030303" pitchFamily="18" charset="0"/>
            </a:endParaRPr>
          </a:p>
        </p:txBody>
      </p:sp>
    </p:spTree>
    <p:extLst>
      <p:ext uri="{BB962C8B-B14F-4D97-AF65-F5344CB8AC3E}">
        <p14:creationId xmlns:p14="http://schemas.microsoft.com/office/powerpoint/2010/main" val="3474500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4" name="Subtitle 3"/>
          <p:cNvSpPr>
            <a:spLocks noGrp="1"/>
          </p:cNvSpPr>
          <p:nvPr>
            <p:ph type="subTitle" idx="1"/>
          </p:nvPr>
        </p:nvSpPr>
        <p:spPr>
          <a:xfrm>
            <a:off x="587477" y="1251917"/>
            <a:ext cx="7893508" cy="2907506"/>
          </a:xfrm>
        </p:spPr>
        <p:txBody>
          <a:bodyPr>
            <a:normAutofit/>
          </a:bodyPr>
          <a:lstStyle/>
          <a:p>
            <a:pPr marL="285750" indent="-285750" algn="l">
              <a:buFont typeface="Arial" panose="020B0604020202020204" pitchFamily="34" charset="0"/>
              <a:buChar char="•"/>
            </a:pPr>
            <a:r>
              <a:rPr lang="en-GB" sz="1800" dirty="0">
                <a:solidFill>
                  <a:schemeClr val="tx1"/>
                </a:solidFill>
                <a:latin typeface="Sylfaen" panose="010A0502050306030303" pitchFamily="18" charset="0"/>
              </a:rPr>
              <a:t>Number of services received under the Hepatitis C Management Program by years and months and annual referral rate</a:t>
            </a:r>
            <a:endParaRPr lang="en-US" sz="1800" dirty="0">
              <a:solidFill>
                <a:schemeClr val="tx1"/>
              </a:solidFill>
              <a:latin typeface="Sylfaen" panose="010A0502050306030303" pitchFamily="18"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473200" y="1854203"/>
            <a:ext cx="6375400" cy="2908297"/>
          </a:xfrm>
          <a:prstGeom prst="rect">
            <a:avLst/>
          </a:prstGeom>
        </p:spPr>
      </p:pic>
      <p:sp>
        <p:nvSpPr>
          <p:cNvPr id="7" name="Title 1"/>
          <p:cNvSpPr>
            <a:spLocks noGrp="1"/>
          </p:cNvSpPr>
          <p:nvPr>
            <p:ph type="ctrTitle"/>
          </p:nvPr>
        </p:nvSpPr>
        <p:spPr>
          <a:xfrm>
            <a:off x="587477" y="475867"/>
            <a:ext cx="7772400" cy="457199"/>
          </a:xfrm>
        </p:spPr>
        <p:txBody>
          <a:bodyPr>
            <a:noAutofit/>
          </a:bodyPr>
          <a:lstStyle/>
          <a:p>
            <a:pPr algn="l"/>
            <a:r>
              <a:rPr lang="en-US" sz="3000" b="1" dirty="0" smtClean="0">
                <a:latin typeface="Sylfaen" panose="010A0502050306030303" pitchFamily="18" charset="0"/>
              </a:rPr>
              <a:t>Findings: Deficiencies in Service Provision</a:t>
            </a:r>
            <a:endParaRPr lang="en-US" sz="3000" b="1" dirty="0">
              <a:latin typeface="Sylfaen" panose="010A0502050306030303" pitchFamily="18" charset="0"/>
            </a:endParaRPr>
          </a:p>
        </p:txBody>
      </p:sp>
    </p:spTree>
    <p:extLst>
      <p:ext uri="{BB962C8B-B14F-4D97-AF65-F5344CB8AC3E}">
        <p14:creationId xmlns:p14="http://schemas.microsoft.com/office/powerpoint/2010/main" val="2386135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1123</TotalTime>
  <Words>1868</Words>
  <Application>Microsoft Office PowerPoint</Application>
  <PresentationFormat>On-screen Show (16:9)</PresentationFormat>
  <Paragraphs>205</Paragraphs>
  <Slides>27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Sylfaen</vt:lpstr>
      <vt:lpstr>Office Theme</vt:lpstr>
      <vt:lpstr>PowerPoint Presentation</vt:lpstr>
      <vt:lpstr>How SAIs Audit During Pandemic? </vt:lpstr>
      <vt:lpstr>Introduction:</vt:lpstr>
      <vt:lpstr>Continuity of Basic Health Services</vt:lpstr>
      <vt:lpstr>PowerPoint Presentation</vt:lpstr>
      <vt:lpstr>PowerPoint Presentation</vt:lpstr>
      <vt:lpstr>Findings: Deficiencies in Service Provision</vt:lpstr>
      <vt:lpstr>PowerPoint Presentation</vt:lpstr>
      <vt:lpstr>Findings: Deficiencies in Service Provision</vt:lpstr>
      <vt:lpstr>Findings: Deficiencies in Service Provision</vt:lpstr>
      <vt:lpstr>Findings: Deficiencies in Service Provision</vt:lpstr>
      <vt:lpstr>Distance learning in Public Schools </vt:lpstr>
      <vt:lpstr>Audit Scope</vt:lpstr>
      <vt:lpstr>Audit Scope</vt:lpstr>
      <vt:lpstr>General Information</vt:lpstr>
      <vt:lpstr>Findings: Preparedness</vt:lpstr>
      <vt:lpstr>Findings: Preparedness</vt:lpstr>
      <vt:lpstr>PowerPoint Presentation</vt:lpstr>
      <vt:lpstr>PowerPoint Presentation</vt:lpstr>
      <vt:lpstr>PowerPoint Presentation</vt:lpstr>
      <vt:lpstr>Findings: Response – „TVSchool”</vt:lpstr>
      <vt:lpstr>Findings: Response</vt:lpstr>
      <vt:lpstr>Findings: Managing long-term results</vt:lpstr>
      <vt:lpstr>Findings: Managing long-term results</vt:lpstr>
      <vt:lpstr>Findings: Managing long-term results</vt:lpstr>
      <vt:lpstr>Findings: Managing long-term results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tornike</dc:creator>
  <cp:lastModifiedBy>Giorgi Kapanadze</cp:lastModifiedBy>
  <cp:revision>84</cp:revision>
  <dcterms:created xsi:type="dcterms:W3CDTF">2019-02-12T09:19:44Z</dcterms:created>
  <dcterms:modified xsi:type="dcterms:W3CDTF">2022-05-30T15:13:21Z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PManualFileClassification">
    <vt:lpwstr>{0DA2E9AC-31F5-41A4-A732-7FA82901FFC7}</vt:lpwstr>
  </property>
  <property fmtid="{D5CDD505-2E9C-101B-9397-08002B2CF9AE}" pid="3" name="DLPManualFileClassificationLastModifiedBy">
    <vt:lpwstr>SAO\gkapanadze</vt:lpwstr>
  </property>
  <property fmtid="{D5CDD505-2E9C-101B-9397-08002B2CF9AE}" pid="4" name="DLPManualFileClassificationLastModificationDate">
    <vt:lpwstr>1650953981</vt:lpwstr>
  </property>
  <property fmtid="{D5CDD505-2E9C-101B-9397-08002B2CF9AE}" pid="5" name="DLPManualFileClassificationVersion">
    <vt:lpwstr>11.9.0.81</vt:lpwstr>
  </property>
</Properties>
</file>