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5" r:id="rId2"/>
    <p:sldId id="349" r:id="rId3"/>
    <p:sldId id="346" r:id="rId4"/>
    <p:sldId id="345" r:id="rId5"/>
    <p:sldId id="347" r:id="rId6"/>
    <p:sldId id="342" r:id="rId7"/>
    <p:sldId id="344" r:id="rId8"/>
    <p:sldId id="348" r:id="rId9"/>
    <p:sldId id="350" r:id="rId10"/>
  </p:sldIdLst>
  <p:sldSz cx="12192000" cy="6858000"/>
  <p:notesSz cx="7315200" cy="12344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rial Unicode MS"/>
        <a:cs typeface="Arial Unicode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33CCCC"/>
    <a:srgbClr val="FF6600"/>
    <a:srgbClr val="035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6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72D449-AC02-4390-A307-C90E5FDB42E9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5940425"/>
            <a:ext cx="5851525" cy="4860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94ED4E-D1AC-4138-AC0B-C694598A0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7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 Unicode M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 Unicode MS"/>
          <a:cs typeface="Arial Unicode MS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 Unicode M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 Unicode M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 Unicode M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 Unicode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A4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4332" r="4260" b="4958"/>
          <a:stretch>
            <a:fillRect/>
          </a:stretch>
        </p:blipFill>
        <p:spPr bwMode="auto">
          <a:xfrm>
            <a:off x="0" y="0"/>
            <a:ext cx="669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7103" y="4271555"/>
            <a:ext cx="4896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Dedicated capacity to address rapidly evolving science &amp; technology oversight challenges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03" y="295018"/>
            <a:ext cx="1328666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780042" y="1228002"/>
            <a:ext cx="548640" cy="5486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482" y="1319442"/>
            <a:ext cx="365760" cy="365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0122" y="1179156"/>
            <a:ext cx="3895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GAO’s Science Technology Assessment and Analytics Team (STAA)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28682" y="2294802"/>
            <a:ext cx="548640" cy="5486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22" y="2386242"/>
            <a:ext cx="365760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8762" y="2382670"/>
            <a:ext cx="496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Historical and macro-level contexts to STAA’s work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77322" y="3400625"/>
            <a:ext cx="548640" cy="5486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62" y="3492065"/>
            <a:ext cx="365760" cy="365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17402" y="3492065"/>
            <a:ext cx="496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the GAO Innovation Lab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25962" y="4415008"/>
            <a:ext cx="548640" cy="5486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402" y="4506448"/>
            <a:ext cx="365760" cy="3657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66042" y="4502876"/>
            <a:ext cx="496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Demos of Innovation Lab solutions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74602" y="5429391"/>
            <a:ext cx="548640" cy="5486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42" y="5520831"/>
            <a:ext cx="365760" cy="3657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14683" y="5513687"/>
            <a:ext cx="15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6410010"/>
            <a:ext cx="797200" cy="2743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4181" y="1953623"/>
            <a:ext cx="2950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Roadmap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1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7994467" y="3526971"/>
            <a:ext cx="2011680" cy="1828800"/>
          </a:xfrm>
          <a:prstGeom prst="hexagon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6439987" y="4441371"/>
            <a:ext cx="2011680" cy="18288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9548947" y="4441371"/>
            <a:ext cx="2011680" cy="1828800"/>
          </a:xfrm>
          <a:prstGeom prst="hexagon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9548947" y="2612571"/>
            <a:ext cx="2011680" cy="1828800"/>
          </a:xfrm>
          <a:prstGeom prst="hexagon">
            <a:avLst/>
          </a:prstGeom>
          <a:solidFill>
            <a:srgbClr val="9966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96444" y="5032605"/>
            <a:ext cx="209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ASSESSMENTS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0924" y="4118204"/>
            <a:ext cx="209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&amp;TECH AUDITING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5404" y="3203804"/>
            <a:ext cx="209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SCIENCES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7" y="5214151"/>
            <a:ext cx="1645920" cy="283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65288" y="4164370"/>
            <a:ext cx="1361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FORESIGHTS</a:t>
            </a:r>
            <a:endParaRPr lang="en-US" sz="1200" b="1" spc="3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5005" y="3226888"/>
            <a:ext cx="1270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3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OVERSIGHT</a:t>
            </a:r>
            <a:endParaRPr lang="en-US" sz="1200" b="1" spc="3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77303" y="2340037"/>
            <a:ext cx="17549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300" dirty="0" smtClean="0">
                <a:solidFill>
                  <a:srgbClr val="99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PRACTICES</a:t>
            </a:r>
            <a:endParaRPr lang="en-US" sz="1200" b="1" spc="300" dirty="0">
              <a:solidFill>
                <a:srgbClr val="99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0435" y="6270171"/>
            <a:ext cx="2308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pc="3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INSIGHTS/ADOPTIONS</a:t>
            </a:r>
            <a:endParaRPr lang="en-US" sz="1200" b="1" spc="3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384" y="1929908"/>
            <a:ext cx="5547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Congress with critical foresight, oversight, and insight into science and technology issues to ensure continued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competitiveness, security, and well-being in a rapidly changing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world.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383" y="436975"/>
            <a:ext cx="6407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 Technology Assessment and Analytics (STAA)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6410010"/>
            <a:ext cx="7972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5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3"/>
          <a:stretch/>
        </p:blipFill>
        <p:spPr>
          <a:xfrm>
            <a:off x="-22674" y="94827"/>
            <a:ext cx="12336588" cy="6758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6410010"/>
            <a:ext cx="79720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0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820763" y="2708364"/>
            <a:ext cx="8144818" cy="2286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81901" y="156760"/>
            <a:ext cx="3291840" cy="3291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81901" y="3448600"/>
            <a:ext cx="3291840" cy="3291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73741" y="156760"/>
            <a:ext cx="3291840" cy="3291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73741" y="3448600"/>
            <a:ext cx="3291840" cy="32918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20763" y="3081922"/>
            <a:ext cx="1561137" cy="1538883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continually enhance absorptive factors?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68" y="539928"/>
            <a:ext cx="989214" cy="128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67" y="1985536"/>
            <a:ext cx="989215" cy="12801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96890" y="539928"/>
            <a:ext cx="190717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Spotlights</a:t>
            </a:r>
          </a:p>
          <a:p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wo-page </a:t>
            </a: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overviews that describe an emerging S&amp;T development, the opportunities and challenges it presents, and the relevant policy context.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96890" y="1985536"/>
            <a:ext cx="19071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Assessments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Analyses on </a:t>
            </a: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latest developments in science and technology, draw attention to the </a:t>
            </a:r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accountability implications, </a:t>
            </a: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provide options that policymakers could </a:t>
            </a:r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consider.</a:t>
            </a:r>
            <a:endParaRPr 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73341" y="239460"/>
            <a:ext cx="3108960" cy="18288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Assessments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73341" y="3564438"/>
            <a:ext cx="3108960" cy="182880"/>
          </a:xfrm>
          <a:prstGeom prst="roundRect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Engineering Sciences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65181" y="246123"/>
            <a:ext cx="3108960" cy="1828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S&amp;T Oversight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02" y="3583930"/>
            <a:ext cx="1645920" cy="283240"/>
          </a:xfrm>
          <a:prstGeom prst="rect">
            <a:avLst/>
          </a:prstGeom>
        </p:spPr>
      </p:pic>
      <p:pic>
        <p:nvPicPr>
          <p:cNvPr id="1026" name="Picture 2" descr="https://www.gao.gov/assets/730/72022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2"/>
          <a:stretch/>
        </p:blipFill>
        <p:spPr bwMode="auto">
          <a:xfrm>
            <a:off x="5603256" y="4003045"/>
            <a:ext cx="1407148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gao.gov/assets/730/720192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2"/>
          <a:stretch/>
        </p:blipFill>
        <p:spPr bwMode="auto">
          <a:xfrm>
            <a:off x="5603258" y="4884331"/>
            <a:ext cx="1407146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6410010"/>
            <a:ext cx="797200" cy="2743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7"/>
          <a:stretch/>
        </p:blipFill>
        <p:spPr>
          <a:xfrm>
            <a:off x="5603255" y="5765988"/>
            <a:ext cx="1098889" cy="8176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097486" y="3930222"/>
            <a:ext cx="148481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Practices Guides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Best </a:t>
            </a:r>
            <a:r>
              <a:rPr lang="en-US" sz="1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practices to evaluate the readiness of technology, develop and manage program costs, and adopt and implement new tools and frameworks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384" y="436975"/>
            <a:ext cx="441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STAA’s Portfolio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63" y="5195344"/>
            <a:ext cx="1193937" cy="1545096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9725301" y="4228597"/>
            <a:ext cx="118872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Advanced Analytics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25301" y="4903615"/>
            <a:ext cx="118872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Audit-Adjacent Solutions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25301" y="5578633"/>
            <a:ext cx="118872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Emerging Technologies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56380" y="6167449"/>
            <a:ext cx="1726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www.gaoinnovations.gov</a:t>
            </a:r>
            <a:endParaRPr 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7385" y="1317669"/>
            <a:ext cx="30933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team of 140-strong specialists and analysts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unique statutory access to federal agencies and information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the trust of Congress</a:t>
            </a:r>
          </a:p>
          <a:p>
            <a:pPr marL="227013" indent="-2270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practitioners of technologies ourselves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08" y="539928"/>
            <a:ext cx="989213" cy="128016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08" y="1985536"/>
            <a:ext cx="989215" cy="128016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989561" y="542324"/>
            <a:ext cx="190717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Audits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Conduct congressional oversight </a:t>
            </a: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ensure </a:t>
            </a:r>
            <a:r>
              <a:rPr lang="en-US" sz="9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federal agencies efficiently fund and implement programs and policies in science and </a:t>
            </a:r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technology in four areas: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Research programs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Intellectual property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Innovation programs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Policy implications</a:t>
            </a:r>
            <a:endParaRPr lang="en-US" sz="9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2275" y="2076450"/>
            <a:ext cx="6400800" cy="228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ctr">
              <a:defRPr/>
            </a:pPr>
            <a:r>
              <a:rPr lang="en-US" sz="2400" b="1" spc="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</a:t>
            </a:r>
            <a:r>
              <a:rPr lang="en-US" sz="2400" b="1" spc="3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EXPLORE </a:t>
            </a:r>
            <a:r>
              <a:rPr lang="en-US" sz="2400" b="1" spc="3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WICKED PROBLEMS THAT EXIST IN GOVERNMENT OVERSIGHT, AND HELP STRENGTHEN CAPACITY THROUGH EMERGING TECHNOLOGY AND DATA SCIENCE.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9513" y="4695825"/>
            <a:ext cx="4886325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work impacts audits of tomorrow</a:t>
            </a:r>
          </a:p>
          <a:p>
            <a:pPr algn="ctr">
              <a:defRPr/>
            </a:pP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futureofaudit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036" y="1209676"/>
            <a:ext cx="26612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647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03" y="2968308"/>
            <a:ext cx="6759780" cy="3383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6" y="1457325"/>
            <a:ext cx="714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 is advancing every day. We believe oversight should, too.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6351588"/>
            <a:ext cx="159355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0526" y="3105150"/>
            <a:ext cx="2743200" cy="64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www.gaoinnovations.gov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5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6" t="24860" r="17723" b="35557"/>
          <a:stretch/>
        </p:blipFill>
        <p:spPr>
          <a:xfrm>
            <a:off x="7723220" y="2363788"/>
            <a:ext cx="1366795" cy="1371600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2" t="16111" r="21560" b="17362"/>
          <a:stretch/>
        </p:blipFill>
        <p:spPr>
          <a:xfrm>
            <a:off x="5551375" y="4547404"/>
            <a:ext cx="912491" cy="914400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6" t="17082" r="22764" b="10834"/>
          <a:stretch/>
        </p:blipFill>
        <p:spPr>
          <a:xfrm>
            <a:off x="10123169" y="4547404"/>
            <a:ext cx="914400" cy="914400"/>
          </a:xfrm>
          <a:prstGeom prst="ellipse">
            <a:avLst/>
          </a:prstGeom>
          <a:ln w="19050">
            <a:solidFill>
              <a:schemeClr val="bg1"/>
            </a:solidFill>
          </a:ln>
        </p:spPr>
      </p:pic>
      <p:cxnSp>
        <p:nvCxnSpPr>
          <p:cNvPr id="7" name="Curved Connector 6"/>
          <p:cNvCxnSpPr>
            <a:stCxn id="4" idx="2"/>
            <a:endCxn id="5" idx="0"/>
          </p:cNvCxnSpPr>
          <p:nvPr/>
        </p:nvCxnSpPr>
        <p:spPr>
          <a:xfrm rot="10800000" flipV="1">
            <a:off x="6007622" y="3049588"/>
            <a:ext cx="1715599" cy="1497816"/>
          </a:xfrm>
          <a:prstGeom prst="curved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4" idx="6"/>
            <a:endCxn id="6" idx="0"/>
          </p:cNvCxnSpPr>
          <p:nvPr/>
        </p:nvCxnSpPr>
        <p:spPr>
          <a:xfrm>
            <a:off x="9090015" y="3049588"/>
            <a:ext cx="1490354" cy="1497816"/>
          </a:xfrm>
          <a:prstGeom prst="curved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098403" y="5642271"/>
            <a:ext cx="1818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/>
            <a:r>
              <a:rPr lang="en-US" altLang="en-US" sz="14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ANALYTICS</a:t>
            </a:r>
          </a:p>
        </p:txBody>
      </p:sp>
      <p:sp>
        <p:nvSpPr>
          <p:cNvPr id="10" name="TextBox 28"/>
          <p:cNvSpPr txBox="1">
            <a:spLocks noChangeArrowheads="1"/>
          </p:cNvSpPr>
          <p:nvPr/>
        </p:nvSpPr>
        <p:spPr bwMode="auto">
          <a:xfrm>
            <a:off x="9502400" y="5642271"/>
            <a:ext cx="2155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/>
            <a:r>
              <a:rPr lang="en-US" altLang="en-US" sz="1400" b="1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EMERGING TECHNOLOGIES</a:t>
            </a:r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7335377" y="5642271"/>
            <a:ext cx="2142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/>
            <a:r>
              <a:rPr lang="en-US" altLang="en-US" sz="1400" b="1" spc="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AUDIT-ADJACENT SOLUTIONS</a:t>
            </a:r>
            <a:endParaRPr lang="en-US" altLang="en-US" sz="1400" b="1" spc="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urved Connector 11"/>
          <p:cNvCxnSpPr>
            <a:stCxn id="4" idx="2"/>
            <a:endCxn id="18" idx="2"/>
          </p:cNvCxnSpPr>
          <p:nvPr/>
        </p:nvCxnSpPr>
        <p:spPr>
          <a:xfrm rot="10800000" flipH="1" flipV="1">
            <a:off x="7723219" y="3049588"/>
            <a:ext cx="226197" cy="1955016"/>
          </a:xfrm>
          <a:prstGeom prst="curvedConnector3">
            <a:avLst>
              <a:gd name="adj1" fmla="val -10106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4" idx="0"/>
            <a:endCxn id="32" idx="1"/>
          </p:cNvCxnSpPr>
          <p:nvPr/>
        </p:nvCxnSpPr>
        <p:spPr>
          <a:xfrm rot="5400000" flipH="1" flipV="1">
            <a:off x="8653393" y="1822391"/>
            <a:ext cx="294622" cy="788172"/>
          </a:xfrm>
          <a:prstGeom prst="curvedConnector2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Profile photo of Andrew Kurtz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417" y="4547404"/>
            <a:ext cx="914400" cy="914400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28"/>
          <p:cNvSpPr txBox="1">
            <a:spLocks noChangeArrowheads="1"/>
          </p:cNvSpPr>
          <p:nvPr/>
        </p:nvSpPr>
        <p:spPr bwMode="auto">
          <a:xfrm>
            <a:off x="9194790" y="1607501"/>
            <a:ext cx="29972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pc="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pc="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pc="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LITERACY</a:t>
            </a:r>
            <a:endParaRPr lang="en-US" altLang="en-US" spc="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6351588"/>
            <a:ext cx="159355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29"/>
          <p:cNvSpPr txBox="1">
            <a:spLocks noChangeArrowheads="1"/>
          </p:cNvSpPr>
          <p:nvPr/>
        </p:nvSpPr>
        <p:spPr bwMode="auto">
          <a:xfrm>
            <a:off x="4262009" y="2363788"/>
            <a:ext cx="34088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 Unicode MS"/>
              </a:defRPr>
            </a:lvl9pPr>
          </a:lstStyle>
          <a:p>
            <a:pPr algn="ctr"/>
            <a:r>
              <a:rPr lang="en-US" altLang="en-US" sz="1400" b="1" spc="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CHIEF DATA SCIENTIST</a:t>
            </a:r>
          </a:p>
          <a:p>
            <a:pPr algn="ctr"/>
            <a:r>
              <a:rPr lang="en-US" altLang="en-US" sz="1400" b="1" spc="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| INNOVATION LAB</a:t>
            </a:r>
            <a:endParaRPr lang="en-US" altLang="en-US" sz="1400" b="1" spc="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4242" y="2956728"/>
            <a:ext cx="13716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Focus on (oversight) problems, not technologies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72201" y="2956728"/>
            <a:ext cx="13716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Create space to fail quickly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34242" y="4473086"/>
            <a:ext cx="13716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Connect possibilities with sustainability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72201" y="4473086"/>
            <a:ext cx="13716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Avoid recreating wheels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468" y="610819"/>
            <a:ext cx="714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Mission-aligned innovation strategy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8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37599" y="88436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will you 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for me?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7937" y="884369"/>
            <a:ext cx="2286000" cy="2286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did you do with resources provided?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7261" y="884369"/>
            <a:ext cx="2286000" cy="228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problems did you solve?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7261" y="3655584"/>
            <a:ext cx="2286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cares about your work?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7599" y="3655584"/>
            <a:ext cx="2286000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is doing 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work?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67937" y="3655584"/>
            <a:ext cx="2286000" cy="2286000"/>
          </a:xfrm>
          <a:prstGeom prst="rect">
            <a:avLst/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How did </a:t>
            </a:r>
            <a:b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you fail?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24381" y="701489"/>
            <a:ext cx="365760" cy="36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54719" y="701489"/>
            <a:ext cx="365760" cy="36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85057" y="701489"/>
            <a:ext cx="365760" cy="36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24381" y="3472704"/>
            <a:ext cx="365760" cy="36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4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154719" y="3472704"/>
            <a:ext cx="365760" cy="36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085057" y="3472704"/>
            <a:ext cx="365760" cy="3657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6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582" y="1543559"/>
            <a:ext cx="2581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and communicate what matters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6" y="6351588"/>
            <a:ext cx="1593557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991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Diagram-Theme-Color-0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57687C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35131</TotalTime>
  <Words>394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Unicode MS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Ariga, Taka</cp:lastModifiedBy>
  <cp:revision>607</cp:revision>
  <cp:lastPrinted>2021-01-04T19:48:52Z</cp:lastPrinted>
  <dcterms:created xsi:type="dcterms:W3CDTF">2018-02-18T19:39:47Z</dcterms:created>
  <dcterms:modified xsi:type="dcterms:W3CDTF">2022-06-09T11:32:50Z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