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</p:sldMasterIdLst>
  <p:notesMasterIdLst>
    <p:notesMasterId r:id="rId16"/>
  </p:notesMasterIdLst>
  <p:handoutMasterIdLst>
    <p:handoutMasterId r:id="rId17"/>
  </p:handoutMasterIdLst>
  <p:sldIdLst>
    <p:sldId id="307" r:id="rId6"/>
    <p:sldId id="308" r:id="rId7"/>
    <p:sldId id="314" r:id="rId8"/>
    <p:sldId id="315" r:id="rId9"/>
    <p:sldId id="316" r:id="rId10"/>
    <p:sldId id="310" r:id="rId11"/>
    <p:sldId id="311" r:id="rId12"/>
    <p:sldId id="317" r:id="rId13"/>
    <p:sldId id="318" r:id="rId14"/>
    <p:sldId id="312" r:id="rId15"/>
  </p:sldIdLst>
  <p:sldSz cx="9144000" cy="6858000" type="screen4x3"/>
  <p:notesSz cx="6797675" cy="99282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ECFF"/>
    <a:srgbClr val="CDCDFF"/>
    <a:srgbClr val="6699FF"/>
    <a:srgbClr val="FFCCCC"/>
    <a:srgbClr val="CC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7309" autoAdjust="0"/>
  </p:normalViewPr>
  <p:slideViewPr>
    <p:cSldViewPr snapToGrid="0">
      <p:cViewPr varScale="1">
        <p:scale>
          <a:sx n="94" d="100"/>
          <a:sy n="94" d="100"/>
        </p:scale>
        <p:origin x="2338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81C466-17C0-4582-AB87-F7586FED061B}" type="datetimeFigureOut">
              <a:rPr lang="en-US" smtClean="0"/>
              <a:t>6/1/2022</a:t>
            </a:fld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9751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9751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046FC7-AE33-4E73-B8E9-25E35BBDDF34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4202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2E829F-02A0-41D0-B4EF-EEEFF3AD05DD}" type="datetimeFigureOut">
              <a:rPr lang="en-US" smtClean="0"/>
              <a:t>6/1/2022</a:t>
            </a:fld>
            <a:endParaRPr lang="en-US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450" y="4778376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751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9751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5E37AE-A36A-4B6B-A87E-04B69C4A767E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877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E37AE-A36A-4B6B-A87E-04B69C4A767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473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E37AE-A36A-4B6B-A87E-04B69C4A767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526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E37AE-A36A-4B6B-A87E-04B69C4A767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345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E37AE-A36A-4B6B-A87E-04B69C4A767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5744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E37AE-A36A-4B6B-A87E-04B69C4A767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8623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E37AE-A36A-4B6B-A87E-04B69C4A767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4641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E37AE-A36A-4B6B-A87E-04B69C4A767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9527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E37AE-A36A-4B6B-A87E-04B69C4A767E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283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FK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3" y="4495087"/>
            <a:ext cx="7385047" cy="940037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2">
                    <a:lumMod val="10000"/>
                  </a:schemeClr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0" dirty="0" err="1" smtClean="0"/>
              <a:t>Untertitel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cxnSp>
        <p:nvCxnSpPr>
          <p:cNvPr id="8" name="Connecteur droit 7"/>
          <p:cNvCxnSpPr/>
          <p:nvPr userDrawn="1"/>
        </p:nvCxnSpPr>
        <p:spPr>
          <a:xfrm flipV="1">
            <a:off x="838203" y="4178301"/>
            <a:ext cx="7385047" cy="6349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el 12"/>
          <p:cNvSpPr>
            <a:spLocks noGrp="1"/>
          </p:cNvSpPr>
          <p:nvPr>
            <p:ph type="title" hasCustomPrompt="1"/>
          </p:nvPr>
        </p:nvSpPr>
        <p:spPr>
          <a:xfrm>
            <a:off x="838203" y="2792136"/>
            <a:ext cx="7385048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 err="1" smtClean="0"/>
              <a:t>Titel</a:t>
            </a:r>
            <a:r>
              <a:rPr lang="de-DE" dirty="0" smtClean="0"/>
              <a:t> durch Klicken bearbeiten</a:t>
            </a:r>
            <a:endParaRPr lang="de-CH" dirty="0"/>
          </a:p>
        </p:txBody>
      </p:sp>
      <p:sp>
        <p:nvSpPr>
          <p:cNvPr id="14" name="Espace réservé du numéro de diapositive 4"/>
          <p:cNvSpPr txBox="1">
            <a:spLocks noGrp="1"/>
          </p:cNvSpPr>
          <p:nvPr userDrawn="1"/>
        </p:nvSpPr>
        <p:spPr bwMode="auto">
          <a:xfrm>
            <a:off x="0" y="6620116"/>
            <a:ext cx="516648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fld id="{743CB031-BE68-4D5F-86B6-1F3BF4532B74}" type="slidenum">
              <a:rPr lang="en-US" sz="1400" b="0">
                <a:solidFill>
                  <a:schemeClr val="bg1"/>
                </a:solidFill>
                <a:latin typeface="+mj-lt"/>
              </a:rPr>
              <a:pPr algn="ctr"/>
              <a:t>‹N°›</a:t>
            </a:fld>
            <a:endParaRPr lang="en-US" sz="1400" b="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049" name="Imag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3" y="457200"/>
            <a:ext cx="7440223" cy="995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 de texte 1"/>
          <p:cNvSpPr txBox="1">
            <a:spLocks noChangeArrowheads="1"/>
          </p:cNvSpPr>
          <p:nvPr userDrawn="1"/>
        </p:nvSpPr>
        <p:spPr bwMode="auto">
          <a:xfrm>
            <a:off x="1866379" y="468313"/>
            <a:ext cx="6412048" cy="984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9933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INTOSAI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International Organization of Supreme Audit Institutions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Working Group on Evaluation of Public Policies and Programs (WGEPPP)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2242751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2242751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2242751" y="12731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96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FK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14790"/>
            <a:ext cx="7886700" cy="1325563"/>
          </a:xfrm>
        </p:spPr>
        <p:txBody>
          <a:bodyPr>
            <a:normAutofit/>
          </a:bodyPr>
          <a:lstStyle>
            <a:lvl1pPr>
              <a:defRPr sz="3200" b="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r>
              <a:rPr lang="en-US" noProof="0" dirty="0" err="1" smtClean="0"/>
              <a:t>Titel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2221742"/>
            <a:ext cx="7886700" cy="3207260"/>
          </a:xfrm>
        </p:spPr>
        <p:txBody>
          <a:bodyPr>
            <a:normAutofit/>
          </a:bodyPr>
          <a:lstStyle>
            <a:lvl1pPr>
              <a:buClr>
                <a:srgbClr val="C00000"/>
              </a:buClr>
              <a:defRPr sz="2400">
                <a:solidFill>
                  <a:schemeClr val="bg2">
                    <a:lumMod val="10000"/>
                  </a:schemeClr>
                </a:solidFill>
              </a:defRPr>
            </a:lvl1pPr>
            <a:lvl2pPr marL="514350" indent="-171450">
              <a:buClr>
                <a:srgbClr val="CC0000"/>
              </a:buClr>
              <a:buSzPct val="60000"/>
              <a:buFont typeface="Courier New" panose="02070309020205020404" pitchFamily="49" charset="0"/>
              <a:buChar char="o"/>
              <a:defRPr sz="2400"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 dirty="0" err="1" smtClean="0"/>
              <a:t>Formatvorlagen</a:t>
            </a:r>
            <a:r>
              <a:rPr lang="en-US" noProof="0" dirty="0" smtClean="0"/>
              <a:t> des </a:t>
            </a:r>
            <a:r>
              <a:rPr lang="en-US" noProof="0" dirty="0" err="1" smtClean="0"/>
              <a:t>Textmasters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102961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FK_Zwei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76901"/>
            <a:ext cx="3886200" cy="4036790"/>
          </a:xfrm>
        </p:spPr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 noProof="0" dirty="0" smtClean="0"/>
              <a:t>Modifier les styles du </a:t>
            </a:r>
            <a:r>
              <a:rPr lang="en-US" noProof="0" dirty="0" err="1" smtClean="0"/>
              <a:t>texte</a:t>
            </a:r>
            <a:r>
              <a:rPr lang="en-US" noProof="0" dirty="0" smtClean="0"/>
              <a:t> du masque</a:t>
            </a:r>
          </a:p>
          <a:p>
            <a:pPr lvl="1"/>
            <a:r>
              <a:rPr lang="en-US" noProof="0" dirty="0" err="1" smtClean="0"/>
              <a:t>Deuxième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Troisième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Quatrième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Cinquième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76901"/>
            <a:ext cx="3886200" cy="4036790"/>
          </a:xfrm>
        </p:spPr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 noProof="0" dirty="0" smtClean="0"/>
              <a:t>Modifier les styles du </a:t>
            </a:r>
            <a:r>
              <a:rPr lang="en-US" noProof="0" dirty="0" err="1" smtClean="0"/>
              <a:t>texte</a:t>
            </a:r>
            <a:r>
              <a:rPr lang="en-US" noProof="0" dirty="0" smtClean="0"/>
              <a:t> du masque</a:t>
            </a:r>
          </a:p>
          <a:p>
            <a:pPr lvl="1"/>
            <a:r>
              <a:rPr lang="en-US" noProof="0" dirty="0" err="1" smtClean="0"/>
              <a:t>Deuxième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Troisième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Quatrième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Cinquième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14790"/>
            <a:ext cx="7886700" cy="1325563"/>
          </a:xfrm>
        </p:spPr>
        <p:txBody>
          <a:bodyPr>
            <a:normAutofit/>
          </a:bodyPr>
          <a:lstStyle>
            <a:lvl1pPr>
              <a:defRPr sz="3200" b="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r>
              <a:rPr lang="en-US" noProof="0" dirty="0" err="1" smtClean="0"/>
              <a:t>Titel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0870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FK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14790"/>
            <a:ext cx="7886700" cy="1325563"/>
          </a:xfrm>
        </p:spPr>
        <p:txBody>
          <a:bodyPr>
            <a:normAutofit/>
          </a:bodyPr>
          <a:lstStyle>
            <a:lvl1pPr>
              <a:defRPr sz="3200" b="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r>
              <a:rPr lang="en-US" noProof="0" dirty="0" err="1" smtClean="0"/>
              <a:t>Titel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48961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err="1" smtClean="0"/>
              <a:t>Formatvorlagen</a:t>
            </a:r>
            <a:r>
              <a:rPr lang="en-US" noProof="0" dirty="0" smtClean="0"/>
              <a:t> des </a:t>
            </a:r>
            <a:r>
              <a:rPr lang="en-US" noProof="0" dirty="0" err="1" smtClean="0"/>
              <a:t>Textmasters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Fünfte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/>
          </a:p>
        </p:txBody>
      </p:sp>
      <p:sp>
        <p:nvSpPr>
          <p:cNvPr id="7" name="Rechtwinkliges Dreieck 4"/>
          <p:cNvSpPr/>
          <p:nvPr userDrawn="1"/>
        </p:nvSpPr>
        <p:spPr>
          <a:xfrm>
            <a:off x="-3175" y="6215065"/>
            <a:ext cx="862466" cy="647699"/>
          </a:xfrm>
          <a:prstGeom prst="rtTriangle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350" dirty="0"/>
          </a:p>
        </p:txBody>
      </p:sp>
      <p:sp>
        <p:nvSpPr>
          <p:cNvPr id="10" name="Espace réservé du numéro de diapositive 4"/>
          <p:cNvSpPr txBox="1">
            <a:spLocks noGrp="1"/>
          </p:cNvSpPr>
          <p:nvPr userDrawn="1"/>
        </p:nvSpPr>
        <p:spPr bwMode="auto">
          <a:xfrm>
            <a:off x="0" y="6620116"/>
            <a:ext cx="516648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fld id="{743CB031-BE68-4D5F-86B6-1F3BF4532B74}" type="slidenum">
              <a:rPr lang="en-US" sz="1400" b="0">
                <a:solidFill>
                  <a:schemeClr val="bg1"/>
                </a:solidFill>
                <a:latin typeface="+mj-lt"/>
              </a:rPr>
              <a:pPr algn="ctr"/>
              <a:t>‹N°›</a:t>
            </a:fld>
            <a:endParaRPr lang="en-US" sz="1400" b="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33886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C000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C000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C00000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C00000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customXml" Target="../../customXml/item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tosaicommunity.net/wgeppp/wp-content/uploads/2019/08/INTOSAI-GOV-9400_ENG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ntosaicommunity.net/wgeppp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tertitel 5"/>
          <p:cNvSpPr>
            <a:spLocks noGrp="1"/>
          </p:cNvSpPr>
          <p:nvPr>
            <p:ph type="subTitle" idx="1"/>
            <p:custDataLst>
              <p:custData r:id="rId1"/>
            </p:custDataLst>
          </p:nvPr>
        </p:nvSpPr>
        <p:spPr/>
        <p:txBody>
          <a:bodyPr>
            <a:normAutofit fontScale="92500" lnSpcReduction="10000"/>
          </a:bodyPr>
          <a:lstStyle/>
          <a:p>
            <a:pPr algn="r"/>
            <a:endParaRPr lang="de-CH" dirty="0" smtClean="0">
              <a:solidFill>
                <a:schemeClr val="tx1"/>
              </a:solidFill>
            </a:endParaRPr>
          </a:p>
          <a:p>
            <a:pPr algn="r"/>
            <a:r>
              <a:rPr lang="en-US" dirty="0">
                <a:solidFill>
                  <a:schemeClr val="tx1"/>
                </a:solidFill>
                <a:latin typeface="+mn-lt"/>
              </a:rPr>
              <a:t>INTOSAI 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Performance Audit Subcommittee</a:t>
            </a:r>
            <a:endParaRPr lang="en-US" dirty="0">
              <a:solidFill>
                <a:schemeClr val="tx1"/>
              </a:solidFill>
              <a:latin typeface="+mn-lt"/>
            </a:endParaRPr>
          </a:p>
          <a:p>
            <a:pPr algn="r"/>
            <a:r>
              <a:rPr lang="en-US" dirty="0" smtClean="0">
                <a:solidFill>
                  <a:schemeClr val="tx1"/>
                </a:solidFill>
                <a:latin typeface="+mn-lt"/>
              </a:rPr>
              <a:t>London 8-9 June 2022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– Emmanuel Sangra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838203" y="2792136"/>
            <a:ext cx="7806264" cy="1325563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News from the WGEPPP and next Forum on methods in Bern</a:t>
            </a:r>
            <a:endParaRPr lang="fr-CH" sz="4000" b="1" dirty="0"/>
          </a:p>
        </p:txBody>
      </p:sp>
      <p:pic>
        <p:nvPicPr>
          <p:cNvPr id="4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3071" y="5435124"/>
            <a:ext cx="1610179" cy="524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783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42212" y="1078425"/>
            <a:ext cx="7886700" cy="4476802"/>
          </a:xfrm>
          <a:noFill/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altLang="en-US" sz="4800" b="1" dirty="0" smtClean="0"/>
              <a:t/>
            </a:r>
            <a:br>
              <a:rPr lang="en-GB" altLang="en-US" sz="4800" b="1" dirty="0" smtClean="0"/>
            </a:br>
            <a:r>
              <a:rPr lang="en-GB" altLang="en-US" sz="4800" b="1" dirty="0"/>
              <a:t/>
            </a:r>
            <a:br>
              <a:rPr lang="en-GB" altLang="en-US" sz="4800" b="1" dirty="0"/>
            </a:br>
            <a:r>
              <a:rPr lang="en-GB" altLang="en-US" sz="4800" b="1" dirty="0" smtClean="0"/>
              <a:t/>
            </a:r>
            <a:br>
              <a:rPr lang="en-GB" altLang="en-US" sz="4800" b="1" dirty="0" smtClean="0"/>
            </a:br>
            <a:r>
              <a:rPr lang="en-GB" altLang="en-US" sz="4800" b="1" dirty="0" smtClean="0"/>
              <a:t/>
            </a:r>
            <a:br>
              <a:rPr lang="en-GB" altLang="en-US" sz="4800" b="1" dirty="0" smtClean="0"/>
            </a:br>
            <a:r>
              <a:rPr lang="en-GB" altLang="en-US" sz="4800" b="1" dirty="0" smtClean="0"/>
              <a:t/>
            </a:r>
            <a:br>
              <a:rPr lang="en-GB" altLang="en-US" sz="4800" b="1" dirty="0" smtClean="0"/>
            </a:br>
            <a:r>
              <a:rPr lang="en-GB" altLang="en-US" sz="6000" b="1" dirty="0" smtClean="0">
                <a:solidFill>
                  <a:srgbClr val="0000FF"/>
                </a:solidFill>
              </a:rPr>
              <a:t>Thank you for your attention</a:t>
            </a:r>
            <a:r>
              <a:rPr lang="en-GB" altLang="en-US" sz="6000" b="1" dirty="0" smtClean="0"/>
              <a:t/>
            </a:r>
            <a:br>
              <a:rPr lang="en-GB" altLang="en-US" sz="6000" b="1" dirty="0" smtClean="0"/>
            </a:br>
            <a:r>
              <a:rPr lang="en-GB" altLang="en-US" sz="6000" b="1" dirty="0" smtClean="0"/>
              <a:t/>
            </a:r>
            <a:br>
              <a:rPr lang="en-GB" altLang="en-US" sz="6000" b="1" dirty="0" smtClean="0"/>
            </a:br>
            <a:r>
              <a:rPr lang="en-GB" altLang="en-US" sz="6000" b="1" dirty="0" smtClean="0"/>
              <a:t>Questions</a:t>
            </a:r>
            <a:r>
              <a:rPr lang="en-GB" altLang="en-US" sz="6000" b="1" dirty="0"/>
              <a:t>?</a:t>
            </a:r>
            <a:br>
              <a:rPr lang="en-GB" altLang="en-US" sz="6000" b="1" dirty="0"/>
            </a:br>
            <a:r>
              <a:rPr lang="en-GB" altLang="en-US" sz="6000" b="1" dirty="0"/>
              <a:t>Reactions?</a:t>
            </a:r>
            <a:br>
              <a:rPr lang="en-GB" altLang="en-US" sz="6000" b="1" dirty="0"/>
            </a:br>
            <a:r>
              <a:rPr lang="de-CH" sz="4800" b="1" dirty="0" smtClean="0"/>
              <a:t/>
            </a:r>
            <a:br>
              <a:rPr lang="de-CH" sz="4800" b="1" dirty="0" smtClean="0"/>
            </a:br>
            <a:r>
              <a:rPr lang="de-CH" sz="4800" b="1" dirty="0" smtClean="0"/>
              <a:t/>
            </a:r>
            <a:br>
              <a:rPr lang="de-CH" sz="4800" b="1" dirty="0" smtClean="0"/>
            </a:br>
            <a:r>
              <a:rPr lang="de-CH" sz="1800" b="1" dirty="0" smtClean="0"/>
              <a:t/>
            </a:r>
            <a:br>
              <a:rPr lang="de-CH" sz="1800" b="1" dirty="0" smtClean="0"/>
            </a:br>
            <a:r>
              <a:rPr lang="de-CH" sz="1800" b="1" dirty="0"/>
              <a:t/>
            </a:r>
            <a:br>
              <a:rPr lang="de-CH" sz="1800" b="1" dirty="0"/>
            </a:br>
            <a:r>
              <a:rPr lang="de-CH" sz="1800" b="1" dirty="0" smtClean="0"/>
              <a:t/>
            </a:r>
            <a:br>
              <a:rPr lang="de-CH" sz="1800" b="1" dirty="0" smtClean="0"/>
            </a:br>
            <a:r>
              <a:rPr lang="de-CH" sz="1800" b="1" dirty="0"/>
              <a:t/>
            </a:r>
            <a:br>
              <a:rPr lang="de-CH" sz="1800" b="1" dirty="0"/>
            </a:br>
            <a:r>
              <a:rPr lang="de-CH" sz="1800" b="1" dirty="0" smtClean="0"/>
              <a:t/>
            </a:r>
            <a:br>
              <a:rPr lang="de-CH" sz="1800" b="1" dirty="0" smtClean="0"/>
            </a:br>
            <a:r>
              <a:rPr lang="de-CH" sz="1800" b="1" dirty="0"/>
              <a:t/>
            </a:r>
            <a:br>
              <a:rPr lang="de-CH" sz="1800" b="1" dirty="0"/>
            </a:br>
            <a:endParaRPr lang="de-CH" sz="5400" b="1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583" y="3234813"/>
            <a:ext cx="2717773" cy="362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258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600515"/>
            <a:ext cx="8193881" cy="1325563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rgbClr val="0000FF"/>
                </a:solidFill>
              </a:rPr>
              <a:t>Change of </a:t>
            </a:r>
            <a:r>
              <a:rPr lang="en-US" sz="4400" b="1" dirty="0" smtClean="0">
                <a:solidFill>
                  <a:srgbClr val="0000FF"/>
                </a:solidFill>
              </a:rPr>
              <a:t>chairmanship…</a:t>
            </a:r>
            <a:endParaRPr lang="en-US" sz="4400" b="1" dirty="0">
              <a:solidFill>
                <a:srgbClr val="0000F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2450342"/>
            <a:ext cx="7886700" cy="3207260"/>
          </a:xfrm>
        </p:spPr>
        <p:txBody>
          <a:bodyPr>
            <a:no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French SAI has chaired the WGEPPP for many years.  </a:t>
            </a:r>
            <a:r>
              <a:rPr lang="en-US" dirty="0" smtClean="0"/>
              <a:t>Since </a:t>
            </a:r>
            <a:r>
              <a:rPr lang="en-US" dirty="0"/>
              <a:t>March 2022, the Swiss Federal Audit Office (SFAO) </a:t>
            </a:r>
            <a:r>
              <a:rPr lang="en-US" dirty="0" smtClean="0"/>
              <a:t>leads </a:t>
            </a:r>
            <a:r>
              <a:rPr lang="en-US" dirty="0"/>
              <a:t>the </a:t>
            </a:r>
            <a:r>
              <a:rPr lang="en-US" dirty="0" smtClean="0"/>
              <a:t>Group.</a:t>
            </a:r>
          </a:p>
          <a:p>
            <a:r>
              <a:rPr lang="en-US" dirty="0" smtClean="0"/>
              <a:t>The </a:t>
            </a:r>
            <a:r>
              <a:rPr lang="en-US" dirty="0"/>
              <a:t>group has held numerous meetings with its members and has </a:t>
            </a:r>
            <a:r>
              <a:rPr lang="en-US" dirty="0" smtClean="0"/>
              <a:t>produced the “</a:t>
            </a:r>
            <a:r>
              <a:rPr lang="en-US" dirty="0" smtClean="0">
                <a:hlinkClick r:id="rId3"/>
              </a:rPr>
              <a:t>Guidelines </a:t>
            </a:r>
            <a:r>
              <a:rPr lang="en-US" dirty="0">
                <a:hlinkClick r:id="rId3"/>
              </a:rPr>
              <a:t>on the Evaluation of Public Policies</a:t>
            </a:r>
            <a:r>
              <a:rPr lang="en-US" dirty="0"/>
              <a:t>” </a:t>
            </a:r>
            <a:r>
              <a:rPr lang="en-US" dirty="0" smtClean="0"/>
              <a:t>which has been classified by INCOSAI as </a:t>
            </a:r>
            <a:r>
              <a:rPr lang="en-US" dirty="0" err="1"/>
              <a:t>Intosai</a:t>
            </a:r>
            <a:r>
              <a:rPr lang="en-US" dirty="0"/>
              <a:t> GOV </a:t>
            </a:r>
            <a:r>
              <a:rPr lang="en-US" dirty="0" smtClean="0"/>
              <a:t>9400. </a:t>
            </a:r>
          </a:p>
          <a:p>
            <a:r>
              <a:rPr lang="fr-CH" dirty="0" err="1" smtClean="0"/>
              <a:t>What</a:t>
            </a:r>
            <a:r>
              <a:rPr lang="fr-CH" dirty="0" smtClean="0"/>
              <a:t> </a:t>
            </a:r>
            <a:r>
              <a:rPr lang="fr-CH" dirty="0" err="1" smtClean="0"/>
              <a:t>will</a:t>
            </a:r>
            <a:r>
              <a:rPr lang="fr-CH" dirty="0" smtClean="0"/>
              <a:t> change?</a:t>
            </a:r>
            <a:endParaRPr lang="en-US" dirty="0" smtClean="0"/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40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600515"/>
            <a:ext cx="8193881" cy="1325563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solidFill>
                  <a:srgbClr val="0000FF"/>
                </a:solidFill>
              </a:rPr>
              <a:t>First, some </a:t>
            </a:r>
            <a:r>
              <a:rPr lang="en-US" sz="4400" b="1" dirty="0">
                <a:solidFill>
                  <a:srgbClr val="0000FF"/>
                </a:solidFill>
              </a:rPr>
              <a:t>reflections…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2164592"/>
            <a:ext cx="7886700" cy="3721858"/>
          </a:xfrm>
        </p:spPr>
        <p:txBody>
          <a:bodyPr>
            <a:noAutofit/>
          </a:bodyPr>
          <a:lstStyle/>
          <a:p>
            <a:r>
              <a:rPr lang="en-US" dirty="0" smtClean="0"/>
              <a:t>PAS and WGEPPP are complementary.</a:t>
            </a:r>
          </a:p>
          <a:p>
            <a:r>
              <a:rPr lang="fr-CH" dirty="0" smtClean="0"/>
              <a:t>The </a:t>
            </a:r>
            <a:r>
              <a:rPr lang="en-US" dirty="0" smtClean="0"/>
              <a:t>performance audit principles</a:t>
            </a:r>
            <a:r>
              <a:rPr lang="fr-CH" dirty="0" smtClean="0"/>
              <a:t> ISSAI 300</a:t>
            </a:r>
            <a:r>
              <a:rPr lang="fr-FR" dirty="0" smtClean="0"/>
              <a:t> and the standards ISSAI 3000 </a:t>
            </a:r>
            <a:r>
              <a:rPr lang="en-US" dirty="0" smtClean="0"/>
              <a:t>are excellent and very </a:t>
            </a:r>
            <a:r>
              <a:rPr lang="en-US" dirty="0"/>
              <a:t>useful for </a:t>
            </a:r>
            <a:r>
              <a:rPr lang="en-US" dirty="0" smtClean="0"/>
              <a:t>SAI</a:t>
            </a:r>
            <a:r>
              <a:rPr lang="fr-CH" dirty="0" smtClean="0"/>
              <a:t>, </a:t>
            </a:r>
            <a:br>
              <a:rPr lang="fr-CH" dirty="0" smtClean="0"/>
            </a:br>
            <a:r>
              <a:rPr lang="en-US" dirty="0" smtClean="0"/>
              <a:t>as </a:t>
            </a:r>
            <a:r>
              <a:rPr lang="en-US" dirty="0"/>
              <a:t>well when conducting </a:t>
            </a:r>
            <a:r>
              <a:rPr lang="en-US" dirty="0" smtClean="0"/>
              <a:t>evaluations.</a:t>
            </a:r>
            <a:endParaRPr lang="fr-FR" dirty="0"/>
          </a:p>
          <a:p>
            <a:r>
              <a:rPr lang="en-US" dirty="0" smtClean="0"/>
              <a:t>Time is over to discuss on the merits and differences between performance audit and evaluation…</a:t>
            </a:r>
          </a:p>
          <a:p>
            <a:r>
              <a:rPr lang="en-US" dirty="0" smtClean="0"/>
              <a:t>We all produce reports and generally recommendations… </a:t>
            </a:r>
          </a:p>
          <a:p>
            <a:r>
              <a:rPr lang="en-US" dirty="0" smtClean="0"/>
              <a:t>By complex topics we need to use adequate methods and processes, especially when SAI want to </a:t>
            </a:r>
            <a:r>
              <a:rPr lang="en-US" b="1" dirty="0" smtClean="0"/>
              <a:t>measure effects of policies and programs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33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600515"/>
            <a:ext cx="8193881" cy="1325563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solidFill>
                  <a:srgbClr val="0000FF"/>
                </a:solidFill>
              </a:rPr>
              <a:t>Some intentions…</a:t>
            </a:r>
            <a:endParaRPr lang="en-US" sz="4400" b="1" dirty="0">
              <a:solidFill>
                <a:srgbClr val="0000F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2319712"/>
            <a:ext cx="8009164" cy="3958623"/>
          </a:xfrm>
        </p:spPr>
        <p:txBody>
          <a:bodyPr>
            <a:noAutofit/>
          </a:bodyPr>
          <a:lstStyle/>
          <a:p>
            <a:r>
              <a:rPr lang="en-US" dirty="0" smtClean="0"/>
              <a:t>Focus on the exchange of good practices </a:t>
            </a:r>
            <a:r>
              <a:rPr lang="en-US" dirty="0"/>
              <a:t>and on the promotion of international </a:t>
            </a:r>
            <a:r>
              <a:rPr lang="en-US" dirty="0" err="1" smtClean="0"/>
              <a:t>cooperations</a:t>
            </a:r>
            <a:r>
              <a:rPr lang="en-US" dirty="0" smtClean="0"/>
              <a:t>. Not on setting new standards or guidelines… </a:t>
            </a:r>
          </a:p>
          <a:p>
            <a:r>
              <a:rPr lang="en-US" dirty="0" smtClean="0"/>
              <a:t>Demonstrate the usefulness of the group to a large number of SAI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Internal : opening our meeting not only to some official representatives but also to managers of audits or </a:t>
            </a:r>
            <a:r>
              <a:rPr lang="en-US" dirty="0">
                <a:solidFill>
                  <a:schemeClr val="tx1"/>
                </a:solidFill>
              </a:rPr>
              <a:t>evaluations of </a:t>
            </a:r>
            <a:r>
              <a:rPr lang="en-US" dirty="0" smtClean="0">
                <a:solidFill>
                  <a:schemeClr val="tx1"/>
                </a:solidFill>
              </a:rPr>
              <a:t>SAI even if they are not members of the WGEPPP</a:t>
            </a:r>
          </a:p>
          <a:p>
            <a:r>
              <a:rPr lang="en-US" dirty="0"/>
              <a:t>Internal : finding other countries that are willing to take on some of the group's tasks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53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3276" y="0"/>
            <a:ext cx="6720623" cy="686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36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600515"/>
            <a:ext cx="8193881" cy="1325563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rgbClr val="0000FF"/>
                </a:solidFill>
              </a:rPr>
              <a:t>Target audience</a:t>
            </a:r>
            <a:endParaRPr lang="en-US" sz="4400" dirty="0">
              <a:solidFill>
                <a:srgbClr val="0000F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2450342"/>
            <a:ext cx="7886700" cy="3207260"/>
          </a:xfrm>
        </p:spPr>
        <p:txBody>
          <a:bodyPr>
            <a:noAutofit/>
          </a:bodyPr>
          <a:lstStyle/>
          <a:p>
            <a:pPr lvl="0"/>
            <a:r>
              <a:rPr lang="en-US" sz="2800" dirty="0" smtClean="0">
                <a:solidFill>
                  <a:schemeClr val="tx1"/>
                </a:solidFill>
              </a:rPr>
              <a:t>Regular </a:t>
            </a:r>
            <a:r>
              <a:rPr lang="en-US" sz="2800" dirty="0">
                <a:solidFill>
                  <a:schemeClr val="tx1"/>
                </a:solidFill>
              </a:rPr>
              <a:t>members of the WGEPPP group</a:t>
            </a:r>
          </a:p>
          <a:p>
            <a:pPr lvl="0"/>
            <a:r>
              <a:rPr lang="en-US" sz="2800" dirty="0">
                <a:solidFill>
                  <a:schemeClr val="tx1"/>
                </a:solidFill>
              </a:rPr>
              <a:t>Experienced colleagues from all SAIs willing to present </a:t>
            </a:r>
            <a:r>
              <a:rPr lang="en-US" sz="2800" dirty="0" smtClean="0">
                <a:solidFill>
                  <a:schemeClr val="tx1"/>
                </a:solidFill>
              </a:rPr>
              <a:t>or to discuss a </a:t>
            </a:r>
            <a:r>
              <a:rPr lang="en-US" sz="2800" dirty="0">
                <a:solidFill>
                  <a:schemeClr val="tx1"/>
                </a:solidFill>
              </a:rPr>
              <a:t>performance </a:t>
            </a:r>
            <a:r>
              <a:rPr lang="en-US" sz="2800" dirty="0" smtClean="0">
                <a:solidFill>
                  <a:schemeClr val="tx1"/>
                </a:solidFill>
              </a:rPr>
              <a:t>audit </a:t>
            </a:r>
            <a:r>
              <a:rPr lang="en-US" sz="2800" dirty="0">
                <a:solidFill>
                  <a:schemeClr val="tx1"/>
                </a:solidFill>
              </a:rPr>
              <a:t>or an evaluation that used innovative methods</a:t>
            </a:r>
          </a:p>
          <a:p>
            <a:pPr marL="0" indent="0">
              <a:buNone/>
            </a:pPr>
            <a:endParaRPr lang="fr-CH" sz="28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86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307649"/>
            <a:ext cx="8193881" cy="1325563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solidFill>
                  <a:srgbClr val="0000FF"/>
                </a:solidFill>
              </a:rPr>
              <a:t>Format of the Forum – Day 1</a:t>
            </a:r>
            <a:endParaRPr lang="en-US" sz="4400" dirty="0">
              <a:solidFill>
                <a:srgbClr val="0000F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2450342"/>
            <a:ext cx="7886700" cy="32072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smtClean="0"/>
              <a:t> </a:t>
            </a:r>
            <a:endParaRPr lang="en-US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4916" y="1415178"/>
            <a:ext cx="6754168" cy="527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801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307649"/>
            <a:ext cx="8193881" cy="1325563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solidFill>
                  <a:srgbClr val="0000FF"/>
                </a:solidFill>
              </a:rPr>
              <a:t>Format of the Forum – Day 2</a:t>
            </a:r>
            <a:endParaRPr lang="en-US" sz="4400" dirty="0">
              <a:solidFill>
                <a:srgbClr val="0000F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2450342"/>
            <a:ext cx="7886700" cy="32072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smtClean="0"/>
              <a:t> </a:t>
            </a:r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655" y="1276023"/>
            <a:ext cx="6998521" cy="527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861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0050" y="307649"/>
            <a:ext cx="8422481" cy="1325563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</a:rPr>
              <a:t>Format of the Forum – Day 3 (optional)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67940" y="3208564"/>
            <a:ext cx="7886700" cy="291204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26-28 </a:t>
            </a:r>
            <a:r>
              <a:rPr lang="en-US" dirty="0"/>
              <a:t>September 2022 in Bern… only if face-to-face is possible!</a:t>
            </a:r>
          </a:p>
          <a:p>
            <a:pPr marL="0" indent="0">
              <a:buNone/>
            </a:pPr>
            <a:r>
              <a:rPr lang="en-US" dirty="0" smtClean="0"/>
              <a:t>For more information and inscription (number of participants is limited!), see: </a:t>
            </a:r>
          </a:p>
          <a:p>
            <a:pPr marL="0" indent="0">
              <a:buNone/>
            </a:pPr>
            <a:endParaRPr lang="fr-CH" b="1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374044"/>
            <a:ext cx="7640116" cy="113363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98830" y="5312646"/>
            <a:ext cx="59637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ea typeface="Times New Roman" panose="02020603050405020304" pitchFamily="18" charset="0"/>
                <a:hlinkClick r:id="rId4"/>
              </a:rPr>
              <a:t>https://www.intosaicommunity.net/wgeppp/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58735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FK.potx" id="{8911A1A8-BBEE-4E77-8F40-36D9EFE8F5E4}" vid="{B20FC24F-501D-432E-AA3E-AE715914D171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Application xmlns="http://www.sap.com/cof/ao/powerpoint/application">
  <com.sap.ip.bi.pioneer>
    <Version>4</Version>
    <AAO_Revision>2.5.300.76689</AAO_Revision>
    <RefreshOnOpen>False</RefreshOnOpen>
    <PlanningModeSetToChangeMode>True</PlanningModeSetToChangeMode>
    <Cleaned>False</Cleaned>
    <ForcePromptOnInitialRefresh>False</ForcePromptOnInitialRefresh>
    <StorePromptsInDocument>True</StorePromptsInDocument>
    <MergeVariables>False</MergeVariables>
    <WorkingMode>Local</WorkingMode>
    <RefreshPlanningObjectsOnRefreshAll>True</RefreshPlanningObjectsOnRefreshAll>
    <Items/>
  </com.sap.ip.bi.pioneer>
</Application>
</file>

<file path=customXml/item2.xml>
</file>

<file path=customXml/item3.xml>
</file>

<file path=customXml/item4.xml><?xml version="1.0" encoding="utf-8"?>
<Application xmlns="http://www.sap.com/cof/powerpoint/application">
  <Version>2</Version>
  <Revision>2.5.300.76689</Revision>
</Application>
</file>

<file path=customXml/itemProps1.xml><?xml version="1.0" encoding="utf-8"?>
<ds:datastoreItem xmlns:ds="http://schemas.openxmlformats.org/officeDocument/2006/customXml" ds:itemID="{401730F9-909E-4159-AEA5-E4DC2FCE4A55}">
  <ds:schemaRefs>
    <ds:schemaRef ds:uri="http://www.sap.com/cof/ao/powerpoint/application"/>
  </ds:schemaRefs>
</ds:datastoreItem>
</file>

<file path=customXml/itemProps2.xml><?xml version="1.0" encoding="utf-8"?>
<ds:datastoreItem xmlns:ds="http://schemas.openxmlformats.org/officeDocument/2006/customXml" ds:itemID="{8C62BB6F-F5C8-4471-B4EC-A547E87EAF16}"/>
</file>

<file path=customXml/itemProps3.xml><?xml version="1.0" encoding="utf-8"?>
<ds:datastoreItem xmlns:ds="http://schemas.openxmlformats.org/officeDocument/2006/customXml" ds:itemID="{0ACEC06B-DD86-4317-B253-778E4BE40BCA}"/>
</file>

<file path=customXml/itemProps4.xml><?xml version="1.0" encoding="utf-8"?>
<ds:datastoreItem xmlns:ds="http://schemas.openxmlformats.org/officeDocument/2006/customXml" ds:itemID="{DF2A204B-58AB-4762-8168-3C1F5BBF7346}">
  <ds:schemaRefs>
    <ds:schemaRef ds:uri="http://www.sap.com/cof/powerpoint/applic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Präsentation EFK</Template>
  <TotalTime>0</TotalTime>
  <Words>380</Words>
  <Application>Microsoft Office PowerPoint</Application>
  <PresentationFormat>Affichage à l'écran (4:3)</PresentationFormat>
  <Paragraphs>45</Paragraphs>
  <Slides>10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Courier New</vt:lpstr>
      <vt:lpstr>Times New Roman</vt:lpstr>
      <vt:lpstr>Verdana</vt:lpstr>
      <vt:lpstr>Office</vt:lpstr>
      <vt:lpstr>News from the WGEPPP and next Forum on methods in Bern</vt:lpstr>
      <vt:lpstr>Change of chairmanship…</vt:lpstr>
      <vt:lpstr>First, some reflections…</vt:lpstr>
      <vt:lpstr>Some intentions…</vt:lpstr>
      <vt:lpstr>Présentation PowerPoint</vt:lpstr>
      <vt:lpstr>Target audience</vt:lpstr>
      <vt:lpstr>Format of the Forum – Day 1</vt:lpstr>
      <vt:lpstr>Format of the Forum – Day 2</vt:lpstr>
      <vt:lpstr>Format of the Forum – Day 3 (optional)</vt:lpstr>
      <vt:lpstr>     Thank you for your attention  Questions? Reactions?         </vt:lpstr>
    </vt:vector>
  </TitlesOfParts>
  <Company>Bundesverwaltung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Sangra Emmanuel EFK</dc:creator>
  <cp:lastModifiedBy>Sangra Emmanuel EFK</cp:lastModifiedBy>
  <cp:revision>287</cp:revision>
  <cp:lastPrinted>2022-06-01T13:27:18Z</cp:lastPrinted>
  <dcterms:created xsi:type="dcterms:W3CDTF">2019-03-21T08:51:59Z</dcterms:created>
  <dcterms:modified xsi:type="dcterms:W3CDTF">2022-06-01T14:03:17Z</dcterms:modified>
</cp:coreProperties>
</file>