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5"/>
    <p:sldMasterId id="2147483648" r:id="rId6"/>
  </p:sldMasterIdLst>
  <p:notesMasterIdLst>
    <p:notesMasterId r:id="rId16"/>
  </p:notesMasterIdLst>
  <p:sldIdLst>
    <p:sldId id="380" r:id="rId7"/>
    <p:sldId id="381" r:id="rId8"/>
    <p:sldId id="387" r:id="rId9"/>
    <p:sldId id="393" r:id="rId10"/>
    <p:sldId id="389" r:id="rId11"/>
    <p:sldId id="390" r:id="rId12"/>
    <p:sldId id="391" r:id="rId13"/>
    <p:sldId id="392" r:id="rId14"/>
    <p:sldId id="382"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08D"/>
    <a:srgbClr val="E1ECF8"/>
    <a:srgbClr val="CFEBE4"/>
    <a:srgbClr val="00E6C0"/>
    <a:srgbClr val="00BC9D"/>
    <a:srgbClr val="00A88E"/>
    <a:srgbClr val="D9D9D9"/>
    <a:srgbClr val="EEF6E8"/>
    <a:srgbClr val="FFFFFF"/>
    <a:srgbClr val="2D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9"/>
    <p:restoredTop sz="94643"/>
  </p:normalViewPr>
  <p:slideViewPr>
    <p:cSldViewPr snapToGrid="0" snapToObjects="1">
      <p:cViewPr varScale="1">
        <p:scale>
          <a:sx n="90" d="100"/>
          <a:sy n="90" d="100"/>
        </p:scale>
        <p:origin x="413" y="72"/>
      </p:cViewPr>
      <p:guideLst/>
    </p:cSldViewPr>
  </p:slideViewPr>
  <p:notesTextViewPr>
    <p:cViewPr>
      <p:scale>
        <a:sx n="1" d="1"/>
        <a:sy n="1" d="1"/>
      </p:scale>
      <p:origin x="0" y="0"/>
    </p:cViewPr>
  </p:notesTextViewPr>
  <p:sorterViewPr>
    <p:cViewPr>
      <p:scale>
        <a:sx n="100" d="100"/>
        <a:sy n="100" d="100"/>
      </p:scale>
      <p:origin x="0" y="-454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ZA" dirty="0"/>
          </a:p>
        </p:txBody>
      </p:sp>
      <p:sp>
        <p:nvSpPr>
          <p:cNvPr id="3" name="Date Placeholder 2"/>
          <p:cNvSpPr>
            <a:spLocks noGrp="1"/>
          </p:cNvSpPr>
          <p:nvPr>
            <p:ph type="dt" idx="1"/>
          </p:nvPr>
        </p:nvSpPr>
        <p:spPr>
          <a:xfrm>
            <a:off x="4023093" y="0"/>
            <a:ext cx="3077740" cy="471054"/>
          </a:xfrm>
          <a:prstGeom prst="rect">
            <a:avLst/>
          </a:prstGeom>
        </p:spPr>
        <p:txBody>
          <a:bodyPr vert="horz" lIns="94218" tIns="47109" rIns="94218" bIns="47109" rtlCol="0"/>
          <a:lstStyle>
            <a:lvl1pPr algn="r">
              <a:defRPr sz="1200"/>
            </a:lvl1pPr>
          </a:lstStyle>
          <a:p>
            <a:fld id="{FFCE050C-7FEA-4530-8620-2BD9DBB043DF}" type="datetimeFigureOut">
              <a:rPr lang="en-ZA" smtClean="0"/>
              <a:t>2022/06/01</a:t>
            </a:fld>
            <a:endParaRPr lang="en-ZA"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9" rIns="94218" bIns="47109" rtlCol="0" anchor="ctr"/>
          <a:lstStyle/>
          <a:p>
            <a:endParaRPr lang="en-Z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9" rIns="94218" bIns="4710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ZA" dirty="0"/>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548AE914-9195-4144-8CA5-5F1BFF0048F0}" type="slidenum">
              <a:rPr lang="en-ZA" smtClean="0"/>
              <a:t>‹#›</a:t>
            </a:fld>
            <a:endParaRPr lang="en-ZA" dirty="0"/>
          </a:p>
        </p:txBody>
      </p:sp>
    </p:spTree>
    <p:extLst>
      <p:ext uri="{BB962C8B-B14F-4D97-AF65-F5344CB8AC3E}">
        <p14:creationId xmlns:p14="http://schemas.microsoft.com/office/powerpoint/2010/main" val="140229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1356B0-8664-40F8-9D3A-B20995838D02}" type="slidenum">
              <a:rPr lang="en-ZA" smtClean="0"/>
              <a:t>1</a:t>
            </a:fld>
            <a:endParaRPr lang="en-ZA" dirty="0"/>
          </a:p>
        </p:txBody>
      </p:sp>
    </p:spTree>
    <p:extLst>
      <p:ext uri="{BB962C8B-B14F-4D97-AF65-F5344CB8AC3E}">
        <p14:creationId xmlns:p14="http://schemas.microsoft.com/office/powerpoint/2010/main" val="286391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AF2FE27-CCF5-471F-AD51-F50E4BD3B3C5}" type="slidenum">
              <a:rPr lang="en-ZA" smtClean="0"/>
              <a:t>5</a:t>
            </a:fld>
            <a:endParaRPr lang="en-ZA" dirty="0"/>
          </a:p>
        </p:txBody>
      </p:sp>
    </p:spTree>
    <p:extLst>
      <p:ext uri="{BB962C8B-B14F-4D97-AF65-F5344CB8AC3E}">
        <p14:creationId xmlns:p14="http://schemas.microsoft.com/office/powerpoint/2010/main" val="203491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AF2FE27-CCF5-471F-AD51-F50E4BD3B3C5}" type="slidenum">
              <a:rPr lang="en-ZA" smtClean="0"/>
              <a:t>6</a:t>
            </a:fld>
            <a:endParaRPr lang="en-ZA" dirty="0"/>
          </a:p>
        </p:txBody>
      </p:sp>
    </p:spTree>
    <p:extLst>
      <p:ext uri="{BB962C8B-B14F-4D97-AF65-F5344CB8AC3E}">
        <p14:creationId xmlns:p14="http://schemas.microsoft.com/office/powerpoint/2010/main" val="152214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AF2FE27-CCF5-471F-AD51-F50E4BD3B3C5}" type="slidenum">
              <a:rPr lang="en-ZA" smtClean="0"/>
              <a:t>7</a:t>
            </a:fld>
            <a:endParaRPr lang="en-ZA" dirty="0"/>
          </a:p>
        </p:txBody>
      </p:sp>
    </p:spTree>
    <p:extLst>
      <p:ext uri="{BB962C8B-B14F-4D97-AF65-F5344CB8AC3E}">
        <p14:creationId xmlns:p14="http://schemas.microsoft.com/office/powerpoint/2010/main" val="3494776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28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9413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extLst>
      <p:ext uri="{BB962C8B-B14F-4D97-AF65-F5344CB8AC3E}">
        <p14:creationId xmlns:p14="http://schemas.microsoft.com/office/powerpoint/2010/main" val="301582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E328260-176A-4C66-BC30-C97DA464A375}" type="datetimeFigureOut">
              <a:rPr lang="en-ZA" smtClean="0"/>
              <a:t>2022/06/01</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F0CDEB2C-F782-47CE-8800-EEF516338AD1}" type="slidenum">
              <a:rPr lang="en-ZA" smtClean="0"/>
              <a:t>‹#›</a:t>
            </a:fld>
            <a:endParaRPr lang="en-ZA" dirty="0"/>
          </a:p>
        </p:txBody>
      </p:sp>
    </p:spTree>
    <p:extLst>
      <p:ext uri="{BB962C8B-B14F-4D97-AF65-F5344CB8AC3E}">
        <p14:creationId xmlns:p14="http://schemas.microsoft.com/office/powerpoint/2010/main" val="43909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2" name="Picture 6" descr="A close up of a 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7109884"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80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248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9175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61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0"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a:stretch>
            <a:fillRect/>
          </a:stretch>
        </p:blipFill>
        <p:spPr>
          <a:xfrm>
            <a:off x="610605" y="6298747"/>
            <a:ext cx="11023600" cy="368300"/>
          </a:xfrm>
          <a:prstGeom prst="rect">
            <a:avLst/>
          </a:prstGeom>
        </p:spPr>
      </p:pic>
      <p:sp>
        <p:nvSpPr>
          <p:cNvPr id="2" name="TextBox 1"/>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282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8"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9" name="Picture 18"/>
          <p:cNvPicPr>
            <a:picLocks noChangeAspect="1"/>
          </p:cNvPicPr>
          <p:nvPr userDrawn="1"/>
        </p:nvPicPr>
        <p:blipFill>
          <a:blip r:embed="rId3"/>
          <a:stretch>
            <a:fillRect/>
          </a:stretch>
        </p:blipFill>
        <p:spPr>
          <a:xfrm>
            <a:off x="610605" y="6298747"/>
            <a:ext cx="11023600" cy="368300"/>
          </a:xfrm>
          <a:prstGeom prst="rect">
            <a:avLst/>
          </a:prstGeom>
        </p:spPr>
      </p:pic>
      <p:sp>
        <p:nvSpPr>
          <p:cNvPr id="20"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TextBox 20"/>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3323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8693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634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79025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085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3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6" r:id="rId4"/>
    <p:sldLayoutId id="2147483655" r:id="rId5"/>
    <p:sldLayoutId id="2147483657" r:id="rId6"/>
    <p:sldLayoutId id="2147483658" r:id="rId7"/>
    <p:sldLayoutId id="2147483663" r:id="rId8"/>
    <p:sldLayoutId id="2147483664" r:id="rId9"/>
    <p:sldLayoutId id="2147483665"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1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gsa.co.za/Reporting/SpecialAuditReports/PerformanceAuditReporting.aspx"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cid:image001.png@01D82FB1.817401D0"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75" y="-25395"/>
            <a:ext cx="10328782" cy="68833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8" y="0"/>
            <a:ext cx="12225278" cy="688339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3620" y="4654753"/>
            <a:ext cx="2384669" cy="263916"/>
          </a:xfrm>
          <a:prstGeom prst="rect">
            <a:avLst/>
          </a:prstGeom>
        </p:spPr>
      </p:pic>
      <p:sp>
        <p:nvSpPr>
          <p:cNvPr id="14" name="TextBox 13"/>
          <p:cNvSpPr txBox="1"/>
          <p:nvPr/>
        </p:nvSpPr>
        <p:spPr>
          <a:xfrm>
            <a:off x="8925920" y="6055136"/>
            <a:ext cx="2805723" cy="338554"/>
          </a:xfrm>
          <a:prstGeom prst="rect">
            <a:avLst/>
          </a:prstGeom>
          <a:noFill/>
        </p:spPr>
        <p:txBody>
          <a:bodyPr wrap="square" rtlCol="0">
            <a:spAutoFit/>
          </a:bodyPr>
          <a:lstStyle/>
          <a:p>
            <a:pPr algn="r"/>
            <a:r>
              <a:rPr lang="en-US" sz="1600" b="1" dirty="0" smtClean="0">
                <a:solidFill>
                  <a:schemeClr val="bg1"/>
                </a:solidFill>
                <a:latin typeface="Century Gothic" charset="0"/>
                <a:ea typeface="Century Gothic" charset="0"/>
                <a:cs typeface="Century Gothic" charset="0"/>
              </a:rPr>
              <a:t>June 2022</a:t>
            </a:r>
            <a:endParaRPr lang="en-US" sz="1600" b="1" dirty="0">
              <a:solidFill>
                <a:schemeClr val="bg1"/>
              </a:solidFill>
              <a:latin typeface="Century Gothic" charset="0"/>
              <a:ea typeface="Century Gothic" charset="0"/>
              <a:cs typeface="Century Gothic" charset="0"/>
            </a:endParaRPr>
          </a:p>
        </p:txBody>
      </p:sp>
      <p:sp>
        <p:nvSpPr>
          <p:cNvPr id="4" name="Rectangle 3"/>
          <p:cNvSpPr/>
          <p:nvPr/>
        </p:nvSpPr>
        <p:spPr>
          <a:xfrm>
            <a:off x="5517931" y="3024690"/>
            <a:ext cx="6096000" cy="1692771"/>
          </a:xfrm>
          <a:prstGeom prst="rect">
            <a:avLst/>
          </a:prstGeom>
        </p:spPr>
        <p:txBody>
          <a:bodyPr>
            <a:spAutoFit/>
          </a:bodyPr>
          <a:lstStyle/>
          <a:p>
            <a:pPr lvl="0" algn="r">
              <a:defRPr/>
            </a:pPr>
            <a:r>
              <a:rPr lang="en-US" sz="4000" b="1" dirty="0" smtClean="0">
                <a:solidFill>
                  <a:schemeClr val="bg1"/>
                </a:solidFill>
                <a:latin typeface="Century Gothic" charset="0"/>
                <a:ea typeface="Century Gothic" charset="0"/>
                <a:cs typeface="Century Gothic" charset="0"/>
              </a:rPr>
              <a:t>Presentation to PAS</a:t>
            </a:r>
            <a:endParaRPr lang="en-US" sz="4000" b="1" dirty="0">
              <a:solidFill>
                <a:schemeClr val="bg1"/>
              </a:solidFill>
              <a:latin typeface="Century Gothic" charset="0"/>
              <a:ea typeface="Century Gothic" charset="0"/>
              <a:cs typeface="Century Gothic" charset="0"/>
            </a:endParaRPr>
          </a:p>
          <a:p>
            <a:pPr lvl="0" algn="r">
              <a:defRPr/>
            </a:pPr>
            <a:r>
              <a:rPr lang="en-US" sz="3200" dirty="0" smtClean="0">
                <a:solidFill>
                  <a:schemeClr val="bg1"/>
                </a:solidFill>
                <a:latin typeface="Century Gothic" charset="0"/>
                <a:ea typeface="Century Gothic" charset="0"/>
                <a:cs typeface="Century Gothic" charset="0"/>
              </a:rPr>
              <a:t>Impact </a:t>
            </a:r>
            <a:r>
              <a:rPr lang="en-US" sz="3200" dirty="0">
                <a:solidFill>
                  <a:schemeClr val="bg1"/>
                </a:solidFill>
                <a:latin typeface="Century Gothic" charset="0"/>
                <a:ea typeface="Century Gothic" charset="0"/>
                <a:cs typeface="Century Gothic" charset="0"/>
              </a:rPr>
              <a:t>on the lived reality of ordinary South </a:t>
            </a:r>
            <a:r>
              <a:rPr lang="en-US" sz="3200" dirty="0" smtClean="0">
                <a:solidFill>
                  <a:schemeClr val="bg1"/>
                </a:solidFill>
                <a:latin typeface="Century Gothic" charset="0"/>
                <a:ea typeface="Century Gothic" charset="0"/>
                <a:cs typeface="Century Gothic" charset="0"/>
              </a:rPr>
              <a:t>Africans</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938666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200525" y="1549400"/>
            <a:ext cx="3606800" cy="841375"/>
          </a:xfrm>
        </p:spPr>
        <p:txBody>
          <a:bodyPr/>
          <a:lstStyle/>
          <a:p>
            <a:pPr eaLnBrk="1" hangingPunct="1"/>
            <a:r>
              <a:rPr lang="en-US" altLang="en-US" dirty="0" smtClean="0">
                <a:solidFill>
                  <a:srgbClr val="FFFFFF"/>
                </a:solidFill>
              </a:rPr>
              <a:t>Reputation promise</a:t>
            </a:r>
          </a:p>
        </p:txBody>
      </p:sp>
      <p:sp>
        <p:nvSpPr>
          <p:cNvPr id="17" name="Slide Number Placeholder 5">
            <a:extLst/>
          </p:cNvPr>
          <p:cNvSpPr>
            <a:spLocks noGrp="1"/>
          </p:cNvSpPr>
          <p:nvPr>
            <p:ph type="sldNum" sz="quarter" idx="4294967295"/>
          </p:nvPr>
        </p:nvSpPr>
        <p:spPr>
          <a:xfrm>
            <a:off x="936625" y="6478588"/>
            <a:ext cx="501650" cy="287337"/>
          </a:xfr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9B3B3A18-4B49-4996-B901-8E2DEB84FBA2}" type="slidenum">
              <a:rPr lang="en-US" altLang="en-US" sz="1000">
                <a:solidFill>
                  <a:srgbClr val="8C7964"/>
                </a:solidFill>
                <a:latin typeface="Century Gothic" panose="020B0502020202020204" pitchFamily="34" charset="0"/>
              </a:rPr>
              <a:pPr algn="ctr" eaLnBrk="1" hangingPunct="1"/>
              <a:t>2</a:t>
            </a:fld>
            <a:endParaRPr lang="en-US" altLang="en-US" sz="1000" dirty="0">
              <a:solidFill>
                <a:srgbClr val="8C7964"/>
              </a:solidFill>
              <a:latin typeface="Century Gothic" panose="020B0502020202020204" pitchFamily="34" charset="0"/>
            </a:endParaRPr>
          </a:p>
        </p:txBody>
      </p:sp>
      <p:pic>
        <p:nvPicPr>
          <p:cNvPr id="22531"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0" y="2598738"/>
            <a:ext cx="53038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2582863"/>
            <a:ext cx="53038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9"/>
          <p:cNvSpPr>
            <a:spLocks noChangeArrowheads="1"/>
          </p:cNvSpPr>
          <p:nvPr/>
        </p:nvSpPr>
        <p:spPr bwMode="auto">
          <a:xfrm>
            <a:off x="3849059" y="1115379"/>
            <a:ext cx="4467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4800" b="1" baseline="30000" dirty="0">
                <a:solidFill>
                  <a:schemeClr val="bg1"/>
                </a:solidFill>
                <a:latin typeface="Century Gothic" panose="020B0502020202020204" pitchFamily="34" charset="0"/>
              </a:rPr>
              <a:t>REPUTATION PROMISE</a:t>
            </a:r>
          </a:p>
        </p:txBody>
      </p:sp>
      <p:pic>
        <p:nvPicPr>
          <p:cNvPr id="22535"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1960563"/>
            <a:ext cx="37846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1974850"/>
            <a:ext cx="37846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3"/>
          <p:cNvSpPr txBox="1">
            <a:spLocks noChangeArrowheads="1"/>
          </p:cNvSpPr>
          <p:nvPr/>
        </p:nvSpPr>
        <p:spPr bwMode="auto">
          <a:xfrm>
            <a:off x="1500188" y="4130675"/>
            <a:ext cx="33813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GB" altLang="en-US" sz="1600" baseline="30000" dirty="0">
                <a:latin typeface="Century Gothic" panose="020B0502020202020204" pitchFamily="34" charset="0"/>
              </a:rPr>
              <a:t>The Auditor-General of South Africa has a constitutional mandate and, as the supreme audit institution (SAI) of South Africa, exists to strengthen our country’s democracy by </a:t>
            </a:r>
          </a:p>
          <a:p>
            <a:pPr algn="ctr" eaLnBrk="1" hangingPunct="1"/>
            <a:r>
              <a:rPr lang="en-GB" altLang="en-US" sz="1600" baseline="30000" dirty="0">
                <a:latin typeface="Century Gothic" panose="020B0502020202020204" pitchFamily="34" charset="0"/>
              </a:rPr>
              <a:t>enabling oversight, accountability and </a:t>
            </a:r>
          </a:p>
          <a:p>
            <a:pPr algn="ctr" eaLnBrk="1" hangingPunct="1"/>
            <a:r>
              <a:rPr lang="en-GB" altLang="en-US" sz="1600" baseline="30000" dirty="0">
                <a:latin typeface="Century Gothic" panose="020B0502020202020204" pitchFamily="34" charset="0"/>
              </a:rPr>
              <a:t>governance in the public sector through </a:t>
            </a:r>
          </a:p>
          <a:p>
            <a:pPr algn="ctr" eaLnBrk="1" hangingPunct="1"/>
            <a:r>
              <a:rPr lang="en-GB" altLang="en-US" sz="1600" baseline="30000" dirty="0">
                <a:latin typeface="Century Gothic" panose="020B0502020202020204" pitchFamily="34" charset="0"/>
              </a:rPr>
              <a:t>auditing, thereby building public confidence</a:t>
            </a:r>
            <a:r>
              <a:rPr lang="en-GB" altLang="en-US" sz="1800" baseline="30000" dirty="0">
                <a:latin typeface="Century Gothic" panose="020B0502020202020204" pitchFamily="34" charset="0"/>
              </a:rPr>
              <a:t>.</a:t>
            </a:r>
            <a:endParaRPr lang="en-US" altLang="en-US" sz="1800" dirty="0">
              <a:latin typeface="Century Gothic" panose="020B0502020202020204" pitchFamily="34" charset="0"/>
            </a:endParaRPr>
          </a:p>
        </p:txBody>
      </p:sp>
      <p:sp>
        <p:nvSpPr>
          <p:cNvPr id="22538" name="TextBox 14"/>
          <p:cNvSpPr txBox="1">
            <a:spLocks noChangeArrowheads="1"/>
          </p:cNvSpPr>
          <p:nvPr/>
        </p:nvSpPr>
        <p:spPr bwMode="auto">
          <a:xfrm>
            <a:off x="7712075" y="4206875"/>
            <a:ext cx="29384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GB" altLang="en-US" sz="1600" baseline="30000" dirty="0">
                <a:latin typeface="Century Gothic" panose="020B0502020202020204" pitchFamily="34" charset="0"/>
              </a:rPr>
              <a:t>To be recognised by all our stakeholders as a relevant supreme audit institution (SAI) that enhances public sector accountability.</a:t>
            </a:r>
          </a:p>
        </p:txBody>
      </p:sp>
      <p:sp>
        <p:nvSpPr>
          <p:cNvPr id="22539" name="Rectangle 22"/>
          <p:cNvSpPr>
            <a:spLocks noChangeArrowheads="1"/>
          </p:cNvSpPr>
          <p:nvPr/>
        </p:nvSpPr>
        <p:spPr bwMode="auto">
          <a:xfrm>
            <a:off x="2530475" y="5875338"/>
            <a:ext cx="1441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3600" b="1" baseline="30000" dirty="0">
                <a:solidFill>
                  <a:srgbClr val="17A08D"/>
                </a:solidFill>
                <a:latin typeface="Century Gothic" panose="020B0502020202020204" pitchFamily="34" charset="0"/>
              </a:rPr>
              <a:t>MISSION</a:t>
            </a:r>
          </a:p>
        </p:txBody>
      </p:sp>
      <p:sp>
        <p:nvSpPr>
          <p:cNvPr id="22540" name="Rectangle 23"/>
          <p:cNvSpPr>
            <a:spLocks noChangeArrowheads="1"/>
          </p:cNvSpPr>
          <p:nvPr/>
        </p:nvSpPr>
        <p:spPr bwMode="auto">
          <a:xfrm>
            <a:off x="8615363" y="588962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3600" b="1" baseline="30000" dirty="0">
                <a:solidFill>
                  <a:srgbClr val="17A08D"/>
                </a:solidFill>
                <a:latin typeface="Century Gothic" panose="020B0502020202020204" pitchFamily="34" charset="0"/>
              </a:rPr>
              <a:t>VISION</a:t>
            </a:r>
          </a:p>
        </p:txBody>
      </p:sp>
      <p:pic>
        <p:nvPicPr>
          <p:cNvPr id="22541"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63250" y="6035675"/>
            <a:ext cx="1270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8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 of SAI South Africa’s strategy 2022-2025</a:t>
            </a:r>
            <a:endParaRPr lang="en-ZA" dirty="0"/>
          </a:p>
        </p:txBody>
      </p:sp>
      <p:sp>
        <p:nvSpPr>
          <p:cNvPr id="3" name="Content Placeholder 2"/>
          <p:cNvSpPr>
            <a:spLocks noGrp="1"/>
          </p:cNvSpPr>
          <p:nvPr>
            <p:ph sz="quarter" idx="10"/>
          </p:nvPr>
        </p:nvSpPr>
        <p:spPr/>
        <p:txBody>
          <a:bodyPr/>
          <a:lstStyle/>
          <a:p>
            <a:r>
              <a:rPr lang="en-US" sz="1800" dirty="0" smtClean="0"/>
              <a:t>Intosai defines the </a:t>
            </a:r>
            <a:r>
              <a:rPr lang="en-US" sz="1800" dirty="0"/>
              <a:t>role of the public sector </a:t>
            </a:r>
            <a:r>
              <a:rPr lang="en-US" sz="1800" dirty="0" smtClean="0"/>
              <a:t>auditor as </a:t>
            </a:r>
            <a:r>
              <a:rPr lang="en-US" sz="1800" dirty="0"/>
              <a:t>an important factor in making a difference in the lives of citizens. </a:t>
            </a:r>
            <a:endParaRPr lang="en-US" sz="1800" dirty="0" smtClean="0"/>
          </a:p>
          <a:p>
            <a:endParaRPr lang="en-US" sz="1800" dirty="0" smtClean="0"/>
          </a:p>
          <a:p>
            <a:r>
              <a:rPr lang="en-US" sz="1800" dirty="0" smtClean="0"/>
              <a:t>In </a:t>
            </a:r>
            <a:r>
              <a:rPr lang="en-US" sz="1800" dirty="0"/>
              <a:t>this way, </a:t>
            </a:r>
            <a:r>
              <a:rPr lang="en-US" sz="1800" dirty="0" smtClean="0"/>
              <a:t>South Africans through elected </a:t>
            </a:r>
            <a:r>
              <a:rPr lang="en-US" sz="1800" dirty="0"/>
              <a:t>representatives </a:t>
            </a:r>
            <a:r>
              <a:rPr lang="en-US" sz="1800" dirty="0" smtClean="0"/>
              <a:t>are </a:t>
            </a:r>
            <a:r>
              <a:rPr lang="en-US" sz="1800" dirty="0"/>
              <a:t>able to hold the executive and accounting authorities, officials and public entities accountable. This provides the rationale for our work in empowering citizens ‘to hold the custodians of public resources accountable’ in terms of Intosai-P 12, </a:t>
            </a:r>
            <a:r>
              <a:rPr lang="en-US" sz="1800" i="1" dirty="0"/>
              <a:t>The value and benefits of supreme audit institutions – making a difference to the lives of </a:t>
            </a:r>
            <a:r>
              <a:rPr lang="en-US" sz="1800" i="1" dirty="0" smtClean="0"/>
              <a:t>citizens.</a:t>
            </a:r>
          </a:p>
          <a:p>
            <a:endParaRPr lang="en-US" sz="1800" i="1" dirty="0"/>
          </a:p>
          <a:p>
            <a:r>
              <a:rPr lang="en-US" sz="1800" dirty="0"/>
              <a:t>The </a:t>
            </a:r>
            <a:r>
              <a:rPr lang="en-US" sz="1800" b="1" dirty="0"/>
              <a:t>impact on the lived reality of ordinary South Africans is significant. </a:t>
            </a:r>
            <a:r>
              <a:rPr lang="en-US" sz="1800" dirty="0"/>
              <a:t>Behind the numbers, findings and audit outcomes are </a:t>
            </a:r>
            <a:r>
              <a:rPr lang="en-US" sz="1800" dirty="0" smtClean="0"/>
              <a:t>real people </a:t>
            </a:r>
            <a:r>
              <a:rPr lang="en-US" sz="1800" dirty="0"/>
              <a:t>who are </a:t>
            </a:r>
            <a:r>
              <a:rPr lang="en-US" sz="1800" dirty="0" smtClean="0"/>
              <a:t>sometimes without </a:t>
            </a:r>
            <a:r>
              <a:rPr lang="en-US" sz="1800" dirty="0"/>
              <a:t>the basic services promised to them by their elected representatives, and who are </a:t>
            </a:r>
            <a:r>
              <a:rPr lang="en-US" sz="1800" dirty="0" smtClean="0"/>
              <a:t>ultimately prevented </a:t>
            </a:r>
            <a:r>
              <a:rPr lang="en-US" sz="1800" dirty="0"/>
              <a:t>from participating in the country’s economy or from realising their </a:t>
            </a:r>
            <a:r>
              <a:rPr lang="en-US" sz="1800" dirty="0" smtClean="0"/>
              <a:t>potential.</a:t>
            </a:r>
            <a:endParaRPr lang="en-ZA" sz="1800" dirty="0"/>
          </a:p>
        </p:txBody>
      </p:sp>
    </p:spTree>
    <p:extLst>
      <p:ext uri="{BB962C8B-B14F-4D97-AF65-F5344CB8AC3E}">
        <p14:creationId xmlns:p14="http://schemas.microsoft.com/office/powerpoint/2010/main" val="51479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SAI SA strategy</a:t>
            </a:r>
            <a:endParaRPr lang="en-ZA" dirty="0"/>
          </a:p>
        </p:txBody>
      </p:sp>
      <p:sp>
        <p:nvSpPr>
          <p:cNvPr id="3" name="Content Placeholder 2"/>
          <p:cNvSpPr>
            <a:spLocks noGrp="1"/>
          </p:cNvSpPr>
          <p:nvPr>
            <p:ph sz="quarter" idx="10"/>
          </p:nvPr>
        </p:nvSpPr>
        <p:spPr>
          <a:xfrm>
            <a:off x="4221804" y="1238081"/>
            <a:ext cx="7317466" cy="4774301"/>
          </a:xfrm>
        </p:spPr>
        <p:txBody>
          <a:bodyPr/>
          <a:lstStyle/>
          <a:p>
            <a:r>
              <a:rPr lang="en-US" dirty="0" smtClean="0"/>
              <a:t>To give affect to the strategy, additional work was conducted during the performance audit focusing on the lived experience of citizens living in areas close to mining activities.</a:t>
            </a:r>
          </a:p>
          <a:p>
            <a:r>
              <a:rPr lang="en-US" dirty="0" smtClean="0"/>
              <a:t>A chapter, Citizens’ Lived Experience of derelict and ownerless mines, was included in the report to highlight the impact on the citizens.</a:t>
            </a:r>
          </a:p>
          <a:p>
            <a:r>
              <a:rPr lang="en-US" dirty="0" smtClean="0"/>
              <a:t>The full report can be downloaded from the AGSA website: </a:t>
            </a:r>
            <a:r>
              <a:rPr lang="en-ZA" dirty="0" smtClean="0">
                <a:hlinkClick r:id="rId2"/>
              </a:rPr>
              <a:t>Performance Audit Reporting (agsa.co.za)</a:t>
            </a:r>
            <a:endParaRPr lang="en-ZA" dirty="0"/>
          </a:p>
        </p:txBody>
      </p:sp>
      <p:pic>
        <p:nvPicPr>
          <p:cNvPr id="4" name="Picture 3"/>
          <p:cNvPicPr>
            <a:picLocks noChangeAspect="1"/>
          </p:cNvPicPr>
          <p:nvPr/>
        </p:nvPicPr>
        <p:blipFill rotWithShape="1">
          <a:blip r:embed="rId3"/>
          <a:srcRect l="27564" t="14616" r="40770" b="4929"/>
          <a:stretch/>
        </p:blipFill>
        <p:spPr>
          <a:xfrm>
            <a:off x="564203" y="1238081"/>
            <a:ext cx="3394954" cy="4851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691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dirty="0" smtClean="0"/>
              <a:t>Performance audit on the rehabilitation of derelict and ownerless mines</a:t>
            </a:r>
            <a:endParaRPr lang="en-ZA" sz="2000" dirty="0"/>
          </a:p>
        </p:txBody>
      </p:sp>
      <p:sp>
        <p:nvSpPr>
          <p:cNvPr id="3" name="Isosceles Triangle 2"/>
          <p:cNvSpPr/>
          <p:nvPr/>
        </p:nvSpPr>
        <p:spPr>
          <a:xfrm rot="10800000">
            <a:off x="365277" y="3778103"/>
            <a:ext cx="2242458" cy="1897289"/>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p:cNvSpPr/>
          <p:nvPr/>
        </p:nvSpPr>
        <p:spPr>
          <a:xfrm>
            <a:off x="526573" y="4052620"/>
            <a:ext cx="1919863" cy="34834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ysClr val="windowText" lastClr="000000"/>
                </a:solidFill>
                <a:latin typeface="Century Gothic" panose="020B0502020202020204" pitchFamily="34" charset="0"/>
              </a:rPr>
              <a:t>Environmental</a:t>
            </a:r>
            <a:endParaRPr lang="en-ZA" b="1" dirty="0">
              <a:solidFill>
                <a:sysClr val="windowText" lastClr="000000"/>
              </a:solidFill>
              <a:latin typeface="Century Gothic" panose="020B0502020202020204" pitchFamily="34" charset="0"/>
            </a:endParaRPr>
          </a:p>
        </p:txBody>
      </p:sp>
      <p:sp>
        <p:nvSpPr>
          <p:cNvPr id="12" name="Rectangle 11"/>
          <p:cNvSpPr/>
          <p:nvPr/>
        </p:nvSpPr>
        <p:spPr>
          <a:xfrm>
            <a:off x="526573" y="4501308"/>
            <a:ext cx="1919863" cy="34834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ysClr val="windowText" lastClr="000000"/>
                </a:solidFill>
                <a:latin typeface="Century Gothic" panose="020B0502020202020204" pitchFamily="34" charset="0"/>
              </a:rPr>
              <a:t>Health</a:t>
            </a:r>
            <a:endParaRPr lang="en-ZA" sz="1600" b="1" dirty="0">
              <a:solidFill>
                <a:sysClr val="windowText" lastClr="000000"/>
              </a:solidFill>
              <a:latin typeface="Century Gothic" panose="020B0502020202020204" pitchFamily="34" charset="0"/>
            </a:endParaRPr>
          </a:p>
        </p:txBody>
      </p:sp>
      <p:sp>
        <p:nvSpPr>
          <p:cNvPr id="13" name="Rectangle 12"/>
          <p:cNvSpPr/>
          <p:nvPr/>
        </p:nvSpPr>
        <p:spPr>
          <a:xfrm>
            <a:off x="526573" y="4949996"/>
            <a:ext cx="1919863" cy="34834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ysClr val="windowText" lastClr="000000"/>
                </a:solidFill>
                <a:latin typeface="Century Gothic" panose="020B0502020202020204" pitchFamily="34" charset="0"/>
              </a:rPr>
              <a:t>Social</a:t>
            </a:r>
            <a:endParaRPr lang="en-ZA" sz="1600" b="1" dirty="0">
              <a:solidFill>
                <a:sysClr val="windowText" lastClr="000000"/>
              </a:solidFill>
              <a:latin typeface="Century Gothic" panose="020B0502020202020204" pitchFamily="34" charset="0"/>
            </a:endParaRPr>
          </a:p>
        </p:txBody>
      </p:sp>
      <p:sp>
        <p:nvSpPr>
          <p:cNvPr id="23" name="Rectangle 22"/>
          <p:cNvSpPr/>
          <p:nvPr/>
        </p:nvSpPr>
        <p:spPr>
          <a:xfrm>
            <a:off x="2756036" y="3259582"/>
            <a:ext cx="8761513" cy="2973122"/>
          </a:xfrm>
          <a:prstGeom prst="rect">
            <a:avLst/>
          </a:prstGeom>
        </p:spPr>
        <p:txBody>
          <a:bodyPr wrap="square">
            <a:spAutoFit/>
          </a:bodyPr>
          <a:lstStyle/>
          <a:p>
            <a:pPr>
              <a:lnSpc>
                <a:spcPct val="130000"/>
              </a:lnSpc>
            </a:pPr>
            <a:r>
              <a:rPr lang="en-ZA" dirty="0" smtClean="0">
                <a:solidFill>
                  <a:schemeClr val="tx1">
                    <a:lumMod val="50000"/>
                    <a:lumOff val="50000"/>
                  </a:schemeClr>
                </a:solidFill>
                <a:latin typeface="Century Gothic" panose="020B0502020202020204" pitchFamily="34" charset="0"/>
              </a:rPr>
              <a:t>The report showed the negative impact on environment and on local communities’ health and safety:	</a:t>
            </a:r>
          </a:p>
          <a:p>
            <a:pPr marL="742950" lvl="1" indent="-285750">
              <a:lnSpc>
                <a:spcPct val="130000"/>
              </a:lnSpc>
              <a:buFont typeface="Arial" panose="020B0604020202020204" pitchFamily="34" charset="0"/>
              <a:buChar char="•"/>
            </a:pPr>
            <a:r>
              <a:rPr lang="en-ZA" dirty="0" smtClean="0">
                <a:solidFill>
                  <a:schemeClr val="tx1">
                    <a:lumMod val="50000"/>
                    <a:lumOff val="50000"/>
                  </a:schemeClr>
                </a:solidFill>
                <a:latin typeface="Century Gothic" panose="020B0502020202020204" pitchFamily="34" charset="0"/>
              </a:rPr>
              <a:t>Contamination of agricultural soil, groundwater and surface water with acid, salts and metals</a:t>
            </a:r>
          </a:p>
          <a:p>
            <a:pPr marL="742950" lvl="1" indent="-285750">
              <a:lnSpc>
                <a:spcPct val="130000"/>
              </a:lnSpc>
              <a:buFont typeface="Arial" panose="020B0604020202020204" pitchFamily="34" charset="0"/>
              <a:buChar char="•"/>
            </a:pPr>
            <a:r>
              <a:rPr lang="en-ZA" dirty="0" smtClean="0">
                <a:solidFill>
                  <a:schemeClr val="tx1">
                    <a:lumMod val="50000"/>
                    <a:lumOff val="50000"/>
                  </a:schemeClr>
                </a:solidFill>
                <a:latin typeface="Century Gothic" panose="020B0502020202020204" pitchFamily="34" charset="0"/>
              </a:rPr>
              <a:t>Air pollution by dust</a:t>
            </a:r>
          </a:p>
          <a:p>
            <a:pPr marL="742950" lvl="1" indent="-285750">
              <a:lnSpc>
                <a:spcPct val="130000"/>
              </a:lnSpc>
              <a:buFont typeface="Arial" panose="020B0604020202020204" pitchFamily="34" charset="0"/>
              <a:buChar char="•"/>
            </a:pPr>
            <a:r>
              <a:rPr lang="en-ZA" dirty="0" smtClean="0">
                <a:solidFill>
                  <a:schemeClr val="tx1">
                    <a:lumMod val="50000"/>
                    <a:lumOff val="50000"/>
                  </a:schemeClr>
                </a:solidFill>
                <a:latin typeface="Century Gothic" panose="020B0502020202020204" pitchFamily="34" charset="0"/>
              </a:rPr>
              <a:t>Uncontrolled combustion from burning mine tailings or dumps</a:t>
            </a:r>
          </a:p>
          <a:p>
            <a:pPr marL="742950" lvl="1" indent="-285750">
              <a:lnSpc>
                <a:spcPct val="130000"/>
              </a:lnSpc>
              <a:buFont typeface="Arial" panose="020B0604020202020204" pitchFamily="34" charset="0"/>
              <a:buChar char="•"/>
            </a:pPr>
            <a:r>
              <a:rPr lang="en-ZA" dirty="0" smtClean="0">
                <a:solidFill>
                  <a:schemeClr val="tx1">
                    <a:lumMod val="50000"/>
                    <a:lumOff val="50000"/>
                  </a:schemeClr>
                </a:solidFill>
                <a:latin typeface="Century Gothic" panose="020B0502020202020204" pitchFamily="34" charset="0"/>
              </a:rPr>
              <a:t>Surface deformation – open shafts and unstable slopes</a:t>
            </a:r>
          </a:p>
          <a:p>
            <a:pPr marL="742950" lvl="1" indent="-285750">
              <a:lnSpc>
                <a:spcPct val="130000"/>
              </a:lnSpc>
              <a:buFont typeface="Arial" panose="020B0604020202020204" pitchFamily="34" charset="0"/>
              <a:buChar char="•"/>
            </a:pPr>
            <a:r>
              <a:rPr lang="en-ZA" dirty="0" smtClean="0">
                <a:solidFill>
                  <a:schemeClr val="tx1">
                    <a:lumMod val="50000"/>
                    <a:lumOff val="50000"/>
                  </a:schemeClr>
                </a:solidFill>
                <a:latin typeface="Century Gothic" panose="020B0502020202020204" pitchFamily="34" charset="0"/>
              </a:rPr>
              <a:t>Illegal mining activities</a:t>
            </a:r>
            <a:endParaRPr lang="en-ZA" dirty="0">
              <a:solidFill>
                <a:schemeClr val="tx1">
                  <a:lumMod val="50000"/>
                  <a:lumOff val="50000"/>
                </a:schemeClr>
              </a:solidFill>
              <a:latin typeface="Century Gothic" panose="020B0502020202020204" pitchFamily="34" charset="0"/>
            </a:endParaRPr>
          </a:p>
        </p:txBody>
      </p:sp>
      <p:sp>
        <p:nvSpPr>
          <p:cNvPr id="6" name="TextBox 5"/>
          <p:cNvSpPr txBox="1"/>
          <p:nvPr/>
        </p:nvSpPr>
        <p:spPr>
          <a:xfrm>
            <a:off x="622570" y="1391055"/>
            <a:ext cx="11101358" cy="1754326"/>
          </a:xfrm>
          <a:prstGeom prst="rect">
            <a:avLst/>
          </a:prstGeom>
          <a:noFill/>
        </p:spPr>
        <p:txBody>
          <a:bodyPr wrap="square" rtlCol="0">
            <a:spAutoFit/>
          </a:bodyPr>
          <a:lstStyle/>
          <a:p>
            <a:r>
              <a:rPr lang="en-ZA" b="1" dirty="0">
                <a:solidFill>
                  <a:schemeClr val="tx1">
                    <a:lumMod val="50000"/>
                    <a:lumOff val="50000"/>
                  </a:schemeClr>
                </a:solidFill>
                <a:latin typeface="Century Gothic" panose="020B0502020202020204" pitchFamily="34" charset="0"/>
              </a:rPr>
              <a:t>Press Release when the report was tabled in Parliament</a:t>
            </a:r>
            <a:r>
              <a:rPr lang="en-ZA" dirty="0">
                <a:solidFill>
                  <a:schemeClr val="tx1">
                    <a:lumMod val="50000"/>
                    <a:lumOff val="50000"/>
                  </a:schemeClr>
                </a:solidFill>
                <a:latin typeface="Century Gothic" panose="020B0502020202020204" pitchFamily="34" charset="0"/>
              </a:rPr>
              <a:t>:</a:t>
            </a:r>
          </a:p>
          <a:p>
            <a:pPr marL="360363"/>
            <a:r>
              <a:rPr lang="en-ZA" i="1" dirty="0">
                <a:solidFill>
                  <a:schemeClr val="tx1">
                    <a:lumMod val="50000"/>
                    <a:lumOff val="50000"/>
                  </a:schemeClr>
                </a:solidFill>
                <a:latin typeface="Century Gothic" panose="020B0502020202020204" pitchFamily="34" charset="0"/>
              </a:rPr>
              <a:t>The Department of Mineral Resources and Energy needs to speed up its management of rehabilitating South Africa’s abandoned mines, as they “pose serious health, safety and environmental hazards for nearby communities,”</a:t>
            </a:r>
            <a:r>
              <a:rPr lang="en-ZA" dirty="0">
                <a:solidFill>
                  <a:schemeClr val="tx1">
                    <a:lumMod val="50000"/>
                    <a:lumOff val="50000"/>
                  </a:schemeClr>
                </a:solidFill>
                <a:latin typeface="Century Gothic" panose="020B0502020202020204" pitchFamily="34" charset="0"/>
              </a:rPr>
              <a:t> Auditor-General (AG) Tsakani Maluleke warned on Wednesday, 30 March 2002.</a:t>
            </a:r>
          </a:p>
          <a:p>
            <a:endParaRPr lang="en-ZA" dirty="0"/>
          </a:p>
        </p:txBody>
      </p:sp>
    </p:spTree>
    <p:extLst>
      <p:ext uri="{BB962C8B-B14F-4D97-AF65-F5344CB8AC3E}">
        <p14:creationId xmlns:p14="http://schemas.microsoft.com/office/powerpoint/2010/main" val="276708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Impact of D&amp;O mines (cont.)</a:t>
            </a:r>
            <a:endParaRPr lang="en-ZA" dirty="0"/>
          </a:p>
        </p:txBody>
      </p:sp>
      <p:sp>
        <p:nvSpPr>
          <p:cNvPr id="9" name="Rectangle 8"/>
          <p:cNvSpPr/>
          <p:nvPr/>
        </p:nvSpPr>
        <p:spPr>
          <a:xfrm>
            <a:off x="2395590" y="1294522"/>
            <a:ext cx="9100478" cy="646331"/>
          </a:xfrm>
          <a:prstGeom prst="rect">
            <a:avLst/>
          </a:prstGeom>
        </p:spPr>
        <p:txBody>
          <a:bodyPr wrap="square">
            <a:spAutoFit/>
          </a:bodyPr>
          <a:lstStyle/>
          <a:p>
            <a:r>
              <a:rPr lang="en-ZA" b="1" dirty="0">
                <a:solidFill>
                  <a:srgbClr val="727280"/>
                </a:solidFill>
                <a:latin typeface="Century Gothic" panose="020B0502020202020204" pitchFamily="34" charset="0"/>
              </a:rPr>
              <a:t>Contamination of agricultural soil, groundwater and surface water with acid, salts and </a:t>
            </a:r>
            <a:r>
              <a:rPr lang="en-ZA" b="1" dirty="0" smtClean="0">
                <a:solidFill>
                  <a:srgbClr val="727280"/>
                </a:solidFill>
                <a:latin typeface="Century Gothic" panose="020B0502020202020204" pitchFamily="34" charset="0"/>
              </a:rPr>
              <a:t>metals</a:t>
            </a:r>
            <a:endParaRPr lang="en-ZA" b="1" dirty="0">
              <a:solidFill>
                <a:srgbClr val="727280"/>
              </a:solidFill>
              <a:latin typeface="Century Gothic" panose="020B0502020202020204" pitchFamily="34" charset="0"/>
            </a:endParaRPr>
          </a:p>
        </p:txBody>
      </p:sp>
      <p:sp>
        <p:nvSpPr>
          <p:cNvPr id="11" name="Rectangle 10"/>
          <p:cNvSpPr/>
          <p:nvPr/>
        </p:nvSpPr>
        <p:spPr>
          <a:xfrm>
            <a:off x="6005378" y="2080631"/>
            <a:ext cx="5490690" cy="3847207"/>
          </a:xfrm>
          <a:prstGeom prst="rect">
            <a:avLst/>
          </a:prstGeom>
        </p:spPr>
        <p:txBody>
          <a:bodyPr wrap="square">
            <a:spAutoFit/>
          </a:bodyPr>
          <a:lstStyle/>
          <a:p>
            <a:pPr marL="285750" indent="-285750">
              <a:lnSpc>
                <a:spcPct val="130000"/>
              </a:lnSpc>
              <a:spcAft>
                <a:spcPts val="600"/>
              </a:spcAft>
              <a:buFont typeface="Arial" panose="020B0604020202020204" pitchFamily="34" charset="0"/>
              <a:buChar char="•"/>
            </a:pPr>
            <a:r>
              <a:rPr lang="en-ZA" dirty="0" smtClean="0">
                <a:solidFill>
                  <a:srgbClr val="727280"/>
                </a:solidFill>
                <a:latin typeface="Century Gothic" panose="020B0502020202020204" pitchFamily="34" charset="0"/>
              </a:rPr>
              <a:t>South Africa is a water-scarce region that depends on rivers and groundwater for food production and economic activity</a:t>
            </a:r>
          </a:p>
          <a:p>
            <a:pPr marL="285750" indent="-285750">
              <a:lnSpc>
                <a:spcPct val="130000"/>
              </a:lnSpc>
              <a:spcAft>
                <a:spcPts val="600"/>
              </a:spcAft>
              <a:buFont typeface="Arial" panose="020B0604020202020204" pitchFamily="34" charset="0"/>
              <a:buChar char="•"/>
            </a:pPr>
            <a:r>
              <a:rPr lang="en-ZA" dirty="0" smtClean="0">
                <a:solidFill>
                  <a:srgbClr val="727280"/>
                </a:solidFill>
                <a:latin typeface="Century Gothic" panose="020B0502020202020204" pitchFamily="34" charset="0"/>
              </a:rPr>
              <a:t>Many abandoned coal and hard rock (i.e. gold and copper) mines emit acid mine drainage (AMD)</a:t>
            </a:r>
          </a:p>
          <a:p>
            <a:pPr marL="285750" indent="-285750">
              <a:lnSpc>
                <a:spcPct val="130000"/>
              </a:lnSpc>
              <a:spcAft>
                <a:spcPts val="600"/>
              </a:spcAft>
              <a:buFont typeface="Arial" panose="020B0604020202020204" pitchFamily="34" charset="0"/>
              <a:buChar char="•"/>
            </a:pPr>
            <a:r>
              <a:rPr lang="en-ZA" dirty="0" smtClean="0">
                <a:solidFill>
                  <a:schemeClr val="tx1">
                    <a:lumMod val="50000"/>
                    <a:lumOff val="50000"/>
                  </a:schemeClr>
                </a:solidFill>
                <a:latin typeface="Century Gothic" panose="020B0502020202020204" pitchFamily="34" charset="0"/>
              </a:rPr>
              <a:t>People who live close to these sites risk exposure to toxic contaminants through the air that they breathe, the food that they eat and the water that they drink.</a:t>
            </a:r>
          </a:p>
        </p:txBody>
      </p:sp>
      <p:pic>
        <p:nvPicPr>
          <p:cNvPr id="4" name="Picture 3"/>
          <p:cNvPicPr>
            <a:picLocks noChangeAspect="1"/>
          </p:cNvPicPr>
          <p:nvPr/>
        </p:nvPicPr>
        <p:blipFill>
          <a:blip r:embed="rId3">
            <a:clrChange>
              <a:clrFrom>
                <a:srgbClr val="FAFBFD"/>
              </a:clrFrom>
              <a:clrTo>
                <a:srgbClr val="FAFBFD">
                  <a:alpha val="0"/>
                </a:srgbClr>
              </a:clrTo>
            </a:clrChange>
          </a:blip>
          <a:stretch>
            <a:fillRect/>
          </a:stretch>
        </p:blipFill>
        <p:spPr>
          <a:xfrm>
            <a:off x="977870" y="1203680"/>
            <a:ext cx="860007" cy="828015"/>
          </a:xfrm>
          <a:prstGeom prst="rect">
            <a:avLst/>
          </a:prstGeom>
        </p:spPr>
      </p:pic>
      <p:cxnSp>
        <p:nvCxnSpPr>
          <p:cNvPr id="13" name="Straight Connector 12"/>
          <p:cNvCxnSpPr/>
          <p:nvPr/>
        </p:nvCxnSpPr>
        <p:spPr>
          <a:xfrm>
            <a:off x="2483986" y="1994469"/>
            <a:ext cx="9213561" cy="0"/>
          </a:xfrm>
          <a:prstGeom prst="line">
            <a:avLst/>
          </a:prstGeom>
          <a:ln>
            <a:solidFill>
              <a:srgbClr val="00927A"/>
            </a:solidFill>
          </a:ln>
        </p:spPr>
        <p:style>
          <a:lnRef idx="1">
            <a:schemeClr val="accent1"/>
          </a:lnRef>
          <a:fillRef idx="0">
            <a:schemeClr val="accent1"/>
          </a:fillRef>
          <a:effectRef idx="0">
            <a:schemeClr val="accent1"/>
          </a:effectRef>
          <a:fontRef idx="minor">
            <a:schemeClr val="tx1"/>
          </a:fontRef>
        </p:style>
      </p:cxnSp>
      <p:pic>
        <p:nvPicPr>
          <p:cNvPr id="10" name="Picture 9" descr="cid:image001.png@01D82FB1.817401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5412" y="2031695"/>
            <a:ext cx="5692775" cy="3766820"/>
          </a:xfrm>
          <a:prstGeom prst="rect">
            <a:avLst/>
          </a:prstGeom>
          <a:noFill/>
          <a:ln>
            <a:noFill/>
          </a:ln>
        </p:spPr>
      </p:pic>
    </p:spTree>
    <p:extLst>
      <p:ext uri="{BB962C8B-B14F-4D97-AF65-F5344CB8AC3E}">
        <p14:creationId xmlns:p14="http://schemas.microsoft.com/office/powerpoint/2010/main" val="148249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Impact of D&amp;O mines (cont.)</a:t>
            </a:r>
            <a:endParaRPr lang="en-ZA" dirty="0"/>
          </a:p>
        </p:txBody>
      </p:sp>
      <p:cxnSp>
        <p:nvCxnSpPr>
          <p:cNvPr id="10" name="Straight Connector 9"/>
          <p:cNvCxnSpPr/>
          <p:nvPr/>
        </p:nvCxnSpPr>
        <p:spPr>
          <a:xfrm>
            <a:off x="2483986" y="1874401"/>
            <a:ext cx="9213561" cy="0"/>
          </a:xfrm>
          <a:prstGeom prst="line">
            <a:avLst/>
          </a:prstGeom>
          <a:ln>
            <a:solidFill>
              <a:srgbClr val="00927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12866" y="1284804"/>
            <a:ext cx="9100478" cy="384721"/>
          </a:xfrm>
          <a:prstGeom prst="rect">
            <a:avLst/>
          </a:prstGeom>
        </p:spPr>
        <p:txBody>
          <a:bodyPr wrap="square">
            <a:spAutoFit/>
          </a:bodyPr>
          <a:lstStyle/>
          <a:p>
            <a:r>
              <a:rPr lang="en-ZA" sz="1900" b="1" dirty="0">
                <a:solidFill>
                  <a:srgbClr val="727280"/>
                </a:solidFill>
                <a:latin typeface="Century Gothic" panose="020B0502020202020204" pitchFamily="34" charset="0"/>
              </a:rPr>
              <a:t>Air pollution by dust</a:t>
            </a: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969738" y="1154300"/>
            <a:ext cx="903273" cy="828000"/>
          </a:xfrm>
          <a:prstGeom prst="rect">
            <a:avLst/>
          </a:prstGeom>
        </p:spPr>
      </p:pic>
      <p:pic>
        <p:nvPicPr>
          <p:cNvPr id="14" name="Picture 13"/>
          <p:cNvPicPr/>
          <p:nvPr/>
        </p:nvPicPr>
        <p:blipFill>
          <a:blip r:embed="rId4"/>
          <a:stretch>
            <a:fillRect/>
          </a:stretch>
        </p:blipFill>
        <p:spPr>
          <a:xfrm>
            <a:off x="116840" y="2100674"/>
            <a:ext cx="3916680" cy="3599086"/>
          </a:xfrm>
          <a:prstGeom prst="rect">
            <a:avLst/>
          </a:prstGeom>
        </p:spPr>
      </p:pic>
      <p:sp>
        <p:nvSpPr>
          <p:cNvPr id="15" name="Rectangle 14"/>
          <p:cNvSpPr/>
          <p:nvPr/>
        </p:nvSpPr>
        <p:spPr>
          <a:xfrm>
            <a:off x="4033520" y="1904188"/>
            <a:ext cx="7955280" cy="4493538"/>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ZA" b="1" dirty="0" smtClean="0">
                <a:solidFill>
                  <a:srgbClr val="727280"/>
                </a:solidFill>
                <a:latin typeface="Century Gothic" panose="020B0502020202020204" pitchFamily="34" charset="0"/>
              </a:rPr>
              <a:t>Asbestos mine spoil dumps</a:t>
            </a:r>
          </a:p>
          <a:p>
            <a:pPr marL="570150" lvl="1" indent="-285750">
              <a:lnSpc>
                <a:spcPct val="110000"/>
              </a:lnSpc>
              <a:buFont typeface="Wingdings" panose="05000000000000000000" pitchFamily="2" charset="2"/>
              <a:buChar char="Ø"/>
            </a:pPr>
            <a:r>
              <a:rPr lang="en-ZA" sz="1600" dirty="0" smtClean="0">
                <a:solidFill>
                  <a:srgbClr val="727280"/>
                </a:solidFill>
                <a:latin typeface="Century Gothic" panose="020B0502020202020204" pitchFamily="34" charset="0"/>
              </a:rPr>
              <a:t>Unmonitored D&amp;O asbestos-polluted environments release asbestos fibres into atmosphere, reaching critical levels and becoming a hazard if inhaled; preventing vegetation from growing</a:t>
            </a:r>
          </a:p>
          <a:p>
            <a:pPr marL="570150" lvl="1" indent="-285750">
              <a:lnSpc>
                <a:spcPct val="110000"/>
              </a:lnSpc>
              <a:buFont typeface="Wingdings" panose="05000000000000000000" pitchFamily="2" charset="2"/>
              <a:buChar char="Ø"/>
            </a:pPr>
            <a:r>
              <a:rPr lang="en-ZA" sz="1600" dirty="0" smtClean="0">
                <a:solidFill>
                  <a:srgbClr val="727280"/>
                </a:solidFill>
                <a:latin typeface="Century Gothic" panose="020B0502020202020204" pitchFamily="34" charset="0"/>
              </a:rPr>
              <a:t>Could cause asbestosis</a:t>
            </a:r>
            <a:r>
              <a:rPr lang="en-ZA" sz="1600" dirty="0">
                <a:solidFill>
                  <a:srgbClr val="727280"/>
                </a:solidFill>
                <a:latin typeface="Century Gothic" panose="020B0502020202020204" pitchFamily="34" charset="0"/>
              </a:rPr>
              <a:t> </a:t>
            </a:r>
            <a:r>
              <a:rPr lang="en-ZA" sz="1600" dirty="0" smtClean="0">
                <a:solidFill>
                  <a:srgbClr val="727280"/>
                </a:solidFill>
                <a:latin typeface="Century Gothic" panose="020B0502020202020204" pitchFamily="34" charset="0"/>
              </a:rPr>
              <a:t>and cancer</a:t>
            </a:r>
          </a:p>
          <a:p>
            <a:pPr marL="285750" indent="-285750">
              <a:lnSpc>
                <a:spcPct val="110000"/>
              </a:lnSpc>
              <a:buFont typeface="Arial" panose="020B0604020202020204" pitchFamily="34" charset="0"/>
              <a:buChar char="•"/>
            </a:pPr>
            <a:r>
              <a:rPr lang="en-ZA" b="1" dirty="0" smtClean="0">
                <a:solidFill>
                  <a:srgbClr val="727280"/>
                </a:solidFill>
                <a:latin typeface="Century Gothic" panose="020B0502020202020204" pitchFamily="34" charset="0"/>
              </a:rPr>
              <a:t>Gold mine tailing dumps</a:t>
            </a:r>
          </a:p>
          <a:p>
            <a:pPr marL="570150" lvl="1" indent="-285750">
              <a:lnSpc>
                <a:spcPct val="110000"/>
              </a:lnSpc>
              <a:buFont typeface="Wingdings" panose="05000000000000000000" pitchFamily="2" charset="2"/>
              <a:buChar char="Ø"/>
            </a:pPr>
            <a:r>
              <a:rPr lang="en-ZA" sz="1600" dirty="0" smtClean="0">
                <a:solidFill>
                  <a:srgbClr val="727280"/>
                </a:solidFill>
                <a:latin typeface="Century Gothic" panose="020B0502020202020204" pitchFamily="34" charset="0"/>
              </a:rPr>
              <a:t>Highly radioactive dust (from abandoned mine waste) filled with uranium and cyanide transported during windy season – Gauteng, with highest population density</a:t>
            </a:r>
          </a:p>
          <a:p>
            <a:pPr marL="570150" lvl="1" indent="-285750">
              <a:lnSpc>
                <a:spcPct val="110000"/>
              </a:lnSpc>
              <a:buFont typeface="Wingdings" panose="05000000000000000000" pitchFamily="2" charset="2"/>
              <a:buChar char="Ø"/>
            </a:pPr>
            <a:r>
              <a:rPr lang="en-ZA" sz="1600" dirty="0" smtClean="0">
                <a:solidFill>
                  <a:srgbClr val="727280"/>
                </a:solidFill>
                <a:latin typeface="Century Gothic" panose="020B0502020202020204" pitchFamily="34" charset="0"/>
              </a:rPr>
              <a:t>Pollutes land, endangering ecosystems</a:t>
            </a:r>
          </a:p>
          <a:p>
            <a:pPr marL="570150" lvl="1" indent="-285750">
              <a:lnSpc>
                <a:spcPct val="110000"/>
              </a:lnSpc>
              <a:buFont typeface="Wingdings" panose="05000000000000000000" pitchFamily="2" charset="2"/>
              <a:buChar char="Ø"/>
            </a:pPr>
            <a:r>
              <a:rPr lang="en-ZA" sz="1600" dirty="0" smtClean="0">
                <a:solidFill>
                  <a:srgbClr val="727280"/>
                </a:solidFill>
                <a:latin typeface="Century Gothic" panose="020B0502020202020204" pitchFamily="34" charset="0"/>
              </a:rPr>
              <a:t>Causes respiratory diseases (TB and asthma) and heart and lung diseases in humans and livestock in communities living in close proximity</a:t>
            </a:r>
          </a:p>
          <a:p>
            <a:pPr marL="570150" lvl="1" indent="-285750">
              <a:lnSpc>
                <a:spcPct val="110000"/>
              </a:lnSpc>
              <a:buFont typeface="Wingdings" panose="05000000000000000000" pitchFamily="2" charset="2"/>
              <a:buChar char="Ø"/>
            </a:pPr>
            <a:r>
              <a:rPr lang="en-ZA" sz="1600" dirty="0" smtClean="0">
                <a:solidFill>
                  <a:srgbClr val="727280"/>
                </a:solidFill>
                <a:latin typeface="Century Gothic" panose="020B0502020202020204" pitchFamily="34" charset="0"/>
              </a:rPr>
              <a:t>Biological effects of ionising radiation on human body include genetic (genes and chromosomes get altered) and non-genetic disorders (body damage, i.e. birth defects, burns, some types of leukaemia, miscarriages, tumours)</a:t>
            </a:r>
          </a:p>
        </p:txBody>
      </p:sp>
    </p:spTree>
    <p:extLst>
      <p:ext uri="{BB962C8B-B14F-4D97-AF65-F5344CB8AC3E}">
        <p14:creationId xmlns:p14="http://schemas.microsoft.com/office/powerpoint/2010/main" val="316962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Commitment by the Accounting Officer to address the findings in the report</a:t>
            </a:r>
            <a:endParaRPr lang="en-ZA" sz="2000" dirty="0"/>
          </a:p>
        </p:txBody>
      </p:sp>
      <p:sp>
        <p:nvSpPr>
          <p:cNvPr id="4" name="Content Placeholder 3"/>
          <p:cNvSpPr>
            <a:spLocks noGrp="1"/>
          </p:cNvSpPr>
          <p:nvPr>
            <p:ph sz="quarter" idx="10"/>
          </p:nvPr>
        </p:nvSpPr>
        <p:spPr/>
        <p:txBody>
          <a:bodyPr/>
          <a:lstStyle/>
          <a:p>
            <a:pPr>
              <a:lnSpc>
                <a:spcPct val="100000"/>
              </a:lnSpc>
            </a:pPr>
            <a:r>
              <a:rPr lang="en-ZA" dirty="0" smtClean="0">
                <a:solidFill>
                  <a:srgbClr val="1F497D"/>
                </a:solidFill>
                <a:latin typeface="Century Gothic" panose="020B0502020202020204" pitchFamily="34" charset="0"/>
                <a:ea typeface="Calibri" panose="020F0502020204030204" pitchFamily="34" charset="0"/>
              </a:rPr>
              <a:t>The department </a:t>
            </a:r>
            <a:r>
              <a:rPr lang="en-ZA" dirty="0">
                <a:solidFill>
                  <a:srgbClr val="1F497D"/>
                </a:solidFill>
                <a:latin typeface="Century Gothic" panose="020B0502020202020204" pitchFamily="34" charset="0"/>
                <a:ea typeface="Calibri" panose="020F0502020204030204" pitchFamily="34" charset="0"/>
              </a:rPr>
              <a:t>committed </a:t>
            </a:r>
            <a:r>
              <a:rPr lang="en-ZA" dirty="0" smtClean="0">
                <a:solidFill>
                  <a:srgbClr val="1F497D"/>
                </a:solidFill>
                <a:latin typeface="Century Gothic" panose="020B0502020202020204" pitchFamily="34" charset="0"/>
                <a:ea typeface="Calibri" panose="020F0502020204030204" pitchFamily="34" charset="0"/>
              </a:rPr>
              <a:t>to: </a:t>
            </a:r>
          </a:p>
          <a:p>
            <a:pPr lvl="1">
              <a:lnSpc>
                <a:spcPct val="100000"/>
              </a:lnSpc>
            </a:pPr>
            <a:r>
              <a:rPr lang="en-ZA" dirty="0" smtClean="0">
                <a:solidFill>
                  <a:srgbClr val="1F497D"/>
                </a:solidFill>
                <a:latin typeface="Century Gothic" panose="020B0502020202020204" pitchFamily="34" charset="0"/>
                <a:ea typeface="Calibri" panose="020F0502020204030204" pitchFamily="34" charset="0"/>
              </a:rPr>
              <a:t>fast-track </a:t>
            </a:r>
            <a:r>
              <a:rPr lang="en-ZA" dirty="0">
                <a:solidFill>
                  <a:srgbClr val="1F497D"/>
                </a:solidFill>
                <a:latin typeface="Century Gothic" panose="020B0502020202020204" pitchFamily="34" charset="0"/>
                <a:ea typeface="Calibri" panose="020F0502020204030204" pitchFamily="34" charset="0"/>
              </a:rPr>
              <a:t>the finalisation of the </a:t>
            </a:r>
            <a:r>
              <a:rPr lang="en-ZA" dirty="0" smtClean="0">
                <a:solidFill>
                  <a:srgbClr val="1F497D"/>
                </a:solidFill>
                <a:latin typeface="Century Gothic" panose="020B0502020202020204" pitchFamily="34" charset="0"/>
                <a:ea typeface="Calibri" panose="020F0502020204030204" pitchFamily="34" charset="0"/>
              </a:rPr>
              <a:t>Mine </a:t>
            </a:r>
            <a:r>
              <a:rPr lang="en-ZA" dirty="0">
                <a:solidFill>
                  <a:srgbClr val="1F497D"/>
                </a:solidFill>
                <a:latin typeface="Century Gothic" panose="020B0502020202020204" pitchFamily="34" charset="0"/>
                <a:ea typeface="Calibri" panose="020F0502020204030204" pitchFamily="34" charset="0"/>
              </a:rPr>
              <a:t>Closure </a:t>
            </a:r>
            <a:r>
              <a:rPr lang="en-ZA" dirty="0" smtClean="0">
                <a:solidFill>
                  <a:srgbClr val="1F497D"/>
                </a:solidFill>
                <a:latin typeface="Century Gothic" panose="020B0502020202020204" pitchFamily="34" charset="0"/>
                <a:ea typeface="Calibri" panose="020F0502020204030204" pitchFamily="34" charset="0"/>
              </a:rPr>
              <a:t>Strategy,</a:t>
            </a:r>
          </a:p>
          <a:p>
            <a:pPr lvl="1">
              <a:lnSpc>
                <a:spcPct val="100000"/>
              </a:lnSpc>
            </a:pPr>
            <a:r>
              <a:rPr lang="en-ZA" dirty="0" smtClean="0">
                <a:solidFill>
                  <a:srgbClr val="1F497D"/>
                </a:solidFill>
                <a:latin typeface="Century Gothic" panose="020B0502020202020204" pitchFamily="34" charset="0"/>
                <a:ea typeface="Calibri" panose="020F0502020204030204" pitchFamily="34" charset="0"/>
              </a:rPr>
              <a:t>conduct </a:t>
            </a:r>
            <a:r>
              <a:rPr lang="en-ZA" dirty="0">
                <a:solidFill>
                  <a:srgbClr val="1F497D"/>
                </a:solidFill>
                <a:latin typeface="Century Gothic" panose="020B0502020202020204" pitchFamily="34" charset="0"/>
                <a:ea typeface="Calibri" panose="020F0502020204030204" pitchFamily="34" charset="0"/>
              </a:rPr>
              <a:t>a liability study to quantify the government’s liability for all D&amp;O mines. This would inform the re-alignment of the long, medium and short term implementation plan to manage and rehabilitate D&amp;O mines and mine </a:t>
            </a:r>
            <a:r>
              <a:rPr lang="en-ZA" dirty="0" smtClean="0">
                <a:solidFill>
                  <a:srgbClr val="1F497D"/>
                </a:solidFill>
                <a:latin typeface="Century Gothic" panose="020B0502020202020204" pitchFamily="34" charset="0"/>
                <a:ea typeface="Calibri" panose="020F0502020204030204" pitchFamily="34" charset="0"/>
              </a:rPr>
              <a:t>openings, and</a:t>
            </a:r>
          </a:p>
          <a:p>
            <a:pPr lvl="1">
              <a:lnSpc>
                <a:spcPct val="100000"/>
              </a:lnSpc>
            </a:pPr>
            <a:r>
              <a:rPr lang="en-ZA" dirty="0">
                <a:solidFill>
                  <a:srgbClr val="1F497D"/>
                </a:solidFill>
                <a:latin typeface="Century Gothic" panose="020B0502020202020204" pitchFamily="34" charset="0"/>
                <a:ea typeface="Calibri" panose="020F0502020204030204" pitchFamily="34" charset="0"/>
              </a:rPr>
              <a:t>r</a:t>
            </a:r>
            <a:r>
              <a:rPr lang="en-ZA" dirty="0" smtClean="0">
                <a:solidFill>
                  <a:srgbClr val="1F497D"/>
                </a:solidFill>
                <a:latin typeface="Century Gothic" panose="020B0502020202020204" pitchFamily="34" charset="0"/>
                <a:ea typeface="Calibri" panose="020F0502020204030204" pitchFamily="34" charset="0"/>
              </a:rPr>
              <a:t>evise the stakeholder </a:t>
            </a:r>
            <a:r>
              <a:rPr lang="en-ZA" dirty="0">
                <a:solidFill>
                  <a:srgbClr val="1F497D"/>
                </a:solidFill>
                <a:latin typeface="Century Gothic" panose="020B0502020202020204" pitchFamily="34" charset="0"/>
                <a:ea typeface="Calibri" panose="020F0502020204030204" pitchFamily="34" charset="0"/>
              </a:rPr>
              <a:t>engagement </a:t>
            </a:r>
            <a:r>
              <a:rPr lang="en-ZA" dirty="0" smtClean="0">
                <a:solidFill>
                  <a:srgbClr val="1F497D"/>
                </a:solidFill>
                <a:latin typeface="Century Gothic" panose="020B0502020202020204" pitchFamily="34" charset="0"/>
                <a:ea typeface="Calibri" panose="020F0502020204030204" pitchFamily="34" charset="0"/>
              </a:rPr>
              <a:t>framework to </a:t>
            </a:r>
            <a:r>
              <a:rPr lang="en-ZA" dirty="0">
                <a:solidFill>
                  <a:srgbClr val="1F497D"/>
                </a:solidFill>
                <a:latin typeface="Century Gothic" panose="020B0502020202020204" pitchFamily="34" charset="0"/>
                <a:ea typeface="Calibri" panose="020F0502020204030204" pitchFamily="34" charset="0"/>
              </a:rPr>
              <a:t>include solutions for unsuccessful engagements with communities during project </a:t>
            </a:r>
            <a:r>
              <a:rPr lang="en-ZA" dirty="0" smtClean="0">
                <a:solidFill>
                  <a:srgbClr val="1F497D"/>
                </a:solidFill>
                <a:latin typeface="Century Gothic" panose="020B0502020202020204" pitchFamily="34" charset="0"/>
                <a:ea typeface="Calibri" panose="020F0502020204030204" pitchFamily="34" charset="0"/>
              </a:rPr>
              <a:t>execution.</a:t>
            </a:r>
            <a:endParaRPr lang="en-ZA" sz="2800" dirty="0">
              <a:latin typeface="Calibri" panose="020F0502020204030204" pitchFamily="34" charset="0"/>
              <a:ea typeface="Calibri" panose="020F0502020204030204" pitchFamily="34" charset="0"/>
            </a:endParaRPr>
          </a:p>
          <a:p>
            <a:endParaRPr lang="en-ZA" dirty="0"/>
          </a:p>
        </p:txBody>
      </p:sp>
    </p:spTree>
    <p:extLst>
      <p:ext uri="{BB962C8B-B14F-4D97-AF65-F5344CB8AC3E}">
        <p14:creationId xmlns:p14="http://schemas.microsoft.com/office/powerpoint/2010/main" val="376975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C8BB5AE-6778-EE49-AD51-4D94FD2133AB}"/>
              </a:ext>
            </a:extLst>
          </p:cNvPr>
          <p:cNvSpPr txBox="1">
            <a:spLocks/>
          </p:cNvSpPr>
          <p:nvPr/>
        </p:nvSpPr>
        <p:spPr>
          <a:xfrm>
            <a:off x="7823200" y="1574800"/>
            <a:ext cx="3725333" cy="549108"/>
          </a:xfrm>
          <a:prstGeom prst="rect">
            <a:avLst/>
          </a:prstGeom>
        </p:spPr>
        <p:txBody>
          <a:bodyPr lIns="0" tIns="10397" rIns="0" bIns="0">
            <a:spAutoFit/>
          </a:bodyPr>
          <a:lstStyle>
            <a:lvl1pPr>
              <a:defRPr>
                <a:latin typeface="+mj-lt"/>
                <a:ea typeface="+mj-ea"/>
                <a:cs typeface="+mj-cs"/>
              </a:defRPr>
            </a:lvl1pPr>
          </a:lstStyle>
          <a:p>
            <a:pPr marL="7701" defTabSz="609585">
              <a:lnSpc>
                <a:spcPts val="2149"/>
              </a:lnSpc>
              <a:spcBef>
                <a:spcPts val="81"/>
              </a:spcBef>
              <a:defRPr/>
            </a:pPr>
            <a:r>
              <a:rPr lang="en-ZA" sz="1867" kern="0" dirty="0">
                <a:solidFill>
                  <a:srgbClr val="1B2C56"/>
                </a:solidFill>
                <a:latin typeface="Century Gothic"/>
                <a:cs typeface="Century Gothic"/>
              </a:rPr>
              <a:t>AUDITING</a:t>
            </a:r>
            <a:r>
              <a:rPr lang="en-ZA" sz="1867" kern="0" spc="3" dirty="0">
                <a:solidFill>
                  <a:srgbClr val="1B2C56"/>
                </a:solidFill>
                <a:latin typeface="Century Gothic"/>
                <a:cs typeface="Century Gothic"/>
              </a:rPr>
              <a:t> </a:t>
            </a:r>
            <a:r>
              <a:rPr lang="en-ZA" sz="1867" kern="0" spc="-31" dirty="0">
                <a:solidFill>
                  <a:srgbClr val="1B2C56"/>
                </a:solidFill>
                <a:latin typeface="Century Gothic"/>
                <a:cs typeface="Century Gothic"/>
              </a:rPr>
              <a:t>TO</a:t>
            </a:r>
            <a:endParaRPr lang="en-ZA" sz="1867" kern="0" dirty="0">
              <a:solidFill>
                <a:sysClr val="windowText" lastClr="000000"/>
              </a:solidFill>
              <a:latin typeface="Century Gothic"/>
              <a:cs typeface="Century Gothic"/>
            </a:endParaRPr>
          </a:p>
          <a:p>
            <a:pPr marL="7701" defTabSz="609585">
              <a:lnSpc>
                <a:spcPts val="2149"/>
              </a:lnSpc>
              <a:defRPr/>
            </a:pPr>
            <a:r>
              <a:rPr lang="en-ZA" sz="1867" b="1" kern="0" spc="3" dirty="0">
                <a:solidFill>
                  <a:srgbClr val="1B2C56"/>
                </a:solidFill>
                <a:latin typeface="Arial" panose="020B0604020202020204"/>
              </a:rPr>
              <a:t>BUILD </a:t>
            </a:r>
            <a:r>
              <a:rPr lang="en-ZA" sz="1867" b="1" kern="0" spc="-3" dirty="0">
                <a:solidFill>
                  <a:srgbClr val="1B2C56"/>
                </a:solidFill>
                <a:latin typeface="Arial" panose="020B0604020202020204"/>
              </a:rPr>
              <a:t>PUBLIC</a:t>
            </a:r>
            <a:r>
              <a:rPr lang="en-ZA" sz="1867" b="1" kern="0" spc="-12" dirty="0">
                <a:solidFill>
                  <a:srgbClr val="1B2C56"/>
                </a:solidFill>
                <a:latin typeface="Arial" panose="020B0604020202020204"/>
              </a:rPr>
              <a:t> </a:t>
            </a:r>
            <a:r>
              <a:rPr lang="en-ZA" sz="1867" b="1" kern="0" spc="7" dirty="0">
                <a:solidFill>
                  <a:srgbClr val="1B2C56"/>
                </a:solidFill>
                <a:latin typeface="Arial" panose="020B0604020202020204"/>
              </a:rPr>
              <a:t>CONFIDENCE</a:t>
            </a:r>
            <a:endParaRPr lang="en-ZA" sz="1867" b="1" kern="0" dirty="0">
              <a:solidFill>
                <a:sysClr val="windowText" lastClr="000000"/>
              </a:solidFill>
              <a:latin typeface="Arial" panose="020B0604020202020204"/>
            </a:endParaRPr>
          </a:p>
        </p:txBody>
      </p:sp>
      <p:sp>
        <p:nvSpPr>
          <p:cNvPr id="4" name="object 4">
            <a:extLst>
              <a:ext uri="{FF2B5EF4-FFF2-40B4-BE49-F238E27FC236}">
                <a16:creationId xmlns:a16="http://schemas.microsoft.com/office/drawing/2014/main" id="{48981B37-F37E-4846-A372-58FE2B75FDA0}"/>
              </a:ext>
            </a:extLst>
          </p:cNvPr>
          <p:cNvSpPr txBox="1"/>
          <p:nvPr/>
        </p:nvSpPr>
        <p:spPr>
          <a:xfrm>
            <a:off x="8244418" y="2529418"/>
            <a:ext cx="3395133" cy="1343351"/>
          </a:xfrm>
          <a:prstGeom prst="rect">
            <a:avLst/>
          </a:prstGeom>
        </p:spPr>
        <p:txBody>
          <a:bodyPr lIns="0" tIns="9241" rIns="0" bIns="0">
            <a:spAutoFit/>
          </a:bodyPr>
          <a:lstStyle/>
          <a:p>
            <a:pPr marL="7701" defTabSz="609585">
              <a:spcBef>
                <a:spcPts val="73"/>
              </a:spcBef>
              <a:defRPr/>
            </a:pPr>
            <a:r>
              <a:rPr lang="en-ZA" sz="1467" b="1" spc="7" dirty="0">
                <a:solidFill>
                  <a:srgbClr val="00A88E"/>
                </a:solidFill>
                <a:latin typeface="Century Gothic"/>
                <a:cs typeface="Century Gothic"/>
              </a:rPr>
              <a:t>Auditor General </a:t>
            </a:r>
            <a:r>
              <a:rPr lang="en-ZA" sz="1467" b="1" spc="9" dirty="0">
                <a:solidFill>
                  <a:srgbClr val="00A88E"/>
                </a:solidFill>
                <a:latin typeface="Century Gothic"/>
                <a:cs typeface="Century Gothic"/>
              </a:rPr>
              <a:t>of </a:t>
            </a:r>
            <a:r>
              <a:rPr lang="en-ZA" sz="1467" b="1" spc="7" dirty="0">
                <a:solidFill>
                  <a:srgbClr val="00A88E"/>
                </a:solidFill>
                <a:latin typeface="Century Gothic"/>
                <a:cs typeface="Century Gothic"/>
              </a:rPr>
              <a:t>South</a:t>
            </a:r>
            <a:r>
              <a:rPr lang="en-ZA" sz="1467" b="1" spc="-21" dirty="0">
                <a:solidFill>
                  <a:srgbClr val="00A88E"/>
                </a:solidFill>
                <a:latin typeface="Century Gothic"/>
                <a:cs typeface="Century Gothic"/>
              </a:rPr>
              <a:t> </a:t>
            </a:r>
            <a:r>
              <a:rPr lang="en-ZA" sz="1467" b="1" spc="7" dirty="0">
                <a:solidFill>
                  <a:srgbClr val="00A88E"/>
                </a:solidFill>
                <a:latin typeface="Century Gothic"/>
                <a:cs typeface="Century Gothic"/>
              </a:rPr>
              <a:t>Africa</a:t>
            </a:r>
            <a:endParaRPr lang="en-ZA" sz="1467" dirty="0">
              <a:solidFill>
                <a:srgbClr val="003B79"/>
              </a:solidFill>
              <a:latin typeface="Century Gothic"/>
              <a:cs typeface="Century Gothic"/>
            </a:endParaRPr>
          </a:p>
          <a:p>
            <a:pPr defTabSz="609585">
              <a:defRPr/>
            </a:pPr>
            <a:endParaRPr lang="en-ZA" sz="1467" dirty="0">
              <a:solidFill>
                <a:srgbClr val="003B79"/>
              </a:solidFill>
              <a:latin typeface="Century Gothic"/>
              <a:cs typeface="Century Gothic"/>
            </a:endParaRPr>
          </a:p>
          <a:p>
            <a:pPr marL="7701" defTabSz="609585">
              <a:spcBef>
                <a:spcPts val="767"/>
              </a:spcBef>
              <a:defRPr/>
            </a:pPr>
            <a:r>
              <a:rPr lang="en-ZA" sz="1467" b="1" spc="9" dirty="0">
                <a:solidFill>
                  <a:srgbClr val="00A88E"/>
                </a:solidFill>
                <a:latin typeface="Century Gothic"/>
                <a:cs typeface="Century Gothic"/>
              </a:rPr>
              <a:t>@AuditorGen_SA</a:t>
            </a:r>
            <a:endParaRPr lang="en-ZA" sz="1467" dirty="0">
              <a:solidFill>
                <a:srgbClr val="003B79"/>
              </a:solidFill>
              <a:latin typeface="Century Gothic"/>
              <a:cs typeface="Century Gothic"/>
            </a:endParaRPr>
          </a:p>
          <a:p>
            <a:pPr defTabSz="609585">
              <a:defRPr/>
            </a:pPr>
            <a:endParaRPr lang="en-ZA" sz="1467" dirty="0">
              <a:solidFill>
                <a:srgbClr val="003B79"/>
              </a:solidFill>
              <a:latin typeface="Century Gothic"/>
              <a:cs typeface="Century Gothic"/>
            </a:endParaRPr>
          </a:p>
          <a:p>
            <a:pPr marL="7701" defTabSz="609585">
              <a:spcBef>
                <a:spcPts val="767"/>
              </a:spcBef>
              <a:defRPr/>
            </a:pPr>
            <a:r>
              <a:rPr lang="en-ZA" sz="1467" b="1" spc="3" dirty="0">
                <a:solidFill>
                  <a:srgbClr val="00A88E"/>
                </a:solidFill>
                <a:latin typeface="Century Gothic"/>
                <a:cs typeface="Century Gothic"/>
              </a:rPr>
              <a:t>Auditor-General </a:t>
            </a:r>
            <a:r>
              <a:rPr lang="en-ZA" sz="1467" b="1" spc="9" dirty="0">
                <a:solidFill>
                  <a:srgbClr val="00A88E"/>
                </a:solidFill>
                <a:latin typeface="Century Gothic"/>
                <a:cs typeface="Century Gothic"/>
              </a:rPr>
              <a:t>of </a:t>
            </a:r>
            <a:r>
              <a:rPr lang="en-ZA" sz="1467" b="1" spc="7" dirty="0">
                <a:solidFill>
                  <a:srgbClr val="00A88E"/>
                </a:solidFill>
                <a:latin typeface="Century Gothic"/>
                <a:cs typeface="Century Gothic"/>
              </a:rPr>
              <a:t>South</a:t>
            </a:r>
            <a:r>
              <a:rPr lang="en-ZA" sz="1467" b="1" spc="-7" dirty="0">
                <a:solidFill>
                  <a:srgbClr val="00A88E"/>
                </a:solidFill>
                <a:latin typeface="Century Gothic"/>
                <a:cs typeface="Century Gothic"/>
              </a:rPr>
              <a:t> </a:t>
            </a:r>
            <a:r>
              <a:rPr lang="en-ZA" sz="1467" b="1" spc="7" dirty="0">
                <a:solidFill>
                  <a:srgbClr val="00A88E"/>
                </a:solidFill>
                <a:latin typeface="Century Gothic"/>
                <a:cs typeface="Century Gothic"/>
              </a:rPr>
              <a:t>Africa</a:t>
            </a:r>
            <a:endParaRPr lang="en-ZA" sz="1467" dirty="0">
              <a:solidFill>
                <a:srgbClr val="003B79"/>
              </a:solidFill>
              <a:latin typeface="Century Gothic"/>
              <a:cs typeface="Century Gothic"/>
            </a:endParaRPr>
          </a:p>
        </p:txBody>
      </p:sp>
      <p:sp>
        <p:nvSpPr>
          <p:cNvPr id="5" name="object 5">
            <a:extLst>
              <a:ext uri="{FF2B5EF4-FFF2-40B4-BE49-F238E27FC236}">
                <a16:creationId xmlns:a16="http://schemas.microsoft.com/office/drawing/2014/main" id="{56D3FA93-8ABC-AE4B-884D-34A98A6D2866}"/>
              </a:ext>
            </a:extLst>
          </p:cNvPr>
          <p:cNvSpPr txBox="1"/>
          <p:nvPr/>
        </p:nvSpPr>
        <p:spPr>
          <a:xfrm>
            <a:off x="7823200" y="4775201"/>
            <a:ext cx="2448984" cy="297821"/>
          </a:xfrm>
          <a:prstGeom prst="rect">
            <a:avLst/>
          </a:prstGeom>
        </p:spPr>
        <p:txBody>
          <a:bodyPr lIns="0" tIns="10397" rIns="0" bIns="0">
            <a:spAutoFit/>
          </a:bodyPr>
          <a:lstStyle/>
          <a:p>
            <a:pPr marL="7701" defTabSz="609585">
              <a:spcBef>
                <a:spcPts val="81"/>
              </a:spcBef>
              <a:defRPr/>
            </a:pPr>
            <a:r>
              <a:rPr sz="1867" spc="-15" dirty="0">
                <a:solidFill>
                  <a:srgbClr val="1B2C56"/>
                </a:solidFill>
                <a:latin typeface="Century Gothic"/>
                <a:cs typeface="Century Gothic"/>
              </a:rPr>
              <a:t>www.agsa.co.za</a:t>
            </a:r>
            <a:endParaRPr sz="1867" dirty="0">
              <a:solidFill>
                <a:srgbClr val="003B79"/>
              </a:solidFill>
              <a:latin typeface="Century Gothic"/>
              <a:cs typeface="Century Gothic"/>
            </a:endParaRPr>
          </a:p>
        </p:txBody>
      </p:sp>
      <p:sp>
        <p:nvSpPr>
          <p:cNvPr id="6" name="object 7">
            <a:extLst>
              <a:ext uri="{FF2B5EF4-FFF2-40B4-BE49-F238E27FC236}">
                <a16:creationId xmlns:a16="http://schemas.microsoft.com/office/drawing/2014/main" id="{D5E2DAE8-32A7-6F49-8A32-1719169903FC}"/>
              </a:ext>
            </a:extLst>
          </p:cNvPr>
          <p:cNvSpPr/>
          <p:nvPr/>
        </p:nvSpPr>
        <p:spPr>
          <a:xfrm>
            <a:off x="7829551" y="2514601"/>
            <a:ext cx="289983" cy="292100"/>
          </a:xfrm>
          <a:custGeom>
            <a:avLst/>
            <a:gdLst/>
            <a:ahLst/>
            <a:cxnLst/>
            <a:rect l="l" t="t" r="r" b="b"/>
            <a:pathLst>
              <a:path w="478790" h="478789">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lIns="0" tIns="0" rIns="0" bIns="0"/>
          <a:lstStyle/>
          <a:p>
            <a:pPr defTabSz="609585">
              <a:defRPr/>
            </a:pPr>
            <a:endParaRPr sz="496" dirty="0">
              <a:solidFill>
                <a:srgbClr val="003B79"/>
              </a:solidFill>
              <a:latin typeface="Arial" panose="020B0604020202020204"/>
            </a:endParaRPr>
          </a:p>
        </p:txBody>
      </p:sp>
      <p:sp>
        <p:nvSpPr>
          <p:cNvPr id="8" name="object 9">
            <a:extLst>
              <a:ext uri="{FF2B5EF4-FFF2-40B4-BE49-F238E27FC236}">
                <a16:creationId xmlns:a16="http://schemas.microsoft.com/office/drawing/2014/main" id="{299771D1-0006-074B-BDB0-3FE201BED9D0}"/>
              </a:ext>
            </a:extLst>
          </p:cNvPr>
          <p:cNvSpPr/>
          <p:nvPr/>
        </p:nvSpPr>
        <p:spPr>
          <a:xfrm>
            <a:off x="7829551" y="3054351"/>
            <a:ext cx="289983" cy="289983"/>
          </a:xfrm>
          <a:custGeom>
            <a:avLst/>
            <a:gdLst/>
            <a:ahLst/>
            <a:cxnLst/>
            <a:rect l="l" t="t" r="r" b="b"/>
            <a:pathLst>
              <a:path w="478790" h="478789">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lIns="0" tIns="0" rIns="0" bIns="0"/>
          <a:lstStyle/>
          <a:p>
            <a:pPr defTabSz="609585">
              <a:defRPr/>
            </a:pPr>
            <a:endParaRPr sz="496" dirty="0">
              <a:solidFill>
                <a:srgbClr val="003B79"/>
              </a:solidFill>
              <a:latin typeface="Arial" panose="020B0604020202020204"/>
            </a:endParaRPr>
          </a:p>
        </p:txBody>
      </p:sp>
      <p:sp>
        <p:nvSpPr>
          <p:cNvPr id="10" name="object 11">
            <a:extLst>
              <a:ext uri="{FF2B5EF4-FFF2-40B4-BE49-F238E27FC236}">
                <a16:creationId xmlns:a16="http://schemas.microsoft.com/office/drawing/2014/main" id="{B21416CD-4007-0549-B160-2CD84B17F9C1}"/>
              </a:ext>
            </a:extLst>
          </p:cNvPr>
          <p:cNvSpPr/>
          <p:nvPr/>
        </p:nvSpPr>
        <p:spPr>
          <a:xfrm>
            <a:off x="7829551" y="3600451"/>
            <a:ext cx="289983" cy="289983"/>
          </a:xfrm>
          <a:custGeom>
            <a:avLst/>
            <a:gdLst/>
            <a:ahLst/>
            <a:cxnLst/>
            <a:rect l="l" t="t" r="r" b="b"/>
            <a:pathLst>
              <a:path w="478790" h="478790">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lIns="0" tIns="0" rIns="0" bIns="0"/>
          <a:lstStyle/>
          <a:p>
            <a:pPr defTabSz="609585">
              <a:defRPr/>
            </a:pPr>
            <a:endParaRPr sz="496" dirty="0">
              <a:solidFill>
                <a:srgbClr val="003B79"/>
              </a:solidFill>
              <a:latin typeface="Arial" panose="020B0604020202020204"/>
            </a:endParaRPr>
          </a:p>
        </p:txBody>
      </p:sp>
      <p:sp>
        <p:nvSpPr>
          <p:cNvPr id="82952" name="TextBox 13"/>
          <p:cNvSpPr txBox="1">
            <a:spLocks noChangeArrowheads="1"/>
          </p:cNvSpPr>
          <p:nvPr/>
        </p:nvSpPr>
        <p:spPr bwMode="auto">
          <a:xfrm>
            <a:off x="431801" y="2417235"/>
            <a:ext cx="5135033" cy="118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609585" fontAlgn="base">
              <a:spcBef>
                <a:spcPct val="0"/>
              </a:spcBef>
              <a:spcAft>
                <a:spcPct val="0"/>
              </a:spcAft>
            </a:pPr>
            <a:r>
              <a:rPr lang="en-US" altLang="en-US" sz="5333" b="1" dirty="0">
                <a:solidFill>
                  <a:srgbClr val="FFFFFF"/>
                </a:solidFill>
                <a:latin typeface="Century Gothic" panose="020B0502020202020204" pitchFamily="34" charset="0"/>
              </a:rPr>
              <a:t>    </a:t>
            </a:r>
            <a:r>
              <a:rPr lang="en-US" altLang="en-US" sz="4800" b="1" dirty="0">
                <a:solidFill>
                  <a:srgbClr val="FFFFFF"/>
                </a:solidFill>
                <a:latin typeface="Century Gothic" panose="020B0502020202020204" pitchFamily="34" charset="0"/>
              </a:rPr>
              <a:t>THANK</a:t>
            </a:r>
            <a:r>
              <a:rPr lang="en-US" altLang="en-US" sz="5333" b="1" dirty="0">
                <a:solidFill>
                  <a:srgbClr val="FFFFFF"/>
                </a:solidFill>
                <a:latin typeface="Century Gothic" panose="020B0502020202020204" pitchFamily="34" charset="0"/>
              </a:rPr>
              <a:t> </a:t>
            </a:r>
            <a:r>
              <a:rPr lang="en-US" altLang="en-US" sz="4800" b="1" dirty="0">
                <a:solidFill>
                  <a:srgbClr val="FFFFFF"/>
                </a:solidFill>
                <a:latin typeface="Century Gothic" panose="020B0502020202020204" pitchFamily="34" charset="0"/>
              </a:rPr>
              <a:t>YOU</a:t>
            </a:r>
          </a:p>
        </p:txBody>
      </p:sp>
      <p:sp>
        <p:nvSpPr>
          <p:cNvPr id="82953" name="TextBox 14"/>
          <p:cNvSpPr txBox="1">
            <a:spLocks noChangeArrowheads="1"/>
          </p:cNvSpPr>
          <p:nvPr/>
        </p:nvSpPr>
        <p:spPr bwMode="auto">
          <a:xfrm>
            <a:off x="1684867" y="3225801"/>
            <a:ext cx="2537884" cy="118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609585" fontAlgn="base">
              <a:spcBef>
                <a:spcPct val="0"/>
              </a:spcBef>
              <a:spcAft>
                <a:spcPct val="0"/>
              </a:spcAft>
            </a:pPr>
            <a:endParaRPr lang="en-US" altLang="en-US" sz="5333" b="1" dirty="0">
              <a:solidFill>
                <a:srgbClr val="FFFFFF"/>
              </a:solidFill>
              <a:latin typeface="Century Gothic" panose="020B0502020202020204" pitchFamily="34" charset="0"/>
            </a:endParaRPr>
          </a:p>
        </p:txBody>
      </p:sp>
      <p:pic>
        <p:nvPicPr>
          <p:cNvPr id="82954" name="Picture 6" descr="A picture containing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5385" y="2569634"/>
            <a:ext cx="78316"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11" descr="Logo, ico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9984" y="3661834"/>
            <a:ext cx="143933" cy="14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5" descr="A picture containing ax&#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5751" y="3130551"/>
            <a:ext cx="143933" cy="1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85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7F94217B98F445AA584973403D3637" ma:contentTypeVersion="11" ma:contentTypeDescription="Create a new document." ma:contentTypeScope="" ma:versionID="f9147a0e30b7d03fd292a28f2c82efb6">
  <xsd:schema xmlns:xsd="http://www.w3.org/2001/XMLSchema" xmlns:xs="http://www.w3.org/2001/XMLSchema" xmlns:p="http://schemas.microsoft.com/office/2006/metadata/properties" xmlns:ns1="http://schemas.microsoft.com/sharepoint/v3" xmlns:ns2="898e675c-dedf-4030-8522-202159b33034" xmlns:ns3="db9a61e7-e58b-4a0f-a1f0-f0fe15068406" targetNamespace="http://schemas.microsoft.com/office/2006/metadata/properties" ma:root="true" ma:fieldsID="121e0ba1e6c02a11310e1239cb3a3f96" ns1:_="" ns2:_="" ns3:_="">
    <xsd:import namespace="http://schemas.microsoft.com/sharepoint/v3"/>
    <xsd:import namespace="898e675c-dedf-4030-8522-202159b33034"/>
    <xsd:import namespace="db9a61e7-e58b-4a0f-a1f0-f0fe15068406"/>
    <xsd:element name="properties">
      <xsd:complexType>
        <xsd:sequence>
          <xsd:element name="documentManagement">
            <xsd:complexType>
              <xsd:all>
                <xsd:element ref="ns1:PublishingStartDate" minOccurs="0"/>
                <xsd:element ref="ns1:PublishingExpirationDate" minOccurs="0"/>
                <xsd:element ref="ns2:Status"/>
                <xsd:element ref="ns3:_dlc_DocId" minOccurs="0"/>
                <xsd:element ref="ns3:_dlc_DocIdUrl" minOccurs="0"/>
                <xsd:element ref="ns3: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8e675c-dedf-4030-8522-202159b33034" elementFormDefault="qualified">
    <xsd:import namespace="http://schemas.microsoft.com/office/2006/documentManagement/types"/>
    <xsd:import namespace="http://schemas.microsoft.com/office/infopath/2007/PartnerControls"/>
    <xsd:element name="Status" ma:index="10" ma:displayName="Status" ma:default="Please select..." ma:format="Dropdown" ma:internalName="Status">
      <xsd:simpleType>
        <xsd:restriction base="dms:Choice">
          <xsd:enumeration value="Please select..."/>
          <xsd:enumeration value="Draft"/>
          <xsd:enumeration value="Draft MFMA"/>
          <xsd:enumeration value="Draft PFMA"/>
          <xsd:enumeration value="Draft review"/>
          <xsd:enumeration value="Final"/>
          <xsd:enumeration value="Final MFMA"/>
          <xsd:enumeration value="Final PFMA"/>
        </xsd:restriction>
      </xsd:simpleType>
    </xsd:element>
  </xsd:schema>
  <xsd:schema xmlns:xsd="http://www.w3.org/2001/XMLSchema" xmlns:xs="http://www.w3.org/2001/XMLSchema" xmlns:dms="http://schemas.microsoft.com/office/2006/documentManagement/types" xmlns:pc="http://schemas.microsoft.com/office/infopath/2007/PartnerControls" targetNamespace="db9a61e7-e58b-4a0f-a1f0-f0fe1506840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Status xmlns="898e675c-dedf-4030-8522-202159b33034">Draft</Status>
    <PublishingStartDate xmlns="http://schemas.microsoft.com/sharepoint/v3" xsi:nil="true"/>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112129F-579B-49C8-85F3-786AF0961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98e675c-dedf-4030-8522-202159b33034"/>
    <ds:schemaRef ds:uri="db9a61e7-e58b-4a0f-a1f0-f0fe15068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511851-9218-46E1-912E-4DB7995A11F9}">
  <ds:schemaRefs>
    <ds:schemaRef ds:uri="http://schemas.microsoft.com/sharepoint/v3/contenttype/forms"/>
  </ds:schemaRefs>
</ds:datastoreItem>
</file>

<file path=customXml/itemProps3.xml><?xml version="1.0" encoding="utf-8"?>
<ds:datastoreItem xmlns:ds="http://schemas.openxmlformats.org/officeDocument/2006/customXml" ds:itemID="{5034787C-A12C-4CD3-B1D2-31D305332985}">
  <ds:schemaRefs>
    <ds:schemaRef ds:uri="http://schemas.openxmlformats.org/package/2006/metadata/core-properties"/>
    <ds:schemaRef ds:uri="http://purl.org/dc/dcmitype/"/>
    <ds:schemaRef ds:uri="http://schemas.microsoft.com/office/infopath/2007/PartnerControls"/>
    <ds:schemaRef ds:uri="898e675c-dedf-4030-8522-202159b33034"/>
    <ds:schemaRef ds:uri="http://purl.org/dc/elements/1.1/"/>
    <ds:schemaRef ds:uri="http://schemas.microsoft.com/office/2006/documentManagement/types"/>
    <ds:schemaRef ds:uri="http://schemas.microsoft.com/sharepoint/v3"/>
    <ds:schemaRef ds:uri="http://purl.org/dc/terms/"/>
    <ds:schemaRef ds:uri="db9a61e7-e58b-4a0f-a1f0-f0fe15068406"/>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A5E0A612-8E29-4477-A07A-4C025A7F29D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6685</TotalTime>
  <Words>793</Words>
  <Application>Microsoft Office PowerPoint</Application>
  <PresentationFormat>Widescreen</PresentationFormat>
  <Paragraphs>68</Paragraphs>
  <Slides>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MS PGothic</vt:lpstr>
      <vt:lpstr>Arial</vt:lpstr>
      <vt:lpstr>Calibri</vt:lpstr>
      <vt:lpstr>Calibri Light</vt:lpstr>
      <vt:lpstr>Century Gothic</vt:lpstr>
      <vt:lpstr>Wingdings</vt:lpstr>
      <vt:lpstr>1_Office Theme</vt:lpstr>
      <vt:lpstr>Office Theme</vt:lpstr>
      <vt:lpstr>PowerPoint Presentation</vt:lpstr>
      <vt:lpstr>Reputation promise</vt:lpstr>
      <vt:lpstr>Extract of SAI South Africa’s strategy 2022-2025</vt:lpstr>
      <vt:lpstr>Implementation of SAI SA strategy</vt:lpstr>
      <vt:lpstr>Performance audit on the rehabilitation of derelict and ownerless mines</vt:lpstr>
      <vt:lpstr>Impact of D&amp;O mines (cont.)</vt:lpstr>
      <vt:lpstr>Impact of D&amp;O mines (cont.)</vt:lpstr>
      <vt:lpstr>Commitment by the Accounting Officer to address the findings in the report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Corrie Pretorius (SM)</cp:lastModifiedBy>
  <cp:revision>405</cp:revision>
  <cp:lastPrinted>2021-11-24T08:55:13Z</cp:lastPrinted>
  <dcterms:created xsi:type="dcterms:W3CDTF">2019-03-13T13:21:24Z</dcterms:created>
  <dcterms:modified xsi:type="dcterms:W3CDTF">2022-06-01T10:41:23Z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0x0101007C7F94217B98F445AA584973403D3637</vt:lpwstr>
  </property>
</Properties>
</file>