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7"/>
  </p:sldMasterIdLst>
  <p:notesMasterIdLst>
    <p:notesMasterId r:id="rId35"/>
  </p:notesMasterIdLst>
  <p:handoutMasterIdLst>
    <p:handoutMasterId r:id="rId36"/>
  </p:handoutMasterIdLst>
  <p:sldIdLst>
    <p:sldId id="290" r:id="rId8"/>
    <p:sldId id="261" r:id="rId9"/>
    <p:sldId id="287" r:id="rId10"/>
    <p:sldId id="288" r:id="rId11"/>
    <p:sldId id="291" r:id="rId12"/>
    <p:sldId id="256" r:id="rId13"/>
    <p:sldId id="289" r:id="rId14"/>
    <p:sldId id="296" r:id="rId15"/>
    <p:sldId id="295" r:id="rId16"/>
    <p:sldId id="270" r:id="rId17"/>
    <p:sldId id="267" r:id="rId18"/>
    <p:sldId id="268" r:id="rId19"/>
    <p:sldId id="269" r:id="rId20"/>
    <p:sldId id="286" r:id="rId21"/>
    <p:sldId id="271" r:id="rId22"/>
    <p:sldId id="272" r:id="rId23"/>
    <p:sldId id="277" r:id="rId24"/>
    <p:sldId id="278" r:id="rId25"/>
    <p:sldId id="297" r:id="rId26"/>
    <p:sldId id="298" r:id="rId27"/>
    <p:sldId id="264" r:id="rId28"/>
    <p:sldId id="275" r:id="rId29"/>
    <p:sldId id="274" r:id="rId30"/>
    <p:sldId id="279" r:id="rId31"/>
    <p:sldId id="280" r:id="rId32"/>
    <p:sldId id="284" r:id="rId33"/>
    <p:sldId id="285"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4" autoAdjust="0"/>
    <p:restoredTop sz="66103" autoAdjust="0"/>
  </p:normalViewPr>
  <p:slideViewPr>
    <p:cSldViewPr snapToGrid="0">
      <p:cViewPr varScale="1">
        <p:scale>
          <a:sx n="76" d="100"/>
          <a:sy n="76" d="100"/>
        </p:scale>
        <p:origin x="1788" y="84"/>
      </p:cViewPr>
      <p:guideLst/>
    </p:cSldViewPr>
  </p:slideViewPr>
  <p:notesTextViewPr>
    <p:cViewPr>
      <p:scale>
        <a:sx n="1" d="1"/>
        <a:sy n="1" d="1"/>
      </p:scale>
      <p:origin x="0" y="0"/>
    </p:cViewPr>
  </p:notesTextViewPr>
  <p:notesViewPr>
    <p:cSldViewPr snapToGrid="0">
      <p:cViewPr>
        <p:scale>
          <a:sx n="77" d="100"/>
          <a:sy n="77" d="100"/>
        </p:scale>
        <p:origin x="342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7D7936-2471-4A17-B411-8BB7CFEB3F1B}" type="datetimeFigureOut">
              <a:rPr lang="nb-NO" smtClean="0"/>
              <a:t>08.06.2022</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B0AEE8-0624-42B1-A26D-B49953E30CBB}" type="slidenum">
              <a:rPr lang="nb-NO" smtClean="0"/>
              <a:t>‹#›</a:t>
            </a:fld>
            <a:endParaRPr lang="nb-NO"/>
          </a:p>
        </p:txBody>
      </p:sp>
    </p:spTree>
    <p:extLst>
      <p:ext uri="{BB962C8B-B14F-4D97-AF65-F5344CB8AC3E}">
        <p14:creationId xmlns:p14="http://schemas.microsoft.com/office/powerpoint/2010/main" val="41295926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0A440-C0F2-4A32-8EAD-DEDD6CCE5692}" type="datetimeFigureOut">
              <a:rPr lang="nb-NO" smtClean="0"/>
              <a:t>08.06.2022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D63BB-8FA9-4922-8D3F-4CA9950F180D}" type="slidenum">
              <a:rPr lang="nb-NO" smtClean="0"/>
              <a:t>‹#›</a:t>
            </a:fld>
            <a:endParaRPr lang="nb-NO"/>
          </a:p>
        </p:txBody>
      </p:sp>
    </p:spTree>
    <p:extLst>
      <p:ext uri="{BB962C8B-B14F-4D97-AF65-F5344CB8AC3E}">
        <p14:creationId xmlns:p14="http://schemas.microsoft.com/office/powerpoint/2010/main" val="19594277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a:t>
            </a:fld>
            <a:endParaRPr lang="nb-NO"/>
          </a:p>
        </p:txBody>
      </p:sp>
    </p:spTree>
    <p:extLst>
      <p:ext uri="{BB962C8B-B14F-4D97-AF65-F5344CB8AC3E}">
        <p14:creationId xmlns:p14="http://schemas.microsoft.com/office/powerpoint/2010/main" val="401523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10</a:t>
            </a:fld>
            <a:endParaRPr lang="nb-NO"/>
          </a:p>
        </p:txBody>
      </p:sp>
    </p:spTree>
    <p:extLst>
      <p:ext uri="{BB962C8B-B14F-4D97-AF65-F5344CB8AC3E}">
        <p14:creationId xmlns:p14="http://schemas.microsoft.com/office/powerpoint/2010/main" val="133173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11</a:t>
            </a:fld>
            <a:endParaRPr lang="nb-NO"/>
          </a:p>
        </p:txBody>
      </p:sp>
    </p:spTree>
    <p:extLst>
      <p:ext uri="{BB962C8B-B14F-4D97-AF65-F5344CB8AC3E}">
        <p14:creationId xmlns:p14="http://schemas.microsoft.com/office/powerpoint/2010/main" val="389169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12</a:t>
            </a:fld>
            <a:endParaRPr lang="nb-NO"/>
          </a:p>
        </p:txBody>
      </p:sp>
    </p:spTree>
    <p:extLst>
      <p:ext uri="{BB962C8B-B14F-4D97-AF65-F5344CB8AC3E}">
        <p14:creationId xmlns:p14="http://schemas.microsoft.com/office/powerpoint/2010/main" val="300559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13</a:t>
            </a:fld>
            <a:endParaRPr lang="nb-NO"/>
          </a:p>
        </p:txBody>
      </p:sp>
    </p:spTree>
    <p:extLst>
      <p:ext uri="{BB962C8B-B14F-4D97-AF65-F5344CB8AC3E}">
        <p14:creationId xmlns:p14="http://schemas.microsoft.com/office/powerpoint/2010/main" val="392852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14</a:t>
            </a:fld>
            <a:endParaRPr lang="nb-NO"/>
          </a:p>
        </p:txBody>
      </p:sp>
    </p:spTree>
    <p:extLst>
      <p:ext uri="{BB962C8B-B14F-4D97-AF65-F5344CB8AC3E}">
        <p14:creationId xmlns:p14="http://schemas.microsoft.com/office/powerpoint/2010/main" val="9172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1"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15</a:t>
            </a:fld>
            <a:endParaRPr lang="nb-NO"/>
          </a:p>
        </p:txBody>
      </p:sp>
    </p:spTree>
    <p:extLst>
      <p:ext uri="{BB962C8B-B14F-4D97-AF65-F5344CB8AC3E}">
        <p14:creationId xmlns:p14="http://schemas.microsoft.com/office/powerpoint/2010/main" val="316652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16</a:t>
            </a:fld>
            <a:endParaRPr lang="nb-NO"/>
          </a:p>
        </p:txBody>
      </p:sp>
    </p:spTree>
    <p:extLst>
      <p:ext uri="{BB962C8B-B14F-4D97-AF65-F5344CB8AC3E}">
        <p14:creationId xmlns:p14="http://schemas.microsoft.com/office/powerpoint/2010/main" val="1262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17</a:t>
            </a:fld>
            <a:endParaRPr lang="nb-NO"/>
          </a:p>
        </p:txBody>
      </p:sp>
    </p:spTree>
    <p:extLst>
      <p:ext uri="{BB962C8B-B14F-4D97-AF65-F5344CB8AC3E}">
        <p14:creationId xmlns:p14="http://schemas.microsoft.com/office/powerpoint/2010/main" val="248600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18</a:t>
            </a:fld>
            <a:endParaRPr lang="nb-NO"/>
          </a:p>
        </p:txBody>
      </p:sp>
    </p:spTree>
    <p:extLst>
      <p:ext uri="{BB962C8B-B14F-4D97-AF65-F5344CB8AC3E}">
        <p14:creationId xmlns:p14="http://schemas.microsoft.com/office/powerpoint/2010/main" val="138086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19</a:t>
            </a:fld>
            <a:endParaRPr lang="nb-NO"/>
          </a:p>
        </p:txBody>
      </p:sp>
    </p:spTree>
    <p:extLst>
      <p:ext uri="{BB962C8B-B14F-4D97-AF65-F5344CB8AC3E}">
        <p14:creationId xmlns:p14="http://schemas.microsoft.com/office/powerpoint/2010/main" val="351951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a:t>
            </a:fld>
            <a:endParaRPr lang="nb-NO"/>
          </a:p>
        </p:txBody>
      </p:sp>
    </p:spTree>
    <p:extLst>
      <p:ext uri="{BB962C8B-B14F-4D97-AF65-F5344CB8AC3E}">
        <p14:creationId xmlns:p14="http://schemas.microsoft.com/office/powerpoint/2010/main" val="1031979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20</a:t>
            </a:fld>
            <a:endParaRPr lang="nb-NO"/>
          </a:p>
        </p:txBody>
      </p:sp>
    </p:spTree>
    <p:extLst>
      <p:ext uri="{BB962C8B-B14F-4D97-AF65-F5344CB8AC3E}">
        <p14:creationId xmlns:p14="http://schemas.microsoft.com/office/powerpoint/2010/main" val="366379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21</a:t>
            </a:fld>
            <a:endParaRPr lang="nb-NO"/>
          </a:p>
        </p:txBody>
      </p:sp>
    </p:spTree>
    <p:extLst>
      <p:ext uri="{BB962C8B-B14F-4D97-AF65-F5344CB8AC3E}">
        <p14:creationId xmlns:p14="http://schemas.microsoft.com/office/powerpoint/2010/main" val="587558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22</a:t>
            </a:fld>
            <a:endParaRPr lang="nb-NO"/>
          </a:p>
        </p:txBody>
      </p:sp>
    </p:spTree>
    <p:extLst>
      <p:ext uri="{BB962C8B-B14F-4D97-AF65-F5344CB8AC3E}">
        <p14:creationId xmlns:p14="http://schemas.microsoft.com/office/powerpoint/2010/main" val="23543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23</a:t>
            </a:fld>
            <a:endParaRPr lang="nb-NO"/>
          </a:p>
        </p:txBody>
      </p:sp>
    </p:spTree>
    <p:extLst>
      <p:ext uri="{BB962C8B-B14F-4D97-AF65-F5344CB8AC3E}">
        <p14:creationId xmlns:p14="http://schemas.microsoft.com/office/powerpoint/2010/main" val="269463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smtClean="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24</a:t>
            </a:fld>
            <a:endParaRPr lang="nb-NO"/>
          </a:p>
        </p:txBody>
      </p:sp>
    </p:spTree>
    <p:extLst>
      <p:ext uri="{BB962C8B-B14F-4D97-AF65-F5344CB8AC3E}">
        <p14:creationId xmlns:p14="http://schemas.microsoft.com/office/powerpoint/2010/main" val="287981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25</a:t>
            </a:fld>
            <a:endParaRPr lang="nb-NO"/>
          </a:p>
        </p:txBody>
      </p:sp>
    </p:spTree>
    <p:extLst>
      <p:ext uri="{BB962C8B-B14F-4D97-AF65-F5344CB8AC3E}">
        <p14:creationId xmlns:p14="http://schemas.microsoft.com/office/powerpoint/2010/main" val="243660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26</a:t>
            </a:fld>
            <a:endParaRPr lang="nb-NO"/>
          </a:p>
        </p:txBody>
      </p:sp>
    </p:spTree>
    <p:extLst>
      <p:ext uri="{BB962C8B-B14F-4D97-AF65-F5344CB8AC3E}">
        <p14:creationId xmlns:p14="http://schemas.microsoft.com/office/powerpoint/2010/main" val="412628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27</a:t>
            </a:fld>
            <a:endParaRPr lang="nb-NO"/>
          </a:p>
        </p:txBody>
      </p:sp>
    </p:spTree>
    <p:extLst>
      <p:ext uri="{BB962C8B-B14F-4D97-AF65-F5344CB8AC3E}">
        <p14:creationId xmlns:p14="http://schemas.microsoft.com/office/powerpoint/2010/main" val="25504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a:t>
            </a:r>
          </a:p>
          <a:p>
            <a:endParaRPr lang="nb-NO" baseline="0" dirty="0" smtClean="0"/>
          </a:p>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3</a:t>
            </a:fld>
            <a:endParaRPr lang="nb-NO"/>
          </a:p>
        </p:txBody>
      </p:sp>
    </p:spTree>
    <p:extLst>
      <p:ext uri="{BB962C8B-B14F-4D97-AF65-F5344CB8AC3E}">
        <p14:creationId xmlns:p14="http://schemas.microsoft.com/office/powerpoint/2010/main" val="98718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4</a:t>
            </a:fld>
            <a:endParaRPr lang="nb-NO"/>
          </a:p>
        </p:txBody>
      </p:sp>
    </p:spTree>
    <p:extLst>
      <p:ext uri="{BB962C8B-B14F-4D97-AF65-F5344CB8AC3E}">
        <p14:creationId xmlns:p14="http://schemas.microsoft.com/office/powerpoint/2010/main" val="221163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5</a:t>
            </a:fld>
            <a:endParaRPr lang="nb-NO"/>
          </a:p>
        </p:txBody>
      </p:sp>
    </p:spTree>
    <p:extLst>
      <p:ext uri="{BB962C8B-B14F-4D97-AF65-F5344CB8AC3E}">
        <p14:creationId xmlns:p14="http://schemas.microsoft.com/office/powerpoint/2010/main" val="386911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baseline="0" dirty="0"/>
          </a:p>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6</a:t>
            </a:fld>
            <a:endParaRPr lang="nb-NO"/>
          </a:p>
        </p:txBody>
      </p:sp>
    </p:spTree>
    <p:extLst>
      <p:ext uri="{BB962C8B-B14F-4D97-AF65-F5344CB8AC3E}">
        <p14:creationId xmlns:p14="http://schemas.microsoft.com/office/powerpoint/2010/main" val="356663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7</a:t>
            </a:fld>
            <a:endParaRPr lang="nb-NO"/>
          </a:p>
        </p:txBody>
      </p:sp>
    </p:spTree>
    <p:extLst>
      <p:ext uri="{BB962C8B-B14F-4D97-AF65-F5344CB8AC3E}">
        <p14:creationId xmlns:p14="http://schemas.microsoft.com/office/powerpoint/2010/main" val="202486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8</a:t>
            </a:fld>
            <a:endParaRPr lang="nb-NO"/>
          </a:p>
        </p:txBody>
      </p:sp>
    </p:spTree>
    <p:extLst>
      <p:ext uri="{BB962C8B-B14F-4D97-AF65-F5344CB8AC3E}">
        <p14:creationId xmlns:p14="http://schemas.microsoft.com/office/powerpoint/2010/main" val="340190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1B9D63BB-8FA9-4922-8D3F-4CA9950F180D}" type="slidenum">
              <a:rPr lang="nb-NO" smtClean="0"/>
              <a:t>9</a:t>
            </a:fld>
            <a:endParaRPr lang="nb-NO"/>
          </a:p>
        </p:txBody>
      </p:sp>
    </p:spTree>
    <p:extLst>
      <p:ext uri="{BB962C8B-B14F-4D97-AF65-F5344CB8AC3E}">
        <p14:creationId xmlns:p14="http://schemas.microsoft.com/office/powerpoint/2010/main" val="306406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A5618A0-5442-47D2-9092-02BD14CC7844}" type="datetime1">
              <a:rPr lang="nb-NO" smtClean="0"/>
              <a:t>08.06.2022</a:t>
            </a:fld>
            <a:endParaRPr lang="nb-NO"/>
          </a:p>
        </p:txBody>
      </p:sp>
      <p:sp>
        <p:nvSpPr>
          <p:cNvPr id="5" name="Plassholder for bunntekst 4"/>
          <p:cNvSpPr>
            <a:spLocks noGrp="1"/>
          </p:cNvSpPr>
          <p:nvPr>
            <p:ph type="ftr" sz="quarter" idx="11"/>
          </p:nvPr>
        </p:nvSpPr>
        <p:spPr/>
        <p:txBody>
          <a:body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64805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BA0856D-C244-40DB-9BAA-9BCCB8CC1A46}" type="datetime1">
              <a:rPr lang="nb-NO" smtClean="0"/>
              <a:t>08.06.2022</a:t>
            </a:fld>
            <a:endParaRPr lang="nb-NO"/>
          </a:p>
        </p:txBody>
      </p:sp>
      <p:sp>
        <p:nvSpPr>
          <p:cNvPr id="5" name="Plassholder for bunntekst 4"/>
          <p:cNvSpPr>
            <a:spLocks noGrp="1"/>
          </p:cNvSpPr>
          <p:nvPr>
            <p:ph type="ftr" sz="quarter" idx="11"/>
          </p:nvPr>
        </p:nvSpPr>
        <p:spPr/>
        <p:txBody>
          <a:body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199465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CC0989A-B0F8-42CB-9261-D3C11622FD92}" type="datetime1">
              <a:rPr lang="nb-NO" smtClean="0"/>
              <a:t>08.06.2022</a:t>
            </a:fld>
            <a:endParaRPr lang="nb-NO"/>
          </a:p>
        </p:txBody>
      </p:sp>
      <p:sp>
        <p:nvSpPr>
          <p:cNvPr id="5" name="Plassholder for bunntekst 4"/>
          <p:cNvSpPr>
            <a:spLocks noGrp="1"/>
          </p:cNvSpPr>
          <p:nvPr>
            <p:ph type="ftr" sz="quarter" idx="11"/>
          </p:nvPr>
        </p:nvSpPr>
        <p:spPr/>
        <p:txBody>
          <a:body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113185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3C8B79-EC15-4786-A9A5-5B946B538A1F}" type="datetime1">
              <a:rPr lang="nb-NO" smtClean="0"/>
              <a:t>08.06.2022</a:t>
            </a:fld>
            <a:endParaRPr lang="nb-NO"/>
          </a:p>
        </p:txBody>
      </p:sp>
      <p:sp>
        <p:nvSpPr>
          <p:cNvPr id="5" name="Plassholder for bunntekst 4"/>
          <p:cNvSpPr>
            <a:spLocks noGrp="1"/>
          </p:cNvSpPr>
          <p:nvPr>
            <p:ph type="ftr" sz="quarter" idx="11"/>
          </p:nvPr>
        </p:nvSpPr>
        <p:spPr/>
        <p:txBody>
          <a:body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243206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63FA0D86-122F-4178-939C-40BC7712DB46}" type="datetime1">
              <a:rPr lang="nb-NO" smtClean="0"/>
              <a:t>08.06.2022</a:t>
            </a:fld>
            <a:endParaRPr lang="nb-NO"/>
          </a:p>
        </p:txBody>
      </p:sp>
      <p:sp>
        <p:nvSpPr>
          <p:cNvPr id="5" name="Plassholder for bunntekst 4"/>
          <p:cNvSpPr>
            <a:spLocks noGrp="1"/>
          </p:cNvSpPr>
          <p:nvPr>
            <p:ph type="ftr" sz="quarter" idx="11"/>
          </p:nvPr>
        </p:nvSpPr>
        <p:spPr/>
        <p:txBody>
          <a:body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291341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A6ECC70-E5CF-444F-AD68-1F4DE7B55C58}" type="datetime1">
              <a:rPr lang="nb-NO" smtClean="0"/>
              <a:t>08.06.2022</a:t>
            </a:fld>
            <a:endParaRPr lang="nb-NO"/>
          </a:p>
        </p:txBody>
      </p:sp>
      <p:sp>
        <p:nvSpPr>
          <p:cNvPr id="6" name="Plassholder for bunntekst 5"/>
          <p:cNvSpPr>
            <a:spLocks noGrp="1"/>
          </p:cNvSpPr>
          <p:nvPr>
            <p:ph type="ftr" sz="quarter" idx="11"/>
          </p:nvPr>
        </p:nvSpPr>
        <p:spPr/>
        <p:txBody>
          <a:bodyPr/>
          <a:lstStyle/>
          <a:p>
            <a:r>
              <a:rPr lang="nb-NO" smtClean="0"/>
              <a:t>  INTOSAI Performance Audit Subcommittee  London, UK  8 – 9 June 2022  </a:t>
            </a:r>
            <a:endParaRPr lang="nb-NO"/>
          </a:p>
        </p:txBody>
      </p:sp>
      <p:sp>
        <p:nvSpPr>
          <p:cNvPr id="7" name="Plassholder for lysbildenummer 6"/>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33209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C31344B9-228E-4E61-A943-4B6DEFB024DC}" type="datetime1">
              <a:rPr lang="nb-NO" smtClean="0"/>
              <a:t>08.06.2022</a:t>
            </a:fld>
            <a:endParaRPr lang="nb-NO"/>
          </a:p>
        </p:txBody>
      </p:sp>
      <p:sp>
        <p:nvSpPr>
          <p:cNvPr id="8" name="Plassholder for bunntekst 7"/>
          <p:cNvSpPr>
            <a:spLocks noGrp="1"/>
          </p:cNvSpPr>
          <p:nvPr>
            <p:ph type="ftr" sz="quarter" idx="11"/>
          </p:nvPr>
        </p:nvSpPr>
        <p:spPr/>
        <p:txBody>
          <a:bodyPr/>
          <a:lstStyle/>
          <a:p>
            <a:r>
              <a:rPr lang="nb-NO" smtClean="0"/>
              <a:t>  INTOSAI Performance Audit Subcommittee  London, UK  8 – 9 June 2022  </a:t>
            </a:r>
            <a:endParaRPr lang="nb-NO"/>
          </a:p>
        </p:txBody>
      </p:sp>
      <p:sp>
        <p:nvSpPr>
          <p:cNvPr id="9" name="Plassholder for lysbildenummer 8"/>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334648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7E9028A-8106-4E1C-B2FA-BC567C1CAB85}" type="datetime1">
              <a:rPr lang="nb-NO" smtClean="0"/>
              <a:t>08.06.2022</a:t>
            </a:fld>
            <a:endParaRPr lang="nb-NO"/>
          </a:p>
        </p:txBody>
      </p:sp>
      <p:sp>
        <p:nvSpPr>
          <p:cNvPr id="4" name="Plassholder for bunntekst 3"/>
          <p:cNvSpPr>
            <a:spLocks noGrp="1"/>
          </p:cNvSpPr>
          <p:nvPr>
            <p:ph type="ftr" sz="quarter" idx="11"/>
          </p:nvPr>
        </p:nvSpPr>
        <p:spPr/>
        <p:txBody>
          <a:bodyPr/>
          <a:lstStyle/>
          <a:p>
            <a:r>
              <a:rPr lang="nb-NO" smtClean="0"/>
              <a:t>  INTOSAI Performance Audit Subcommittee  London, UK  8 – 9 June 2022  </a:t>
            </a:r>
            <a:endParaRPr lang="nb-NO"/>
          </a:p>
        </p:txBody>
      </p:sp>
      <p:sp>
        <p:nvSpPr>
          <p:cNvPr id="5" name="Plassholder for lysbildenummer 4"/>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312380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4EDCC63-D2DE-4ECB-81B8-B244157454A9}" type="datetime1">
              <a:rPr lang="nb-NO" smtClean="0"/>
              <a:t>08.06.2022</a:t>
            </a:fld>
            <a:endParaRPr lang="nb-NO"/>
          </a:p>
        </p:txBody>
      </p:sp>
      <p:sp>
        <p:nvSpPr>
          <p:cNvPr id="3" name="Plassholder for bunntekst 2"/>
          <p:cNvSpPr>
            <a:spLocks noGrp="1"/>
          </p:cNvSpPr>
          <p:nvPr>
            <p:ph type="ftr" sz="quarter" idx="11"/>
          </p:nvPr>
        </p:nvSpPr>
        <p:spPr/>
        <p:txBody>
          <a:bodyPr/>
          <a:lstStyle/>
          <a:p>
            <a:r>
              <a:rPr lang="nb-NO" smtClean="0"/>
              <a:t>  INTOSAI Performance Audit Subcommittee  London, UK  8 – 9 June 2022  </a:t>
            </a:r>
            <a:endParaRPr lang="nb-NO"/>
          </a:p>
        </p:txBody>
      </p:sp>
      <p:sp>
        <p:nvSpPr>
          <p:cNvPr id="4" name="Plassholder for lysbildenummer 3"/>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94984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7F0CECE9-8A2A-424B-B306-575B1DFE6387}" type="datetime1">
              <a:rPr lang="nb-NO" smtClean="0"/>
              <a:t>08.06.2022</a:t>
            </a:fld>
            <a:endParaRPr lang="nb-NO"/>
          </a:p>
        </p:txBody>
      </p:sp>
      <p:sp>
        <p:nvSpPr>
          <p:cNvPr id="6" name="Plassholder for bunntekst 5"/>
          <p:cNvSpPr>
            <a:spLocks noGrp="1"/>
          </p:cNvSpPr>
          <p:nvPr>
            <p:ph type="ftr" sz="quarter" idx="11"/>
          </p:nvPr>
        </p:nvSpPr>
        <p:spPr/>
        <p:txBody>
          <a:bodyPr/>
          <a:lstStyle/>
          <a:p>
            <a:r>
              <a:rPr lang="nb-NO" smtClean="0"/>
              <a:t>  INTOSAI Performance Audit Subcommittee  London, UK  8 – 9 June 2022  </a:t>
            </a:r>
            <a:endParaRPr lang="nb-NO"/>
          </a:p>
        </p:txBody>
      </p:sp>
      <p:sp>
        <p:nvSpPr>
          <p:cNvPr id="7" name="Plassholder for lysbildenummer 6"/>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208505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4B9AA0FF-D81D-4CD1-9EA9-3BC8CD5C8231}" type="datetime1">
              <a:rPr lang="nb-NO" smtClean="0"/>
              <a:t>08.06.2022</a:t>
            </a:fld>
            <a:endParaRPr lang="nb-NO"/>
          </a:p>
        </p:txBody>
      </p:sp>
      <p:sp>
        <p:nvSpPr>
          <p:cNvPr id="6" name="Plassholder for bunntekst 5"/>
          <p:cNvSpPr>
            <a:spLocks noGrp="1"/>
          </p:cNvSpPr>
          <p:nvPr>
            <p:ph type="ftr" sz="quarter" idx="11"/>
          </p:nvPr>
        </p:nvSpPr>
        <p:spPr/>
        <p:txBody>
          <a:bodyPr/>
          <a:lstStyle/>
          <a:p>
            <a:r>
              <a:rPr lang="nb-NO" smtClean="0"/>
              <a:t>  INTOSAI Performance Audit Subcommittee  London, UK  8 – 9 June 2022  </a:t>
            </a:r>
            <a:endParaRPr lang="nb-NO"/>
          </a:p>
        </p:txBody>
      </p:sp>
      <p:sp>
        <p:nvSpPr>
          <p:cNvPr id="7" name="Plassholder for lysbildenummer 6"/>
          <p:cNvSpPr>
            <a:spLocks noGrp="1"/>
          </p:cNvSpPr>
          <p:nvPr>
            <p:ph type="sldNum" sz="quarter" idx="12"/>
          </p:nvPr>
        </p:nvSpPr>
        <p:spPr/>
        <p:txBody>
          <a:bodyPr/>
          <a:lstStyle/>
          <a:p>
            <a:fld id="{96804772-E514-45BF-BF66-46D14645DA81}" type="slidenum">
              <a:rPr lang="nb-NO" smtClean="0"/>
              <a:t>‹#›</a:t>
            </a:fld>
            <a:endParaRPr lang="nb-NO"/>
          </a:p>
        </p:txBody>
      </p:sp>
    </p:spTree>
    <p:extLst>
      <p:ext uri="{BB962C8B-B14F-4D97-AF65-F5344CB8AC3E}">
        <p14:creationId xmlns:p14="http://schemas.microsoft.com/office/powerpoint/2010/main" val="20179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5D81-447C-40DF-A31D-54ADB9881CB2}" type="datetime1">
              <a:rPr lang="nb-NO" smtClean="0"/>
              <a:t>08.06.2022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  INTOSAI Performance Audit Subcommittee  London, UK  8 – 9 June 2022  </a:t>
            </a:r>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04772-E514-45BF-BF66-46D14645DA81}" type="slidenum">
              <a:rPr lang="nb-NO" smtClean="0"/>
              <a:t>‹#›</a:t>
            </a:fld>
            <a:endParaRPr lang="nb-NO"/>
          </a:p>
        </p:txBody>
      </p:sp>
    </p:spTree>
    <p:extLst>
      <p:ext uri="{BB962C8B-B14F-4D97-AF65-F5344CB8AC3E}">
        <p14:creationId xmlns:p14="http://schemas.microsoft.com/office/powerpoint/2010/main" val="27699460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tosaipas.org/"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intosaipas.org/guidelines-for-the-pas-blog-april-4th-2022/" TargetMode="External"/><Relationship Id="rId4" Type="http://schemas.openxmlformats.org/officeDocument/2006/relationships/hyperlink" Target="https://www.intosaipas.org/pas-blo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 </a:t>
            </a:r>
            <a:endParaRPr lang="nb-NO" dirty="0"/>
          </a:p>
        </p:txBody>
      </p:sp>
      <p:sp>
        <p:nvSpPr>
          <p:cNvPr id="3" name="Undertittel 2"/>
          <p:cNvSpPr>
            <a:spLocks noGrp="1"/>
          </p:cNvSpPr>
          <p:nvPr>
            <p:ph type="subTitle" idx="1"/>
          </p:nvPr>
        </p:nvSpPr>
        <p:spPr>
          <a:xfrm>
            <a:off x="1524000" y="2791326"/>
            <a:ext cx="9144000" cy="2466474"/>
          </a:xfrm>
        </p:spPr>
        <p:txBody>
          <a:bodyPr>
            <a:normAutofit/>
          </a:bodyPr>
          <a:lstStyle/>
          <a:p>
            <a:r>
              <a:rPr lang="nb-NO" sz="4000" dirty="0" smtClean="0"/>
              <a:t>The 13th </a:t>
            </a:r>
            <a:r>
              <a:rPr lang="nb-NO" sz="4000" dirty="0" err="1" smtClean="0"/>
              <a:t>annual</a:t>
            </a:r>
            <a:r>
              <a:rPr lang="nb-NO" sz="4000" dirty="0" smtClean="0"/>
              <a:t> </a:t>
            </a:r>
            <a:r>
              <a:rPr lang="nb-NO" sz="4000" dirty="0" err="1" smtClean="0"/>
              <a:t>meeting</a:t>
            </a:r>
            <a:r>
              <a:rPr lang="nb-NO" sz="4000" dirty="0" smtClean="0"/>
              <a:t> </a:t>
            </a:r>
            <a:r>
              <a:rPr lang="nb-NO" sz="4000" dirty="0" err="1" smtClean="0"/>
              <a:t>of</a:t>
            </a:r>
            <a:r>
              <a:rPr lang="nb-NO" sz="4000" dirty="0" smtClean="0"/>
              <a:t> </a:t>
            </a:r>
            <a:r>
              <a:rPr lang="nb-NO" sz="4000" dirty="0" err="1" smtClean="0"/>
              <a:t>the</a:t>
            </a:r>
            <a:r>
              <a:rPr lang="nb-NO" sz="4000" dirty="0" smtClean="0"/>
              <a:t> </a:t>
            </a:r>
            <a:r>
              <a:rPr lang="nb-NO" sz="4000" dirty="0" err="1" smtClean="0"/>
              <a:t>Performance</a:t>
            </a:r>
            <a:r>
              <a:rPr lang="nb-NO" sz="4000" dirty="0" smtClean="0"/>
              <a:t> </a:t>
            </a:r>
            <a:r>
              <a:rPr lang="nb-NO" sz="4000" dirty="0" err="1" smtClean="0"/>
              <a:t>Audit</a:t>
            </a:r>
            <a:r>
              <a:rPr lang="nb-NO" sz="4000" dirty="0" smtClean="0"/>
              <a:t> </a:t>
            </a:r>
            <a:r>
              <a:rPr lang="nb-NO" sz="4000" dirty="0" err="1" smtClean="0"/>
              <a:t>Subcommittee</a:t>
            </a:r>
            <a:r>
              <a:rPr lang="nb-NO" sz="4000" dirty="0" smtClean="0"/>
              <a:t> </a:t>
            </a:r>
          </a:p>
          <a:p>
            <a:endParaRPr lang="nb-NO" sz="4000" dirty="0"/>
          </a:p>
        </p:txBody>
      </p:sp>
      <p:sp>
        <p:nvSpPr>
          <p:cNvPr id="5" name="Plassholder for bunntekst 4"/>
          <p:cNvSpPr>
            <a:spLocks noGrp="1"/>
          </p:cNvSpPr>
          <p:nvPr>
            <p:ph type="ftr" sz="quarter" idx="11"/>
          </p:nvPr>
        </p:nvSpPr>
        <p:spPr>
          <a:xfrm>
            <a:off x="3914274" y="5879432"/>
            <a:ext cx="4239126" cy="842043"/>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spTree>
    <p:extLst>
      <p:ext uri="{BB962C8B-B14F-4D97-AF65-F5344CB8AC3E}">
        <p14:creationId xmlns:p14="http://schemas.microsoft.com/office/powerpoint/2010/main" val="225561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 </a:t>
            </a:r>
            <a:r>
              <a:rPr lang="nb-NO"/>
              <a:t>PAS </a:t>
            </a:r>
            <a:r>
              <a:rPr lang="nb-NO" dirty="0" err="1"/>
              <a:t>main</a:t>
            </a:r>
            <a:r>
              <a:rPr lang="nb-NO"/>
              <a:t> </a:t>
            </a:r>
            <a:r>
              <a:rPr lang="nb-NO" err="1"/>
              <a:t>activites</a:t>
            </a:r>
            <a:r>
              <a:rPr lang="nb-NO"/>
              <a:t> 2021-2022</a:t>
            </a:r>
            <a:endParaRPr lang="nb-NO" dirty="0"/>
          </a:p>
        </p:txBody>
      </p:sp>
      <p:sp>
        <p:nvSpPr>
          <p:cNvPr id="9" name="Plassholder for innhold 8"/>
          <p:cNvSpPr>
            <a:spLocks noGrp="1"/>
          </p:cNvSpPr>
          <p:nvPr>
            <p:ph idx="1"/>
          </p:nvPr>
        </p:nvSpPr>
        <p:spPr>
          <a:xfrm>
            <a:off x="1353312" y="1825625"/>
            <a:ext cx="10000488" cy="4351338"/>
          </a:xfrm>
        </p:spPr>
        <p:txBody>
          <a:bodyPr/>
          <a:lstStyle/>
          <a:p>
            <a:pPr marL="514350" indent="-514350">
              <a:buFont typeface="+mj-lt"/>
              <a:buAutoNum type="arabicPeriod"/>
            </a:pPr>
            <a:r>
              <a:rPr lang="nb-NO" dirty="0"/>
              <a:t>Online </a:t>
            </a:r>
            <a:r>
              <a:rPr lang="nb-NO" dirty="0" err="1"/>
              <a:t>meeting</a:t>
            </a:r>
            <a:r>
              <a:rPr lang="nb-NO" dirty="0"/>
              <a:t> in May 2021</a:t>
            </a:r>
          </a:p>
          <a:p>
            <a:pPr marL="514350" indent="-514350">
              <a:buFont typeface="+mj-lt"/>
              <a:buAutoNum type="arabicPeriod"/>
            </a:pPr>
            <a:r>
              <a:rPr lang="nb-NO" dirty="0"/>
              <a:t>PAS </a:t>
            </a:r>
            <a:r>
              <a:rPr lang="nb-NO" dirty="0" err="1"/>
              <a:t>blog</a:t>
            </a:r>
            <a:r>
              <a:rPr lang="nb-NO" dirty="0"/>
              <a:t> and PAS </a:t>
            </a:r>
            <a:r>
              <a:rPr lang="nb-NO" dirty="0" err="1"/>
              <a:t>website</a:t>
            </a:r>
            <a:endParaRPr lang="nb-NO" dirty="0"/>
          </a:p>
          <a:p>
            <a:pPr marL="514350" indent="-514350">
              <a:buFont typeface="+mj-lt"/>
              <a:buAutoNum type="arabicPeriod"/>
            </a:pPr>
            <a:r>
              <a:rPr lang="nb-NO" dirty="0" err="1"/>
              <a:t>Consultation</a:t>
            </a:r>
            <a:r>
              <a:rPr lang="nb-NO" dirty="0"/>
              <a:t> </a:t>
            </a:r>
            <a:r>
              <a:rPr lang="nb-NO" dirty="0" err="1"/>
              <a:t>group</a:t>
            </a:r>
            <a:r>
              <a:rPr lang="nb-NO" dirty="0"/>
              <a:t> </a:t>
            </a:r>
            <a:r>
              <a:rPr lang="nb-NO" dirty="0" err="1"/>
              <a:t>on</a:t>
            </a:r>
            <a:r>
              <a:rPr lang="nb-NO" dirty="0"/>
              <a:t> standard </a:t>
            </a:r>
            <a:r>
              <a:rPr lang="nb-NO" dirty="0" err="1"/>
              <a:t>related</a:t>
            </a:r>
            <a:r>
              <a:rPr lang="nb-NO" dirty="0"/>
              <a:t> </a:t>
            </a:r>
            <a:r>
              <a:rPr lang="nb-NO" dirty="0" err="1"/>
              <a:t>issues</a:t>
            </a:r>
            <a:endParaRPr lang="nb-NO" dirty="0"/>
          </a:p>
          <a:p>
            <a:pPr marL="514350" indent="-514350">
              <a:buFont typeface="+mj-lt"/>
              <a:buAutoNum type="arabicPeriod"/>
            </a:pPr>
            <a:r>
              <a:rPr lang="nb-NO" dirty="0"/>
              <a:t>INTOSAI </a:t>
            </a:r>
            <a:r>
              <a:rPr lang="nb-NO" dirty="0" err="1"/>
              <a:t>processes</a:t>
            </a:r>
            <a:r>
              <a:rPr lang="nb-NO" dirty="0"/>
              <a:t> and </a:t>
            </a:r>
            <a:r>
              <a:rPr lang="nb-NO" dirty="0" err="1"/>
              <a:t>projects</a:t>
            </a:r>
            <a:r>
              <a:rPr lang="nb-NO" dirty="0"/>
              <a:t> </a:t>
            </a:r>
            <a:r>
              <a:rPr lang="nb-NO" dirty="0" err="1"/>
              <a:t>involving</a:t>
            </a:r>
            <a:r>
              <a:rPr lang="nb-NO" dirty="0"/>
              <a:t> PAS</a:t>
            </a:r>
          </a:p>
          <a:p>
            <a:pPr lvl="1"/>
            <a:r>
              <a:rPr lang="nb-NO" dirty="0"/>
              <a:t>Projects</a:t>
            </a:r>
          </a:p>
          <a:p>
            <a:pPr lvl="1"/>
            <a:r>
              <a:rPr lang="nb-NO" dirty="0" err="1"/>
              <a:t>Hearings</a:t>
            </a:r>
            <a:endParaRPr lang="nb-NO" dirty="0"/>
          </a:p>
          <a:p>
            <a:pPr lvl="1"/>
            <a:r>
              <a:rPr lang="nb-NO" dirty="0"/>
              <a:t>Component 1</a:t>
            </a:r>
          </a:p>
          <a:p>
            <a:pPr marL="514350" indent="-514350">
              <a:buFont typeface="+mj-lt"/>
              <a:buAutoNum type="arabicPeriod"/>
            </a:pPr>
            <a:r>
              <a:rPr lang="nb-NO" err="1"/>
              <a:t>Membership</a:t>
            </a:r>
            <a:r>
              <a:rPr lang="nb-NO"/>
              <a:t> policy</a:t>
            </a:r>
            <a:endParaRPr lang="nb-NO" dirty="0"/>
          </a:p>
        </p:txBody>
      </p:sp>
      <p:sp>
        <p:nvSpPr>
          <p:cNvPr id="5" name="Plassholder for bunntekst 4"/>
          <p:cNvSpPr>
            <a:spLocks noGrp="1"/>
          </p:cNvSpPr>
          <p:nvPr>
            <p:ph type="ftr" sz="quarter" idx="11"/>
          </p:nvPr>
        </p:nvSpPr>
        <p:spPr>
          <a:xfrm>
            <a:off x="3038622" y="5739619"/>
            <a:ext cx="5725550"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23" y="5413248"/>
            <a:ext cx="983707" cy="1308229"/>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3027781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a:t> </a:t>
            </a:r>
            <a:r>
              <a:rPr lang="nb-NO" dirty="0"/>
              <a:t>1</a:t>
            </a:r>
            <a:r>
              <a:rPr lang="nb-NO"/>
              <a:t>. PAS </a:t>
            </a:r>
            <a:r>
              <a:rPr lang="nb-NO" dirty="0"/>
              <a:t>Online </a:t>
            </a:r>
            <a:r>
              <a:rPr lang="nb-NO" dirty="0" err="1"/>
              <a:t>meeting</a:t>
            </a:r>
            <a:r>
              <a:rPr lang="nb-NO" dirty="0"/>
              <a:t> in 2021</a:t>
            </a:r>
          </a:p>
        </p:txBody>
      </p:sp>
      <p:sp>
        <p:nvSpPr>
          <p:cNvPr id="9" name="Plassholder for innhold 8"/>
          <p:cNvSpPr>
            <a:spLocks noGrp="1"/>
          </p:cNvSpPr>
          <p:nvPr>
            <p:ph idx="1"/>
          </p:nvPr>
        </p:nvSpPr>
        <p:spPr>
          <a:xfrm>
            <a:off x="1524000" y="1825625"/>
            <a:ext cx="9829800" cy="4351338"/>
          </a:xfrm>
        </p:spPr>
        <p:txBody>
          <a:bodyPr/>
          <a:lstStyle/>
          <a:p>
            <a:r>
              <a:rPr lang="nb-NO" dirty="0" smtClean="0"/>
              <a:t>Online </a:t>
            </a:r>
            <a:r>
              <a:rPr lang="nb-NO" dirty="0" err="1" smtClean="0"/>
              <a:t>meeting</a:t>
            </a:r>
            <a:r>
              <a:rPr lang="nb-NO" dirty="0" smtClean="0"/>
              <a:t> 25-26 May</a:t>
            </a:r>
          </a:p>
          <a:p>
            <a:r>
              <a:rPr lang="nb-NO" dirty="0" err="1" smtClean="0"/>
              <a:t>Approval</a:t>
            </a:r>
            <a:r>
              <a:rPr lang="nb-NO" dirty="0" smtClean="0"/>
              <a:t> </a:t>
            </a:r>
            <a:r>
              <a:rPr lang="nb-NO" dirty="0" err="1" smtClean="0"/>
              <a:t>of</a:t>
            </a:r>
            <a:r>
              <a:rPr lang="nb-NO" dirty="0" smtClean="0"/>
              <a:t> PAS </a:t>
            </a:r>
            <a:r>
              <a:rPr lang="nb-NO" dirty="0" err="1" smtClean="0"/>
              <a:t>Work</a:t>
            </a:r>
            <a:r>
              <a:rPr lang="nb-NO" dirty="0" smtClean="0"/>
              <a:t> Plan 2020-2022</a:t>
            </a:r>
          </a:p>
          <a:p>
            <a:r>
              <a:rPr lang="nb-NO" dirty="0" smtClean="0"/>
              <a:t>Update </a:t>
            </a:r>
            <a:r>
              <a:rPr lang="nb-NO" dirty="0" err="1" smtClean="0"/>
              <a:t>on</a:t>
            </a:r>
            <a:r>
              <a:rPr lang="nb-NO" dirty="0" smtClean="0"/>
              <a:t> INTOSAI </a:t>
            </a:r>
            <a:r>
              <a:rPr lang="nb-NO" dirty="0" err="1" smtClean="0"/>
              <a:t>processes</a:t>
            </a:r>
            <a:r>
              <a:rPr lang="nb-NO" dirty="0" smtClean="0"/>
              <a:t> and PAS </a:t>
            </a:r>
            <a:r>
              <a:rPr lang="nb-NO" dirty="0" err="1" smtClean="0"/>
              <a:t>activities</a:t>
            </a:r>
            <a:endParaRPr lang="nb-NO" dirty="0" smtClean="0"/>
          </a:p>
          <a:p>
            <a:r>
              <a:rPr lang="nb-NO" dirty="0" smtClean="0"/>
              <a:t>Technical </a:t>
            </a:r>
            <a:r>
              <a:rPr lang="nb-NO" dirty="0" err="1" smtClean="0"/>
              <a:t>update</a:t>
            </a:r>
            <a:r>
              <a:rPr lang="nb-NO" dirty="0" smtClean="0"/>
              <a:t> and </a:t>
            </a:r>
            <a:r>
              <a:rPr lang="nb-NO" dirty="0" err="1" smtClean="0"/>
              <a:t>discussion</a:t>
            </a:r>
            <a:endParaRPr lang="nb-NO" dirty="0"/>
          </a:p>
          <a:p>
            <a:r>
              <a:rPr lang="nb-NO" dirty="0" smtClean="0"/>
              <a:t>PAS </a:t>
            </a:r>
            <a:r>
              <a:rPr lang="nb-NO" dirty="0" err="1" smtClean="0"/>
              <a:t>priorities</a:t>
            </a:r>
            <a:endParaRPr lang="nb-NO" dirty="0" smtClean="0"/>
          </a:p>
          <a:p>
            <a:endParaRPr lang="nb-NO" dirty="0"/>
          </a:p>
        </p:txBody>
      </p:sp>
      <p:sp>
        <p:nvSpPr>
          <p:cNvPr id="5" name="Plassholder for bunntekst 4"/>
          <p:cNvSpPr>
            <a:spLocks noGrp="1"/>
          </p:cNvSpPr>
          <p:nvPr>
            <p:ph type="ftr" sz="quarter" idx="11"/>
          </p:nvPr>
        </p:nvSpPr>
        <p:spPr>
          <a:xfrm>
            <a:off x="2560320" y="5739619"/>
            <a:ext cx="665401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37" y="5337685"/>
            <a:ext cx="1040526" cy="1383792"/>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110221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2</a:t>
            </a:r>
            <a:r>
              <a:rPr lang="nb-NO"/>
              <a:t>. PAS </a:t>
            </a:r>
            <a:r>
              <a:rPr lang="nb-NO" dirty="0" err="1"/>
              <a:t>website</a:t>
            </a:r>
            <a:r>
              <a:rPr lang="nb-NO" dirty="0"/>
              <a:t> and </a:t>
            </a:r>
            <a:r>
              <a:rPr lang="nb-NO" dirty="0" err="1"/>
              <a:t>blog</a:t>
            </a:r>
            <a:endParaRPr lang="nb-NO" dirty="0"/>
          </a:p>
        </p:txBody>
      </p:sp>
      <p:sp>
        <p:nvSpPr>
          <p:cNvPr id="9" name="Plassholder for innhold 8"/>
          <p:cNvSpPr>
            <a:spLocks noGrp="1"/>
          </p:cNvSpPr>
          <p:nvPr>
            <p:ph idx="1"/>
          </p:nvPr>
        </p:nvSpPr>
        <p:spPr>
          <a:xfrm>
            <a:off x="1536192" y="1690688"/>
            <a:ext cx="9817607" cy="4351338"/>
          </a:xfrm>
        </p:spPr>
        <p:txBody>
          <a:bodyPr/>
          <a:lstStyle/>
          <a:p>
            <a:pPr marL="0" indent="0">
              <a:buNone/>
            </a:pPr>
            <a:endParaRPr lang="nb-NO" dirty="0" smtClean="0"/>
          </a:p>
          <a:p>
            <a:r>
              <a:rPr lang="nb-NO" dirty="0" smtClean="0">
                <a:hlinkClick r:id="rId3"/>
              </a:rPr>
              <a:t>https://www.intosaipas.org</a:t>
            </a:r>
            <a:endParaRPr lang="nb-NO" dirty="0" smtClean="0"/>
          </a:p>
          <a:p>
            <a:r>
              <a:rPr lang="nb-NO" dirty="0" smtClean="0">
                <a:hlinkClick r:id="rId4"/>
              </a:rPr>
              <a:t>https://www.intosaipas.org/pas-blog/</a:t>
            </a:r>
            <a:endParaRPr lang="nb-NO" dirty="0" smtClean="0"/>
          </a:p>
          <a:p>
            <a:r>
              <a:rPr lang="nb-NO" dirty="0">
                <a:hlinkClick r:id="rId5"/>
              </a:rPr>
              <a:t>Guidelines for </a:t>
            </a:r>
            <a:r>
              <a:rPr lang="nb-NO" dirty="0" err="1">
                <a:hlinkClick r:id="rId5"/>
              </a:rPr>
              <a:t>the</a:t>
            </a:r>
            <a:r>
              <a:rPr lang="nb-NO" dirty="0">
                <a:hlinkClick r:id="rId5"/>
              </a:rPr>
              <a:t> PAS </a:t>
            </a:r>
            <a:r>
              <a:rPr lang="nb-NO" dirty="0" err="1">
                <a:hlinkClick r:id="rId5"/>
              </a:rPr>
              <a:t>blog</a:t>
            </a:r>
            <a:endParaRPr lang="nb-NO" dirty="0"/>
          </a:p>
          <a:p>
            <a:endParaRPr lang="nb-NO" dirty="0"/>
          </a:p>
        </p:txBody>
      </p:sp>
      <p:sp>
        <p:nvSpPr>
          <p:cNvPr id="5" name="Plassholder for bunntekst 4"/>
          <p:cNvSpPr>
            <a:spLocks noGrp="1"/>
          </p:cNvSpPr>
          <p:nvPr>
            <p:ph type="ftr" sz="quarter" idx="11"/>
          </p:nvPr>
        </p:nvSpPr>
        <p:spPr>
          <a:xfrm>
            <a:off x="2293035" y="5739619"/>
            <a:ext cx="6921304"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723" y="5281904"/>
            <a:ext cx="1082470" cy="1439573"/>
          </a:xfrm>
          <a:prstGeom prst="rect">
            <a:avLst/>
          </a:prstGeom>
        </p:spPr>
      </p:pic>
      <p:pic>
        <p:nvPicPr>
          <p:cNvPr id="6" name="Plassholder for innhold 5"/>
          <p:cNvPicPr>
            <a:picLocks noChangeAspect="1"/>
          </p:cNvPicPr>
          <p:nvPr/>
        </p:nvPicPr>
        <p:blipFill>
          <a:blip r:embed="rId7"/>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1657915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a:t/>
            </a:r>
            <a:br>
              <a:rPr lang="nb-NO"/>
            </a:br>
            <a:r>
              <a:rPr lang="nb-NO" dirty="0"/>
              <a:t>3</a:t>
            </a:r>
            <a:r>
              <a:rPr lang="nb-NO"/>
              <a:t>. Consultation </a:t>
            </a:r>
            <a:r>
              <a:rPr lang="nb-NO" dirty="0" err="1"/>
              <a:t>group</a:t>
            </a:r>
            <a:r>
              <a:rPr lang="nb-NO" dirty="0"/>
              <a:t> </a:t>
            </a:r>
            <a:r>
              <a:rPr lang="nb-NO" dirty="0" err="1"/>
              <a:t>on</a:t>
            </a:r>
            <a:r>
              <a:rPr lang="nb-NO" dirty="0"/>
              <a:t> standard </a:t>
            </a:r>
            <a:r>
              <a:rPr lang="nb-NO" dirty="0" err="1"/>
              <a:t>related</a:t>
            </a:r>
            <a:r>
              <a:rPr lang="nb-NO" dirty="0"/>
              <a:t> </a:t>
            </a:r>
            <a:r>
              <a:rPr lang="nb-NO" dirty="0" err="1"/>
              <a:t>issues</a:t>
            </a:r>
            <a:r>
              <a:rPr lang="nb-NO" dirty="0"/>
              <a:t/>
            </a:r>
            <a:br>
              <a:rPr lang="nb-NO" dirty="0"/>
            </a:br>
            <a:endParaRPr lang="nb-NO" dirty="0"/>
          </a:p>
        </p:txBody>
      </p:sp>
      <p:sp>
        <p:nvSpPr>
          <p:cNvPr id="9" name="Plassholder for innhold 8"/>
          <p:cNvSpPr>
            <a:spLocks noGrp="1"/>
          </p:cNvSpPr>
          <p:nvPr>
            <p:ph idx="1"/>
          </p:nvPr>
        </p:nvSpPr>
        <p:spPr>
          <a:xfrm>
            <a:off x="1694688" y="1816608"/>
            <a:ext cx="9659112" cy="3923011"/>
          </a:xfrm>
        </p:spPr>
        <p:txBody>
          <a:bodyPr>
            <a:normAutofit fontScale="92500" lnSpcReduction="20000"/>
          </a:bodyPr>
          <a:lstStyle/>
          <a:p>
            <a:pPr marL="0" indent="0">
              <a:buNone/>
            </a:pPr>
            <a:endParaRPr lang="nb-NO" dirty="0" smtClean="0"/>
          </a:p>
          <a:p>
            <a:r>
              <a:rPr lang="nb-NO" dirty="0" err="1" smtClean="0"/>
              <a:t>Corrie</a:t>
            </a:r>
            <a:r>
              <a:rPr lang="nb-NO" dirty="0" smtClean="0"/>
              <a:t> </a:t>
            </a:r>
            <a:r>
              <a:rPr lang="nb-NO" dirty="0" err="1" smtClean="0"/>
              <a:t>Pretorius</a:t>
            </a:r>
            <a:r>
              <a:rPr lang="nb-NO" dirty="0" smtClean="0"/>
              <a:t>, South </a:t>
            </a:r>
            <a:r>
              <a:rPr lang="nb-NO" dirty="0" err="1" smtClean="0"/>
              <a:t>Africa</a:t>
            </a:r>
            <a:endParaRPr lang="nb-NO" dirty="0" smtClean="0"/>
          </a:p>
          <a:p>
            <a:r>
              <a:rPr lang="nb-NO" dirty="0" smtClean="0"/>
              <a:t>Kevish Lachman, South </a:t>
            </a:r>
            <a:r>
              <a:rPr lang="nb-NO" dirty="0" err="1" smtClean="0"/>
              <a:t>Africa</a:t>
            </a:r>
            <a:endParaRPr lang="nb-NO" dirty="0" smtClean="0"/>
          </a:p>
          <a:p>
            <a:r>
              <a:rPr lang="nb-NO" dirty="0" smtClean="0"/>
              <a:t>Lars Florin, </a:t>
            </a:r>
            <a:r>
              <a:rPr lang="nb-NO" dirty="0" err="1" smtClean="0"/>
              <a:t>Sweden</a:t>
            </a:r>
            <a:endParaRPr lang="nb-NO" dirty="0" smtClean="0"/>
          </a:p>
          <a:p>
            <a:r>
              <a:rPr lang="nb-NO" dirty="0" smtClean="0"/>
              <a:t>Ingemar </a:t>
            </a:r>
            <a:r>
              <a:rPr lang="nb-NO" dirty="0" err="1" smtClean="0"/>
              <a:t>Delveborn</a:t>
            </a:r>
            <a:r>
              <a:rPr lang="nb-NO" dirty="0" smtClean="0"/>
              <a:t>, </a:t>
            </a:r>
            <a:r>
              <a:rPr lang="nb-NO" dirty="0" err="1" smtClean="0"/>
              <a:t>Sweden</a:t>
            </a:r>
            <a:endParaRPr lang="nb-NO" dirty="0" smtClean="0"/>
          </a:p>
          <a:p>
            <a:r>
              <a:rPr lang="nb-NO" dirty="0" smtClean="0"/>
              <a:t>Frank van den Broek, </a:t>
            </a:r>
            <a:r>
              <a:rPr lang="nb-NO" dirty="0" err="1" smtClean="0"/>
              <a:t>Netherlands</a:t>
            </a:r>
            <a:endParaRPr lang="nb-NO" dirty="0" smtClean="0"/>
          </a:p>
          <a:p>
            <a:r>
              <a:rPr lang="nb-NO" dirty="0" smtClean="0"/>
              <a:t>Norbert </a:t>
            </a:r>
            <a:r>
              <a:rPr lang="nb-NO" dirty="0" err="1" smtClean="0"/>
              <a:t>Weinrichter</a:t>
            </a:r>
            <a:r>
              <a:rPr lang="nb-NO" dirty="0" smtClean="0"/>
              <a:t>, </a:t>
            </a:r>
            <a:r>
              <a:rPr lang="nb-NO" dirty="0" err="1" smtClean="0"/>
              <a:t>Austria</a:t>
            </a:r>
            <a:endParaRPr lang="nb-NO" dirty="0" smtClean="0"/>
          </a:p>
          <a:p>
            <a:r>
              <a:rPr lang="nb-NO" dirty="0" smtClean="0"/>
              <a:t>Jan Roar Beckstrøm, Norway</a:t>
            </a:r>
          </a:p>
          <a:p>
            <a:r>
              <a:rPr lang="nb-NO" dirty="0" err="1" smtClean="0"/>
              <a:t>Deirdre</a:t>
            </a:r>
            <a:r>
              <a:rPr lang="nb-NO" dirty="0" smtClean="0"/>
              <a:t> Quaid (observer), </a:t>
            </a:r>
            <a:r>
              <a:rPr lang="nb-NO" dirty="0" err="1" smtClean="0"/>
              <a:t>Ireland</a:t>
            </a:r>
            <a:r>
              <a:rPr lang="nb-NO" dirty="0" smtClean="0"/>
              <a:t> </a:t>
            </a:r>
            <a:endParaRPr lang="nb-NO" dirty="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 y="5220971"/>
            <a:ext cx="1128288" cy="1500506"/>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403705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
            </a:r>
            <a:br>
              <a:rPr lang="nb-NO" dirty="0" smtClean="0"/>
            </a:br>
            <a:r>
              <a:rPr lang="nb-NO" dirty="0" smtClean="0"/>
              <a:t>4. INTOSAI </a:t>
            </a:r>
            <a:r>
              <a:rPr lang="nb-NO" dirty="0" err="1"/>
              <a:t>processes</a:t>
            </a:r>
            <a:r>
              <a:rPr lang="nb-NO" dirty="0"/>
              <a:t> and </a:t>
            </a:r>
            <a:r>
              <a:rPr lang="nb-NO" dirty="0" err="1"/>
              <a:t>projects</a:t>
            </a:r>
            <a:r>
              <a:rPr lang="nb-NO" dirty="0"/>
              <a:t> </a:t>
            </a:r>
            <a:r>
              <a:rPr lang="nb-NO" dirty="0" err="1"/>
              <a:t>involving</a:t>
            </a:r>
            <a:r>
              <a:rPr lang="nb-NO" dirty="0"/>
              <a:t> PAS</a:t>
            </a:r>
            <a:br>
              <a:rPr lang="nb-NO" dirty="0"/>
            </a:br>
            <a:endParaRPr lang="nb-NO" dirty="0"/>
          </a:p>
        </p:txBody>
      </p:sp>
      <p:sp>
        <p:nvSpPr>
          <p:cNvPr id="9" name="Plassholder for innhold 8"/>
          <p:cNvSpPr>
            <a:spLocks noGrp="1"/>
          </p:cNvSpPr>
          <p:nvPr>
            <p:ph idx="1"/>
          </p:nvPr>
        </p:nvSpPr>
        <p:spPr>
          <a:xfrm>
            <a:off x="1307342" y="2182368"/>
            <a:ext cx="10089130" cy="3855658"/>
          </a:xfrm>
        </p:spPr>
        <p:txBody>
          <a:bodyPr>
            <a:normAutofit/>
          </a:bodyPr>
          <a:lstStyle/>
          <a:p>
            <a:r>
              <a:rPr lang="nb-NO" dirty="0" smtClean="0"/>
              <a:t>Project 2.6 GUID 5160 </a:t>
            </a:r>
            <a:r>
              <a:rPr lang="nb-NO" dirty="0" err="1" smtClean="0"/>
              <a:t>Guidance</a:t>
            </a:r>
            <a:r>
              <a:rPr lang="nb-NO" dirty="0" smtClean="0"/>
              <a:t> </a:t>
            </a:r>
            <a:r>
              <a:rPr lang="nb-NO" dirty="0" err="1" smtClean="0"/>
              <a:t>on</a:t>
            </a:r>
            <a:r>
              <a:rPr lang="nb-NO" dirty="0" smtClean="0"/>
              <a:t> </a:t>
            </a:r>
            <a:r>
              <a:rPr lang="nb-NO" dirty="0" err="1" smtClean="0"/>
              <a:t>using</a:t>
            </a:r>
            <a:r>
              <a:rPr lang="nb-NO" dirty="0" smtClean="0"/>
              <a:t> </a:t>
            </a:r>
            <a:r>
              <a:rPr lang="nb-NO" dirty="0" err="1" smtClean="0"/>
              <a:t>the</a:t>
            </a:r>
            <a:r>
              <a:rPr lang="nb-NO" dirty="0" smtClean="0"/>
              <a:t> </a:t>
            </a:r>
            <a:r>
              <a:rPr lang="nb-NO" dirty="0" err="1" smtClean="0"/>
              <a:t>work</a:t>
            </a:r>
            <a:r>
              <a:rPr lang="nb-NO" dirty="0" smtClean="0"/>
              <a:t> </a:t>
            </a:r>
            <a:r>
              <a:rPr lang="nb-NO" dirty="0" err="1" smtClean="0"/>
              <a:t>of</a:t>
            </a:r>
            <a:r>
              <a:rPr lang="nb-NO" dirty="0" smtClean="0"/>
              <a:t> </a:t>
            </a:r>
            <a:r>
              <a:rPr lang="nb-NO" dirty="0" err="1" smtClean="0"/>
              <a:t>internal</a:t>
            </a:r>
            <a:r>
              <a:rPr lang="nb-NO" dirty="0" smtClean="0"/>
              <a:t> </a:t>
            </a:r>
            <a:r>
              <a:rPr lang="nb-NO" dirty="0" err="1" smtClean="0"/>
              <a:t>auditors</a:t>
            </a:r>
            <a:r>
              <a:rPr lang="nb-NO" dirty="0" smtClean="0"/>
              <a:t> (SDP for 2017-2019)</a:t>
            </a:r>
          </a:p>
          <a:p>
            <a:r>
              <a:rPr lang="nb-NO" dirty="0" smtClean="0"/>
              <a:t>Project 2.3 GUID </a:t>
            </a:r>
            <a:r>
              <a:rPr lang="nb-NO" dirty="0" err="1" smtClean="0"/>
              <a:t>Guidance</a:t>
            </a:r>
            <a:r>
              <a:rPr lang="nb-NO" dirty="0" smtClean="0"/>
              <a:t> </a:t>
            </a:r>
            <a:r>
              <a:rPr lang="nb-NO" dirty="0" err="1" smtClean="0"/>
              <a:t>on</a:t>
            </a:r>
            <a:r>
              <a:rPr lang="nb-NO" dirty="0" smtClean="0"/>
              <a:t> </a:t>
            </a:r>
            <a:r>
              <a:rPr lang="nb-NO" dirty="0" err="1" smtClean="0"/>
              <a:t>carrying</a:t>
            </a:r>
            <a:r>
              <a:rPr lang="nb-NO" dirty="0" smtClean="0"/>
              <a:t> </a:t>
            </a:r>
            <a:r>
              <a:rPr lang="nb-NO" dirty="0" err="1" smtClean="0"/>
              <a:t>out</a:t>
            </a:r>
            <a:r>
              <a:rPr lang="nb-NO" dirty="0" smtClean="0"/>
              <a:t> </a:t>
            </a:r>
            <a:r>
              <a:rPr lang="nb-NO" dirty="0" err="1" smtClean="0"/>
              <a:t>combined</a:t>
            </a:r>
            <a:r>
              <a:rPr lang="nb-NO" dirty="0" smtClean="0"/>
              <a:t> </a:t>
            </a:r>
            <a:r>
              <a:rPr lang="nb-NO" dirty="0" err="1" smtClean="0"/>
              <a:t>audits</a:t>
            </a:r>
            <a:r>
              <a:rPr lang="nb-NO" dirty="0" smtClean="0"/>
              <a:t> in </a:t>
            </a:r>
            <a:r>
              <a:rPr lang="nb-NO" dirty="0" err="1" smtClean="0"/>
              <a:t>accordance</a:t>
            </a:r>
            <a:r>
              <a:rPr lang="nb-NO" dirty="0" smtClean="0"/>
              <a:t> </a:t>
            </a:r>
            <a:r>
              <a:rPr lang="nb-NO" dirty="0" err="1" smtClean="0"/>
              <a:t>with</a:t>
            </a:r>
            <a:r>
              <a:rPr lang="nb-NO" dirty="0" smtClean="0"/>
              <a:t> </a:t>
            </a:r>
            <a:r>
              <a:rPr lang="nb-NO" dirty="0" err="1" smtClean="0"/>
              <a:t>mandate</a:t>
            </a:r>
            <a:r>
              <a:rPr lang="nb-NO" dirty="0" smtClean="0"/>
              <a:t> </a:t>
            </a:r>
            <a:r>
              <a:rPr lang="nb-NO" dirty="0" err="1" smtClean="0"/>
              <a:t>of</a:t>
            </a:r>
            <a:r>
              <a:rPr lang="nb-NO" dirty="0" smtClean="0"/>
              <a:t> SAI (SDP for 2017-2019)</a:t>
            </a:r>
          </a:p>
          <a:p>
            <a:r>
              <a:rPr lang="nb-NO" dirty="0" smtClean="0"/>
              <a:t>IDI </a:t>
            </a:r>
            <a:r>
              <a:rPr lang="nb-NO" dirty="0" err="1" smtClean="0"/>
              <a:t>Performance</a:t>
            </a:r>
            <a:r>
              <a:rPr lang="nb-NO" dirty="0" smtClean="0"/>
              <a:t> </a:t>
            </a:r>
            <a:r>
              <a:rPr lang="nb-NO" dirty="0" err="1" smtClean="0"/>
              <a:t>Audit</a:t>
            </a:r>
            <a:r>
              <a:rPr lang="nb-NO" dirty="0" smtClean="0"/>
              <a:t> ISSAI </a:t>
            </a:r>
            <a:r>
              <a:rPr lang="nb-NO" err="1" smtClean="0"/>
              <a:t>Implementation</a:t>
            </a:r>
            <a:r>
              <a:rPr lang="nb-NO" smtClean="0"/>
              <a:t> Handbook</a:t>
            </a:r>
            <a:endParaRPr lang="nb-NO" dirty="0" smtClean="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00" y="5067234"/>
            <a:ext cx="1176200" cy="1564225"/>
          </a:xfrm>
          <a:prstGeom prst="rect">
            <a:avLst/>
          </a:prstGeom>
        </p:spPr>
      </p:pic>
      <p:pic>
        <p:nvPicPr>
          <p:cNvPr id="6" name="Plassholder for innhold 5"/>
          <p:cNvPicPr>
            <a:picLocks noChangeAspect="1"/>
          </p:cNvPicPr>
          <p:nvPr/>
        </p:nvPicPr>
        <p:blipFill>
          <a:blip r:embed="rId4"/>
          <a:stretch>
            <a:fillRect/>
          </a:stretch>
        </p:blipFill>
        <p:spPr>
          <a:xfrm>
            <a:off x="10263608" y="5539873"/>
            <a:ext cx="1759854" cy="981858"/>
          </a:xfrm>
          <a:prstGeom prst="rect">
            <a:avLst/>
          </a:prstGeom>
        </p:spPr>
      </p:pic>
    </p:spTree>
    <p:extLst>
      <p:ext uri="{BB962C8B-B14F-4D97-AF65-F5344CB8AC3E}">
        <p14:creationId xmlns:p14="http://schemas.microsoft.com/office/powerpoint/2010/main" val="292305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a:t/>
            </a:r>
            <a:br>
              <a:rPr lang="nb-NO"/>
            </a:br>
            <a:r>
              <a:rPr lang="nb-NO" dirty="0"/>
              <a:t>4</a:t>
            </a:r>
            <a:r>
              <a:rPr lang="nb-NO"/>
              <a:t>. INTOSAI </a:t>
            </a:r>
            <a:r>
              <a:rPr lang="nb-NO" dirty="0" err="1"/>
              <a:t>processes</a:t>
            </a:r>
            <a:r>
              <a:rPr lang="nb-NO" dirty="0"/>
              <a:t> and </a:t>
            </a:r>
            <a:r>
              <a:rPr lang="nb-NO" dirty="0" err="1"/>
              <a:t>projects</a:t>
            </a:r>
            <a:r>
              <a:rPr lang="nb-NO" dirty="0"/>
              <a:t> </a:t>
            </a:r>
            <a:r>
              <a:rPr lang="nb-NO" err="1"/>
              <a:t>involving</a:t>
            </a:r>
            <a:r>
              <a:rPr lang="nb-NO"/>
              <a:t> PAS</a:t>
            </a:r>
            <a:r>
              <a:rPr lang="nb-NO" dirty="0"/>
              <a:t> </a:t>
            </a:r>
            <a:r>
              <a:rPr lang="nb-NO"/>
              <a:t>cont.</a:t>
            </a:r>
            <a:r>
              <a:rPr lang="nb-NO" dirty="0"/>
              <a:t/>
            </a:r>
            <a:br>
              <a:rPr lang="nb-NO" dirty="0"/>
            </a:br>
            <a:endParaRPr lang="nb-NO" dirty="0"/>
          </a:p>
        </p:txBody>
      </p:sp>
      <p:sp>
        <p:nvSpPr>
          <p:cNvPr id="9" name="Plassholder for innhold 8"/>
          <p:cNvSpPr>
            <a:spLocks noGrp="1"/>
          </p:cNvSpPr>
          <p:nvPr>
            <p:ph idx="1"/>
          </p:nvPr>
        </p:nvSpPr>
        <p:spPr>
          <a:xfrm>
            <a:off x="1426300" y="1690688"/>
            <a:ext cx="9927500" cy="4351338"/>
          </a:xfrm>
        </p:spPr>
        <p:txBody>
          <a:bodyPr>
            <a:normAutofit/>
          </a:bodyPr>
          <a:lstStyle/>
          <a:p>
            <a:r>
              <a:rPr lang="nb-NO"/>
              <a:t>Component </a:t>
            </a:r>
            <a:r>
              <a:rPr lang="nb-NO" dirty="0"/>
              <a:t>1 (SDP for 2020-2022)</a:t>
            </a:r>
          </a:p>
          <a:p>
            <a:pPr lvl="1"/>
            <a:r>
              <a:rPr lang="nb-NO" dirty="0"/>
              <a:t>Desk </a:t>
            </a:r>
            <a:r>
              <a:rPr lang="nb-NO" dirty="0" err="1"/>
              <a:t>review</a:t>
            </a:r>
            <a:endParaRPr lang="nb-NO" dirty="0"/>
          </a:p>
          <a:p>
            <a:pPr lvl="1"/>
            <a:r>
              <a:rPr lang="nb-NO" dirty="0"/>
              <a:t>Online </a:t>
            </a:r>
            <a:r>
              <a:rPr lang="nb-NO" dirty="0" err="1"/>
              <a:t>discussions</a:t>
            </a:r>
            <a:r>
              <a:rPr lang="nb-NO" dirty="0"/>
              <a:t> to </a:t>
            </a:r>
            <a:r>
              <a:rPr lang="nb-NO" dirty="0" err="1"/>
              <a:t>further</a:t>
            </a:r>
            <a:r>
              <a:rPr lang="nb-NO" dirty="0"/>
              <a:t> </a:t>
            </a:r>
            <a:r>
              <a:rPr lang="nb-NO" dirty="0" err="1"/>
              <a:t>explore</a:t>
            </a:r>
            <a:r>
              <a:rPr lang="nb-NO" dirty="0"/>
              <a:t> </a:t>
            </a:r>
            <a:r>
              <a:rPr lang="nb-NO" dirty="0" err="1"/>
              <a:t>specific</a:t>
            </a:r>
            <a:r>
              <a:rPr lang="nb-NO" dirty="0"/>
              <a:t> </a:t>
            </a:r>
            <a:r>
              <a:rPr lang="nb-NO" dirty="0" err="1"/>
              <a:t>issues</a:t>
            </a:r>
            <a:endParaRPr lang="nb-NO" dirty="0"/>
          </a:p>
          <a:p>
            <a:pPr lvl="1"/>
            <a:r>
              <a:rPr lang="nb-NO" dirty="0"/>
              <a:t>Survey to </a:t>
            </a:r>
            <a:r>
              <a:rPr lang="nb-NO" dirty="0" err="1"/>
              <a:t>identify</a:t>
            </a:r>
            <a:r>
              <a:rPr lang="nb-NO" dirty="0"/>
              <a:t> </a:t>
            </a:r>
            <a:r>
              <a:rPr lang="nb-NO" dirty="0" err="1"/>
              <a:t>the</a:t>
            </a:r>
            <a:r>
              <a:rPr lang="nb-NO" dirty="0"/>
              <a:t> </a:t>
            </a:r>
            <a:r>
              <a:rPr lang="nb-NO" dirty="0" err="1"/>
              <a:t>needs</a:t>
            </a:r>
            <a:r>
              <a:rPr lang="nb-NO" dirty="0"/>
              <a:t> </a:t>
            </a:r>
            <a:r>
              <a:rPr lang="nb-NO" dirty="0" err="1"/>
              <a:t>of</a:t>
            </a:r>
            <a:r>
              <a:rPr lang="nb-NO" dirty="0"/>
              <a:t> </a:t>
            </a:r>
            <a:r>
              <a:rPr lang="nb-NO" dirty="0" err="1"/>
              <a:t>the</a:t>
            </a:r>
            <a:r>
              <a:rPr lang="nb-NO" dirty="0"/>
              <a:t> INTOSAI </a:t>
            </a:r>
            <a:r>
              <a:rPr lang="nb-NO" dirty="0" err="1"/>
              <a:t>community</a:t>
            </a:r>
            <a:endParaRPr lang="nb-NO" dirty="0"/>
          </a:p>
          <a:p>
            <a:pPr lvl="1"/>
            <a:r>
              <a:rPr lang="nb-NO" dirty="0"/>
              <a:t>Workshop</a:t>
            </a:r>
            <a:r>
              <a:rPr lang="nb-NO"/>
              <a:t> </a:t>
            </a:r>
            <a:r>
              <a:rPr lang="nb-NO" dirty="0"/>
              <a:t>in May </a:t>
            </a:r>
            <a:r>
              <a:rPr lang="nb-NO" dirty="0" err="1"/>
              <a:t>main</a:t>
            </a:r>
            <a:r>
              <a:rPr lang="nb-NO" dirty="0"/>
              <a:t> </a:t>
            </a:r>
            <a:r>
              <a:rPr lang="nb-NO" dirty="0" err="1"/>
              <a:t>issues</a:t>
            </a:r>
            <a:r>
              <a:rPr lang="nb-NO" dirty="0"/>
              <a:t>:</a:t>
            </a:r>
          </a:p>
          <a:p>
            <a:pPr lvl="2"/>
            <a:r>
              <a:rPr lang="nb-NO"/>
              <a:t>Setting </a:t>
            </a:r>
            <a:r>
              <a:rPr lang="nb-NO" dirty="0" err="1"/>
              <a:t>the</a:t>
            </a:r>
            <a:r>
              <a:rPr lang="nb-NO" dirty="0"/>
              <a:t> bar at </a:t>
            </a:r>
            <a:r>
              <a:rPr lang="nb-NO" dirty="0" err="1"/>
              <a:t>the</a:t>
            </a:r>
            <a:r>
              <a:rPr lang="nb-NO" dirty="0"/>
              <a:t> </a:t>
            </a:r>
            <a:r>
              <a:rPr lang="nb-NO" dirty="0" err="1"/>
              <a:t>adequate</a:t>
            </a:r>
            <a:r>
              <a:rPr lang="nb-NO" dirty="0"/>
              <a:t> </a:t>
            </a:r>
            <a:r>
              <a:rPr lang="nb-NO" dirty="0" err="1"/>
              <a:t>level</a:t>
            </a:r>
            <a:r>
              <a:rPr lang="nb-NO" dirty="0"/>
              <a:t> for </a:t>
            </a:r>
            <a:r>
              <a:rPr lang="nb-NO" dirty="0" err="1"/>
              <a:t>requirements</a:t>
            </a:r>
            <a:endParaRPr lang="nb-NO" dirty="0"/>
          </a:p>
          <a:p>
            <a:pPr lvl="2"/>
            <a:r>
              <a:rPr lang="nb-NO"/>
              <a:t>Improving </a:t>
            </a:r>
            <a:r>
              <a:rPr lang="nb-NO" dirty="0" err="1"/>
              <a:t>user</a:t>
            </a:r>
            <a:r>
              <a:rPr lang="nb-NO" dirty="0"/>
              <a:t> </a:t>
            </a:r>
            <a:r>
              <a:rPr lang="nb-NO" dirty="0" err="1"/>
              <a:t>experience</a:t>
            </a:r>
            <a:r>
              <a:rPr lang="nb-NO" dirty="0"/>
              <a:t> </a:t>
            </a:r>
            <a:r>
              <a:rPr lang="nb-NO" dirty="0" err="1"/>
              <a:t>when</a:t>
            </a:r>
            <a:r>
              <a:rPr lang="nb-NO" dirty="0"/>
              <a:t> </a:t>
            </a:r>
            <a:r>
              <a:rPr lang="nb-NO" dirty="0" err="1"/>
              <a:t>accessing</a:t>
            </a:r>
            <a:r>
              <a:rPr lang="nb-NO" dirty="0"/>
              <a:t> and </a:t>
            </a:r>
            <a:r>
              <a:rPr lang="nb-NO" err="1"/>
              <a:t>applying</a:t>
            </a:r>
            <a:r>
              <a:rPr lang="nb-NO"/>
              <a:t> the </a:t>
            </a:r>
            <a:r>
              <a:rPr lang="nb-NO" dirty="0"/>
              <a:t>standards</a:t>
            </a:r>
          </a:p>
          <a:p>
            <a:pPr lvl="2"/>
            <a:r>
              <a:rPr lang="nb-NO"/>
              <a:t>Providing </a:t>
            </a:r>
            <a:r>
              <a:rPr lang="nb-NO" dirty="0"/>
              <a:t>relevant and up-to-date </a:t>
            </a:r>
            <a:r>
              <a:rPr lang="nb-NO" dirty="0" err="1"/>
              <a:t>guidance</a:t>
            </a:r>
            <a:endParaRPr lang="nb-NO" dirty="0"/>
          </a:p>
          <a:p>
            <a:pPr lvl="1"/>
            <a:r>
              <a:rPr lang="nb-NO"/>
              <a:t>Final </a:t>
            </a:r>
            <a:r>
              <a:rPr lang="nb-NO" dirty="0"/>
              <a:t>report for INCOSAI 2022</a:t>
            </a:r>
          </a:p>
          <a:p>
            <a:pPr lvl="1"/>
            <a:endParaRPr lang="nb-NO" dirty="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00" y="5105671"/>
            <a:ext cx="1176200" cy="1564225"/>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1639680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a:t/>
            </a:r>
            <a:br>
              <a:rPr lang="nb-NO"/>
            </a:br>
            <a:r>
              <a:rPr lang="nb-NO" dirty="0"/>
              <a:t>4</a:t>
            </a:r>
            <a:r>
              <a:rPr lang="nb-NO"/>
              <a:t>. INTOSAI </a:t>
            </a:r>
            <a:r>
              <a:rPr lang="nb-NO" dirty="0" err="1"/>
              <a:t>processes</a:t>
            </a:r>
            <a:r>
              <a:rPr lang="nb-NO" dirty="0"/>
              <a:t> and </a:t>
            </a:r>
            <a:r>
              <a:rPr lang="nb-NO" dirty="0" err="1"/>
              <a:t>projects</a:t>
            </a:r>
            <a:r>
              <a:rPr lang="nb-NO" dirty="0"/>
              <a:t> </a:t>
            </a:r>
            <a:r>
              <a:rPr lang="nb-NO" dirty="0" err="1"/>
              <a:t>involving</a:t>
            </a:r>
            <a:r>
              <a:rPr lang="nb-NO" dirty="0"/>
              <a:t> </a:t>
            </a:r>
            <a:r>
              <a:rPr lang="nb-NO"/>
              <a:t>PAS </a:t>
            </a:r>
            <a:r>
              <a:rPr lang="nb-NO" dirty="0" err="1"/>
              <a:t>cont</a:t>
            </a:r>
            <a:r>
              <a:rPr lang="nb-NO"/>
              <a:t>.</a:t>
            </a:r>
            <a:r>
              <a:rPr lang="nb-NO" dirty="0"/>
              <a:t/>
            </a:r>
            <a:br>
              <a:rPr lang="nb-NO" dirty="0"/>
            </a:br>
            <a:endParaRPr lang="nb-NO" dirty="0"/>
          </a:p>
        </p:txBody>
      </p:sp>
      <p:sp>
        <p:nvSpPr>
          <p:cNvPr id="9" name="Plassholder for innhold 8"/>
          <p:cNvSpPr>
            <a:spLocks noGrp="1"/>
          </p:cNvSpPr>
          <p:nvPr>
            <p:ph idx="1"/>
          </p:nvPr>
        </p:nvSpPr>
        <p:spPr>
          <a:xfrm>
            <a:off x="1682496" y="1804416"/>
            <a:ext cx="9671304" cy="4237610"/>
          </a:xfrm>
        </p:spPr>
        <p:txBody>
          <a:bodyPr>
            <a:normAutofit/>
          </a:bodyPr>
          <a:lstStyle/>
          <a:p>
            <a:pPr marL="0" indent="0">
              <a:buNone/>
            </a:pPr>
            <a:r>
              <a:rPr lang="nb-NO"/>
              <a:t>PSC </a:t>
            </a:r>
            <a:r>
              <a:rPr lang="nb-NO" dirty="0"/>
              <a:t>Terms </a:t>
            </a:r>
            <a:r>
              <a:rPr lang="nb-NO" dirty="0" err="1"/>
              <a:t>of</a:t>
            </a:r>
            <a:r>
              <a:rPr lang="nb-NO" dirty="0"/>
              <a:t> Reference</a:t>
            </a:r>
          </a:p>
          <a:p>
            <a:pPr marL="0" indent="0">
              <a:buNone/>
            </a:pPr>
            <a:r>
              <a:rPr lang="nb-NO" dirty="0" err="1"/>
              <a:t>Revision</a:t>
            </a:r>
            <a:r>
              <a:rPr lang="nb-NO" dirty="0"/>
              <a:t> </a:t>
            </a:r>
            <a:r>
              <a:rPr lang="nb-NO" dirty="0" err="1"/>
              <a:t>of</a:t>
            </a:r>
            <a:r>
              <a:rPr lang="nb-NO" dirty="0"/>
              <a:t> ISSAI 140</a:t>
            </a:r>
          </a:p>
          <a:p>
            <a:pPr marL="0" indent="0">
              <a:buNone/>
            </a:pPr>
            <a:r>
              <a:rPr lang="nb-NO" dirty="0" err="1"/>
              <a:t>Hearings</a:t>
            </a:r>
            <a:r>
              <a:rPr lang="nb-NO" dirty="0"/>
              <a:t>: </a:t>
            </a:r>
          </a:p>
          <a:p>
            <a:pPr marL="0" indent="0">
              <a:buNone/>
            </a:pPr>
            <a:r>
              <a:rPr lang="en-US" dirty="0"/>
              <a:t>	GUID 5340 Audit of Public Private Partnership</a:t>
            </a:r>
          </a:p>
          <a:p>
            <a:pPr marL="0" indent="0">
              <a:buNone/>
            </a:pPr>
            <a:r>
              <a:rPr lang="en-US" dirty="0"/>
              <a:t>	GUID 5320 Audit of </a:t>
            </a:r>
            <a:r>
              <a:rPr lang="en-US" dirty="0" err="1"/>
              <a:t>Privatisation</a:t>
            </a:r>
            <a:endParaRPr lang="en-US" dirty="0"/>
          </a:p>
          <a:p>
            <a:pPr marL="0" indent="0">
              <a:buNone/>
            </a:pPr>
            <a:r>
              <a:rPr lang="en-US" dirty="0"/>
              <a:t>	GUID 5280 Public Procurement Audit </a:t>
            </a:r>
            <a:r>
              <a:rPr lang="en-US"/>
              <a:t>deadline 13.06.</a:t>
            </a:r>
            <a:endParaRPr lang="en-US" dirty="0"/>
          </a:p>
          <a:p>
            <a:pPr marL="0" indent="0">
              <a:buNone/>
            </a:pPr>
            <a:r>
              <a:rPr lang="nb-NO"/>
              <a:t>SDP </a:t>
            </a:r>
            <a:r>
              <a:rPr lang="nb-NO" dirty="0"/>
              <a:t>for </a:t>
            </a:r>
            <a:r>
              <a:rPr lang="nb-NO" dirty="0" err="1"/>
              <a:t>the</a:t>
            </a:r>
            <a:r>
              <a:rPr lang="nb-NO" dirty="0"/>
              <a:t> IFPP 2023-2026</a:t>
            </a:r>
          </a:p>
          <a:p>
            <a:pPr marL="0" indent="0">
              <a:buNone/>
            </a:pPr>
            <a:endParaRPr lang="nb-NO" dirty="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60" y="4988573"/>
            <a:ext cx="1129480" cy="1502092"/>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68507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
            </a:r>
            <a:br>
              <a:rPr lang="nb-NO" dirty="0" smtClean="0"/>
            </a:br>
            <a:r>
              <a:rPr lang="nb-NO" dirty="0" smtClean="0"/>
              <a:t>SDP </a:t>
            </a:r>
            <a:r>
              <a:rPr lang="nb-NO" dirty="0"/>
              <a:t>for </a:t>
            </a:r>
            <a:r>
              <a:rPr lang="nb-NO" dirty="0" err="1"/>
              <a:t>the</a:t>
            </a:r>
            <a:r>
              <a:rPr lang="nb-NO" dirty="0"/>
              <a:t> IFPP </a:t>
            </a:r>
            <a:r>
              <a:rPr lang="nb-NO" dirty="0" smtClean="0"/>
              <a:t>2023-2026 </a:t>
            </a:r>
            <a:br>
              <a:rPr lang="nb-NO" dirty="0" smtClean="0"/>
            </a:br>
            <a:r>
              <a:rPr lang="nb-NO" dirty="0" smtClean="0"/>
              <a:t>Information </a:t>
            </a:r>
            <a:r>
              <a:rPr lang="nb-NO" dirty="0" err="1" smtClean="0"/>
              <a:t>gathering</a:t>
            </a:r>
            <a:r>
              <a:rPr lang="nb-NO" dirty="0"/>
              <a:t/>
            </a:r>
            <a:br>
              <a:rPr lang="nb-NO" dirty="0"/>
            </a:br>
            <a:r>
              <a:rPr lang="nb-NO" dirty="0" smtClean="0"/>
              <a:t/>
            </a:r>
            <a:br>
              <a:rPr lang="nb-NO" dirty="0" smtClean="0"/>
            </a:br>
            <a:endParaRPr lang="nb-NO" dirty="0"/>
          </a:p>
        </p:txBody>
      </p:sp>
      <p:sp>
        <p:nvSpPr>
          <p:cNvPr id="9" name="Plassholder for innhold 8"/>
          <p:cNvSpPr>
            <a:spLocks noGrp="1"/>
          </p:cNvSpPr>
          <p:nvPr>
            <p:ph idx="1"/>
          </p:nvPr>
        </p:nvSpPr>
        <p:spPr>
          <a:xfrm>
            <a:off x="1414272" y="1690688"/>
            <a:ext cx="9939528" cy="4351338"/>
          </a:xfrm>
        </p:spPr>
        <p:txBody>
          <a:bodyPr>
            <a:normAutofit fontScale="70000" lnSpcReduction="20000"/>
          </a:bodyPr>
          <a:lstStyle/>
          <a:p>
            <a:pPr marL="0" lvl="0" indent="0">
              <a:buNone/>
            </a:pPr>
            <a:r>
              <a:rPr lang="nb-NO" dirty="0" smtClean="0">
                <a:solidFill>
                  <a:schemeClr val="accent4">
                    <a:lumMod val="50000"/>
                  </a:schemeClr>
                </a:solidFill>
              </a:rPr>
              <a:t>1. </a:t>
            </a:r>
            <a:r>
              <a:rPr lang="nb-NO" dirty="0" err="1" smtClean="0">
                <a:solidFill>
                  <a:schemeClr val="accent4">
                    <a:lumMod val="50000"/>
                  </a:schemeClr>
                </a:solidFill>
              </a:rPr>
              <a:t>What</a:t>
            </a:r>
            <a:r>
              <a:rPr lang="nb-NO" dirty="0" smtClean="0">
                <a:solidFill>
                  <a:schemeClr val="accent4">
                    <a:lumMod val="50000"/>
                  </a:schemeClr>
                </a:solidFill>
              </a:rPr>
              <a:t> </a:t>
            </a:r>
            <a:r>
              <a:rPr lang="nb-NO" dirty="0">
                <a:solidFill>
                  <a:schemeClr val="accent4">
                    <a:lumMod val="50000"/>
                  </a:schemeClr>
                </a:solidFill>
              </a:rPr>
              <a:t>part (</a:t>
            </a:r>
            <a:r>
              <a:rPr lang="nb-NO" dirty="0" err="1">
                <a:solidFill>
                  <a:schemeClr val="accent4">
                    <a:lumMod val="50000"/>
                  </a:schemeClr>
                </a:solidFill>
              </a:rPr>
              <a:t>if</a:t>
            </a:r>
            <a:r>
              <a:rPr lang="nb-NO" dirty="0">
                <a:solidFill>
                  <a:schemeClr val="accent4">
                    <a:lumMod val="50000"/>
                  </a:schemeClr>
                </a:solidFill>
              </a:rPr>
              <a:t> </a:t>
            </a:r>
            <a:r>
              <a:rPr lang="nb-NO" dirty="0" err="1">
                <a:solidFill>
                  <a:schemeClr val="accent4">
                    <a:lumMod val="50000"/>
                  </a:schemeClr>
                </a:solidFill>
              </a:rPr>
              <a:t>any</a:t>
            </a:r>
            <a:r>
              <a:rPr lang="nb-NO" dirty="0">
                <a:solidFill>
                  <a:schemeClr val="accent4">
                    <a:lumMod val="50000"/>
                  </a:schemeClr>
                </a:solidFill>
              </a:rPr>
              <a:t>) </a:t>
            </a:r>
            <a:r>
              <a:rPr lang="nb-NO" dirty="0" err="1">
                <a:solidFill>
                  <a:schemeClr val="accent4">
                    <a:lumMod val="50000"/>
                  </a:schemeClr>
                </a:solidFill>
              </a:rPr>
              <a:t>of</a:t>
            </a:r>
            <a:r>
              <a:rPr lang="nb-NO" dirty="0">
                <a:solidFill>
                  <a:schemeClr val="accent4">
                    <a:lumMod val="50000"/>
                  </a:schemeClr>
                </a:solidFill>
              </a:rPr>
              <a:t> </a:t>
            </a:r>
            <a:r>
              <a:rPr lang="nb-NO" dirty="0" err="1">
                <a:solidFill>
                  <a:schemeClr val="accent4">
                    <a:lumMod val="50000"/>
                  </a:schemeClr>
                </a:solidFill>
              </a:rPr>
              <a:t>the</a:t>
            </a:r>
            <a:r>
              <a:rPr lang="nb-NO" dirty="0">
                <a:solidFill>
                  <a:schemeClr val="accent4">
                    <a:lumMod val="50000"/>
                  </a:schemeClr>
                </a:solidFill>
              </a:rPr>
              <a:t> </a:t>
            </a:r>
            <a:r>
              <a:rPr lang="nb-NO" dirty="0" err="1">
                <a:solidFill>
                  <a:schemeClr val="accent4">
                    <a:lumMod val="50000"/>
                  </a:schemeClr>
                </a:solidFill>
              </a:rPr>
              <a:t>current</a:t>
            </a:r>
            <a:r>
              <a:rPr lang="nb-NO" dirty="0">
                <a:solidFill>
                  <a:schemeClr val="accent4">
                    <a:lumMod val="50000"/>
                  </a:schemeClr>
                </a:solidFill>
              </a:rPr>
              <a:t> material under </a:t>
            </a:r>
            <a:r>
              <a:rPr lang="nb-NO" dirty="0" err="1">
                <a:solidFill>
                  <a:schemeClr val="accent4">
                    <a:lumMod val="50000"/>
                  </a:schemeClr>
                </a:solidFill>
              </a:rPr>
              <a:t>your</a:t>
            </a:r>
            <a:r>
              <a:rPr lang="nb-NO" dirty="0">
                <a:solidFill>
                  <a:schemeClr val="accent4">
                    <a:lumMod val="50000"/>
                  </a:schemeClr>
                </a:solidFill>
              </a:rPr>
              <a:t> </a:t>
            </a:r>
            <a:r>
              <a:rPr lang="nb-NO" dirty="0" err="1">
                <a:solidFill>
                  <a:schemeClr val="accent4">
                    <a:lumMod val="50000"/>
                  </a:schemeClr>
                </a:solidFill>
              </a:rPr>
              <a:t>responsibility</a:t>
            </a:r>
            <a:r>
              <a:rPr lang="nb-NO" dirty="0">
                <a:solidFill>
                  <a:schemeClr val="accent4">
                    <a:lumMod val="50000"/>
                  </a:schemeClr>
                </a:solidFill>
              </a:rPr>
              <a:t> </a:t>
            </a:r>
            <a:r>
              <a:rPr lang="nb-NO" dirty="0" err="1">
                <a:solidFill>
                  <a:schemeClr val="accent4">
                    <a:lumMod val="50000"/>
                  </a:schemeClr>
                </a:solidFill>
              </a:rPr>
              <a:t>needs</a:t>
            </a:r>
            <a:r>
              <a:rPr lang="nb-NO" dirty="0">
                <a:solidFill>
                  <a:schemeClr val="accent4">
                    <a:lumMod val="50000"/>
                  </a:schemeClr>
                </a:solidFill>
              </a:rPr>
              <a:t> </a:t>
            </a:r>
            <a:r>
              <a:rPr lang="nb-NO" dirty="0" err="1">
                <a:solidFill>
                  <a:schemeClr val="accent4">
                    <a:lumMod val="50000"/>
                  </a:schemeClr>
                </a:solidFill>
              </a:rPr>
              <a:t>updating</a:t>
            </a:r>
            <a:r>
              <a:rPr lang="nb-NO" dirty="0">
                <a:solidFill>
                  <a:schemeClr val="accent4">
                    <a:lumMod val="50000"/>
                  </a:schemeClr>
                </a:solidFill>
              </a:rPr>
              <a:t>? </a:t>
            </a:r>
            <a:r>
              <a:rPr lang="nb-NO" dirty="0" err="1">
                <a:solidFill>
                  <a:schemeClr val="accent4">
                    <a:lumMod val="50000"/>
                  </a:schemeClr>
                </a:solidFill>
              </a:rPr>
              <a:t>Why</a:t>
            </a:r>
            <a:r>
              <a:rPr lang="nb-NO" dirty="0">
                <a:solidFill>
                  <a:schemeClr val="accent4">
                    <a:lumMod val="50000"/>
                  </a:schemeClr>
                </a:solidFill>
              </a:rPr>
              <a:t>?</a:t>
            </a:r>
          </a:p>
          <a:p>
            <a:pPr marL="0" indent="0">
              <a:buNone/>
            </a:pPr>
            <a:r>
              <a:rPr lang="nb-NO" dirty="0" smtClean="0"/>
              <a:t>"</a:t>
            </a:r>
            <a:r>
              <a:rPr lang="nb-NO" dirty="0"/>
              <a:t>The 3000 series </a:t>
            </a:r>
            <a:r>
              <a:rPr lang="nb-NO" dirty="0" err="1"/>
              <a:t>will</a:t>
            </a:r>
            <a:r>
              <a:rPr lang="nb-NO" dirty="0"/>
              <a:t> </a:t>
            </a:r>
            <a:r>
              <a:rPr lang="nb-NO" dirty="0" err="1"/>
              <a:t>undergo</a:t>
            </a:r>
            <a:r>
              <a:rPr lang="nb-NO" dirty="0"/>
              <a:t> </a:t>
            </a:r>
            <a:r>
              <a:rPr lang="nb-NO" dirty="0" err="1"/>
              <a:t>mandatory</a:t>
            </a:r>
            <a:r>
              <a:rPr lang="nb-NO" dirty="0"/>
              <a:t> </a:t>
            </a:r>
            <a:r>
              <a:rPr lang="nb-NO" dirty="0" err="1"/>
              <a:t>review</a:t>
            </a:r>
            <a:r>
              <a:rPr lang="nb-NO" dirty="0"/>
              <a:t> as </a:t>
            </a:r>
            <a:r>
              <a:rPr lang="nb-NO" dirty="0" err="1"/>
              <a:t>scheduled</a:t>
            </a:r>
            <a:r>
              <a:rPr lang="nb-NO" dirty="0"/>
              <a:t> at </a:t>
            </a:r>
            <a:r>
              <a:rPr lang="nb-NO" dirty="0" err="1"/>
              <a:t>the</a:t>
            </a:r>
            <a:r>
              <a:rPr lang="nb-NO" dirty="0"/>
              <a:t> time </a:t>
            </a:r>
            <a:r>
              <a:rPr lang="nb-NO" dirty="0" err="1"/>
              <a:t>of</a:t>
            </a:r>
            <a:r>
              <a:rPr lang="nb-NO" dirty="0"/>
              <a:t> </a:t>
            </a:r>
            <a:r>
              <a:rPr lang="nb-NO" dirty="0" err="1"/>
              <a:t>adoption</a:t>
            </a:r>
            <a:r>
              <a:rPr lang="nb-NO" dirty="0"/>
              <a:t> (INCOSAI 2016). No major </a:t>
            </a:r>
            <a:r>
              <a:rPr lang="nb-NO" dirty="0" err="1"/>
              <a:t>updates</a:t>
            </a:r>
            <a:r>
              <a:rPr lang="nb-NO" dirty="0"/>
              <a:t> </a:t>
            </a:r>
            <a:r>
              <a:rPr lang="nb-NO" dirty="0" err="1"/>
              <a:t>are</a:t>
            </a:r>
            <a:r>
              <a:rPr lang="nb-NO" dirty="0"/>
              <a:t> </a:t>
            </a:r>
            <a:r>
              <a:rPr lang="nb-NO" dirty="0" err="1"/>
              <a:t>anticipated</a:t>
            </a:r>
            <a:r>
              <a:rPr lang="nb-NO" dirty="0"/>
              <a:t>, </a:t>
            </a:r>
            <a:r>
              <a:rPr lang="nb-NO" dirty="0" err="1"/>
              <a:t>however</a:t>
            </a:r>
            <a:r>
              <a:rPr lang="nb-NO" dirty="0"/>
              <a:t>, </a:t>
            </a:r>
            <a:r>
              <a:rPr lang="nb-NO" dirty="0" err="1"/>
              <a:t>the</a:t>
            </a:r>
            <a:r>
              <a:rPr lang="nb-NO" dirty="0"/>
              <a:t> </a:t>
            </a:r>
            <a:r>
              <a:rPr lang="nb-NO" dirty="0" err="1"/>
              <a:t>documents</a:t>
            </a:r>
            <a:r>
              <a:rPr lang="nb-NO" dirty="0"/>
              <a:t> </a:t>
            </a:r>
            <a:r>
              <a:rPr lang="nb-NO" dirty="0" err="1"/>
              <a:t>may</a:t>
            </a:r>
            <a:r>
              <a:rPr lang="nb-NO" dirty="0"/>
              <a:t> be </a:t>
            </a:r>
            <a:r>
              <a:rPr lang="nb-NO" dirty="0" err="1"/>
              <a:t>subject</a:t>
            </a:r>
            <a:r>
              <a:rPr lang="nb-NO" dirty="0"/>
              <a:t> to </a:t>
            </a:r>
            <a:r>
              <a:rPr lang="nb-NO" dirty="0" err="1"/>
              <a:t>minor</a:t>
            </a:r>
            <a:r>
              <a:rPr lang="nb-NO" dirty="0"/>
              <a:t> </a:t>
            </a:r>
            <a:r>
              <a:rPr lang="nb-NO" dirty="0" err="1"/>
              <a:t>adjustments</a:t>
            </a:r>
            <a:r>
              <a:rPr lang="nb-NO" dirty="0"/>
              <a:t> and </a:t>
            </a:r>
            <a:r>
              <a:rPr lang="nb-NO" dirty="0" err="1"/>
              <a:t>some</a:t>
            </a:r>
            <a:r>
              <a:rPr lang="nb-NO" dirty="0"/>
              <a:t> </a:t>
            </a:r>
            <a:r>
              <a:rPr lang="nb-NO" dirty="0" err="1"/>
              <a:t>editorial</a:t>
            </a:r>
            <a:r>
              <a:rPr lang="nb-NO" dirty="0"/>
              <a:t> </a:t>
            </a:r>
            <a:r>
              <a:rPr lang="nb-NO" dirty="0" err="1"/>
              <a:t>changes</a:t>
            </a:r>
            <a:r>
              <a:rPr lang="nb-NO" dirty="0"/>
              <a:t>, </a:t>
            </a:r>
            <a:r>
              <a:rPr lang="nb-NO" dirty="0" err="1"/>
              <a:t>where</a:t>
            </a:r>
            <a:r>
              <a:rPr lang="nb-NO" dirty="0"/>
              <a:t> </a:t>
            </a:r>
            <a:r>
              <a:rPr lang="nb-NO" dirty="0" err="1"/>
              <a:t>needed</a:t>
            </a:r>
            <a:r>
              <a:rPr lang="nb-NO" dirty="0"/>
              <a:t>". </a:t>
            </a:r>
          </a:p>
          <a:p>
            <a:pPr marL="0" indent="0">
              <a:buNone/>
            </a:pPr>
            <a:r>
              <a:rPr lang="nb-NO" dirty="0"/>
              <a:t> </a:t>
            </a:r>
          </a:p>
          <a:p>
            <a:pPr marL="0" lvl="0" indent="0">
              <a:buNone/>
            </a:pPr>
            <a:r>
              <a:rPr lang="nb-NO" dirty="0" smtClean="0">
                <a:solidFill>
                  <a:schemeClr val="accent4">
                    <a:lumMod val="50000"/>
                  </a:schemeClr>
                </a:solidFill>
              </a:rPr>
              <a:t>2. </a:t>
            </a:r>
            <a:r>
              <a:rPr lang="nb-NO" dirty="0" err="1" smtClean="0">
                <a:solidFill>
                  <a:schemeClr val="accent4">
                    <a:lumMod val="50000"/>
                  </a:schemeClr>
                </a:solidFill>
              </a:rPr>
              <a:t>What</a:t>
            </a:r>
            <a:r>
              <a:rPr lang="nb-NO" dirty="0" smtClean="0">
                <a:solidFill>
                  <a:schemeClr val="accent4">
                    <a:lumMod val="50000"/>
                  </a:schemeClr>
                </a:solidFill>
              </a:rPr>
              <a:t> </a:t>
            </a:r>
            <a:r>
              <a:rPr lang="nb-NO" dirty="0" err="1">
                <a:solidFill>
                  <a:schemeClr val="accent4">
                    <a:lumMod val="50000"/>
                  </a:schemeClr>
                </a:solidFill>
              </a:rPr>
              <a:t>additional</a:t>
            </a:r>
            <a:r>
              <a:rPr lang="nb-NO" dirty="0">
                <a:solidFill>
                  <a:schemeClr val="accent4">
                    <a:lumMod val="50000"/>
                  </a:schemeClr>
                </a:solidFill>
              </a:rPr>
              <a:t> material </a:t>
            </a:r>
            <a:r>
              <a:rPr lang="nb-NO" dirty="0" err="1">
                <a:solidFill>
                  <a:schemeClr val="accent4">
                    <a:lumMod val="50000"/>
                  </a:schemeClr>
                </a:solidFill>
              </a:rPr>
              <a:t>would</a:t>
            </a:r>
            <a:r>
              <a:rPr lang="nb-NO" dirty="0">
                <a:solidFill>
                  <a:schemeClr val="accent4">
                    <a:lumMod val="50000"/>
                  </a:schemeClr>
                </a:solidFill>
              </a:rPr>
              <a:t> be </a:t>
            </a:r>
            <a:r>
              <a:rPr lang="nb-NO" dirty="0" err="1">
                <a:solidFill>
                  <a:schemeClr val="accent4">
                    <a:lumMod val="50000"/>
                  </a:schemeClr>
                </a:solidFill>
              </a:rPr>
              <a:t>useful</a:t>
            </a:r>
            <a:r>
              <a:rPr lang="nb-NO" dirty="0">
                <a:solidFill>
                  <a:schemeClr val="accent4">
                    <a:lumMod val="50000"/>
                  </a:schemeClr>
                </a:solidFill>
              </a:rPr>
              <a:t>? </a:t>
            </a:r>
            <a:r>
              <a:rPr lang="nb-NO" dirty="0" err="1">
                <a:solidFill>
                  <a:schemeClr val="accent4">
                    <a:lumMod val="50000"/>
                  </a:schemeClr>
                </a:solidFill>
              </a:rPr>
              <a:t>Why</a:t>
            </a:r>
            <a:r>
              <a:rPr lang="nb-NO" dirty="0">
                <a:solidFill>
                  <a:schemeClr val="accent4">
                    <a:lumMod val="50000"/>
                  </a:schemeClr>
                </a:solidFill>
              </a:rPr>
              <a:t>?</a:t>
            </a:r>
          </a:p>
          <a:p>
            <a:pPr marL="0" indent="0">
              <a:buNone/>
            </a:pPr>
            <a:r>
              <a:rPr lang="nb-NO" dirty="0" smtClean="0"/>
              <a:t>"</a:t>
            </a:r>
            <a:r>
              <a:rPr lang="nb-NO" dirty="0"/>
              <a:t>The PAS has </a:t>
            </a:r>
            <a:r>
              <a:rPr lang="nb-NO" dirty="0" err="1"/>
              <a:t>currently</a:t>
            </a:r>
            <a:r>
              <a:rPr lang="nb-NO" dirty="0"/>
              <a:t> </a:t>
            </a:r>
            <a:r>
              <a:rPr lang="nb-NO" dirty="0" err="1"/>
              <a:t>no</a:t>
            </a:r>
            <a:r>
              <a:rPr lang="nb-NO" dirty="0"/>
              <a:t> plans to </a:t>
            </a:r>
            <a:r>
              <a:rPr lang="nb-NO" dirty="0" err="1"/>
              <a:t>create</a:t>
            </a:r>
            <a:r>
              <a:rPr lang="nb-NO" dirty="0"/>
              <a:t> </a:t>
            </a:r>
            <a:r>
              <a:rPr lang="nb-NO" dirty="0" err="1"/>
              <a:t>additional</a:t>
            </a:r>
            <a:r>
              <a:rPr lang="nb-NO" dirty="0"/>
              <a:t> material, </a:t>
            </a:r>
            <a:r>
              <a:rPr lang="nb-NO" dirty="0" err="1"/>
              <a:t>however</a:t>
            </a:r>
            <a:r>
              <a:rPr lang="nb-NO" dirty="0"/>
              <a:t>, </a:t>
            </a:r>
            <a:r>
              <a:rPr lang="nb-NO" dirty="0" err="1"/>
              <a:t>needs</a:t>
            </a:r>
            <a:r>
              <a:rPr lang="nb-NO" dirty="0"/>
              <a:t> </a:t>
            </a:r>
            <a:r>
              <a:rPr lang="nb-NO" dirty="0" err="1"/>
              <a:t>may</a:t>
            </a:r>
            <a:r>
              <a:rPr lang="nb-NO" dirty="0"/>
              <a:t> be </a:t>
            </a:r>
            <a:r>
              <a:rPr lang="nb-NO" dirty="0" err="1"/>
              <a:t>identified</a:t>
            </a:r>
            <a:r>
              <a:rPr lang="nb-NO" dirty="0"/>
              <a:t> as part </a:t>
            </a:r>
            <a:r>
              <a:rPr lang="nb-NO" dirty="0" err="1"/>
              <a:t>of</a:t>
            </a:r>
            <a:r>
              <a:rPr lang="nb-NO" dirty="0"/>
              <a:t> </a:t>
            </a:r>
            <a:r>
              <a:rPr lang="nb-NO" dirty="0" err="1"/>
              <a:t>the</a:t>
            </a:r>
            <a:r>
              <a:rPr lang="nb-NO" dirty="0"/>
              <a:t> </a:t>
            </a:r>
            <a:r>
              <a:rPr lang="nb-NO" dirty="0" err="1"/>
              <a:t>upcoming</a:t>
            </a:r>
            <a:r>
              <a:rPr lang="nb-NO" dirty="0"/>
              <a:t> </a:t>
            </a:r>
            <a:r>
              <a:rPr lang="nb-NO" dirty="0" err="1"/>
              <a:t>review</a:t>
            </a:r>
            <a:r>
              <a:rPr lang="nb-NO" dirty="0"/>
              <a:t> </a:t>
            </a:r>
            <a:r>
              <a:rPr lang="nb-NO" dirty="0" err="1"/>
              <a:t>of</a:t>
            </a:r>
            <a:r>
              <a:rPr lang="nb-NO" dirty="0"/>
              <a:t> </a:t>
            </a:r>
            <a:r>
              <a:rPr lang="nb-NO" dirty="0" err="1"/>
              <a:t>the</a:t>
            </a:r>
            <a:r>
              <a:rPr lang="nb-NO" dirty="0"/>
              <a:t> 3000 series."</a:t>
            </a:r>
          </a:p>
          <a:p>
            <a:pPr marL="0" indent="0">
              <a:buNone/>
            </a:pPr>
            <a:r>
              <a:rPr lang="nb-NO" dirty="0"/>
              <a:t> </a:t>
            </a:r>
          </a:p>
          <a:p>
            <a:pPr marL="0" lvl="0" indent="0">
              <a:buNone/>
            </a:pPr>
            <a:r>
              <a:rPr lang="nb-NO" dirty="0" smtClean="0">
                <a:solidFill>
                  <a:schemeClr val="accent4">
                    <a:lumMod val="50000"/>
                  </a:schemeClr>
                </a:solidFill>
              </a:rPr>
              <a:t>3. </a:t>
            </a:r>
            <a:r>
              <a:rPr lang="nb-NO" dirty="0" err="1" smtClean="0">
                <a:solidFill>
                  <a:schemeClr val="accent4">
                    <a:lumMod val="50000"/>
                  </a:schemeClr>
                </a:solidFill>
              </a:rPr>
              <a:t>Which</a:t>
            </a:r>
            <a:r>
              <a:rPr lang="nb-NO" dirty="0" smtClean="0">
                <a:solidFill>
                  <a:schemeClr val="accent4">
                    <a:lumMod val="50000"/>
                  </a:schemeClr>
                </a:solidFill>
              </a:rPr>
              <a:t> </a:t>
            </a:r>
            <a:r>
              <a:rPr lang="nb-NO" dirty="0" err="1">
                <a:solidFill>
                  <a:schemeClr val="accent4">
                    <a:lumMod val="50000"/>
                  </a:schemeClr>
                </a:solidFill>
              </a:rPr>
              <a:t>of</a:t>
            </a:r>
            <a:r>
              <a:rPr lang="nb-NO" dirty="0">
                <a:solidFill>
                  <a:schemeClr val="accent4">
                    <a:lumMod val="50000"/>
                  </a:schemeClr>
                </a:solidFill>
              </a:rPr>
              <a:t> </a:t>
            </a:r>
            <a:r>
              <a:rPr lang="nb-NO" dirty="0" err="1">
                <a:solidFill>
                  <a:schemeClr val="accent4">
                    <a:lumMod val="50000"/>
                  </a:schemeClr>
                </a:solidFill>
              </a:rPr>
              <a:t>the</a:t>
            </a:r>
            <a:r>
              <a:rPr lang="nb-NO" dirty="0">
                <a:solidFill>
                  <a:schemeClr val="accent4">
                    <a:lumMod val="50000"/>
                  </a:schemeClr>
                </a:solidFill>
              </a:rPr>
              <a:t> </a:t>
            </a:r>
            <a:r>
              <a:rPr lang="nb-NO" dirty="0" err="1">
                <a:solidFill>
                  <a:schemeClr val="accent4">
                    <a:lumMod val="50000"/>
                  </a:schemeClr>
                </a:solidFill>
              </a:rPr>
              <a:t>current</a:t>
            </a:r>
            <a:r>
              <a:rPr lang="nb-NO" dirty="0">
                <a:solidFill>
                  <a:schemeClr val="accent4">
                    <a:lumMod val="50000"/>
                  </a:schemeClr>
                </a:solidFill>
              </a:rPr>
              <a:t> material is </a:t>
            </a:r>
            <a:r>
              <a:rPr lang="nb-NO" dirty="0" err="1">
                <a:solidFill>
                  <a:schemeClr val="accent4">
                    <a:lumMod val="50000"/>
                  </a:schemeClr>
                </a:solidFill>
              </a:rPr>
              <a:t>surplus</a:t>
            </a:r>
            <a:r>
              <a:rPr lang="nb-NO" dirty="0">
                <a:solidFill>
                  <a:schemeClr val="accent4">
                    <a:lumMod val="50000"/>
                  </a:schemeClr>
                </a:solidFill>
              </a:rPr>
              <a:t> to </a:t>
            </a:r>
            <a:r>
              <a:rPr lang="nb-NO" dirty="0" err="1">
                <a:solidFill>
                  <a:schemeClr val="accent4">
                    <a:lumMod val="50000"/>
                  </a:schemeClr>
                </a:solidFill>
              </a:rPr>
              <a:t>requirements</a:t>
            </a:r>
            <a:r>
              <a:rPr lang="nb-NO" dirty="0">
                <a:solidFill>
                  <a:schemeClr val="accent4">
                    <a:lumMod val="50000"/>
                  </a:schemeClr>
                </a:solidFill>
              </a:rPr>
              <a:t>, and </a:t>
            </a:r>
            <a:r>
              <a:rPr lang="nb-NO" dirty="0" err="1">
                <a:solidFill>
                  <a:schemeClr val="accent4">
                    <a:lumMod val="50000"/>
                  </a:schemeClr>
                </a:solidFill>
              </a:rPr>
              <a:t>could</a:t>
            </a:r>
            <a:r>
              <a:rPr lang="nb-NO" dirty="0">
                <a:solidFill>
                  <a:schemeClr val="accent4">
                    <a:lumMod val="50000"/>
                  </a:schemeClr>
                </a:solidFill>
              </a:rPr>
              <a:t> be </a:t>
            </a:r>
            <a:r>
              <a:rPr lang="nb-NO" dirty="0" err="1">
                <a:solidFill>
                  <a:schemeClr val="accent4">
                    <a:lumMod val="50000"/>
                  </a:schemeClr>
                </a:solidFill>
              </a:rPr>
              <a:t>removed</a:t>
            </a:r>
            <a:r>
              <a:rPr lang="nb-NO" dirty="0" smtClean="0">
                <a:solidFill>
                  <a:schemeClr val="accent4">
                    <a:lumMod val="50000"/>
                  </a:schemeClr>
                </a:solidFill>
              </a:rPr>
              <a:t>?</a:t>
            </a:r>
          </a:p>
          <a:p>
            <a:pPr marL="0" indent="0">
              <a:buNone/>
            </a:pPr>
            <a:r>
              <a:rPr lang="nb-NO" dirty="0" smtClean="0"/>
              <a:t>"</a:t>
            </a:r>
            <a:r>
              <a:rPr lang="nb-NO" dirty="0"/>
              <a:t>No </a:t>
            </a:r>
            <a:r>
              <a:rPr lang="nb-NO" dirty="0" err="1"/>
              <a:t>existing</a:t>
            </a:r>
            <a:r>
              <a:rPr lang="nb-NO" dirty="0"/>
              <a:t> material is </a:t>
            </a:r>
            <a:r>
              <a:rPr lang="nb-NO" dirty="0" err="1"/>
              <a:t>regarded</a:t>
            </a:r>
            <a:r>
              <a:rPr lang="nb-NO" dirty="0"/>
              <a:t> as </a:t>
            </a:r>
            <a:r>
              <a:rPr lang="nb-NO" dirty="0" err="1"/>
              <a:t>surplus</a:t>
            </a:r>
            <a:r>
              <a:rPr lang="nb-NO" dirty="0"/>
              <a:t> to </a:t>
            </a:r>
            <a:r>
              <a:rPr lang="nb-NO" dirty="0" err="1"/>
              <a:t>requirements</a:t>
            </a:r>
            <a:r>
              <a:rPr lang="nb-NO" dirty="0"/>
              <a:t>, and </a:t>
            </a:r>
            <a:r>
              <a:rPr lang="nb-NO" dirty="0" err="1"/>
              <a:t>could</a:t>
            </a:r>
            <a:r>
              <a:rPr lang="nb-NO" dirty="0"/>
              <a:t> be </a:t>
            </a:r>
            <a:r>
              <a:rPr lang="nb-NO" dirty="0" err="1"/>
              <a:t>removed</a:t>
            </a:r>
            <a:r>
              <a:rPr lang="nb-NO" dirty="0"/>
              <a:t> </a:t>
            </a:r>
            <a:r>
              <a:rPr lang="nb-NO" dirty="0" err="1"/>
              <a:t>without</a:t>
            </a:r>
            <a:r>
              <a:rPr lang="nb-NO" dirty="0"/>
              <a:t> </a:t>
            </a:r>
            <a:r>
              <a:rPr lang="nb-NO" dirty="0" err="1"/>
              <a:t>undergoing</a:t>
            </a:r>
            <a:r>
              <a:rPr lang="nb-NO" dirty="0"/>
              <a:t> </a:t>
            </a:r>
            <a:r>
              <a:rPr lang="nb-NO" dirty="0" err="1"/>
              <a:t>appropriate</a:t>
            </a:r>
            <a:r>
              <a:rPr lang="nb-NO" dirty="0"/>
              <a:t> </a:t>
            </a:r>
            <a:r>
              <a:rPr lang="nb-NO" dirty="0" err="1"/>
              <a:t>review</a:t>
            </a:r>
            <a:r>
              <a:rPr lang="nb-NO" dirty="0"/>
              <a:t> </a:t>
            </a:r>
            <a:r>
              <a:rPr lang="nb-NO" dirty="0" err="1"/>
              <a:t>processes</a:t>
            </a:r>
            <a:r>
              <a:rPr lang="nb-NO" dirty="0"/>
              <a:t> in PAS. A </a:t>
            </a:r>
            <a:r>
              <a:rPr lang="nb-NO" dirty="0" err="1"/>
              <a:t>review</a:t>
            </a:r>
            <a:r>
              <a:rPr lang="nb-NO" dirty="0"/>
              <a:t> </a:t>
            </a:r>
            <a:r>
              <a:rPr lang="nb-NO" dirty="0" err="1"/>
              <a:t>process</a:t>
            </a:r>
            <a:r>
              <a:rPr lang="nb-NO" dirty="0"/>
              <a:t> </a:t>
            </a:r>
            <a:r>
              <a:rPr lang="nb-NO" dirty="0" err="1"/>
              <a:t>will</a:t>
            </a:r>
            <a:r>
              <a:rPr lang="nb-NO" dirty="0"/>
              <a:t> </a:t>
            </a:r>
            <a:r>
              <a:rPr lang="nb-NO" dirty="0" err="1"/>
              <a:t>however</a:t>
            </a:r>
            <a:r>
              <a:rPr lang="nb-NO" dirty="0"/>
              <a:t> </a:t>
            </a:r>
            <a:r>
              <a:rPr lang="nb-NO" dirty="0" err="1"/>
              <a:t>identify</a:t>
            </a:r>
            <a:r>
              <a:rPr lang="nb-NO" dirty="0"/>
              <a:t> </a:t>
            </a:r>
            <a:r>
              <a:rPr lang="nb-NO" dirty="0" err="1"/>
              <a:t>overlaps</a:t>
            </a:r>
            <a:r>
              <a:rPr lang="nb-NO" dirty="0"/>
              <a:t> and </a:t>
            </a:r>
            <a:r>
              <a:rPr lang="nb-NO" dirty="0" err="1"/>
              <a:t>any</a:t>
            </a:r>
            <a:r>
              <a:rPr lang="nb-NO" dirty="0"/>
              <a:t> </a:t>
            </a:r>
            <a:r>
              <a:rPr lang="nb-NO" dirty="0" err="1"/>
              <a:t>needs</a:t>
            </a:r>
            <a:r>
              <a:rPr lang="nb-NO" dirty="0"/>
              <a:t> for </a:t>
            </a:r>
            <a:r>
              <a:rPr lang="nb-NO" dirty="0" err="1"/>
              <a:t>adjustment</a:t>
            </a:r>
            <a:r>
              <a:rPr lang="nb-NO" dirty="0" smtClean="0"/>
              <a:t>."</a:t>
            </a:r>
            <a:r>
              <a:rPr lang="nb-NO" dirty="0"/>
              <a:t> </a:t>
            </a:r>
          </a:p>
          <a:p>
            <a:endParaRPr lang="nb-NO" dirty="0" smtClean="0"/>
          </a:p>
          <a:p>
            <a:pPr marL="0" indent="0">
              <a:buNone/>
            </a:pPr>
            <a:endParaRPr lang="nb-NO" dirty="0" smtClean="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26" y="5410216"/>
            <a:ext cx="1088644" cy="1447784"/>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149112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
            </a:r>
            <a:br>
              <a:rPr lang="nb-NO" dirty="0" smtClean="0"/>
            </a:br>
            <a:r>
              <a:rPr lang="nb-NO" dirty="0" smtClean="0"/>
              <a:t/>
            </a:r>
            <a:br>
              <a:rPr lang="nb-NO" dirty="0" smtClean="0"/>
            </a:br>
            <a:r>
              <a:rPr lang="nb-NO" dirty="0" smtClean="0"/>
              <a:t>The initial </a:t>
            </a:r>
            <a:r>
              <a:rPr lang="nb-NO" dirty="0" err="1" smtClean="0"/>
              <a:t>internal</a:t>
            </a:r>
            <a:r>
              <a:rPr lang="nb-NO" dirty="0" smtClean="0"/>
              <a:t> </a:t>
            </a:r>
            <a:r>
              <a:rPr lang="nb-NO" dirty="0" err="1" smtClean="0"/>
              <a:t>information-gathering</a:t>
            </a:r>
            <a:r>
              <a:rPr lang="nb-NO" dirty="0" smtClean="0"/>
              <a:t> </a:t>
            </a:r>
            <a:r>
              <a:rPr lang="nb-NO" dirty="0" err="1" smtClean="0"/>
              <a:t>phase</a:t>
            </a:r>
            <a:r>
              <a:rPr lang="nb-NO" dirty="0" smtClean="0"/>
              <a:t> </a:t>
            </a:r>
            <a:r>
              <a:rPr lang="nb-NO" dirty="0" err="1" smtClean="0"/>
              <a:t>of</a:t>
            </a:r>
            <a:r>
              <a:rPr lang="nb-NO" dirty="0" smtClean="0"/>
              <a:t> </a:t>
            </a:r>
            <a:r>
              <a:rPr lang="nb-NO" dirty="0" err="1" smtClean="0"/>
              <a:t>the</a:t>
            </a:r>
            <a:r>
              <a:rPr lang="nb-NO" dirty="0" smtClean="0"/>
              <a:t> SDP 2023-2026</a:t>
            </a:r>
            <a:r>
              <a:rPr lang="nb-NO" dirty="0"/>
              <a:t/>
            </a:r>
            <a:br>
              <a:rPr lang="nb-NO" dirty="0"/>
            </a:br>
            <a:r>
              <a:rPr lang="nb-NO" dirty="0" smtClean="0"/>
              <a:t/>
            </a:r>
            <a:br>
              <a:rPr lang="nb-NO" dirty="0" smtClean="0"/>
            </a:br>
            <a:endParaRPr lang="nb-NO" dirty="0"/>
          </a:p>
        </p:txBody>
      </p:sp>
      <p:sp>
        <p:nvSpPr>
          <p:cNvPr id="9" name="Plassholder for innhold 8"/>
          <p:cNvSpPr>
            <a:spLocks noGrp="1"/>
          </p:cNvSpPr>
          <p:nvPr>
            <p:ph idx="1"/>
          </p:nvPr>
        </p:nvSpPr>
        <p:spPr>
          <a:xfrm>
            <a:off x="-917087" y="5116515"/>
            <a:ext cx="7947146" cy="2642410"/>
          </a:xfrm>
        </p:spPr>
        <p:txBody>
          <a:bodyPr>
            <a:normAutofit/>
          </a:bodyPr>
          <a:lstStyle/>
          <a:p>
            <a:endParaRPr lang="nb-NO" dirty="0" smtClean="0"/>
          </a:p>
          <a:p>
            <a:pPr marL="0" indent="0">
              <a:buNone/>
            </a:pPr>
            <a:endParaRPr lang="nb-NO" dirty="0" smtClean="0"/>
          </a:p>
        </p:txBody>
      </p:sp>
      <p:sp>
        <p:nvSpPr>
          <p:cNvPr id="5" name="Plassholder for bunntekst 4"/>
          <p:cNvSpPr>
            <a:spLocks noGrp="1"/>
          </p:cNvSpPr>
          <p:nvPr>
            <p:ph type="ftr" sz="quarter" idx="11"/>
          </p:nvPr>
        </p:nvSpPr>
        <p:spPr>
          <a:xfrm>
            <a:off x="2686929" y="5739619"/>
            <a:ext cx="6527409"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26" y="5222112"/>
            <a:ext cx="1088644" cy="1447784"/>
          </a:xfrm>
          <a:prstGeom prst="rect">
            <a:avLst/>
          </a:prstGeom>
        </p:spPr>
      </p:pic>
      <p:pic>
        <p:nvPicPr>
          <p:cNvPr id="1026" name="Picture 2" descr="https://www.intosaifipp.org/wp-content/uploads/2022/03/Bild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88455"/>
            <a:ext cx="10387817" cy="2011680"/>
          </a:xfrm>
          <a:prstGeom prst="rect">
            <a:avLst/>
          </a:prstGeom>
          <a:noFill/>
          <a:extLst>
            <a:ext uri="{909E8E84-426E-40DD-AFC4-6F175D3DCCD1}">
              <a14:hiddenFill xmlns:a14="http://schemas.microsoft.com/office/drawing/2010/main">
                <a:solidFill>
                  <a:srgbClr val="FFFFFF"/>
                </a:solidFill>
              </a14:hiddenFill>
            </a:ext>
          </a:extLst>
        </p:spPr>
      </p:pic>
      <p:pic>
        <p:nvPicPr>
          <p:cNvPr id="7" name="Plassholder for innhold 5"/>
          <p:cNvPicPr>
            <a:picLocks noChangeAspect="1"/>
          </p:cNvPicPr>
          <p:nvPr/>
        </p:nvPicPr>
        <p:blipFill>
          <a:blip r:embed="rId5"/>
          <a:stretch>
            <a:fillRect/>
          </a:stretch>
        </p:blipFill>
        <p:spPr>
          <a:xfrm>
            <a:off x="10346090" y="5688038"/>
            <a:ext cx="1759854" cy="981858"/>
          </a:xfrm>
          <a:prstGeom prst="rect">
            <a:avLst/>
          </a:prstGeom>
        </p:spPr>
      </p:pic>
    </p:spTree>
    <p:extLst>
      <p:ext uri="{BB962C8B-B14F-4D97-AF65-F5344CB8AC3E}">
        <p14:creationId xmlns:p14="http://schemas.microsoft.com/office/powerpoint/2010/main" val="83575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5</a:t>
            </a:r>
            <a:r>
              <a:rPr lang="nb-NO" dirty="0" smtClean="0"/>
              <a:t>. </a:t>
            </a:r>
            <a:r>
              <a:rPr lang="nb-NO" dirty="0" err="1" smtClean="0"/>
              <a:t>Membership</a:t>
            </a:r>
            <a:r>
              <a:rPr lang="nb-NO" dirty="0" smtClean="0"/>
              <a:t> policy</a:t>
            </a:r>
            <a:endParaRPr lang="nb-NO" dirty="0"/>
          </a:p>
        </p:txBody>
      </p:sp>
      <p:sp>
        <p:nvSpPr>
          <p:cNvPr id="9" name="Plassholder for innhold 8"/>
          <p:cNvSpPr>
            <a:spLocks noGrp="1"/>
          </p:cNvSpPr>
          <p:nvPr>
            <p:ph idx="1"/>
          </p:nvPr>
        </p:nvSpPr>
        <p:spPr>
          <a:xfrm>
            <a:off x="1719072" y="1690688"/>
            <a:ext cx="9634728" cy="3349663"/>
          </a:xfrm>
        </p:spPr>
        <p:txBody>
          <a:bodyPr>
            <a:normAutofit fontScale="70000" lnSpcReduction="20000"/>
          </a:bodyPr>
          <a:lstStyle/>
          <a:p>
            <a:pPr marL="0" indent="0">
              <a:buNone/>
            </a:pPr>
            <a:r>
              <a:rPr lang="en-US" b="1" dirty="0"/>
              <a:t>Appointment</a:t>
            </a:r>
            <a:r>
              <a:rPr lang="en-US" b="1"/>
              <a:t> </a:t>
            </a:r>
            <a:r>
              <a:rPr lang="en-US" b="1" dirty="0"/>
              <a:t>of new members (PAS </a:t>
            </a:r>
            <a:r>
              <a:rPr lang="en-US" b="1" dirty="0" err="1"/>
              <a:t>ToR</a:t>
            </a:r>
            <a:r>
              <a:rPr lang="en-US" b="1" dirty="0"/>
              <a:t>)</a:t>
            </a:r>
          </a:p>
          <a:p>
            <a:pPr marL="0" indent="0">
              <a:buNone/>
            </a:pPr>
            <a:r>
              <a:rPr lang="en-US"/>
              <a:t>“</a:t>
            </a:r>
            <a:r>
              <a:rPr lang="en-US" dirty="0"/>
              <a:t>Originally, members of PAS were appointed by the INTOSAI regional working groups (one SAI from each region) and supplemented by other SAIs with special interest and expertise in performance audit. Currently, members may be appointed on request to the Chair. The Chair presupposes that members commit to taking an active role in the work of the subcommittee, and are willing to contribute to tasks in line with the PAS work plan. Since the PAS has many members, regional distribution will influence the Chair`s assessment of new membership applications.” </a:t>
            </a:r>
          </a:p>
          <a:p>
            <a:pPr marL="0" indent="0">
              <a:buNone/>
            </a:pPr>
            <a:endParaRPr lang="en-US" b="1" i="1" dirty="0"/>
          </a:p>
          <a:p>
            <a:pPr marL="0" indent="0">
              <a:buNone/>
            </a:pPr>
            <a:r>
              <a:rPr lang="en-US" b="1" i="1"/>
              <a:t>“</a:t>
            </a:r>
            <a:r>
              <a:rPr lang="en-US" b="1" i="1" dirty="0"/>
              <a:t>Please</a:t>
            </a:r>
            <a:r>
              <a:rPr lang="en-US" b="1" i="1"/>
              <a:t> </a:t>
            </a:r>
            <a:r>
              <a:rPr lang="en-US" b="1" i="1" dirty="0"/>
              <a:t>note that</a:t>
            </a:r>
            <a:r>
              <a:rPr lang="en-US" b="1" i="1"/>
              <a:t> as </a:t>
            </a:r>
            <a:r>
              <a:rPr lang="en-US" b="1" i="1" dirty="0"/>
              <a:t>of March 2020, the PAS Chair will not appoint any new members to the PAS. Due to a large number of existing </a:t>
            </a:r>
            <a:r>
              <a:rPr lang="en-US" b="1" i="1"/>
              <a:t>– </a:t>
            </a:r>
            <a:r>
              <a:rPr lang="en-US" b="1" i="1" dirty="0"/>
              <a:t>both</a:t>
            </a:r>
            <a:r>
              <a:rPr lang="en-US" b="1" i="1"/>
              <a:t> active </a:t>
            </a:r>
            <a:r>
              <a:rPr lang="en-US" b="1" i="1" dirty="0"/>
              <a:t>and less active – members, the committee has reached its </a:t>
            </a:r>
            <a:r>
              <a:rPr lang="en-US" b="1" i="1"/>
              <a:t>maximum capacity.”</a:t>
            </a:r>
            <a:endParaRPr lang="en-US" dirty="0"/>
          </a:p>
          <a:p>
            <a:pPr marL="0" indent="0">
              <a:buNone/>
            </a:pPr>
            <a:endParaRPr lang="en-US" dirty="0"/>
          </a:p>
          <a:p>
            <a:pPr marL="0" indent="0">
              <a:buNone/>
            </a:pPr>
            <a:endParaRPr lang="nb-NO" dirty="0"/>
          </a:p>
        </p:txBody>
      </p:sp>
      <p:sp>
        <p:nvSpPr>
          <p:cNvPr id="5" name="Plassholder for bunntekst 4"/>
          <p:cNvSpPr>
            <a:spLocks noGrp="1"/>
          </p:cNvSpPr>
          <p:nvPr>
            <p:ph type="ftr" sz="quarter" idx="11"/>
          </p:nvPr>
        </p:nvSpPr>
        <p:spPr>
          <a:xfrm>
            <a:off x="2293035" y="5739619"/>
            <a:ext cx="6921304"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23" y="5281904"/>
            <a:ext cx="1082470" cy="1439573"/>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206934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 PAS </a:t>
            </a:r>
            <a:r>
              <a:rPr lang="nb-NO" dirty="0" err="1" smtClean="0"/>
              <a:t>meeting</a:t>
            </a:r>
            <a:r>
              <a:rPr lang="nb-NO" dirty="0" smtClean="0"/>
              <a:t> planning </a:t>
            </a:r>
            <a:r>
              <a:rPr lang="nb-NO" dirty="0" err="1" smtClean="0"/>
              <a:t>committee</a:t>
            </a:r>
            <a:endParaRPr lang="nb-NO" dirty="0"/>
          </a:p>
        </p:txBody>
      </p:sp>
      <p:sp>
        <p:nvSpPr>
          <p:cNvPr id="5" name="Plassholder for bunntekst 4"/>
          <p:cNvSpPr>
            <a:spLocks noGrp="1"/>
          </p:cNvSpPr>
          <p:nvPr>
            <p:ph type="ftr" sz="quarter" idx="11"/>
          </p:nvPr>
        </p:nvSpPr>
        <p:spPr>
          <a:xfrm>
            <a:off x="2855742" y="5739619"/>
            <a:ext cx="6358596"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28" y="4173176"/>
            <a:ext cx="1799807" cy="2393557"/>
          </a:xfrm>
          <a:prstGeom prst="rect">
            <a:avLst/>
          </a:prstGeom>
        </p:spPr>
      </p:pic>
      <p:pic>
        <p:nvPicPr>
          <p:cNvPr id="6" name="Plassholder for innhold 5"/>
          <p:cNvPicPr>
            <a:picLocks noGrp="1" noChangeAspect="1"/>
          </p:cNvPicPr>
          <p:nvPr>
            <p:ph idx="1"/>
          </p:nvPr>
        </p:nvPicPr>
        <p:blipFill>
          <a:blip r:embed="rId4"/>
          <a:stretch>
            <a:fillRect/>
          </a:stretch>
        </p:blipFill>
        <p:spPr>
          <a:xfrm>
            <a:off x="9966645" y="5401994"/>
            <a:ext cx="2087646" cy="1164739"/>
          </a:xfrm>
          <a:prstGeom prst="rect">
            <a:avLst/>
          </a:prstGeom>
        </p:spPr>
      </p:pic>
      <p:sp>
        <p:nvSpPr>
          <p:cNvPr id="7" name="Plassholder for innhold 8"/>
          <p:cNvSpPr txBox="1">
            <a:spLocks/>
          </p:cNvSpPr>
          <p:nvPr/>
        </p:nvSpPr>
        <p:spPr>
          <a:xfrm>
            <a:off x="2733367" y="1690688"/>
            <a:ext cx="6890077" cy="4118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err="1"/>
              <a:t>Corrie</a:t>
            </a:r>
            <a:r>
              <a:rPr lang="nb-NO" dirty="0"/>
              <a:t> Pretorius, South </a:t>
            </a:r>
            <a:r>
              <a:rPr lang="nb-NO" dirty="0" err="1"/>
              <a:t>Africa</a:t>
            </a:r>
            <a:endParaRPr lang="nb-NO" dirty="0"/>
          </a:p>
          <a:p>
            <a:r>
              <a:rPr lang="nb-NO" dirty="0"/>
              <a:t>Kevish Lachman, South </a:t>
            </a:r>
            <a:r>
              <a:rPr lang="nb-NO" dirty="0" err="1"/>
              <a:t>Africa</a:t>
            </a:r>
            <a:endParaRPr lang="nb-NO" dirty="0"/>
          </a:p>
          <a:p>
            <a:r>
              <a:rPr lang="nb-NO" dirty="0"/>
              <a:t>Andy Fisher, UK</a:t>
            </a:r>
          </a:p>
          <a:p>
            <a:r>
              <a:rPr lang="nb-NO" dirty="0"/>
              <a:t>Ammar Sakini, Qatar</a:t>
            </a:r>
          </a:p>
          <a:p>
            <a:r>
              <a:rPr lang="nb-NO" dirty="0"/>
              <a:t>Cathleen Berrick, USA</a:t>
            </a:r>
          </a:p>
          <a:p>
            <a:r>
              <a:rPr lang="en-GB" dirty="0"/>
              <a:t>Giorgi Kapanadze, Georgia</a:t>
            </a:r>
          </a:p>
          <a:p>
            <a:r>
              <a:rPr lang="nb-NO" dirty="0" err="1"/>
              <a:t>Bidzina</a:t>
            </a:r>
            <a:r>
              <a:rPr lang="nb-NO"/>
              <a:t> </a:t>
            </a:r>
            <a:r>
              <a:rPr lang="nb-NO" dirty="0" err="1"/>
              <a:t>Makashvili</a:t>
            </a:r>
            <a:r>
              <a:rPr lang="nb-NO" dirty="0"/>
              <a:t>, Georgia </a:t>
            </a:r>
            <a:endParaRPr lang="en-GB" dirty="0"/>
          </a:p>
          <a:p>
            <a:r>
              <a:rPr lang="en-GB"/>
              <a:t>Deirdre </a:t>
            </a:r>
            <a:r>
              <a:rPr lang="en-GB" dirty="0"/>
              <a:t>Quaid, Ireland</a:t>
            </a:r>
            <a:endParaRPr lang="nb-NO" dirty="0"/>
          </a:p>
        </p:txBody>
      </p:sp>
    </p:spTree>
    <p:extLst>
      <p:ext uri="{BB962C8B-B14F-4D97-AF65-F5344CB8AC3E}">
        <p14:creationId xmlns:p14="http://schemas.microsoft.com/office/powerpoint/2010/main" val="218935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5</a:t>
            </a:r>
            <a:r>
              <a:rPr lang="nb-NO" dirty="0" smtClean="0"/>
              <a:t>. </a:t>
            </a:r>
            <a:r>
              <a:rPr lang="nb-NO" dirty="0" err="1" smtClean="0"/>
              <a:t>Membership</a:t>
            </a:r>
            <a:r>
              <a:rPr lang="nb-NO" dirty="0" smtClean="0"/>
              <a:t> policy </a:t>
            </a:r>
            <a:r>
              <a:rPr lang="nb-NO" dirty="0" err="1" smtClean="0"/>
              <a:t>cont</a:t>
            </a:r>
            <a:r>
              <a:rPr lang="nb-NO" smtClean="0"/>
              <a:t>.</a:t>
            </a:r>
            <a:endParaRPr lang="nb-NO" dirty="0"/>
          </a:p>
        </p:txBody>
      </p:sp>
      <p:sp>
        <p:nvSpPr>
          <p:cNvPr id="9" name="Plassholder for innhold 8"/>
          <p:cNvSpPr>
            <a:spLocks noGrp="1"/>
          </p:cNvSpPr>
          <p:nvPr>
            <p:ph idx="1"/>
          </p:nvPr>
        </p:nvSpPr>
        <p:spPr>
          <a:xfrm>
            <a:off x="2074606" y="1690688"/>
            <a:ext cx="9279194" cy="3349663"/>
          </a:xfrm>
        </p:spPr>
        <p:txBody>
          <a:bodyPr>
            <a:normAutofit lnSpcReduction="10000"/>
          </a:bodyPr>
          <a:lstStyle/>
          <a:p>
            <a:pPr marL="0" indent="0">
              <a:buNone/>
            </a:pPr>
            <a:endParaRPr lang="en-US" dirty="0" smtClean="0"/>
          </a:p>
          <a:p>
            <a:pPr marL="0" indent="0">
              <a:buNone/>
            </a:pPr>
            <a:r>
              <a:rPr lang="nb-NO" dirty="0" smtClean="0"/>
              <a:t>The PAS Chair </a:t>
            </a:r>
            <a:r>
              <a:rPr lang="nb-NO" dirty="0" err="1" smtClean="0"/>
              <a:t>will</a:t>
            </a:r>
            <a:r>
              <a:rPr lang="nb-NO" dirty="0" smtClean="0"/>
              <a:t> </a:t>
            </a:r>
            <a:r>
              <a:rPr lang="nb-NO" dirty="0" err="1" smtClean="0"/>
              <a:t>recommend</a:t>
            </a:r>
            <a:r>
              <a:rPr lang="nb-NO" dirty="0" smtClean="0"/>
              <a:t> </a:t>
            </a:r>
            <a:r>
              <a:rPr lang="nb-NO" dirty="0" err="1" smtClean="0"/>
              <a:t>that</a:t>
            </a:r>
            <a:r>
              <a:rPr lang="nb-NO" dirty="0" smtClean="0"/>
              <a:t> PAS </a:t>
            </a:r>
            <a:r>
              <a:rPr lang="nb-NO" dirty="0" err="1" smtClean="0"/>
              <a:t>open</a:t>
            </a:r>
            <a:r>
              <a:rPr lang="nb-NO" dirty="0" smtClean="0"/>
              <a:t> up for </a:t>
            </a:r>
            <a:r>
              <a:rPr lang="nb-NO" dirty="0" err="1" smtClean="0"/>
              <a:t>membership</a:t>
            </a:r>
            <a:r>
              <a:rPr lang="nb-NO" dirty="0" smtClean="0"/>
              <a:t> </a:t>
            </a:r>
            <a:r>
              <a:rPr lang="nb-NO" dirty="0" err="1" smtClean="0"/>
              <a:t>on</a:t>
            </a:r>
            <a:r>
              <a:rPr lang="nb-NO" dirty="0" smtClean="0"/>
              <a:t> </a:t>
            </a:r>
            <a:r>
              <a:rPr lang="nb-NO" dirty="0" err="1" smtClean="0"/>
              <a:t>request</a:t>
            </a:r>
            <a:r>
              <a:rPr lang="nb-NO" dirty="0" smtClean="0"/>
              <a:t> to </a:t>
            </a:r>
            <a:r>
              <a:rPr lang="nb-NO" dirty="0" err="1" smtClean="0"/>
              <a:t>the</a:t>
            </a:r>
            <a:r>
              <a:rPr lang="nb-NO" dirty="0" smtClean="0"/>
              <a:t> </a:t>
            </a:r>
            <a:r>
              <a:rPr lang="nb-NO" dirty="0" err="1" smtClean="0"/>
              <a:t>chair</a:t>
            </a:r>
            <a:r>
              <a:rPr lang="nb-NO" dirty="0" smtClean="0"/>
              <a:t> </a:t>
            </a:r>
            <a:r>
              <a:rPr lang="nb-NO" dirty="0" err="1" smtClean="0"/>
              <a:t>according</a:t>
            </a:r>
            <a:r>
              <a:rPr lang="nb-NO" dirty="0" smtClean="0"/>
              <a:t> to </a:t>
            </a:r>
            <a:r>
              <a:rPr lang="nb-NO" dirty="0" err="1" smtClean="0"/>
              <a:t>criterias</a:t>
            </a:r>
            <a:r>
              <a:rPr lang="nb-NO" dirty="0"/>
              <a:t> </a:t>
            </a:r>
            <a:r>
              <a:rPr lang="nb-NO" dirty="0" err="1" smtClean="0"/>
              <a:t>favoring</a:t>
            </a:r>
            <a:r>
              <a:rPr lang="nb-NO" dirty="0" smtClean="0"/>
              <a:t> </a:t>
            </a:r>
            <a:r>
              <a:rPr lang="nb-NO" dirty="0" err="1" smtClean="0"/>
              <a:t>representation</a:t>
            </a:r>
            <a:r>
              <a:rPr lang="nb-NO" dirty="0" smtClean="0"/>
              <a:t> from </a:t>
            </a:r>
            <a:r>
              <a:rPr lang="nb-NO" dirty="0" err="1" smtClean="0"/>
              <a:t>the</a:t>
            </a:r>
            <a:r>
              <a:rPr lang="nb-NO" dirty="0" smtClean="0"/>
              <a:t> different regions and </a:t>
            </a:r>
            <a:r>
              <a:rPr lang="nb-NO" dirty="0" err="1" smtClean="0"/>
              <a:t>interest</a:t>
            </a:r>
            <a:r>
              <a:rPr lang="nb-NO" dirty="0" smtClean="0"/>
              <a:t> and </a:t>
            </a:r>
            <a:r>
              <a:rPr lang="nb-NO" dirty="0" err="1" smtClean="0"/>
              <a:t>expertise</a:t>
            </a:r>
            <a:r>
              <a:rPr lang="nb-NO" dirty="0" smtClean="0"/>
              <a:t> in PA.</a:t>
            </a:r>
          </a:p>
          <a:p>
            <a:pPr marL="0" indent="0">
              <a:buNone/>
            </a:pPr>
            <a:endParaRPr lang="nb-NO" dirty="0" smtClean="0"/>
          </a:p>
          <a:p>
            <a:pPr marL="0" indent="0">
              <a:buNone/>
            </a:pPr>
            <a:r>
              <a:rPr lang="nb-NO" dirty="0" smtClean="0"/>
              <a:t>The </a:t>
            </a:r>
            <a:r>
              <a:rPr lang="nb-NO" dirty="0" err="1" smtClean="0"/>
              <a:t>formulation</a:t>
            </a:r>
            <a:r>
              <a:rPr lang="nb-NO" dirty="0" smtClean="0"/>
              <a:t> </a:t>
            </a:r>
            <a:r>
              <a:rPr lang="nb-NO" dirty="0" err="1" smtClean="0"/>
              <a:t>of</a:t>
            </a:r>
            <a:r>
              <a:rPr lang="nb-NO" dirty="0" smtClean="0"/>
              <a:t> </a:t>
            </a:r>
            <a:r>
              <a:rPr lang="nb-NO" dirty="0" err="1" smtClean="0"/>
              <a:t>criterias</a:t>
            </a:r>
            <a:r>
              <a:rPr lang="nb-NO" dirty="0"/>
              <a:t> </a:t>
            </a:r>
            <a:r>
              <a:rPr lang="nb-NO" dirty="0" err="1" smtClean="0"/>
              <a:t>should</a:t>
            </a:r>
            <a:r>
              <a:rPr lang="nb-NO" dirty="0" smtClean="0"/>
              <a:t> be </a:t>
            </a:r>
            <a:r>
              <a:rPr lang="nb-NO" dirty="0" err="1" smtClean="0"/>
              <a:t>formulated</a:t>
            </a:r>
            <a:r>
              <a:rPr lang="nb-NO" dirty="0" smtClean="0"/>
              <a:t> in </a:t>
            </a:r>
            <a:r>
              <a:rPr lang="nb-NO" dirty="0" err="1" smtClean="0"/>
              <a:t>the</a:t>
            </a:r>
            <a:r>
              <a:rPr lang="nb-NO" dirty="0" smtClean="0"/>
              <a:t> </a:t>
            </a:r>
            <a:r>
              <a:rPr lang="nb-NO" dirty="0" err="1" smtClean="0"/>
              <a:t>next</a:t>
            </a:r>
            <a:r>
              <a:rPr lang="nb-NO" dirty="0" smtClean="0"/>
              <a:t> PAS </a:t>
            </a:r>
            <a:r>
              <a:rPr lang="nb-NO" dirty="0" err="1" smtClean="0"/>
              <a:t>ToR</a:t>
            </a:r>
            <a:r>
              <a:rPr lang="nb-NO" dirty="0" smtClean="0"/>
              <a:t>.</a:t>
            </a:r>
          </a:p>
        </p:txBody>
      </p:sp>
      <p:sp>
        <p:nvSpPr>
          <p:cNvPr id="5" name="Plassholder for bunntekst 4"/>
          <p:cNvSpPr>
            <a:spLocks noGrp="1"/>
          </p:cNvSpPr>
          <p:nvPr>
            <p:ph type="ftr" sz="quarter" idx="11"/>
          </p:nvPr>
        </p:nvSpPr>
        <p:spPr>
          <a:xfrm>
            <a:off x="2293035" y="5739619"/>
            <a:ext cx="6921304" cy="981858"/>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23" y="5281904"/>
            <a:ext cx="1082470" cy="1439573"/>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182028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2152357"/>
            <a:ext cx="9144000" cy="1927274"/>
          </a:xfrm>
        </p:spPr>
        <p:txBody>
          <a:bodyPr>
            <a:normAutofit fontScale="90000"/>
          </a:bodyPr>
          <a:lstStyle/>
          <a:p>
            <a:pPr algn="ctr"/>
            <a:r>
              <a:rPr lang="nb-NO" dirty="0" smtClean="0"/>
              <a:t> 1H – </a:t>
            </a:r>
            <a:r>
              <a:rPr lang="nb-NO" dirty="0" err="1" smtClean="0"/>
              <a:t>Future</a:t>
            </a:r>
            <a:r>
              <a:rPr lang="nb-NO" dirty="0" smtClean="0"/>
              <a:t> PAS </a:t>
            </a:r>
            <a:r>
              <a:rPr lang="nb-NO" dirty="0" err="1" smtClean="0"/>
              <a:t>Activities</a:t>
            </a:r>
            <a:r>
              <a:rPr lang="nb-NO" dirty="0" smtClean="0"/>
              <a:t> – The </a:t>
            </a:r>
            <a:r>
              <a:rPr lang="nb-NO" dirty="0" err="1" smtClean="0"/>
              <a:t>next</a:t>
            </a:r>
            <a:r>
              <a:rPr lang="nb-NO" dirty="0"/>
              <a:t> </a:t>
            </a:r>
            <a:r>
              <a:rPr lang="nb-NO" dirty="0" err="1" smtClean="0"/>
              <a:t>work</a:t>
            </a:r>
            <a:r>
              <a:rPr lang="nb-NO" dirty="0" smtClean="0"/>
              <a:t> plan</a:t>
            </a:r>
            <a:endParaRPr lang="nb-NO" dirty="0"/>
          </a:p>
        </p:txBody>
      </p:sp>
      <p:sp>
        <p:nvSpPr>
          <p:cNvPr id="9" name="Plassholder for innhold 8"/>
          <p:cNvSpPr>
            <a:spLocks noGrp="1"/>
          </p:cNvSpPr>
          <p:nvPr>
            <p:ph type="subTitle" idx="1"/>
          </p:nvPr>
        </p:nvSpPr>
        <p:spPr/>
        <p:txBody>
          <a:bodyPr>
            <a:normAutofit/>
          </a:bodyPr>
          <a:lstStyle/>
          <a:p>
            <a:endParaRPr lang="nb-NO" dirty="0" smtClean="0"/>
          </a:p>
          <a:p>
            <a:endParaRPr lang="nb-NO" dirty="0"/>
          </a:p>
        </p:txBody>
      </p:sp>
      <p:sp>
        <p:nvSpPr>
          <p:cNvPr id="5" name="Plassholder for bunntekst 4"/>
          <p:cNvSpPr>
            <a:spLocks noGrp="1"/>
          </p:cNvSpPr>
          <p:nvPr>
            <p:ph type="ftr" sz="quarter" idx="11"/>
          </p:nvPr>
        </p:nvSpPr>
        <p:spPr>
          <a:xfrm>
            <a:off x="3094892" y="5992838"/>
            <a:ext cx="5058508" cy="728638"/>
          </a:xfrm>
        </p:spPr>
        <p:txBody>
          <a:bodyPr/>
          <a:lstStyle/>
          <a:p>
            <a:endParaRPr lang="nb-NO" dirty="0"/>
          </a:p>
          <a:p>
            <a:r>
              <a:rPr lang="nb-NO" dirty="0"/>
              <a:t> </a:t>
            </a:r>
            <a:r>
              <a:rPr lang="nb-NO" sz="1600" dirty="0" smtClean="0"/>
              <a:t>INTOSAI, </a:t>
            </a:r>
            <a:r>
              <a:rPr lang="nb-NO" sz="1600" dirty="0" err="1" smtClean="0"/>
              <a:t>Performance</a:t>
            </a:r>
            <a:r>
              <a:rPr lang="nb-NO" sz="1600" dirty="0" smtClean="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64" y="5257800"/>
            <a:ext cx="1100594" cy="1463676"/>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2258648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Input PAS </a:t>
            </a:r>
            <a:r>
              <a:rPr lang="nb-NO" dirty="0" err="1" smtClean="0"/>
              <a:t>work</a:t>
            </a:r>
            <a:r>
              <a:rPr lang="nb-NO" dirty="0" smtClean="0"/>
              <a:t> plan 2023-2025</a:t>
            </a:r>
            <a:br>
              <a:rPr lang="nb-NO" dirty="0" smtClean="0"/>
            </a:br>
            <a:r>
              <a:rPr lang="nb-NO" dirty="0" smtClean="0"/>
              <a:t>Group </a:t>
            </a:r>
            <a:r>
              <a:rPr lang="nb-NO" dirty="0" err="1" smtClean="0"/>
              <a:t>exercise</a:t>
            </a:r>
            <a:endParaRPr lang="nb-NO" dirty="0"/>
          </a:p>
        </p:txBody>
      </p:sp>
      <p:sp>
        <p:nvSpPr>
          <p:cNvPr id="9" name="Plassholder for innhold 8"/>
          <p:cNvSpPr>
            <a:spLocks noGrp="1"/>
          </p:cNvSpPr>
          <p:nvPr>
            <p:ph idx="1"/>
          </p:nvPr>
        </p:nvSpPr>
        <p:spPr/>
        <p:txBody>
          <a:bodyPr>
            <a:normAutofit/>
          </a:bodyPr>
          <a:lstStyle/>
          <a:p>
            <a:endParaRPr lang="nb-NO" dirty="0" smtClean="0"/>
          </a:p>
          <a:p>
            <a:endParaRPr lang="nb-NO" dirty="0"/>
          </a:p>
        </p:txBody>
      </p:sp>
      <p:sp>
        <p:nvSpPr>
          <p:cNvPr id="5" name="Plassholder for bunntekst 4"/>
          <p:cNvSpPr>
            <a:spLocks noGrp="1"/>
          </p:cNvSpPr>
          <p:nvPr>
            <p:ph type="ftr" sz="quarter" idx="11"/>
          </p:nvPr>
        </p:nvSpPr>
        <p:spPr>
          <a:xfrm>
            <a:off x="3334043" y="6176964"/>
            <a:ext cx="5373859" cy="544512"/>
          </a:xfrm>
        </p:spPr>
        <p:txBody>
          <a:bodyPr/>
          <a:lstStyle/>
          <a:p>
            <a:endParaRPr lang="nb-NO" dirty="0"/>
          </a:p>
          <a:p>
            <a:r>
              <a:rPr lang="nb-NO" dirty="0"/>
              <a:t> </a:t>
            </a:r>
            <a:r>
              <a:rPr lang="nb-NO" sz="1600" dirty="0" smtClean="0"/>
              <a:t>INTOSAI, </a:t>
            </a:r>
            <a:r>
              <a:rPr lang="nb-NO" sz="1600" dirty="0" err="1" smtClean="0"/>
              <a:t>Performance</a:t>
            </a:r>
            <a:r>
              <a:rPr lang="nb-NO" sz="1600" dirty="0" smtClean="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46" y="5288916"/>
            <a:ext cx="1077197" cy="1432560"/>
          </a:xfrm>
          <a:prstGeom prst="rect">
            <a:avLst/>
          </a:prstGeom>
        </p:spPr>
      </p:pic>
      <p:graphicFrame>
        <p:nvGraphicFramePr>
          <p:cNvPr id="3" name="Tabell 2"/>
          <p:cNvGraphicFramePr>
            <a:graphicFrameLocks noGrp="1"/>
          </p:cNvGraphicFramePr>
          <p:nvPr>
            <p:extLst>
              <p:ext uri="{D42A27DB-BD31-4B8C-83A1-F6EECF244321}">
                <p14:modId xmlns:p14="http://schemas.microsoft.com/office/powerpoint/2010/main" val="4092802966"/>
              </p:ext>
            </p:extLst>
          </p:nvPr>
        </p:nvGraphicFramePr>
        <p:xfrm>
          <a:off x="1723848" y="2183004"/>
          <a:ext cx="8128000" cy="2966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77952471"/>
                    </a:ext>
                  </a:extLst>
                </a:gridCol>
                <a:gridCol w="2032000">
                  <a:extLst>
                    <a:ext uri="{9D8B030D-6E8A-4147-A177-3AD203B41FA5}">
                      <a16:colId xmlns:a16="http://schemas.microsoft.com/office/drawing/2014/main" val="1933786360"/>
                    </a:ext>
                  </a:extLst>
                </a:gridCol>
                <a:gridCol w="2032000">
                  <a:extLst>
                    <a:ext uri="{9D8B030D-6E8A-4147-A177-3AD203B41FA5}">
                      <a16:colId xmlns:a16="http://schemas.microsoft.com/office/drawing/2014/main" val="2836379672"/>
                    </a:ext>
                  </a:extLst>
                </a:gridCol>
                <a:gridCol w="2032000">
                  <a:extLst>
                    <a:ext uri="{9D8B030D-6E8A-4147-A177-3AD203B41FA5}">
                      <a16:colId xmlns:a16="http://schemas.microsoft.com/office/drawing/2014/main" val="2766302444"/>
                    </a:ext>
                  </a:extLst>
                </a:gridCol>
              </a:tblGrid>
              <a:tr h="370840">
                <a:tc>
                  <a:txBody>
                    <a:bodyPr/>
                    <a:lstStyle/>
                    <a:p>
                      <a:r>
                        <a:rPr lang="nb-NO" dirty="0" smtClean="0"/>
                        <a:t>Group 1</a:t>
                      </a:r>
                      <a:endParaRPr lang="nb-NO" dirty="0"/>
                    </a:p>
                  </a:txBody>
                  <a:tcPr/>
                </a:tc>
                <a:tc>
                  <a:txBody>
                    <a:bodyPr/>
                    <a:lstStyle/>
                    <a:p>
                      <a:r>
                        <a:rPr lang="nb-NO" dirty="0" smtClean="0"/>
                        <a:t>Group 2</a:t>
                      </a:r>
                      <a:endParaRPr lang="nb-NO" dirty="0"/>
                    </a:p>
                  </a:txBody>
                  <a:tcPr/>
                </a:tc>
                <a:tc>
                  <a:txBody>
                    <a:bodyPr/>
                    <a:lstStyle/>
                    <a:p>
                      <a:r>
                        <a:rPr lang="nb-NO" dirty="0" smtClean="0"/>
                        <a:t>Group 3</a:t>
                      </a:r>
                      <a:endParaRPr lang="nb-NO" dirty="0"/>
                    </a:p>
                  </a:txBody>
                  <a:tcPr/>
                </a:tc>
                <a:tc>
                  <a:txBody>
                    <a:bodyPr/>
                    <a:lstStyle/>
                    <a:p>
                      <a:r>
                        <a:rPr lang="nb-NO" dirty="0" smtClean="0"/>
                        <a:t>Group 4</a:t>
                      </a:r>
                      <a:endParaRPr lang="nb-NO" dirty="0"/>
                    </a:p>
                  </a:txBody>
                  <a:tcPr/>
                </a:tc>
                <a:extLst>
                  <a:ext uri="{0D108BD9-81ED-4DB2-BD59-A6C34878D82A}">
                    <a16:rowId xmlns:a16="http://schemas.microsoft.com/office/drawing/2014/main" val="3497179821"/>
                  </a:ext>
                </a:extLst>
              </a:tr>
              <a:tr h="370840">
                <a:tc>
                  <a:txBody>
                    <a:bodyPr/>
                    <a:lstStyle/>
                    <a:p>
                      <a:r>
                        <a:rPr lang="nb-NO" dirty="0" smtClean="0">
                          <a:solidFill>
                            <a:schemeClr val="tx1"/>
                          </a:solidFill>
                        </a:rPr>
                        <a:t>UK </a:t>
                      </a:r>
                      <a:endParaRPr lang="nb-NO" dirty="0">
                        <a:solidFill>
                          <a:schemeClr val="tx1"/>
                        </a:solidFill>
                      </a:endParaRPr>
                    </a:p>
                  </a:txBody>
                  <a:tcPr/>
                </a:tc>
                <a:tc>
                  <a:txBody>
                    <a:bodyPr/>
                    <a:lstStyle/>
                    <a:p>
                      <a:r>
                        <a:rPr lang="nb-NO" dirty="0" err="1" smtClean="0">
                          <a:solidFill>
                            <a:schemeClr val="tx1"/>
                          </a:solidFill>
                        </a:rPr>
                        <a:t>Netherlands</a:t>
                      </a:r>
                      <a:endParaRPr lang="nb-NO" dirty="0">
                        <a:solidFill>
                          <a:schemeClr val="tx1"/>
                        </a:solidFill>
                      </a:endParaRPr>
                    </a:p>
                  </a:txBody>
                  <a:tcPr/>
                </a:tc>
                <a:tc>
                  <a:txBody>
                    <a:bodyPr/>
                    <a:lstStyle/>
                    <a:p>
                      <a:r>
                        <a:rPr lang="nb-NO" dirty="0" smtClean="0">
                          <a:solidFill>
                            <a:schemeClr val="tx1"/>
                          </a:solidFill>
                        </a:rPr>
                        <a:t>Brazil</a:t>
                      </a:r>
                      <a:endParaRPr lang="nb-NO" dirty="0">
                        <a:solidFill>
                          <a:schemeClr val="tx1"/>
                        </a:solidFill>
                      </a:endParaRPr>
                    </a:p>
                  </a:txBody>
                  <a:tcPr/>
                </a:tc>
                <a:tc>
                  <a:txBody>
                    <a:bodyPr/>
                    <a:lstStyle/>
                    <a:p>
                      <a:r>
                        <a:rPr lang="nb-NO" dirty="0" err="1" smtClean="0">
                          <a:solidFill>
                            <a:schemeClr val="tx1"/>
                          </a:solidFill>
                        </a:rPr>
                        <a:t>Afrosai</a:t>
                      </a:r>
                      <a:r>
                        <a:rPr lang="nb-NO" dirty="0" smtClean="0">
                          <a:solidFill>
                            <a:schemeClr val="tx1"/>
                          </a:solidFill>
                        </a:rPr>
                        <a:t>-E</a:t>
                      </a:r>
                      <a:endParaRPr lang="nb-NO" dirty="0">
                        <a:solidFill>
                          <a:schemeClr val="tx1"/>
                        </a:solidFill>
                      </a:endParaRPr>
                    </a:p>
                  </a:txBody>
                  <a:tcPr/>
                </a:tc>
                <a:extLst>
                  <a:ext uri="{0D108BD9-81ED-4DB2-BD59-A6C34878D82A}">
                    <a16:rowId xmlns:a16="http://schemas.microsoft.com/office/drawing/2014/main" val="3973940842"/>
                  </a:ext>
                </a:extLst>
              </a:tr>
              <a:tr h="370840">
                <a:tc>
                  <a:txBody>
                    <a:bodyPr/>
                    <a:lstStyle/>
                    <a:p>
                      <a:r>
                        <a:rPr lang="nb-NO" dirty="0" err="1" smtClean="0">
                          <a:solidFill>
                            <a:schemeClr val="tx1"/>
                          </a:solidFill>
                        </a:rPr>
                        <a:t>Austria</a:t>
                      </a:r>
                      <a:endParaRPr lang="nb-NO" dirty="0">
                        <a:solidFill>
                          <a:schemeClr val="tx1"/>
                        </a:solidFill>
                      </a:endParaRPr>
                    </a:p>
                  </a:txBody>
                  <a:tcPr/>
                </a:tc>
                <a:tc>
                  <a:txBody>
                    <a:bodyPr/>
                    <a:lstStyle/>
                    <a:p>
                      <a:r>
                        <a:rPr lang="nb-NO" dirty="0" err="1" smtClean="0">
                          <a:solidFill>
                            <a:schemeClr val="tx1"/>
                          </a:solidFill>
                        </a:rPr>
                        <a:t>Hungary</a:t>
                      </a:r>
                      <a:endParaRPr lang="nb-NO" dirty="0">
                        <a:solidFill>
                          <a:schemeClr val="tx1"/>
                        </a:solidFill>
                      </a:endParaRPr>
                    </a:p>
                  </a:txBody>
                  <a:tcPr/>
                </a:tc>
                <a:tc>
                  <a:txBody>
                    <a:bodyPr/>
                    <a:lstStyle/>
                    <a:p>
                      <a:r>
                        <a:rPr lang="nb-NO" dirty="0" smtClean="0">
                          <a:solidFill>
                            <a:schemeClr val="tx1"/>
                          </a:solidFill>
                        </a:rPr>
                        <a:t>Saudi</a:t>
                      </a:r>
                      <a:r>
                        <a:rPr lang="nb-NO" baseline="0" dirty="0" smtClean="0">
                          <a:solidFill>
                            <a:schemeClr val="tx1"/>
                          </a:solidFill>
                        </a:rPr>
                        <a:t> Arabia</a:t>
                      </a:r>
                      <a:endParaRPr lang="nb-NO" dirty="0">
                        <a:solidFill>
                          <a:schemeClr val="tx1"/>
                        </a:solidFill>
                      </a:endParaRPr>
                    </a:p>
                  </a:txBody>
                  <a:tcPr/>
                </a:tc>
                <a:tc>
                  <a:txBody>
                    <a:bodyPr/>
                    <a:lstStyle/>
                    <a:p>
                      <a:r>
                        <a:rPr lang="nb-NO" dirty="0" err="1" smtClean="0">
                          <a:solidFill>
                            <a:schemeClr val="tx1"/>
                          </a:solidFill>
                        </a:rPr>
                        <a:t>Ireland</a:t>
                      </a:r>
                      <a:endParaRPr lang="nb-NO" dirty="0">
                        <a:solidFill>
                          <a:schemeClr val="tx1"/>
                        </a:solidFill>
                      </a:endParaRPr>
                    </a:p>
                  </a:txBody>
                  <a:tcPr/>
                </a:tc>
                <a:extLst>
                  <a:ext uri="{0D108BD9-81ED-4DB2-BD59-A6C34878D82A}">
                    <a16:rowId xmlns:a16="http://schemas.microsoft.com/office/drawing/2014/main" val="482610433"/>
                  </a:ext>
                </a:extLst>
              </a:tr>
              <a:tr h="370840">
                <a:tc>
                  <a:txBody>
                    <a:bodyPr/>
                    <a:lstStyle/>
                    <a:p>
                      <a:r>
                        <a:rPr lang="nb-NO" dirty="0" smtClean="0">
                          <a:solidFill>
                            <a:schemeClr val="tx1"/>
                          </a:solidFill>
                        </a:rPr>
                        <a:t>Canada</a:t>
                      </a:r>
                      <a:endParaRPr lang="nb-NO" dirty="0">
                        <a:solidFill>
                          <a:schemeClr val="tx1"/>
                        </a:solidFill>
                      </a:endParaRPr>
                    </a:p>
                  </a:txBody>
                  <a:tcPr/>
                </a:tc>
                <a:tc>
                  <a:txBody>
                    <a:bodyPr/>
                    <a:lstStyle/>
                    <a:p>
                      <a:r>
                        <a:rPr lang="nb-NO" dirty="0" smtClean="0">
                          <a:solidFill>
                            <a:schemeClr val="tx1"/>
                          </a:solidFill>
                        </a:rPr>
                        <a:t>ECA</a:t>
                      </a:r>
                      <a:endParaRPr lang="nb-NO" dirty="0">
                        <a:solidFill>
                          <a:schemeClr val="tx1"/>
                        </a:solidFill>
                      </a:endParaRPr>
                    </a:p>
                  </a:txBody>
                  <a:tcPr/>
                </a:tc>
                <a:tc>
                  <a:txBody>
                    <a:bodyPr/>
                    <a:lstStyle/>
                    <a:p>
                      <a:r>
                        <a:rPr lang="nb-NO" dirty="0" err="1" smtClean="0">
                          <a:solidFill>
                            <a:schemeClr val="tx1"/>
                          </a:solidFill>
                        </a:rPr>
                        <a:t>Denmark</a:t>
                      </a:r>
                      <a:endParaRPr lang="nb-NO" dirty="0">
                        <a:solidFill>
                          <a:schemeClr val="tx1"/>
                        </a:solidFill>
                      </a:endParaRPr>
                    </a:p>
                  </a:txBody>
                  <a:tcPr/>
                </a:tc>
                <a:tc>
                  <a:txBody>
                    <a:bodyPr/>
                    <a:lstStyle/>
                    <a:p>
                      <a:r>
                        <a:rPr lang="nb-NO" dirty="0" smtClean="0">
                          <a:solidFill>
                            <a:schemeClr val="tx1"/>
                          </a:solidFill>
                        </a:rPr>
                        <a:t>Romania</a:t>
                      </a:r>
                      <a:endParaRPr lang="nb-NO" dirty="0">
                        <a:solidFill>
                          <a:schemeClr val="tx1"/>
                        </a:solidFill>
                      </a:endParaRPr>
                    </a:p>
                  </a:txBody>
                  <a:tcPr/>
                </a:tc>
                <a:extLst>
                  <a:ext uri="{0D108BD9-81ED-4DB2-BD59-A6C34878D82A}">
                    <a16:rowId xmlns:a16="http://schemas.microsoft.com/office/drawing/2014/main" val="784458305"/>
                  </a:ext>
                </a:extLst>
              </a:tr>
              <a:tr h="370840">
                <a:tc>
                  <a:txBody>
                    <a:bodyPr/>
                    <a:lstStyle/>
                    <a:p>
                      <a:r>
                        <a:rPr lang="nb-NO" dirty="0" smtClean="0">
                          <a:solidFill>
                            <a:schemeClr val="tx1"/>
                          </a:solidFill>
                        </a:rPr>
                        <a:t>IDI</a:t>
                      </a:r>
                      <a:endParaRPr lang="nb-NO" dirty="0">
                        <a:solidFill>
                          <a:schemeClr val="tx1"/>
                        </a:solidFill>
                      </a:endParaRPr>
                    </a:p>
                  </a:txBody>
                  <a:tcPr/>
                </a:tc>
                <a:tc>
                  <a:txBody>
                    <a:bodyPr/>
                    <a:lstStyle/>
                    <a:p>
                      <a:r>
                        <a:rPr lang="nb-NO" dirty="0" err="1" smtClean="0">
                          <a:solidFill>
                            <a:schemeClr val="tx1"/>
                          </a:solidFill>
                        </a:rPr>
                        <a:t>Sweden</a:t>
                      </a:r>
                      <a:endParaRPr lang="nb-NO" dirty="0">
                        <a:solidFill>
                          <a:schemeClr val="tx1"/>
                        </a:solidFill>
                      </a:endParaRPr>
                    </a:p>
                  </a:txBody>
                  <a:tcPr/>
                </a:tc>
                <a:tc>
                  <a:txBody>
                    <a:bodyPr/>
                    <a:lstStyle/>
                    <a:p>
                      <a:r>
                        <a:rPr lang="nb-NO" dirty="0" smtClean="0">
                          <a:solidFill>
                            <a:schemeClr val="tx1"/>
                          </a:solidFill>
                        </a:rPr>
                        <a:t>Georgia</a:t>
                      </a:r>
                      <a:endParaRPr lang="nb-NO" dirty="0">
                        <a:solidFill>
                          <a:schemeClr val="tx1"/>
                        </a:solidFill>
                      </a:endParaRPr>
                    </a:p>
                  </a:txBody>
                  <a:tcPr/>
                </a:tc>
                <a:tc>
                  <a:txBody>
                    <a:bodyPr/>
                    <a:lstStyle/>
                    <a:p>
                      <a:r>
                        <a:rPr lang="nb-NO" dirty="0" smtClean="0">
                          <a:solidFill>
                            <a:schemeClr val="tx1"/>
                          </a:solidFill>
                        </a:rPr>
                        <a:t>Australia</a:t>
                      </a:r>
                      <a:endParaRPr lang="nb-NO" dirty="0">
                        <a:solidFill>
                          <a:schemeClr val="tx1"/>
                        </a:solidFill>
                      </a:endParaRPr>
                    </a:p>
                  </a:txBody>
                  <a:tcPr/>
                </a:tc>
                <a:extLst>
                  <a:ext uri="{0D108BD9-81ED-4DB2-BD59-A6C34878D82A}">
                    <a16:rowId xmlns:a16="http://schemas.microsoft.com/office/drawing/2014/main" val="3600093924"/>
                  </a:ext>
                </a:extLst>
              </a:tr>
              <a:tr h="370840">
                <a:tc>
                  <a:txBody>
                    <a:bodyPr/>
                    <a:lstStyle/>
                    <a:p>
                      <a:r>
                        <a:rPr lang="nb-NO" dirty="0" smtClean="0">
                          <a:solidFill>
                            <a:schemeClr val="tx1"/>
                          </a:solidFill>
                        </a:rPr>
                        <a:t>France</a:t>
                      </a:r>
                      <a:endParaRPr lang="nb-NO" dirty="0">
                        <a:solidFill>
                          <a:schemeClr val="tx1"/>
                        </a:solidFill>
                      </a:endParaRPr>
                    </a:p>
                  </a:txBody>
                  <a:tcPr/>
                </a:tc>
                <a:tc>
                  <a:txBody>
                    <a:bodyPr/>
                    <a:lstStyle/>
                    <a:p>
                      <a:r>
                        <a:rPr lang="nb-NO" dirty="0" smtClean="0">
                          <a:solidFill>
                            <a:schemeClr val="tx1"/>
                          </a:solidFill>
                        </a:rPr>
                        <a:t>India</a:t>
                      </a:r>
                      <a:endParaRPr lang="nb-NO" dirty="0">
                        <a:solidFill>
                          <a:schemeClr val="tx1"/>
                        </a:solidFill>
                      </a:endParaRPr>
                    </a:p>
                  </a:txBody>
                  <a:tcPr/>
                </a:tc>
                <a:tc>
                  <a:txBody>
                    <a:bodyPr/>
                    <a:lstStyle/>
                    <a:p>
                      <a:r>
                        <a:rPr lang="nb-NO" dirty="0" smtClean="0">
                          <a:solidFill>
                            <a:schemeClr val="tx1"/>
                          </a:solidFill>
                        </a:rPr>
                        <a:t>South </a:t>
                      </a:r>
                      <a:r>
                        <a:rPr lang="nb-NO" dirty="0" err="1" smtClean="0">
                          <a:solidFill>
                            <a:schemeClr val="tx1"/>
                          </a:solidFill>
                        </a:rPr>
                        <a:t>Africa</a:t>
                      </a:r>
                      <a:endParaRPr lang="nb-NO" dirty="0">
                        <a:solidFill>
                          <a:schemeClr val="tx1"/>
                        </a:solidFill>
                      </a:endParaRPr>
                    </a:p>
                  </a:txBody>
                  <a:tcPr/>
                </a:tc>
                <a:tc>
                  <a:txBody>
                    <a:bodyPr/>
                    <a:lstStyle/>
                    <a:p>
                      <a:r>
                        <a:rPr lang="nb-NO" dirty="0" smtClean="0">
                          <a:solidFill>
                            <a:schemeClr val="tx1"/>
                          </a:solidFill>
                        </a:rPr>
                        <a:t>Qatar</a:t>
                      </a:r>
                      <a:endParaRPr lang="nb-NO" dirty="0">
                        <a:solidFill>
                          <a:schemeClr val="tx1"/>
                        </a:solidFill>
                      </a:endParaRPr>
                    </a:p>
                  </a:txBody>
                  <a:tcPr/>
                </a:tc>
                <a:extLst>
                  <a:ext uri="{0D108BD9-81ED-4DB2-BD59-A6C34878D82A}">
                    <a16:rowId xmlns:a16="http://schemas.microsoft.com/office/drawing/2014/main" val="3242372754"/>
                  </a:ext>
                </a:extLst>
              </a:tr>
              <a:tr h="370840">
                <a:tc>
                  <a:txBody>
                    <a:bodyPr/>
                    <a:lstStyle/>
                    <a:p>
                      <a:r>
                        <a:rPr lang="nb-NO" dirty="0" smtClean="0">
                          <a:solidFill>
                            <a:schemeClr val="tx1"/>
                          </a:solidFill>
                        </a:rPr>
                        <a:t>Norway</a:t>
                      </a:r>
                      <a:endParaRPr lang="nb-NO" dirty="0">
                        <a:solidFill>
                          <a:schemeClr val="tx1"/>
                        </a:solidFill>
                      </a:endParaRPr>
                    </a:p>
                  </a:txBody>
                  <a:tcPr/>
                </a:tc>
                <a:tc>
                  <a:txBody>
                    <a:bodyPr/>
                    <a:lstStyle/>
                    <a:p>
                      <a:r>
                        <a:rPr lang="nb-NO" dirty="0" smtClean="0">
                          <a:solidFill>
                            <a:schemeClr val="tx1"/>
                          </a:solidFill>
                        </a:rPr>
                        <a:t>USA</a:t>
                      </a:r>
                      <a:endParaRPr lang="nb-NO" dirty="0">
                        <a:solidFill>
                          <a:schemeClr val="tx1"/>
                        </a:solidFill>
                      </a:endParaRPr>
                    </a:p>
                  </a:txBody>
                  <a:tcPr/>
                </a:tc>
                <a:tc>
                  <a:txBody>
                    <a:bodyPr/>
                    <a:lstStyle/>
                    <a:p>
                      <a:r>
                        <a:rPr lang="nb-NO" dirty="0" smtClean="0">
                          <a:solidFill>
                            <a:schemeClr val="tx1"/>
                          </a:solidFill>
                        </a:rPr>
                        <a:t>Germany</a:t>
                      </a:r>
                      <a:endParaRPr lang="nb-NO" dirty="0">
                        <a:solidFill>
                          <a:schemeClr val="tx1"/>
                        </a:solidFill>
                      </a:endParaRPr>
                    </a:p>
                  </a:txBody>
                  <a:tcPr/>
                </a:tc>
                <a:tc>
                  <a:txBody>
                    <a:bodyPr/>
                    <a:lstStyle/>
                    <a:p>
                      <a:r>
                        <a:rPr lang="nb-NO" dirty="0" err="1" smtClean="0">
                          <a:solidFill>
                            <a:schemeClr val="tx1"/>
                          </a:solidFill>
                        </a:rPr>
                        <a:t>Switzerland</a:t>
                      </a:r>
                      <a:endParaRPr lang="nb-NO" dirty="0">
                        <a:solidFill>
                          <a:schemeClr val="tx1"/>
                        </a:solidFill>
                      </a:endParaRPr>
                    </a:p>
                  </a:txBody>
                  <a:tcPr/>
                </a:tc>
                <a:extLst>
                  <a:ext uri="{0D108BD9-81ED-4DB2-BD59-A6C34878D82A}">
                    <a16:rowId xmlns:a16="http://schemas.microsoft.com/office/drawing/2014/main" val="2577608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Thailand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rPr>
                        <a:t>WGEPP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solidFill>
                            <a:schemeClr val="tx1"/>
                          </a:solidFill>
                        </a:rPr>
                        <a:t>Azerbaijan</a:t>
                      </a:r>
                      <a:endParaRPr lang="nb-NO" dirty="0" smtClean="0">
                        <a:solidFill>
                          <a:schemeClr val="tx1"/>
                        </a:solidFill>
                      </a:endParaRPr>
                    </a:p>
                  </a:txBody>
                  <a:tcPr/>
                </a:tc>
                <a:tc>
                  <a:txBody>
                    <a:bodyPr/>
                    <a:lstStyle/>
                    <a:p>
                      <a:endParaRPr lang="nb-NO" dirty="0">
                        <a:solidFill>
                          <a:schemeClr val="tx1"/>
                        </a:solidFill>
                      </a:endParaRPr>
                    </a:p>
                  </a:txBody>
                  <a:tcPr/>
                </a:tc>
                <a:extLst>
                  <a:ext uri="{0D108BD9-81ED-4DB2-BD59-A6C34878D82A}">
                    <a16:rowId xmlns:a16="http://schemas.microsoft.com/office/drawing/2014/main" val="26984430"/>
                  </a:ext>
                </a:extLst>
              </a:tr>
            </a:tbl>
          </a:graphicData>
        </a:graphic>
      </p:graphicFrame>
      <p:pic>
        <p:nvPicPr>
          <p:cNvPr id="7"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930107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 PAS </a:t>
            </a:r>
            <a:r>
              <a:rPr lang="nb-NO" dirty="0" err="1" smtClean="0"/>
              <a:t>Work</a:t>
            </a:r>
            <a:r>
              <a:rPr lang="nb-NO" dirty="0" smtClean="0"/>
              <a:t> Plan 2020-2022</a:t>
            </a:r>
            <a:endParaRPr lang="nb-NO" dirty="0"/>
          </a:p>
        </p:txBody>
      </p:sp>
      <p:sp>
        <p:nvSpPr>
          <p:cNvPr id="9" name="Plassholder for innhold 8"/>
          <p:cNvSpPr>
            <a:spLocks noGrp="1"/>
          </p:cNvSpPr>
          <p:nvPr>
            <p:ph idx="1"/>
          </p:nvPr>
        </p:nvSpPr>
        <p:spPr>
          <a:xfrm>
            <a:off x="1077351" y="1690688"/>
            <a:ext cx="10515600" cy="4351338"/>
          </a:xfrm>
        </p:spPr>
        <p:txBody>
          <a:bodyPr/>
          <a:lstStyle/>
          <a:p>
            <a:pPr marL="0" indent="0">
              <a:buNone/>
            </a:pPr>
            <a:endParaRPr lang="nb-NO" dirty="0" smtClean="0"/>
          </a:p>
          <a:p>
            <a:pPr marL="0" indent="0">
              <a:buNone/>
            </a:pPr>
            <a:endParaRPr lang="nb-NO" dirty="0"/>
          </a:p>
        </p:txBody>
      </p:sp>
      <p:sp>
        <p:nvSpPr>
          <p:cNvPr id="5" name="Plassholder for bunntekst 4"/>
          <p:cNvSpPr>
            <a:spLocks noGrp="1"/>
          </p:cNvSpPr>
          <p:nvPr>
            <p:ph type="ftr" sz="quarter" idx="11"/>
          </p:nvPr>
        </p:nvSpPr>
        <p:spPr>
          <a:xfrm>
            <a:off x="3334043" y="6042026"/>
            <a:ext cx="5373859" cy="679450"/>
          </a:xfrm>
        </p:spPr>
        <p:txBody>
          <a:bodyPr/>
          <a:lstStyle/>
          <a:p>
            <a:endParaRPr lang="nb-NO" dirty="0"/>
          </a:p>
          <a:p>
            <a:r>
              <a:rPr lang="nb-NO" dirty="0"/>
              <a:t> </a:t>
            </a:r>
            <a:r>
              <a:rPr lang="nb-NO" sz="1600" dirty="0" smtClean="0"/>
              <a:t> </a:t>
            </a:r>
            <a:endParaRPr lang="nb-NO" sz="1600" dirty="0"/>
          </a:p>
          <a:p>
            <a:r>
              <a:rPr lang="nb-NO" sz="1600" dirty="0"/>
              <a:t>INTOSAI, </a:t>
            </a:r>
            <a:r>
              <a:rPr lang="nb-NO" sz="1600" dirty="0" err="1"/>
              <a:t>Performance</a:t>
            </a:r>
            <a:r>
              <a:rPr lang="nb-NO" sz="1600" dirty="0"/>
              <a:t> </a:t>
            </a:r>
            <a:r>
              <a:rPr lang="nb-NO" sz="1600" dirty="0" err="1"/>
              <a:t>Audit</a:t>
            </a:r>
            <a:r>
              <a:rPr lang="nb-NO" sz="1600" dirty="0"/>
              <a:t> </a:t>
            </a:r>
            <a:r>
              <a:rPr lang="nb-NO" sz="1600" dirty="0" err="1"/>
              <a:t>Subcommittee</a:t>
            </a:r>
            <a:r>
              <a:rPr lang="nb-NO" sz="1600" dirty="0"/>
              <a:t> </a:t>
            </a:r>
          </a:p>
          <a:p>
            <a:r>
              <a:rPr lang="nb-NO" sz="1600" dirty="0"/>
              <a:t>London, UK  8 – 9 June 2022 	</a:t>
            </a:r>
          </a:p>
          <a:p>
            <a:r>
              <a:rPr lang="nb-NO" sz="1600" dirty="0"/>
              <a:t>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32" y="5382185"/>
            <a:ext cx="992319" cy="1319682"/>
          </a:xfrm>
          <a:prstGeom prst="rect">
            <a:avLst/>
          </a:prstGeom>
        </p:spPr>
      </p:pic>
      <p:pic>
        <p:nvPicPr>
          <p:cNvPr id="6" name="Bilde 5"/>
          <p:cNvPicPr>
            <a:picLocks noChangeAspect="1"/>
          </p:cNvPicPr>
          <p:nvPr/>
        </p:nvPicPr>
        <p:blipFill rotWithShape="1">
          <a:blip r:embed="rId4"/>
          <a:srcRect l="15774" t="32066" r="65813" b="33045"/>
          <a:stretch/>
        </p:blipFill>
        <p:spPr>
          <a:xfrm>
            <a:off x="1238166" y="1690688"/>
            <a:ext cx="8213773" cy="4351338"/>
          </a:xfrm>
          <a:prstGeom prst="rect">
            <a:avLst/>
          </a:prstGeom>
        </p:spPr>
      </p:pic>
      <p:pic>
        <p:nvPicPr>
          <p:cNvPr id="7" name="Plassholder for innhold 5"/>
          <p:cNvPicPr>
            <a:picLocks noChangeAspect="1"/>
          </p:cNvPicPr>
          <p:nvPr/>
        </p:nvPicPr>
        <p:blipFill>
          <a:blip r:embed="rId5"/>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2524263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err="1" smtClean="0"/>
              <a:t>Activities</a:t>
            </a:r>
            <a:r>
              <a:rPr lang="nb-NO" dirty="0" smtClean="0"/>
              <a:t> </a:t>
            </a:r>
            <a:r>
              <a:rPr lang="nb-NO" dirty="0" err="1" smtClean="0"/>
              <a:t>scheduled</a:t>
            </a:r>
            <a:r>
              <a:rPr lang="nb-NO" dirty="0" smtClean="0"/>
              <a:t> for </a:t>
            </a:r>
            <a:r>
              <a:rPr lang="nb-NO" dirty="0" err="1" smtClean="0"/>
              <a:t>the</a:t>
            </a:r>
            <a:r>
              <a:rPr lang="nb-NO" dirty="0" smtClean="0"/>
              <a:t> </a:t>
            </a:r>
            <a:r>
              <a:rPr lang="nb-NO" dirty="0" err="1" smtClean="0"/>
              <a:t>next</a:t>
            </a:r>
            <a:r>
              <a:rPr lang="nb-NO" dirty="0" smtClean="0"/>
              <a:t> </a:t>
            </a:r>
            <a:r>
              <a:rPr lang="nb-NO" dirty="0" err="1" smtClean="0"/>
              <a:t>period</a:t>
            </a:r>
            <a:endParaRPr lang="nb-NO" dirty="0"/>
          </a:p>
        </p:txBody>
      </p:sp>
      <p:sp>
        <p:nvSpPr>
          <p:cNvPr id="9" name="Plassholder for innhold 8"/>
          <p:cNvSpPr>
            <a:spLocks noGrp="1"/>
          </p:cNvSpPr>
          <p:nvPr>
            <p:ph idx="1"/>
          </p:nvPr>
        </p:nvSpPr>
        <p:spPr>
          <a:xfrm>
            <a:off x="1621536" y="1825625"/>
            <a:ext cx="9732264" cy="4351338"/>
          </a:xfrm>
        </p:spPr>
        <p:txBody>
          <a:bodyPr>
            <a:normAutofit fontScale="85000" lnSpcReduction="20000"/>
          </a:bodyPr>
          <a:lstStyle/>
          <a:p>
            <a:endParaRPr lang="nb-NO" dirty="0"/>
          </a:p>
          <a:p>
            <a:pPr lvl="0"/>
            <a:r>
              <a:rPr lang="nb-NO" dirty="0" err="1"/>
              <a:t>Revision</a:t>
            </a:r>
            <a:r>
              <a:rPr lang="nb-NO" dirty="0"/>
              <a:t> </a:t>
            </a:r>
            <a:r>
              <a:rPr lang="nb-NO" dirty="0" err="1"/>
              <a:t>of</a:t>
            </a:r>
            <a:r>
              <a:rPr lang="nb-NO" dirty="0"/>
              <a:t> ISSAI 140 - </a:t>
            </a:r>
            <a:r>
              <a:rPr lang="nb-NO" dirty="0" err="1"/>
              <a:t>Approvement</a:t>
            </a:r>
            <a:r>
              <a:rPr lang="nb-NO" dirty="0"/>
              <a:t> </a:t>
            </a:r>
            <a:r>
              <a:rPr lang="nb-NO" dirty="0" err="1"/>
              <a:t>Governing</a:t>
            </a:r>
            <a:r>
              <a:rPr lang="nb-NO" dirty="0"/>
              <a:t> Board </a:t>
            </a:r>
            <a:r>
              <a:rPr lang="nb-NO" dirty="0" err="1"/>
              <a:t>possibly</a:t>
            </a:r>
            <a:r>
              <a:rPr lang="nb-NO" dirty="0"/>
              <a:t> November 2023 </a:t>
            </a:r>
          </a:p>
          <a:p>
            <a:pPr lvl="0"/>
            <a:r>
              <a:rPr lang="nb-NO" dirty="0"/>
              <a:t>Component 1 - </a:t>
            </a:r>
            <a:r>
              <a:rPr lang="nb-NO" dirty="0" err="1"/>
              <a:t>may</a:t>
            </a:r>
            <a:r>
              <a:rPr lang="nb-NO" dirty="0"/>
              <a:t> </a:t>
            </a:r>
            <a:r>
              <a:rPr lang="nb-NO" dirty="0" err="1"/>
              <a:t>continue</a:t>
            </a:r>
            <a:r>
              <a:rPr lang="nb-NO" dirty="0"/>
              <a:t> </a:t>
            </a:r>
            <a:r>
              <a:rPr lang="nb-NO" dirty="0" err="1"/>
              <a:t>after</a:t>
            </a:r>
            <a:r>
              <a:rPr lang="nb-NO" dirty="0"/>
              <a:t> INCOSAI 2022 and </a:t>
            </a:r>
            <a:r>
              <a:rPr lang="nb-NO" dirty="0" err="1"/>
              <a:t>may</a:t>
            </a:r>
            <a:r>
              <a:rPr lang="nb-NO" dirty="0"/>
              <a:t> </a:t>
            </a:r>
            <a:r>
              <a:rPr lang="nb-NO" dirty="0" err="1"/>
              <a:t>require</a:t>
            </a:r>
            <a:r>
              <a:rPr lang="nb-NO" dirty="0"/>
              <a:t> </a:t>
            </a:r>
            <a:r>
              <a:rPr lang="nb-NO" dirty="0" err="1"/>
              <a:t>contribution</a:t>
            </a:r>
            <a:r>
              <a:rPr lang="nb-NO" dirty="0"/>
              <a:t> </a:t>
            </a:r>
            <a:r>
              <a:rPr lang="nb-NO"/>
              <a:t>from PAS</a:t>
            </a:r>
            <a:r>
              <a:rPr lang="nb-NO" dirty="0"/>
              <a:t> </a:t>
            </a:r>
            <a:r>
              <a:rPr lang="nb-NO"/>
              <a:t>(</a:t>
            </a:r>
            <a:r>
              <a:rPr lang="nb-NO" dirty="0" err="1"/>
              <a:t>Possible</a:t>
            </a:r>
            <a:r>
              <a:rPr lang="nb-NO" dirty="0"/>
              <a:t> </a:t>
            </a:r>
            <a:r>
              <a:rPr lang="nb-NO" dirty="0" err="1"/>
              <a:t>also</a:t>
            </a:r>
            <a:r>
              <a:rPr lang="nb-NO" dirty="0"/>
              <a:t> Component 2</a:t>
            </a:r>
            <a:r>
              <a:rPr lang="nb-NO"/>
              <a:t>)</a:t>
            </a:r>
            <a:endParaRPr lang="nb-NO" dirty="0"/>
          </a:p>
          <a:p>
            <a:pPr lvl="0"/>
            <a:r>
              <a:rPr lang="nb-NO" dirty="0" err="1"/>
              <a:t>Developing</a:t>
            </a:r>
            <a:r>
              <a:rPr lang="nb-NO" dirty="0"/>
              <a:t> </a:t>
            </a:r>
            <a:r>
              <a:rPr lang="nb-NO" dirty="0" err="1"/>
              <a:t>the</a:t>
            </a:r>
            <a:r>
              <a:rPr lang="nb-NO" dirty="0"/>
              <a:t> SDP for </a:t>
            </a:r>
            <a:r>
              <a:rPr lang="nb-NO" dirty="0" err="1"/>
              <a:t>the</a:t>
            </a:r>
            <a:r>
              <a:rPr lang="nb-NO" dirty="0"/>
              <a:t> IFPP 2023-26 - Final </a:t>
            </a:r>
            <a:r>
              <a:rPr lang="nb-NO" dirty="0" err="1"/>
              <a:t>approvement</a:t>
            </a:r>
            <a:r>
              <a:rPr lang="nb-NO" dirty="0"/>
              <a:t> </a:t>
            </a:r>
            <a:r>
              <a:rPr lang="nb-NO" dirty="0" err="1"/>
              <a:t>October</a:t>
            </a:r>
            <a:r>
              <a:rPr lang="nb-NO" dirty="0"/>
              <a:t> 2023, </a:t>
            </a:r>
            <a:r>
              <a:rPr lang="nb-NO" dirty="0" err="1"/>
              <a:t>endorsement</a:t>
            </a:r>
            <a:r>
              <a:rPr lang="nb-NO" dirty="0"/>
              <a:t> in November 23 by </a:t>
            </a:r>
            <a:r>
              <a:rPr lang="nb-NO" dirty="0" err="1"/>
              <a:t>the</a:t>
            </a:r>
            <a:r>
              <a:rPr lang="nb-NO" dirty="0"/>
              <a:t> </a:t>
            </a:r>
            <a:r>
              <a:rPr lang="nb-NO" dirty="0" err="1"/>
              <a:t>Governing</a:t>
            </a:r>
            <a:r>
              <a:rPr lang="nb-NO" dirty="0"/>
              <a:t> Board - Kick </a:t>
            </a:r>
            <a:r>
              <a:rPr lang="nb-NO" dirty="0" err="1"/>
              <a:t>off</a:t>
            </a:r>
            <a:r>
              <a:rPr lang="nb-NO" dirty="0"/>
              <a:t> med PSC and Sub Committees </a:t>
            </a:r>
            <a:r>
              <a:rPr lang="nb-NO" dirty="0" err="1"/>
              <a:t>March</a:t>
            </a:r>
            <a:r>
              <a:rPr lang="nb-NO" dirty="0"/>
              <a:t> to June. </a:t>
            </a:r>
          </a:p>
          <a:p>
            <a:pPr lvl="0"/>
            <a:r>
              <a:rPr lang="nb-NO" dirty="0"/>
              <a:t>PSC </a:t>
            </a:r>
            <a:r>
              <a:rPr lang="nb-NO" dirty="0" err="1"/>
              <a:t>ToR</a:t>
            </a:r>
            <a:r>
              <a:rPr lang="nb-NO" dirty="0"/>
              <a:t> </a:t>
            </a:r>
            <a:r>
              <a:rPr lang="nb-NO" dirty="0" err="1"/>
              <a:t>update</a:t>
            </a:r>
            <a:r>
              <a:rPr lang="nb-NO" dirty="0"/>
              <a:t> - </a:t>
            </a:r>
            <a:r>
              <a:rPr lang="nb-NO" dirty="0" err="1"/>
              <a:t>before</a:t>
            </a:r>
            <a:r>
              <a:rPr lang="nb-NO" dirty="0"/>
              <a:t> INCOSAI 2022 - </a:t>
            </a:r>
            <a:r>
              <a:rPr lang="nb-NO" dirty="0" err="1"/>
              <a:t>After</a:t>
            </a:r>
            <a:r>
              <a:rPr lang="nb-NO" dirty="0"/>
              <a:t> </a:t>
            </a:r>
            <a:r>
              <a:rPr lang="nb-NO" dirty="0" err="1"/>
              <a:t>the</a:t>
            </a:r>
            <a:r>
              <a:rPr lang="nb-NO" dirty="0"/>
              <a:t> </a:t>
            </a:r>
            <a:r>
              <a:rPr lang="nb-NO" dirty="0" err="1"/>
              <a:t>update</a:t>
            </a:r>
            <a:r>
              <a:rPr lang="nb-NO" dirty="0"/>
              <a:t> </a:t>
            </a:r>
            <a:r>
              <a:rPr lang="nb-NO" dirty="0" err="1"/>
              <a:t>we</a:t>
            </a:r>
            <a:r>
              <a:rPr lang="nb-NO" dirty="0"/>
              <a:t> </a:t>
            </a:r>
            <a:r>
              <a:rPr lang="nb-NO" dirty="0" err="1"/>
              <a:t>should</a:t>
            </a:r>
            <a:r>
              <a:rPr lang="nb-NO" dirty="0"/>
              <a:t> </a:t>
            </a:r>
            <a:r>
              <a:rPr lang="nb-NO" dirty="0" err="1"/>
              <a:t>consider</a:t>
            </a:r>
            <a:r>
              <a:rPr lang="nb-NO" dirty="0"/>
              <a:t> </a:t>
            </a:r>
            <a:r>
              <a:rPr lang="nb-NO" dirty="0" err="1"/>
              <a:t>the</a:t>
            </a:r>
            <a:r>
              <a:rPr lang="nb-NO" dirty="0"/>
              <a:t> </a:t>
            </a:r>
            <a:r>
              <a:rPr lang="nb-NO" dirty="0" err="1"/>
              <a:t>necessity</a:t>
            </a:r>
            <a:r>
              <a:rPr lang="nb-NO" dirty="0"/>
              <a:t> for an </a:t>
            </a:r>
            <a:r>
              <a:rPr lang="nb-NO" dirty="0" err="1"/>
              <a:t>update</a:t>
            </a:r>
            <a:r>
              <a:rPr lang="nb-NO" dirty="0"/>
              <a:t> </a:t>
            </a:r>
            <a:r>
              <a:rPr lang="nb-NO" dirty="0" err="1"/>
              <a:t>of</a:t>
            </a:r>
            <a:r>
              <a:rPr lang="nb-NO" dirty="0"/>
              <a:t> PAS </a:t>
            </a:r>
            <a:r>
              <a:rPr lang="nb-NO" dirty="0" err="1"/>
              <a:t>ToR</a:t>
            </a:r>
            <a:r>
              <a:rPr lang="nb-NO" dirty="0"/>
              <a:t> </a:t>
            </a:r>
          </a:p>
          <a:p>
            <a:pPr lvl="0"/>
            <a:r>
              <a:rPr lang="nb-NO" dirty="0"/>
              <a:t>From WP 2020-22: Start planning </a:t>
            </a:r>
            <a:r>
              <a:rPr lang="nb-NO" dirty="0" err="1"/>
              <a:t>scheduled</a:t>
            </a:r>
            <a:r>
              <a:rPr lang="nb-NO" dirty="0"/>
              <a:t> </a:t>
            </a:r>
            <a:r>
              <a:rPr lang="nb-NO" dirty="0" err="1"/>
              <a:t>maintenance</a:t>
            </a:r>
            <a:r>
              <a:rPr lang="nb-NO" dirty="0"/>
              <a:t> </a:t>
            </a:r>
            <a:r>
              <a:rPr lang="nb-NO" dirty="0" err="1"/>
              <a:t>of</a:t>
            </a:r>
            <a:r>
              <a:rPr lang="nb-NO" dirty="0"/>
              <a:t> ISSAI 3000 and </a:t>
            </a:r>
            <a:r>
              <a:rPr lang="nb-NO" dirty="0" err="1"/>
              <a:t>GUIDs</a:t>
            </a:r>
            <a:r>
              <a:rPr lang="nb-NO" dirty="0"/>
              <a:t> 3910 and 3920. </a:t>
            </a:r>
            <a:r>
              <a:rPr lang="nb-NO" dirty="0" err="1"/>
              <a:t>Including</a:t>
            </a:r>
            <a:r>
              <a:rPr lang="nb-NO" dirty="0"/>
              <a:t> GUID 3910 </a:t>
            </a:r>
            <a:r>
              <a:rPr lang="nb-NO" dirty="0" err="1"/>
              <a:t>Appendix</a:t>
            </a:r>
            <a:r>
              <a:rPr lang="nb-NO" dirty="0"/>
              <a:t>: </a:t>
            </a:r>
            <a:r>
              <a:rPr lang="nb-NO" dirty="0" err="1"/>
              <a:t>Building</a:t>
            </a:r>
            <a:r>
              <a:rPr lang="nb-NO" dirty="0"/>
              <a:t> a </a:t>
            </a:r>
            <a:r>
              <a:rPr lang="nb-NO" dirty="0" err="1"/>
              <a:t>Performance</a:t>
            </a:r>
            <a:r>
              <a:rPr lang="nb-NO" dirty="0"/>
              <a:t> </a:t>
            </a:r>
            <a:r>
              <a:rPr lang="nb-NO" dirty="0" err="1"/>
              <a:t>Audit</a:t>
            </a:r>
            <a:r>
              <a:rPr lang="nb-NO" dirty="0"/>
              <a:t> </a:t>
            </a:r>
            <a:r>
              <a:rPr lang="nb-NO" dirty="0" err="1"/>
              <a:t>Function</a:t>
            </a:r>
            <a:r>
              <a:rPr lang="nb-NO" dirty="0"/>
              <a:t>. </a:t>
            </a:r>
          </a:p>
          <a:p>
            <a:endParaRPr lang="nb-NO" dirty="0"/>
          </a:p>
        </p:txBody>
      </p:sp>
      <p:sp>
        <p:nvSpPr>
          <p:cNvPr id="5" name="Plassholder for bunntekst 4"/>
          <p:cNvSpPr>
            <a:spLocks noGrp="1"/>
          </p:cNvSpPr>
          <p:nvPr>
            <p:ph type="ftr" sz="quarter" idx="11"/>
          </p:nvPr>
        </p:nvSpPr>
        <p:spPr>
          <a:xfrm>
            <a:off x="3334043" y="6176964"/>
            <a:ext cx="5373859" cy="544512"/>
          </a:xfrm>
        </p:spPr>
        <p:txBody>
          <a:bodyPr/>
          <a:lstStyle/>
          <a:p>
            <a:endParaRPr lang="nb-NO" dirty="0"/>
          </a:p>
          <a:p>
            <a:r>
              <a:rPr lang="nb-NO" dirty="0"/>
              <a:t> </a:t>
            </a:r>
            <a:r>
              <a:rPr lang="nb-NO" sz="1600" dirty="0" smtClean="0"/>
              <a:t>INTOSAI, </a:t>
            </a:r>
            <a:r>
              <a:rPr lang="nb-NO" sz="1600" dirty="0" err="1" smtClean="0"/>
              <a:t>Performance</a:t>
            </a:r>
            <a:r>
              <a:rPr lang="nb-NO" sz="1600" dirty="0" smtClean="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92" y="5352288"/>
            <a:ext cx="1029545" cy="1369188"/>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3658480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 PAS </a:t>
            </a:r>
            <a:r>
              <a:rPr lang="nb-NO" dirty="0" err="1" smtClean="0"/>
              <a:t>Work</a:t>
            </a:r>
            <a:r>
              <a:rPr lang="nb-NO" dirty="0" smtClean="0"/>
              <a:t> Plan 2023-2025 </a:t>
            </a:r>
            <a:endParaRPr lang="nb-NO" dirty="0"/>
          </a:p>
        </p:txBody>
      </p:sp>
      <p:sp>
        <p:nvSpPr>
          <p:cNvPr id="9" name="Plassholder for innhold 8"/>
          <p:cNvSpPr>
            <a:spLocks noGrp="1"/>
          </p:cNvSpPr>
          <p:nvPr>
            <p:ph idx="1"/>
          </p:nvPr>
        </p:nvSpPr>
        <p:spPr>
          <a:xfrm>
            <a:off x="1950719" y="1690688"/>
            <a:ext cx="9642231" cy="4351338"/>
          </a:xfrm>
        </p:spPr>
        <p:txBody>
          <a:bodyPr/>
          <a:lstStyle/>
          <a:p>
            <a:pPr marL="0" indent="0">
              <a:buNone/>
            </a:pPr>
            <a:endParaRPr lang="nb-NO" dirty="0"/>
          </a:p>
          <a:p>
            <a:pPr marL="0" indent="0">
              <a:buNone/>
            </a:pPr>
            <a:r>
              <a:rPr lang="en-US" dirty="0"/>
              <a:t>What c</a:t>
            </a:r>
            <a:r>
              <a:rPr lang="en-US" dirty="0" smtClean="0"/>
              <a:t>ould be </a:t>
            </a:r>
            <a:r>
              <a:rPr lang="en-US" dirty="0"/>
              <a:t>possible priorities for the PAS? </a:t>
            </a:r>
          </a:p>
          <a:p>
            <a:pPr marL="0" indent="0">
              <a:buNone/>
            </a:pPr>
            <a:endParaRPr lang="en-US" dirty="0"/>
          </a:p>
          <a:p>
            <a:pPr marL="0" indent="0">
              <a:buNone/>
            </a:pPr>
            <a:r>
              <a:rPr lang="en-US" dirty="0"/>
              <a:t>• group discussion and reporting in </a:t>
            </a:r>
            <a:r>
              <a:rPr lang="en-US" dirty="0" smtClean="0"/>
              <a:t>plenary</a:t>
            </a:r>
            <a:endParaRPr lang="nb-NO" dirty="0"/>
          </a:p>
          <a:p>
            <a:pPr marL="0" indent="0">
              <a:buNone/>
            </a:pPr>
            <a:endParaRPr lang="nb-NO" dirty="0"/>
          </a:p>
        </p:txBody>
      </p:sp>
      <p:sp>
        <p:nvSpPr>
          <p:cNvPr id="5" name="Plassholder for bunntekst 4"/>
          <p:cNvSpPr>
            <a:spLocks noGrp="1"/>
          </p:cNvSpPr>
          <p:nvPr>
            <p:ph type="ftr" sz="quarter" idx="11"/>
          </p:nvPr>
        </p:nvSpPr>
        <p:spPr>
          <a:xfrm>
            <a:off x="3334043" y="6176964"/>
            <a:ext cx="5373859" cy="544512"/>
          </a:xfrm>
        </p:spPr>
        <p:txBody>
          <a:bodyPr/>
          <a:lstStyle/>
          <a:p>
            <a:endParaRPr lang="nb-NO" dirty="0"/>
          </a:p>
          <a:p>
            <a:r>
              <a:rPr lang="nb-NO" dirty="0"/>
              <a:t> </a:t>
            </a:r>
            <a:r>
              <a:rPr lang="nb-NO" sz="1600" dirty="0" smtClean="0"/>
              <a:t>INTOSAI, </a:t>
            </a:r>
            <a:r>
              <a:rPr lang="nb-NO" sz="1600" dirty="0" err="1" smtClean="0"/>
              <a:t>Performance</a:t>
            </a:r>
            <a:r>
              <a:rPr lang="nb-NO" sz="1600" dirty="0" smtClean="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633" y="5187927"/>
            <a:ext cx="1153134" cy="1533549"/>
          </a:xfrm>
          <a:prstGeom prst="rect">
            <a:avLst/>
          </a:prstGeom>
        </p:spPr>
      </p:pic>
      <p:pic>
        <p:nvPicPr>
          <p:cNvPr id="6" name="Plassholder for innhold 5"/>
          <p:cNvPicPr>
            <a:picLocks noChangeAspect="1"/>
          </p:cNvPicPr>
          <p:nvPr/>
        </p:nvPicPr>
        <p:blipFill>
          <a:blip r:embed="rId4"/>
          <a:stretch>
            <a:fillRect/>
          </a:stretch>
        </p:blipFill>
        <p:spPr>
          <a:xfrm>
            <a:off x="10348952" y="5739619"/>
            <a:ext cx="1759854" cy="981858"/>
          </a:xfrm>
          <a:prstGeom prst="rect">
            <a:avLst/>
          </a:prstGeom>
        </p:spPr>
      </p:pic>
    </p:spTree>
    <p:extLst>
      <p:ext uri="{BB962C8B-B14F-4D97-AF65-F5344CB8AC3E}">
        <p14:creationId xmlns:p14="http://schemas.microsoft.com/office/powerpoint/2010/main" val="2700037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2F </a:t>
            </a:r>
            <a:r>
              <a:rPr lang="nb-NO" dirty="0" err="1" smtClean="0"/>
              <a:t>Other</a:t>
            </a:r>
            <a:r>
              <a:rPr lang="nb-NO" dirty="0" smtClean="0"/>
              <a:t> business</a:t>
            </a:r>
            <a:endParaRPr lang="nb-NO" dirty="0"/>
          </a:p>
        </p:txBody>
      </p:sp>
      <p:sp>
        <p:nvSpPr>
          <p:cNvPr id="3" name="Plassholder for innhold 2"/>
          <p:cNvSpPr>
            <a:spLocks noGrp="1"/>
          </p:cNvSpPr>
          <p:nvPr>
            <p:ph idx="1"/>
          </p:nvPr>
        </p:nvSpPr>
        <p:spPr>
          <a:xfrm>
            <a:off x="1853184" y="1825625"/>
            <a:ext cx="9500616" cy="4351338"/>
          </a:xfrm>
        </p:spPr>
        <p:txBody>
          <a:bodyPr/>
          <a:lstStyle/>
          <a:p>
            <a:pPr marL="0" indent="0">
              <a:buNone/>
            </a:pPr>
            <a:endParaRPr lang="nb-NO" dirty="0" smtClean="0"/>
          </a:p>
          <a:p>
            <a:r>
              <a:rPr lang="nb-NO" dirty="0" smtClean="0"/>
              <a:t>Evaluation </a:t>
            </a:r>
            <a:r>
              <a:rPr lang="nb-NO" dirty="0" err="1" smtClean="0"/>
              <a:t>of</a:t>
            </a:r>
            <a:r>
              <a:rPr lang="nb-NO" dirty="0" smtClean="0"/>
              <a:t> </a:t>
            </a:r>
            <a:r>
              <a:rPr lang="nb-NO" dirty="0" err="1" smtClean="0"/>
              <a:t>the</a:t>
            </a:r>
            <a:r>
              <a:rPr lang="nb-NO" dirty="0" smtClean="0"/>
              <a:t> agenda</a:t>
            </a:r>
          </a:p>
          <a:p>
            <a:r>
              <a:rPr lang="nb-NO" dirty="0" smtClean="0"/>
              <a:t>Information </a:t>
            </a:r>
            <a:r>
              <a:rPr lang="nb-NO" dirty="0" err="1" smtClean="0"/>
              <a:t>of</a:t>
            </a:r>
            <a:r>
              <a:rPr lang="nb-NO" dirty="0" smtClean="0"/>
              <a:t> </a:t>
            </a:r>
            <a:r>
              <a:rPr lang="nb-NO" dirty="0" err="1" smtClean="0"/>
              <a:t>future</a:t>
            </a:r>
            <a:r>
              <a:rPr lang="nb-NO" dirty="0" smtClean="0"/>
              <a:t> </a:t>
            </a:r>
            <a:r>
              <a:rPr lang="nb-NO" dirty="0" err="1" smtClean="0"/>
              <a:t>meetings</a:t>
            </a:r>
            <a:endParaRPr lang="nb-NO" dirty="0"/>
          </a:p>
        </p:txBody>
      </p:sp>
      <p:sp>
        <p:nvSpPr>
          <p:cNvPr id="4" name="Plassholder for bunntekst 3"/>
          <p:cNvSpPr>
            <a:spLocks noGrp="1"/>
          </p:cNvSpPr>
          <p:nvPr>
            <p:ph type="ftr" sz="quarter" idx="11"/>
          </p:nvPr>
        </p:nvSpPr>
        <p:spPr/>
        <p:txBody>
          <a:bodyPr/>
          <a:lstStyle/>
          <a:p>
            <a:r>
              <a:rPr lang="nb-NO" smtClean="0"/>
              <a:t>  INTOSAI Performance Audit Subcommittee  London, UK  8 – 9 June 2022  </a:t>
            </a:r>
            <a:endParaRPr lang="nb-NO"/>
          </a:p>
        </p:txBody>
      </p:sp>
      <p:pic>
        <p:nvPicPr>
          <p:cNvPr id="5" name="Plassholder for innhold 5"/>
          <p:cNvPicPr>
            <a:picLocks noChangeAspect="1"/>
          </p:cNvPicPr>
          <p:nvPr/>
        </p:nvPicPr>
        <p:blipFill>
          <a:blip r:embed="rId3"/>
          <a:stretch>
            <a:fillRect/>
          </a:stretch>
        </p:blipFill>
        <p:spPr>
          <a:xfrm>
            <a:off x="10348952" y="5739619"/>
            <a:ext cx="1759854" cy="981858"/>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33" y="5187927"/>
            <a:ext cx="1153134" cy="1533549"/>
          </a:xfrm>
          <a:prstGeom prst="rect">
            <a:avLst/>
          </a:prstGeom>
        </p:spPr>
      </p:pic>
    </p:spTree>
    <p:extLst>
      <p:ext uri="{BB962C8B-B14F-4D97-AF65-F5344CB8AC3E}">
        <p14:creationId xmlns:p14="http://schemas.microsoft.com/office/powerpoint/2010/main" val="159168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err="1" smtClean="0"/>
              <a:t>Thank</a:t>
            </a:r>
            <a:r>
              <a:rPr lang="nb-NO" dirty="0" smtClean="0"/>
              <a:t> </a:t>
            </a:r>
            <a:r>
              <a:rPr lang="nb-NO" dirty="0" err="1" smtClean="0"/>
              <a:t>you</a:t>
            </a:r>
            <a:r>
              <a:rPr lang="nb-NO" dirty="0" smtClean="0"/>
              <a:t>!</a:t>
            </a:r>
            <a:endParaRPr lang="nb-NO" dirty="0"/>
          </a:p>
        </p:txBody>
      </p:sp>
      <p:sp>
        <p:nvSpPr>
          <p:cNvPr id="7" name="Plassholder for tekst 6"/>
          <p:cNvSpPr>
            <a:spLocks noGrp="1"/>
          </p:cNvSpPr>
          <p:nvPr>
            <p:ph type="body" idx="1"/>
          </p:nvPr>
        </p:nvSpPr>
        <p:spPr/>
        <p:txBody>
          <a:bodyPr/>
          <a:lstStyle/>
          <a:p>
            <a:endParaRPr lang="nb-NO"/>
          </a:p>
        </p:txBody>
      </p:sp>
      <p:sp>
        <p:nvSpPr>
          <p:cNvPr id="4" name="Plassholder for bunntekst 3"/>
          <p:cNvSpPr>
            <a:spLocks noGrp="1"/>
          </p:cNvSpPr>
          <p:nvPr>
            <p:ph type="ftr" sz="quarter" idx="11"/>
          </p:nvPr>
        </p:nvSpPr>
        <p:spPr/>
        <p:txBody>
          <a:bodyPr/>
          <a:lstStyle/>
          <a:p>
            <a:r>
              <a:rPr lang="nb-NO" smtClean="0"/>
              <a:t>  INTOSAI Performance Audit Subcommittee  London, UK  8 – 9 June 2022  </a:t>
            </a:r>
            <a:endParaRPr lang="nb-NO"/>
          </a:p>
        </p:txBody>
      </p:sp>
      <p:pic>
        <p:nvPicPr>
          <p:cNvPr id="5" name="Plassholder for innhold 5"/>
          <p:cNvPicPr>
            <a:picLocks noChangeAspect="1"/>
          </p:cNvPicPr>
          <p:nvPr/>
        </p:nvPicPr>
        <p:blipFill>
          <a:blip r:embed="rId3"/>
          <a:stretch>
            <a:fillRect/>
          </a:stretch>
        </p:blipFill>
        <p:spPr>
          <a:xfrm>
            <a:off x="10348952" y="5739619"/>
            <a:ext cx="1759854" cy="981858"/>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633" y="5187927"/>
            <a:ext cx="1153134" cy="1533549"/>
          </a:xfrm>
          <a:prstGeom prst="rect">
            <a:avLst/>
          </a:prstGeom>
        </p:spPr>
      </p:pic>
    </p:spTree>
    <p:extLst>
      <p:ext uri="{BB962C8B-B14F-4D97-AF65-F5344CB8AC3E}">
        <p14:creationId xmlns:p14="http://schemas.microsoft.com/office/powerpoint/2010/main" val="59604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 </a:t>
            </a:r>
            <a:endParaRPr lang="nb-NO" dirty="0"/>
          </a:p>
        </p:txBody>
      </p:sp>
      <p:sp>
        <p:nvSpPr>
          <p:cNvPr id="3" name="Undertittel 2"/>
          <p:cNvSpPr>
            <a:spLocks noGrp="1"/>
          </p:cNvSpPr>
          <p:nvPr>
            <p:ph type="subTitle" idx="1"/>
          </p:nvPr>
        </p:nvSpPr>
        <p:spPr>
          <a:xfrm>
            <a:off x="1524000" y="2791326"/>
            <a:ext cx="9144000" cy="2466474"/>
          </a:xfrm>
        </p:spPr>
        <p:txBody>
          <a:bodyPr>
            <a:normAutofit/>
          </a:bodyPr>
          <a:lstStyle/>
          <a:p>
            <a:r>
              <a:rPr lang="nb-NO" sz="6000" dirty="0"/>
              <a:t>1B - Presentation </a:t>
            </a:r>
            <a:r>
              <a:rPr lang="nb-NO" sz="6000" dirty="0" err="1"/>
              <a:t>of</a:t>
            </a:r>
            <a:r>
              <a:rPr lang="nb-NO" sz="6000" dirty="0"/>
              <a:t> </a:t>
            </a:r>
            <a:r>
              <a:rPr lang="nb-NO" sz="6000" dirty="0" err="1"/>
              <a:t>the</a:t>
            </a:r>
            <a:r>
              <a:rPr lang="nb-NO" sz="6000" dirty="0"/>
              <a:t> agenda </a:t>
            </a:r>
          </a:p>
          <a:p>
            <a:endParaRPr lang="nb-NO" sz="4000" dirty="0"/>
          </a:p>
        </p:txBody>
      </p:sp>
      <p:sp>
        <p:nvSpPr>
          <p:cNvPr id="5" name="Plassholder for bunntekst 4"/>
          <p:cNvSpPr>
            <a:spLocks noGrp="1"/>
          </p:cNvSpPr>
          <p:nvPr>
            <p:ph type="ftr" sz="quarter" idx="11"/>
          </p:nvPr>
        </p:nvSpPr>
        <p:spPr>
          <a:xfrm>
            <a:off x="3914274" y="5879432"/>
            <a:ext cx="4239126" cy="842043"/>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spTree>
    <p:extLst>
      <p:ext uri="{BB962C8B-B14F-4D97-AF65-F5344CB8AC3E}">
        <p14:creationId xmlns:p14="http://schemas.microsoft.com/office/powerpoint/2010/main" val="374096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t>
            </a:r>
            <a:endParaRPr lang="nb-NO" dirty="0"/>
          </a:p>
        </p:txBody>
      </p:sp>
      <p:sp>
        <p:nvSpPr>
          <p:cNvPr id="8" name="Plassholder for innhold 7"/>
          <p:cNvSpPr>
            <a:spLocks noGrp="1"/>
          </p:cNvSpPr>
          <p:nvPr>
            <p:ph idx="1"/>
          </p:nvPr>
        </p:nvSpPr>
        <p:spPr>
          <a:xfrm>
            <a:off x="838200" y="365125"/>
            <a:ext cx="10515600" cy="5811838"/>
          </a:xfrm>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pic>
        <p:nvPicPr>
          <p:cNvPr id="9" name="Plassholder for innhold 7"/>
          <p:cNvPicPr>
            <a:picLocks noChangeAspect="1"/>
          </p:cNvPicPr>
          <p:nvPr/>
        </p:nvPicPr>
        <p:blipFill rotWithShape="1">
          <a:blip r:embed="rId5"/>
          <a:srcRect r="894" b="5742"/>
          <a:stretch/>
        </p:blipFill>
        <p:spPr>
          <a:xfrm>
            <a:off x="2060448" y="70717"/>
            <a:ext cx="7949184" cy="6727220"/>
          </a:xfrm>
          <a:prstGeom prst="rect">
            <a:avLst/>
          </a:prstGeom>
        </p:spPr>
      </p:pic>
    </p:spTree>
    <p:extLst>
      <p:ext uri="{BB962C8B-B14F-4D97-AF65-F5344CB8AC3E}">
        <p14:creationId xmlns:p14="http://schemas.microsoft.com/office/powerpoint/2010/main" val="415001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t>
            </a:r>
            <a:endParaRPr lang="nb-NO" dirty="0"/>
          </a:p>
        </p:txBody>
      </p:sp>
      <p:sp>
        <p:nvSpPr>
          <p:cNvPr id="5" name="Plassholder for bunntekst 4"/>
          <p:cNvSpPr>
            <a:spLocks noGrp="1"/>
          </p:cNvSpPr>
          <p:nvPr>
            <p:ph type="ftr" sz="quarter" idx="11"/>
          </p:nvPr>
        </p:nvSpPr>
        <p:spPr>
          <a:xfrm>
            <a:off x="3072384" y="6096000"/>
            <a:ext cx="5693664" cy="625475"/>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pic>
        <p:nvPicPr>
          <p:cNvPr id="10" name="Plassholder for innhold 9"/>
          <p:cNvPicPr>
            <a:picLocks noGrp="1" noChangeAspect="1"/>
          </p:cNvPicPr>
          <p:nvPr>
            <p:ph idx="1"/>
          </p:nvPr>
        </p:nvPicPr>
        <p:blipFill>
          <a:blip r:embed="rId5"/>
          <a:stretch>
            <a:fillRect/>
          </a:stretch>
        </p:blipFill>
        <p:spPr>
          <a:xfrm>
            <a:off x="2127716" y="2160389"/>
            <a:ext cx="7936567" cy="3315780"/>
          </a:xfrm>
          <a:prstGeom prst="rect">
            <a:avLst/>
          </a:prstGeom>
        </p:spPr>
      </p:pic>
      <p:pic>
        <p:nvPicPr>
          <p:cNvPr id="11" name="Bilde 10"/>
          <p:cNvPicPr>
            <a:picLocks noChangeAspect="1"/>
          </p:cNvPicPr>
          <p:nvPr/>
        </p:nvPicPr>
        <p:blipFill>
          <a:blip r:embed="rId6"/>
          <a:stretch>
            <a:fillRect/>
          </a:stretch>
        </p:blipFill>
        <p:spPr>
          <a:xfrm>
            <a:off x="2127716" y="1220986"/>
            <a:ext cx="7936567" cy="939403"/>
          </a:xfrm>
          <a:prstGeom prst="rect">
            <a:avLst/>
          </a:prstGeom>
        </p:spPr>
      </p:pic>
    </p:spTree>
    <p:extLst>
      <p:ext uri="{BB962C8B-B14F-4D97-AF65-F5344CB8AC3E}">
        <p14:creationId xmlns:p14="http://schemas.microsoft.com/office/powerpoint/2010/main" val="884851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t>
            </a:r>
          </a:p>
        </p:txBody>
      </p:sp>
      <p:sp>
        <p:nvSpPr>
          <p:cNvPr id="6" name="Plassholder for innhold 5"/>
          <p:cNvSpPr>
            <a:spLocks noGrp="1"/>
          </p:cNvSpPr>
          <p:nvPr>
            <p:ph idx="1"/>
          </p:nvPr>
        </p:nvSpPr>
        <p:spPr/>
        <p:txBody>
          <a:bodyPr/>
          <a:lstStyle/>
          <a:p>
            <a:endParaRPr lang="nb-NO"/>
          </a:p>
        </p:txBody>
      </p:sp>
      <p:sp>
        <p:nvSpPr>
          <p:cNvPr id="5" name="Plassholder for bunntekst 4"/>
          <p:cNvSpPr>
            <a:spLocks noGrp="1"/>
          </p:cNvSpPr>
          <p:nvPr>
            <p:ph type="ftr" sz="quarter" idx="11"/>
          </p:nvPr>
        </p:nvSpPr>
        <p:spPr>
          <a:xfrm>
            <a:off x="3291840" y="6176964"/>
            <a:ext cx="5364480" cy="544512"/>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pic>
        <p:nvPicPr>
          <p:cNvPr id="8" name="Bilde 7"/>
          <p:cNvPicPr>
            <a:picLocks noChangeAspect="1"/>
          </p:cNvPicPr>
          <p:nvPr/>
        </p:nvPicPr>
        <p:blipFill>
          <a:blip r:embed="rId5"/>
          <a:stretch>
            <a:fillRect/>
          </a:stretch>
        </p:blipFill>
        <p:spPr>
          <a:xfrm>
            <a:off x="1759039" y="228217"/>
            <a:ext cx="8031137" cy="6493259"/>
          </a:xfrm>
          <a:prstGeom prst="rect">
            <a:avLst/>
          </a:prstGeom>
        </p:spPr>
      </p:pic>
    </p:spTree>
    <p:extLst>
      <p:ext uri="{BB962C8B-B14F-4D97-AF65-F5344CB8AC3E}">
        <p14:creationId xmlns:p14="http://schemas.microsoft.com/office/powerpoint/2010/main" val="348664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t>
            </a:r>
            <a:endParaRPr lang="nb-NO" dirty="0"/>
          </a:p>
        </p:txBody>
      </p:sp>
      <p:sp>
        <p:nvSpPr>
          <p:cNvPr id="5" name="Plassholder for bunntekst 4"/>
          <p:cNvSpPr>
            <a:spLocks noGrp="1"/>
          </p:cNvSpPr>
          <p:nvPr>
            <p:ph type="ftr" sz="quarter" idx="11"/>
          </p:nvPr>
        </p:nvSpPr>
        <p:spPr>
          <a:xfrm>
            <a:off x="3072384" y="6096000"/>
            <a:ext cx="5693664" cy="625475"/>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pic>
        <p:nvPicPr>
          <p:cNvPr id="12" name="Plassholder for innhold 11"/>
          <p:cNvPicPr>
            <a:picLocks noGrp="1" noChangeAspect="1"/>
          </p:cNvPicPr>
          <p:nvPr>
            <p:ph idx="1"/>
          </p:nvPr>
        </p:nvPicPr>
        <p:blipFill>
          <a:blip r:embed="rId5"/>
          <a:stretch>
            <a:fillRect/>
          </a:stretch>
        </p:blipFill>
        <p:spPr>
          <a:xfrm>
            <a:off x="1916418" y="503397"/>
            <a:ext cx="7678686" cy="2751959"/>
          </a:xfrm>
          <a:prstGeom prst="rect">
            <a:avLst/>
          </a:prstGeom>
        </p:spPr>
      </p:pic>
      <p:pic>
        <p:nvPicPr>
          <p:cNvPr id="13" name="Bilde 12"/>
          <p:cNvPicPr>
            <a:picLocks noChangeAspect="1"/>
          </p:cNvPicPr>
          <p:nvPr/>
        </p:nvPicPr>
        <p:blipFill rotWithShape="1">
          <a:blip r:embed="rId6"/>
          <a:srcRect l="446" t="17538"/>
          <a:stretch/>
        </p:blipFill>
        <p:spPr>
          <a:xfrm>
            <a:off x="1950719" y="3184018"/>
            <a:ext cx="7649799" cy="2929763"/>
          </a:xfrm>
          <a:prstGeom prst="rect">
            <a:avLst/>
          </a:prstGeom>
        </p:spPr>
      </p:pic>
    </p:spTree>
    <p:extLst>
      <p:ext uri="{BB962C8B-B14F-4D97-AF65-F5344CB8AC3E}">
        <p14:creationId xmlns:p14="http://schemas.microsoft.com/office/powerpoint/2010/main" val="124456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 </a:t>
            </a:r>
            <a:endParaRPr lang="nb-NO" dirty="0"/>
          </a:p>
        </p:txBody>
      </p:sp>
      <p:sp>
        <p:nvSpPr>
          <p:cNvPr id="3" name="Undertittel 2"/>
          <p:cNvSpPr>
            <a:spLocks noGrp="1"/>
          </p:cNvSpPr>
          <p:nvPr>
            <p:ph type="subTitle" idx="1"/>
          </p:nvPr>
        </p:nvSpPr>
        <p:spPr>
          <a:xfrm>
            <a:off x="1524000" y="2791326"/>
            <a:ext cx="9144000" cy="2466474"/>
          </a:xfrm>
        </p:spPr>
        <p:txBody>
          <a:bodyPr>
            <a:normAutofit/>
          </a:bodyPr>
          <a:lstStyle/>
          <a:p>
            <a:r>
              <a:rPr lang="nb-NO" sz="6000" dirty="0"/>
              <a:t>1C – </a:t>
            </a:r>
            <a:r>
              <a:rPr lang="nb-NO" sz="6000" dirty="0" err="1"/>
              <a:t>Introductions</a:t>
            </a:r>
            <a:endParaRPr lang="nb-NO" sz="6000" dirty="0"/>
          </a:p>
          <a:p>
            <a:endParaRPr lang="nb-NO" sz="6000" dirty="0"/>
          </a:p>
        </p:txBody>
      </p:sp>
      <p:sp>
        <p:nvSpPr>
          <p:cNvPr id="5" name="Plassholder for bunntekst 4"/>
          <p:cNvSpPr>
            <a:spLocks noGrp="1"/>
          </p:cNvSpPr>
          <p:nvPr>
            <p:ph type="ftr" sz="quarter" idx="11"/>
          </p:nvPr>
        </p:nvSpPr>
        <p:spPr>
          <a:xfrm>
            <a:off x="3914274" y="5879432"/>
            <a:ext cx="4239126" cy="842043"/>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spTree>
    <p:extLst>
      <p:ext uri="{BB962C8B-B14F-4D97-AF65-F5344CB8AC3E}">
        <p14:creationId xmlns:p14="http://schemas.microsoft.com/office/powerpoint/2010/main" val="156095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 </a:t>
            </a:r>
            <a:endParaRPr lang="nb-NO" dirty="0"/>
          </a:p>
        </p:txBody>
      </p:sp>
      <p:sp>
        <p:nvSpPr>
          <p:cNvPr id="3" name="Undertittel 2"/>
          <p:cNvSpPr>
            <a:spLocks noGrp="1"/>
          </p:cNvSpPr>
          <p:nvPr>
            <p:ph type="subTitle" idx="1"/>
          </p:nvPr>
        </p:nvSpPr>
        <p:spPr>
          <a:xfrm>
            <a:off x="1524000" y="2791326"/>
            <a:ext cx="9144000" cy="2466474"/>
          </a:xfrm>
        </p:spPr>
        <p:txBody>
          <a:bodyPr>
            <a:normAutofit/>
          </a:bodyPr>
          <a:lstStyle/>
          <a:p>
            <a:r>
              <a:rPr lang="nb-NO" sz="6000" dirty="0"/>
              <a:t>1F – PAS </a:t>
            </a:r>
            <a:r>
              <a:rPr lang="nb-NO" sz="6000" dirty="0" err="1"/>
              <a:t>Activities</a:t>
            </a:r>
            <a:r>
              <a:rPr lang="nb-NO" sz="6000" dirty="0"/>
              <a:t> </a:t>
            </a:r>
            <a:r>
              <a:rPr lang="nb-NO" sz="6000" dirty="0" err="1"/>
              <a:t>update</a:t>
            </a:r>
            <a:endParaRPr lang="nb-NO" sz="6000" dirty="0"/>
          </a:p>
          <a:p>
            <a:endParaRPr lang="nb-NO" sz="6000" dirty="0"/>
          </a:p>
        </p:txBody>
      </p:sp>
      <p:sp>
        <p:nvSpPr>
          <p:cNvPr id="5" name="Plassholder for bunntekst 4"/>
          <p:cNvSpPr>
            <a:spLocks noGrp="1"/>
          </p:cNvSpPr>
          <p:nvPr>
            <p:ph type="ftr" sz="quarter" idx="11"/>
          </p:nvPr>
        </p:nvSpPr>
        <p:spPr>
          <a:xfrm>
            <a:off x="3914274" y="5879432"/>
            <a:ext cx="4239126" cy="842043"/>
          </a:xfrm>
        </p:spPr>
        <p:txBody>
          <a:bodyPr/>
          <a:lstStyle/>
          <a:p>
            <a:endParaRPr lang="nb-NO" dirty="0"/>
          </a:p>
          <a:p>
            <a:r>
              <a:rPr lang="nb-NO" dirty="0"/>
              <a:t> </a:t>
            </a:r>
            <a:r>
              <a:rPr lang="nb-NO" sz="1600" dirty="0"/>
              <a:t>INTOSAI </a:t>
            </a:r>
            <a:r>
              <a:rPr lang="nb-NO" sz="1600" dirty="0" err="1"/>
              <a:t>Performance</a:t>
            </a:r>
            <a:r>
              <a:rPr lang="nb-NO" sz="1600" dirty="0"/>
              <a:t> </a:t>
            </a:r>
            <a:r>
              <a:rPr lang="nb-NO" sz="1600" dirty="0" err="1" smtClean="0"/>
              <a:t>Audit</a:t>
            </a:r>
            <a:r>
              <a:rPr lang="nb-NO" sz="1600" dirty="0" smtClean="0"/>
              <a:t> </a:t>
            </a:r>
            <a:r>
              <a:rPr lang="nb-NO" sz="1600" dirty="0" err="1"/>
              <a:t>Subcommittee</a:t>
            </a:r>
            <a:r>
              <a:rPr lang="nb-NO" sz="1600" dirty="0"/>
              <a:t> </a:t>
            </a:r>
          </a:p>
          <a:p>
            <a:r>
              <a:rPr lang="nb-NO" sz="1600" dirty="0"/>
              <a:t>London, UK </a:t>
            </a:r>
            <a:r>
              <a:rPr lang="nb-NO" sz="1600" dirty="0" smtClean="0"/>
              <a:t> 8 </a:t>
            </a:r>
            <a:r>
              <a:rPr lang="nb-NO" sz="1600" dirty="0"/>
              <a:t>– 9 June 2022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3" y="5257800"/>
            <a:ext cx="1007151" cy="1339407"/>
          </a:xfrm>
          <a:prstGeom prst="rect">
            <a:avLst/>
          </a:prstGeom>
        </p:spPr>
      </p:pic>
      <p:pic>
        <p:nvPicPr>
          <p:cNvPr id="7" name="Bilde 6"/>
          <p:cNvPicPr>
            <a:picLocks noChangeAspect="1"/>
          </p:cNvPicPr>
          <p:nvPr/>
        </p:nvPicPr>
        <p:blipFill>
          <a:blip r:embed="rId4"/>
          <a:stretch>
            <a:fillRect/>
          </a:stretch>
        </p:blipFill>
        <p:spPr>
          <a:xfrm>
            <a:off x="10241563" y="5630356"/>
            <a:ext cx="1732958" cy="966851"/>
          </a:xfrm>
          <a:prstGeom prst="rect">
            <a:avLst/>
          </a:prstGeom>
        </p:spPr>
      </p:pic>
    </p:spTree>
    <p:extLst>
      <p:ext uri="{BB962C8B-B14F-4D97-AF65-F5344CB8AC3E}">
        <p14:creationId xmlns:p14="http://schemas.microsoft.com/office/powerpoint/2010/main" val="1046921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Tema Sort">
  <a:themeElements>
    <a:clrScheme name="RR Overskrift Sort">
      <a:dk1>
        <a:srgbClr val="000000"/>
      </a:dk1>
      <a:lt1>
        <a:srgbClr val="FFFFFF"/>
      </a:lt1>
      <a:dk2>
        <a:srgbClr val="000000"/>
      </a:dk2>
      <a:lt2>
        <a:srgbClr val="E7E6E6"/>
      </a:lt2>
      <a:accent1>
        <a:srgbClr val="183271"/>
      </a:accent1>
      <a:accent2>
        <a:srgbClr val="FFDC70"/>
      </a:accent2>
      <a:accent3>
        <a:srgbClr val="217A6B"/>
      </a:accent3>
      <a:accent4>
        <a:srgbClr val="008CCC"/>
      </a:accent4>
      <a:accent5>
        <a:srgbClr val="FF7F32"/>
      </a:accent5>
      <a:accent6>
        <a:srgbClr val="DB017D"/>
      </a:accent6>
      <a:hlink>
        <a:srgbClr val="0563C1"/>
      </a:hlink>
      <a:folHlink>
        <a:srgbClr val="954F72"/>
      </a:folHlink>
    </a:clrScheme>
    <a:fontScheme name="RR Skrif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Tema Sort" id="{4A370953-09A3-4A8E-88BF-1CCF503B613E}" vid="{67568DCE-8BFA-4782-88CA-7033C662A73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Presentasjon</p:Name>
  <p:Description/>
  <p:Statement/>
  <p:PolicyItems>
    <p:PolicyItem featureId="Microsoft.Office.RecordsManagement.PolicyFeatures.PolicyLabel" staticId="0x0101009D3FD174F6784A87AD425A6E204658110069A739DB7D1127459DD872225AB3D386|801092262" UniqueId="d9b9cea7-fb83-4229-9f41-24a78b496164">
      <p:Name>Etiketter</p:Name>
      <p:Description>Genererer etiketter som kan settes inn i Microsoft Office-dokumenter for å sikre at dokumentegenskaper eller annen viktig informasjon blir inkludert på utskrifter. Etiketter kan også brukes til å søke etter dokumenter.</p:Description>
      <p:CustomData>
        <label>
          <segment type="metadata">_UIVersionString</segment>
        </label>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TaxCatchAll xmlns="3d47c3c5-455e-4e94-8c77-60b7918074c5">
      <Value>346</Value>
      <Value>112</Value>
      <Value>118</Value>
      <Value>21</Value>
    </TaxCatchAll>
    <DLCPolicyLabelClientValue xmlns="0eadd077-3bc5-4edc-a376-fc9f8c826306" xsi:nil="true"/>
    <ForventetLevetid xmlns="http://schemas.microsoft.com/sharepoint/v3">24</ForventetLevetid>
    <o7604316c5724549a4082a20f490bea7 xmlns="3d47c3c5-455e-4e94-8c77-60b7918074c5">
      <Terms xmlns="http://schemas.microsoft.com/office/infopath/2007/PartnerControls">
        <TermInfo xmlns="http://schemas.microsoft.com/office/infopath/2007/PartnerControls">
          <TermName xmlns="http://schemas.microsoft.com/office/infopath/2007/PartnerControls">Standarder</TermName>
          <TermId xmlns="http://schemas.microsoft.com/office/infopath/2007/PartnerControls">601f6c3e-4ea0-4b46-b923-13181b1f51b3</TermId>
        </TermInfo>
        <TermInfo xmlns="http://schemas.microsoft.com/office/infopath/2007/PartnerControls">
          <TermName xmlns="http://schemas.microsoft.com/office/infopath/2007/PartnerControls">ISSAI</TermName>
          <TermId xmlns="http://schemas.microsoft.com/office/infopath/2007/PartnerControls">ae3920e7-d38e-475d-b3ea-24622ff398f3</TermId>
        </TermInfo>
        <TermInfo xmlns="http://schemas.microsoft.com/office/infopath/2007/PartnerControls">
          <TermName xmlns="http://schemas.microsoft.com/office/infopath/2007/PartnerControls">INTOSAI</TermName>
          <TermId xmlns="http://schemas.microsoft.com/office/infopath/2007/PartnerControls">12336832-ba99-4475-9edf-058020282779</TermId>
        </TermInfo>
      </Terms>
    </o7604316c5724549a4082a20f490bea7>
    <DLCPolicyLabelLock xmlns="0eadd077-3bc5-4edc-a376-fc9f8c826306" xsi:nil="true"/>
    <o5845aa5a29b466093b3b33c8c244bd4 xmlns="3d47c3c5-455e-4e94-8c77-60b7918074c5">
      <Terms xmlns="http://schemas.microsoft.com/office/infopath/2007/PartnerControls"/>
    </o5845aa5a29b466093b3b33c8c244bd4>
    <Arbeidsomraade xmlns="http://schemas.microsoft.com/sharepoint/v3">PAS-sekretariatet</Arbeidsomraade>
    <Omraadetype xmlns="http://schemas.microsoft.com/sharepoint/v3">Prosjekt</Omraadetype>
    <a8b6fca6858342578f4aaed310a25c38 xmlns="3d47c3c5-455e-4e94-8c77-60b7918074c5">
      <Terms xmlns="http://schemas.microsoft.com/office/infopath/2007/PartnerControls">
        <TermInfo xmlns="http://schemas.microsoft.com/office/infopath/2007/PartnerControls">
          <TermName xmlns="http://schemas.microsoft.com/office/infopath/2007/PartnerControls">SUV2</TermName>
          <TermId xmlns="http://schemas.microsoft.com/office/infopath/2007/PartnerControls">e194f57b-44ae-4e35-bb3d-4bfefd118036</TermId>
        </TermInfo>
      </Terms>
    </a8b6fca6858342578f4aaed310a25c38>
    <_dlc_DocId xmlns="3d47c3c5-455e-4e94-8c77-60b7918074c5">FORUMAO-1257840834-495</_dlc_DocId>
    <_dlc_DocIdUrl xmlns="3d47c3c5-455e-4e94-8c77-60b7918074c5">
      <Url>http://forum/ao/141/_layouts/15/DocIdRedir.aspx?ID=FORUMAO-1257840834-495</Url>
      <Description>FORUMAO-1257840834-495</Description>
    </_dlc_DocIdUrl>
    <DLCPolicyLabelValue xmlns="0eadd077-3bc5-4edc-a376-fc9f8c826306">0.29</DLCPolicyLabelVal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Presentasjon" ma:contentTypeID="0x0101009D3FD174F6784A87AD425A6E204658110069A739DB7D1127459DD872225AB3D386" ma:contentTypeVersion="13" ma:contentTypeDescription="Tom PowerPoint-presentasjon" ma:contentTypeScope="" ma:versionID="53007349d9e3be4ea45f8ff8d58efe31">
  <xsd:schema xmlns:xsd="http://www.w3.org/2001/XMLSchema" xmlns:xs="http://www.w3.org/2001/XMLSchema" xmlns:p="http://schemas.microsoft.com/office/2006/metadata/properties" xmlns:ns1="http://schemas.microsoft.com/sharepoint/v3" xmlns:ns2="3d47c3c5-455e-4e94-8c77-60b7918074c5" xmlns:ns3="0eadd077-3bc5-4edc-a376-fc9f8c826306" targetNamespace="http://schemas.microsoft.com/office/2006/metadata/properties" ma:root="true" ma:fieldsID="215e2fe1f90282e7e36c82329318faf0" ns1:_="" ns2:_="" ns3:_="">
    <xsd:import namespace="http://schemas.microsoft.com/sharepoint/v3"/>
    <xsd:import namespace="3d47c3c5-455e-4e94-8c77-60b7918074c5"/>
    <xsd:import namespace="0eadd077-3bc5-4edc-a376-fc9f8c826306"/>
    <xsd:element name="properties">
      <xsd:complexType>
        <xsd:sequence>
          <xsd:element name="documentManagement">
            <xsd:complexType>
              <xsd:all>
                <xsd:element ref="ns2:_dlc_DocId" minOccurs="0"/>
                <xsd:element ref="ns2:_dlc_DocIdUrl" minOccurs="0"/>
                <xsd:element ref="ns1:ForventetLevetid"/>
                <xsd:element ref="ns2:o7604316c5724549a4082a20f490bea7" minOccurs="0"/>
                <xsd:element ref="ns1:Arbeidsomraade" minOccurs="0"/>
                <xsd:element ref="ns1:Omraadetype" minOccurs="0"/>
                <xsd:element ref="ns2:a8b6fca6858342578f4aaed310a25c38" minOccurs="0"/>
                <xsd:element ref="ns1:Prosjektnr" minOccurs="0"/>
                <xsd:element ref="ns2:o5845aa5a29b466093b3b33c8c244bd4" minOccurs="0"/>
                <xsd:element ref="ns2:TaxCatchAll" minOccurs="0"/>
                <xsd:element ref="ns2:TaxCatchAllLabel" minOccurs="0"/>
                <xsd:element ref="ns2:_dlc_DocIdPersistId" minOccurs="0"/>
                <xsd:element ref="ns1:_dlc_Exempt" minOccurs="0"/>
                <xsd:element ref="ns3:DLCPolicyLabelValue" minOccurs="0"/>
                <xsd:element ref="ns3:DLCPolicyLabelClientValue" minOccurs="0"/>
                <xsd:element ref="ns3: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orventetLevetid" ma:index="6" ma:displayName="Forventet levetid (md.)" ma:default="" ma:internalName="ForventetLevetid" ma:readOnly="false">
      <xsd:simpleType>
        <xsd:restriction base="dms:Choice">
          <xsd:enumeration value="3"/>
          <xsd:enumeration value="6"/>
          <xsd:enumeration value="9"/>
          <xsd:enumeration value="12"/>
          <xsd:enumeration value="18"/>
          <xsd:enumeration value="24"/>
        </xsd:restriction>
      </xsd:simpleType>
    </xsd:element>
    <xsd:element name="Arbeidsomraade" ma:index="9" nillable="true" ma:displayName="Arbeidsområde" ma:default="" ma:internalName="Arbeidsomraade" ma:readOnly="true">
      <xsd:simpleType>
        <xsd:restriction base="dms:Text">
          <xsd:maxLength value="250"/>
        </xsd:restriction>
      </xsd:simpleType>
    </xsd:element>
    <xsd:element name="Omraadetype" ma:index="10" nillable="true" ma:displayName="Områdetype" ma:default="" ma:internalName="Omraadetype" ma:readOnly="true">
      <xsd:simpleType>
        <xsd:restriction base="dms:Text">
          <xsd:maxLength value="50"/>
        </xsd:restriction>
      </xsd:simpleType>
    </xsd:element>
    <xsd:element name="Prosjektnr" ma:index="13" nillable="true" ma:displayName="Prosjektnr" ma:default="" ma:internalName="Prosjektnr" ma:readOnly="true">
      <xsd:simpleType>
        <xsd:restriction base="dms:Text">
          <xsd:maxLength value="10"/>
        </xsd:restriction>
      </xsd:simpleType>
    </xsd:element>
    <xsd:element name="_dlc_Exempt" ma:index="23" nillable="true" ma:displayName="Unntak fra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47c3c5-455e-4e94-8c77-60b7918074c5" elementFormDefault="qualified">
    <xsd:import namespace="http://schemas.microsoft.com/office/2006/documentManagement/types"/>
    <xsd:import namespace="http://schemas.microsoft.com/office/infopath/2007/PartnerControls"/>
    <xsd:element name="_dlc_DocId" ma:index="4" nillable="true" ma:displayName="Dokument-ID-verdi" ma:description="Verdien for dokument-IDen som er tilordnet elementet." ma:internalName="_dlc_DocId" ma:readOnly="true">
      <xsd:simpleType>
        <xsd:restriction base="dms:Text"/>
      </xsd:simpleType>
    </xsd:element>
    <xsd:element name="_dlc_DocIdUrl" ma:index="5"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o7604316c5724549a4082a20f490bea7" ma:index="8" ma:taxonomy="true" ma:internalName="o7604316c5724549a4082a20f490bea7" ma:taxonomyFieldName="Emneord" ma:displayName="Emneord" ma:default="" ma:fieldId="{87604316-c572-4549-a408-2a20f490bea7}" ma:taxonomyMulti="true" ma:sspId="a80b7cc9-73ea-40d3-b870-6eb8d40376ec" ma:termSetId="db1cb5ce-a770-4b07-92fe-8835a5a77207" ma:anchorId="00000000-0000-0000-0000-000000000000" ma:open="false" ma:isKeyword="false">
      <xsd:complexType>
        <xsd:sequence>
          <xsd:element ref="pc:Terms" minOccurs="0" maxOccurs="1"/>
        </xsd:sequence>
      </xsd:complexType>
    </xsd:element>
    <xsd:element name="a8b6fca6858342578f4aaed310a25c38" ma:index="12" nillable="true" ma:taxonomy="true" ma:internalName="a8b6fca6858342578f4aaed310a25c38" ma:taxonomyFieldName="Organisasjonsenhet" ma:displayName="Eier" ma:readOnly="true" ma:default="" ma:fieldId="{a8b6fca6-8583-4257-8f4a-aed310a25c38}" ma:sspId="a80b7cc9-73ea-40d3-b870-6eb8d40376ec" ma:termSetId="0a72fde3-a8be-4d42-8002-b0c51f08b2b2" ma:anchorId="00000000-0000-0000-0000-000000000000" ma:open="false" ma:isKeyword="false">
      <xsd:complexType>
        <xsd:sequence>
          <xsd:element ref="pc:Terms" minOccurs="0" maxOccurs="1"/>
        </xsd:sequence>
      </xsd:complexType>
    </xsd:element>
    <xsd:element name="o5845aa5a29b466093b3b33c8c244bd4" ma:index="15" nillable="true" ma:taxonomy="true" ma:internalName="o5845aa5a29b466093b3b33c8c244bd4" ma:taxonomyFieldName="Planperiode" ma:displayName="Planperiode" ma:readOnly="true" ma:default="" ma:fieldId="{85845aa5-a29b-4660-93b3-b33c8c244bd4}" ma:sspId="a80b7cc9-73ea-40d3-b870-6eb8d40376ec" ma:termSetId="77e20978-ff25-4a3b-9e6f-1c00dfeca63a" ma:anchorId="00000000-0000-0000-0000-000000000000" ma:open="false" ma:isKeyword="false">
      <xsd:complexType>
        <xsd:sequence>
          <xsd:element ref="pc:Terms" minOccurs="0" maxOccurs="1"/>
        </xsd:sequence>
      </xsd:complexType>
    </xsd:element>
    <xsd:element name="TaxCatchAll" ma:index="20" nillable="true" ma:displayName="Global taksonomikolonne" ma:hidden="true" ma:list="{7cfddbe0-715e-4f68-9706-2c8247ced59e}" ma:internalName="TaxCatchAll" ma:showField="CatchAllData" ma:web="3d47c3c5-455e-4e94-8c77-60b7918074c5">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Global taksonomikolonne1" ma:hidden="true" ma:list="{7cfddbe0-715e-4f68-9706-2c8247ced59e}" ma:internalName="TaxCatchAllLabel" ma:readOnly="true" ma:showField="CatchAllDataLabel" ma:web="3d47c3c5-455e-4e94-8c77-60b7918074c5">
      <xsd:complexType>
        <xsd:complexContent>
          <xsd:extension base="dms:MultiChoiceLookup">
            <xsd:sequence>
              <xsd:element name="Value" type="dms:Lookup" maxOccurs="unbounded" minOccurs="0" nillable="true"/>
            </xsd:sequence>
          </xsd:extension>
        </xsd:complexContent>
      </xsd:complexType>
    </xsd:element>
    <xsd:element name="_dlc_DocIdPersistId" ma:index="22" nillable="true" ma:displayName="Fast ID" ma:description="Behold IDen ved tillegging."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add077-3bc5-4edc-a376-fc9f8c826306" elementFormDefault="qualified">
    <xsd:import namespace="http://schemas.microsoft.com/office/2006/documentManagement/types"/>
    <xsd:import namespace="http://schemas.microsoft.com/office/infopath/2007/PartnerControls"/>
    <xsd:element name="DLCPolicyLabelValue" ma:index="24" nillable="true" ma:displayName="Etikett" ma:description="Lagrer gjeldende verdi for etiketten." ma:internalName="DLCPolicyLabelValue" ma:readOnly="true">
      <xsd:simpleType>
        <xsd:restriction base="dms:Note">
          <xsd:maxLength value="255"/>
        </xsd:restriction>
      </xsd:simpleType>
    </xsd:element>
    <xsd:element name="DLCPolicyLabelClientValue" ma:index="25" nillable="true" ma:displayName="Klientetikettverdi" ma:description="Lagrer den siste etikettverdien som ble beregnet på klienten." ma:hidden="true" ma:internalName="DLCPolicyLabelClientValue" ma:readOnly="false">
      <xsd:simpleType>
        <xsd:restriction base="dms:Note"/>
      </xsd:simpleType>
    </xsd:element>
    <xsd:element name="DLCPolicyLabelLock" ma:index="26" nillable="true" ma:displayName="Etikett låst" ma:description="Angir om etiketten skal oppdateres når elementegenskapene endres."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989253-11BF-4261-9E85-CAE6A6E651F3}">
  <ds:schemaRefs>
    <ds:schemaRef ds:uri="office.server.policy"/>
  </ds:schemaRefs>
</ds:datastoreItem>
</file>

<file path=customXml/itemProps2.xml><?xml version="1.0" encoding="utf-8"?>
<ds:datastoreItem xmlns:ds="http://schemas.openxmlformats.org/officeDocument/2006/customXml" ds:itemID="{063BA44D-914F-46E5-A920-C4E4EE2ACA89}">
  <ds:schemaRefs>
    <ds:schemaRef ds:uri="http://schemas.microsoft.com/office/2006/documentManagement/types"/>
    <ds:schemaRef ds:uri="3d47c3c5-455e-4e94-8c77-60b7918074c5"/>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eadd077-3bc5-4edc-a376-fc9f8c826306"/>
    <ds:schemaRef ds:uri="http://purl.org/dc/term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9AA979F-5957-4427-8738-B2A6CA362A90}">
  <ds:schemaRefs>
    <ds:schemaRef ds:uri="http://schemas.microsoft.com/office/2006/metadata/customXsn"/>
  </ds:schemaRefs>
</ds:datastoreItem>
</file>

<file path=customXml/itemProps4.xml><?xml version="1.0" encoding="utf-8"?>
<ds:datastoreItem xmlns:ds="http://schemas.openxmlformats.org/officeDocument/2006/customXml" ds:itemID="{2FD93409-70FC-4F9B-A37C-906ADCFCF9F0}">
  <ds:schemaRefs>
    <ds:schemaRef ds:uri="http://schemas.microsoft.com/sharepoint/events"/>
  </ds:schemaRefs>
</ds:datastoreItem>
</file>

<file path=customXml/itemProps5.xml><?xml version="1.0" encoding="utf-8"?>
<ds:datastoreItem xmlns:ds="http://schemas.openxmlformats.org/officeDocument/2006/customXml" ds:itemID="{329D08A5-81A4-4FF8-BF0F-32B2DCEEF958}">
  <ds:schemaRefs>
    <ds:schemaRef ds:uri="http://schemas.microsoft.com/sharepoint/v3/contenttype/forms"/>
  </ds:schemaRefs>
</ds:datastoreItem>
</file>

<file path=customXml/itemProps6.xml><?xml version="1.0" encoding="utf-8"?>
<ds:datastoreItem xmlns:ds="http://schemas.openxmlformats.org/officeDocument/2006/customXml" ds:itemID="{D9F2ECD6-4CCD-40E9-8E9D-42E86B99C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47c3c5-455e-4e94-8c77-60b7918074c5"/>
    <ds:schemaRef ds:uri="0eadd077-3bc5-4edc-a376-fc9f8c826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TM03457491[[fn=Metropolitt]]</Template>
  <TotalTime>17350</TotalTime>
  <Words>1387</Words>
  <Application>Microsoft Office PowerPoint</Application>
  <PresentationFormat>Widescreen</PresentationFormat>
  <Paragraphs>256</Paragraphs>
  <Slides>27</Slides>
  <Notes>27</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27</vt:i4>
      </vt:variant>
    </vt:vector>
  </HeadingPairs>
  <TitlesOfParts>
    <vt:vector size="30" baseType="lpstr">
      <vt:lpstr>Arial</vt:lpstr>
      <vt:lpstr>Calibri</vt:lpstr>
      <vt:lpstr>1. Tema Sort</vt:lpstr>
      <vt:lpstr> </vt:lpstr>
      <vt:lpstr> PAS meeting planning committee</vt:lpstr>
      <vt:lpstr> </vt:lpstr>
      <vt:lpstr> </vt:lpstr>
      <vt:lpstr> </vt:lpstr>
      <vt:lpstr> </vt:lpstr>
      <vt:lpstr> </vt:lpstr>
      <vt:lpstr> </vt:lpstr>
      <vt:lpstr> </vt:lpstr>
      <vt:lpstr> PAS main activites 2021-2022</vt:lpstr>
      <vt:lpstr> 1. PAS Online meeting in 2021</vt:lpstr>
      <vt:lpstr>2. PAS website and blog</vt:lpstr>
      <vt:lpstr> 3. Consultation group on standard related issues </vt:lpstr>
      <vt:lpstr> 4. INTOSAI processes and projects involving PAS </vt:lpstr>
      <vt:lpstr> 4. INTOSAI processes and projects involving PAS cont. </vt:lpstr>
      <vt:lpstr> 4. INTOSAI processes and projects involving PAS cont. </vt:lpstr>
      <vt:lpstr> SDP for the IFPP 2023-2026  Information gathering  </vt:lpstr>
      <vt:lpstr>  The initial internal information-gathering phase of the SDP 2023-2026  </vt:lpstr>
      <vt:lpstr>5. Membership policy</vt:lpstr>
      <vt:lpstr>5. Membership policy cont.</vt:lpstr>
      <vt:lpstr> 1H – Future PAS Activities – The next work plan</vt:lpstr>
      <vt:lpstr>Input PAS work plan 2023-2025 Group exercise</vt:lpstr>
      <vt:lpstr> PAS Work Plan 2020-2022</vt:lpstr>
      <vt:lpstr>Activities scheduled for the next period</vt:lpstr>
      <vt:lpstr> PAS Work Plan 2023-2025 </vt:lpstr>
      <vt:lpstr>2F Other business</vt:lpstr>
      <vt:lpstr>Thank you!</vt:lpstr>
    </vt:vector>
  </TitlesOfParts>
  <Company>Riksrevisjonen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Hansen, Lise Margrethe</dc:creator>
  <cp:lastModifiedBy>Beckstrøm, Jan Roar</cp:lastModifiedBy>
  <cp:revision>98</cp:revision>
  <dcterms:created xsi:type="dcterms:W3CDTF">2022-04-28T11:26:13Z</dcterms:created>
  <dcterms:modified xsi:type="dcterms:W3CDTF">2022-06-08T11:13:35Z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0x0101009D3FD174F6784A87AD425A6E204658110069A739DB7D1127459DD872225AB3D386</vt:lpwstr>
  </property>
  <property fmtid="{D5CDD505-2E9C-101B-9397-08002B2CF9AE}" pid="3" name="Organisasjonsenhet">
    <vt:lpwstr>21;#SUV2|e194f57b-44ae-4e35-bb3d-4bfefd118036</vt:lpwstr>
  </property>
  <property fmtid="{D5CDD505-2E9C-101B-9397-08002B2CF9AE}" pid="4" name="Planperiode">
    <vt:lpwstr/>
  </property>
  <property fmtid="{D5CDD505-2E9C-101B-9397-08002B2CF9AE}" pid="5" name="Emneord">
    <vt:lpwstr>112;#Standarder|601f6c3e-4ea0-4b46-b923-13181b1f51b3;#346;#ISSAI|ae3920e7-d38e-475d-b3ea-24622ff398f3;#118;#INTOSAI|12336832-ba99-4475-9edf-058020282779</vt:lpwstr>
  </property>
  <property fmtid="{D5CDD505-2E9C-101B-9397-08002B2CF9AE}" pid="6" name="_dlc_DocIdItemGuid">
    <vt:lpwstr>bc690202-f81c-457a-8bd3-b91f3f114eb4</vt:lpwstr>
  </property>
</Properties>
</file>