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survival as per Journal</c:v>
                </c:pt>
              </c:strCache>
            </c:strRef>
          </c:tx>
          <c:spPr>
            <a:gradFill>
              <a:gsLst>
                <a:gs pos="100000">
                  <a:schemeClr val="accent1">
                    <a:alpha val="0"/>
                  </a:schemeClr>
                </a:gs>
                <a:gs pos="50000">
                  <a:schemeClr val="accent1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4339622641509083E-3"/>
                  <c:y val="-4.3646961381031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09-44B3-9B4E-70AB7672DB93}"/>
                </c:ext>
              </c:extLst>
            </c:dLbl>
            <c:dLbl>
              <c:idx val="1"/>
              <c:layout>
                <c:manualLayout>
                  <c:x val="0"/>
                  <c:y val="-1.376597890065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DD-43DA-8194-025972A9D1D4}"/>
                </c:ext>
              </c:extLst>
            </c:dLbl>
            <c:dLbl>
              <c:idx val="2"/>
              <c:layout>
                <c:manualLayout>
                  <c:x val="1.1320754716981131E-2"/>
                  <c:y val="-2.1823480690515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09-44B3-9B4E-70AB7672DB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Rajpur 1</c:v>
                </c:pt>
                <c:pt idx="1">
                  <c:v>Rajpur 2</c:v>
                </c:pt>
                <c:pt idx="2">
                  <c:v>Sagarpali</c:v>
                </c:pt>
                <c:pt idx="3">
                  <c:v>Sanatubi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85</c:v>
                </c:pt>
                <c:pt idx="1">
                  <c:v>85</c:v>
                </c:pt>
                <c:pt idx="2">
                  <c:v>55</c:v>
                </c:pt>
                <c:pt idx="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52-4F53-A13C-04B75194DF1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survival as per JV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320754716981098E-2"/>
                  <c:y val="-2.90979742540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09-44B3-9B4E-70AB7672DB93}"/>
                </c:ext>
              </c:extLst>
            </c:dLbl>
            <c:dLbl>
              <c:idx val="1"/>
              <c:layout>
                <c:manualLayout>
                  <c:x val="2.2641509433962263E-2"/>
                  <c:y val="-4.728420816278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09-44B3-9B4E-70AB7672DB93}"/>
                </c:ext>
              </c:extLst>
            </c:dLbl>
            <c:dLbl>
              <c:idx val="2"/>
              <c:layout>
                <c:manualLayout>
                  <c:x val="9.433962264150943E-3"/>
                  <c:y val="-2.182348069051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09-44B3-9B4E-70AB7672DB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Rajpur 1</c:v>
                </c:pt>
                <c:pt idx="1">
                  <c:v>Rajpur 2</c:v>
                </c:pt>
                <c:pt idx="2">
                  <c:v>Sagarpali</c:v>
                </c:pt>
                <c:pt idx="3">
                  <c:v>Sanatubi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38</c:v>
                </c:pt>
                <c:pt idx="1">
                  <c:v>21</c:v>
                </c:pt>
                <c:pt idx="2">
                  <c:v>29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52-4F53-A13C-04B75194DF1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% survival as per UAV study</c:v>
                </c:pt>
              </c:strCache>
            </c:strRef>
          </c:tx>
          <c:spPr>
            <a:gradFill>
              <a:gsLst>
                <a:gs pos="100000">
                  <a:schemeClr val="accent3">
                    <a:alpha val="0"/>
                  </a:schemeClr>
                </a:gs>
                <a:gs pos="50000">
                  <a:schemeClr val="accent3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415094339622643E-2"/>
                  <c:y val="-2.90979742540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09-44B3-9B4E-70AB7672DB93}"/>
                </c:ext>
              </c:extLst>
            </c:dLbl>
            <c:dLbl>
              <c:idx val="1"/>
              <c:layout>
                <c:manualLayout>
                  <c:x val="1.3207547169811252E-2"/>
                  <c:y val="-2.9097974254020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09-44B3-9B4E-70AB7672DB93}"/>
                </c:ext>
              </c:extLst>
            </c:dLbl>
            <c:dLbl>
              <c:idx val="2"/>
              <c:layout>
                <c:manualLayout>
                  <c:x val="2.4528301886792454E-2"/>
                  <c:y val="-2.5852128998061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09-44B3-9B4E-70AB7672DB93}"/>
                </c:ext>
              </c:extLst>
            </c:dLbl>
            <c:dLbl>
              <c:idx val="3"/>
              <c:layout>
                <c:manualLayout>
                  <c:x val="0"/>
                  <c:y val="-2.4090463076148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DD-43DA-8194-025972A9D1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Rajpur 1</c:v>
                </c:pt>
                <c:pt idx="1">
                  <c:v>Rajpur 2</c:v>
                </c:pt>
                <c:pt idx="2">
                  <c:v>Sagarpali</c:v>
                </c:pt>
                <c:pt idx="3">
                  <c:v>Sanatubi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18.37</c:v>
                </c:pt>
                <c:pt idx="1">
                  <c:v>3.9</c:v>
                </c:pt>
                <c:pt idx="2">
                  <c:v>6.09</c:v>
                </c:pt>
                <c:pt idx="3">
                  <c:v>36.46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52-4F53-A13C-04B75194DF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95793976"/>
        <c:axId val="295792800"/>
        <c:axId val="0"/>
      </c:bar3DChart>
      <c:catAx>
        <c:axId val="295793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  <c:crossAx val="295792800"/>
        <c:crosses val="autoZero"/>
        <c:auto val="1"/>
        <c:lblAlgn val="ctr"/>
        <c:lblOffset val="100"/>
        <c:noMultiLvlLbl val="0"/>
      </c:catAx>
      <c:valAx>
        <c:axId val="2957928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57939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30AD-B21A-305F-3F6D-83F268243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39B5D0-15E2-5C16-BF53-FD8C9F1D2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54D87-FD95-6B5C-13CC-5C6FD359A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8C359-1A28-656C-1C0F-651D99D6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EDAAA-6F29-4C80-E0A8-D27B76E35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929C9-AE5C-6632-6F5F-93A6A08B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7BF08-9E8E-9B47-E3D8-20F4B28CA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4B6FB-4F27-DFCE-82C3-73C9A2B60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AB616-FDA6-3D8E-72BC-F2913B39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3B840-6E0D-1CDA-B0C7-4A59E740D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7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B07B04-E67C-39B0-3536-319BF26FC7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454E8-7195-FD0C-577E-89DD97A43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BBD52-F790-D300-4E1C-F5A3DD9E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7E577-38F7-13C2-8B9F-D9669745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52632-C967-C1C2-1A62-87D3A3F2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7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64DC9-E847-5990-D2CB-55D2CFE14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AEB8-6B4C-ECEB-E8DC-FDE2E6B88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57528-0316-809C-1B10-555AAF0A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B7B16-9281-6FD0-2A8E-1C2B71C64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79D76-AEC0-CF46-7C4C-9792941AB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0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123BF-0C8F-0058-0F55-9C8C5B1F1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FE226-396F-5221-09A5-BA934B624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E493B-D552-8C11-09F6-A18825D1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3DAF7-2536-07A7-901B-F08ADDE2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E1EC-9D8A-4683-D459-7C324312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0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AB4E-E50F-9418-6651-2AC387DA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338A9-966A-9C77-45A8-CD2BE958AC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A5330-AB07-C769-FB2B-2F8BA4BC3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F1503-3EC8-B116-737F-CEDA29ECC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B7D9D-CCC0-3E16-57FC-955A3225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65FC5-CEBB-8432-081D-998990C3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8C016-91DC-1757-19C9-A5F9E3222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067B0-DB94-3296-2E2C-57E58EE86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32E4D2-96AE-67FC-EB34-E3895D6E5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E1E80-9894-689B-5E4E-68B11BEA8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FC4254-09AB-0FE3-E844-98CAB0CB6F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BF8BC9-9190-A246-A919-60079E1B8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6841EE-31F7-091E-C285-B3CFD28BA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74A9F9-9A16-AFF9-C705-1B7057F3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8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02D27-DAF4-AC13-6168-0CF05261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9DBEA3-0C0B-99E4-53DB-AB5B78009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D2C82-BEE3-1202-AC77-F2EBA6AC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A3B6B-4BDF-FE39-CCC6-685FF337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5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FF0EDB-19F7-467C-319E-89DA80687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F71937-AE91-4E8C-D418-40A281137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9595A3-DC5C-DCC6-06FC-A53EA709C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4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CD1AB-D5CC-403D-CBDF-0D1757D9C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BAD7B-B124-B98D-9254-DE3B34A4E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C0984-2216-9142-42DD-2AC0D4345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419F7-6F43-A730-7FC6-ECADBA58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5AF7E-232B-E83A-EE83-A112A9547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39F70-FF7F-EB9C-3CB3-D9A722D3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7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D0075-B09E-AC3D-E152-8C131A460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3F7294-29A3-6022-C801-3851CE57AD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1A97EB-61CB-80E0-66A9-97670AF99D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FFAB4-2A15-650E-C333-A0B141379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4734D-3940-7346-B4C9-293ADD13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2E17B-1A46-D70E-4D69-E3B19C50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4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179DC-1854-2864-3F13-D7735FE44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03233-9E62-F7A0-BAED-AE61ADCAF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EE369-BD8A-304E-8C40-17AE391369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83825-9BFC-4CD9-BE67-C4568828A82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01118-6C7B-3E4E-1B27-6C79119C4F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58C33-FD9E-85D7-6ABA-AE457FD80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1E5D6-3B05-499D-8253-652F1F48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3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D25FE35-9C51-CE1F-3A07-AF014D81B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655341"/>
              </p:ext>
            </p:extLst>
          </p:nvPr>
        </p:nvGraphicFramePr>
        <p:xfrm>
          <a:off x="373742" y="189640"/>
          <a:ext cx="7939315" cy="249428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785367">
                  <a:extLst>
                    <a:ext uri="{9D8B030D-6E8A-4147-A177-3AD203B41FA5}">
                      <a16:colId xmlns:a16="http://schemas.microsoft.com/office/drawing/2014/main" val="1334823267"/>
                    </a:ext>
                  </a:extLst>
                </a:gridCol>
                <a:gridCol w="2396891">
                  <a:extLst>
                    <a:ext uri="{9D8B030D-6E8A-4147-A177-3AD203B41FA5}">
                      <a16:colId xmlns:a16="http://schemas.microsoft.com/office/drawing/2014/main" val="2163297875"/>
                    </a:ext>
                  </a:extLst>
                </a:gridCol>
                <a:gridCol w="2525485">
                  <a:extLst>
                    <a:ext uri="{9D8B030D-6E8A-4147-A177-3AD203B41FA5}">
                      <a16:colId xmlns:a16="http://schemas.microsoft.com/office/drawing/2014/main" val="3645394433"/>
                    </a:ext>
                  </a:extLst>
                </a:gridCol>
                <a:gridCol w="2231572">
                  <a:extLst>
                    <a:ext uri="{9D8B030D-6E8A-4147-A177-3AD203B41FA5}">
                      <a16:colId xmlns:a16="http://schemas.microsoft.com/office/drawing/2014/main" val="2715573701"/>
                    </a:ext>
                  </a:extLst>
                </a:gridCol>
              </a:tblGrid>
              <a:tr h="515983"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>
                          <a:latin typeface="Calisto MT" panose="02040603050505030304" pitchFamily="18" charset="0"/>
                        </a:rPr>
                        <a:t>Sl</a:t>
                      </a:r>
                      <a:r>
                        <a:rPr lang="en-US" i="1" dirty="0">
                          <a:latin typeface="Calisto MT" panose="02040603050505030304" pitchFamily="18" charset="0"/>
                        </a:rPr>
                        <a:t>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Calisto MT" panose="02040603050505030304" pitchFamily="18" charset="0"/>
                        </a:rPr>
                        <a:t>Name of Plantation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Calisto MT" panose="02040603050505030304" pitchFamily="18" charset="0"/>
                        </a:rPr>
                        <a:t>Total Plantation Area (ha)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Calisto MT" panose="02040603050505030304" pitchFamily="18" charset="0"/>
                        </a:rPr>
                        <a:t>Plantation area covered by UAV (ha)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629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Rajpur -1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854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Rajpur 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622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alisto MT" panose="02040603050505030304" pitchFamily="18" charset="0"/>
                        </a:rPr>
                        <a:t>Sagarpali</a:t>
                      </a:r>
                      <a:endParaRPr lang="en-US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75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alisto MT" panose="02040603050505030304" pitchFamily="18" charset="0"/>
                        </a:rPr>
                        <a:t>Sanatubi</a:t>
                      </a:r>
                      <a:endParaRPr lang="en-US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39703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Calisto MT" panose="02040603050505030304" pitchFamily="18" charset="0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b="1" i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sto MT" panose="02040603050505030304" pitchFamily="18" charset="0"/>
                        </a:rPr>
                        <a:t>265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sto MT" panose="02040603050505030304" pitchFamily="18" charset="0"/>
                        </a:rPr>
                        <a:t>265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959549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B936272-476C-DB78-5038-A1BFEBD846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0122060"/>
              </p:ext>
            </p:extLst>
          </p:nvPr>
        </p:nvGraphicFramePr>
        <p:xfrm>
          <a:off x="4596897" y="2995727"/>
          <a:ext cx="6731000" cy="3690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349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52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Calisto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Singh</dc:creator>
  <cp:lastModifiedBy>Abhishek Singh</cp:lastModifiedBy>
  <cp:revision>6</cp:revision>
  <dcterms:created xsi:type="dcterms:W3CDTF">2023-03-14T16:56:05Z</dcterms:created>
  <dcterms:modified xsi:type="dcterms:W3CDTF">2023-03-24T07:32:29Z</dcterms:modified>
</cp:coreProperties>
</file>