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5E3B9-470C-C39C-E85D-0F80E87E0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A45E3D-8227-EB14-3F87-422850E05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87888A-8AE3-EC86-F806-CCD93B22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DECA9D-778F-6AA2-2D9A-4C635885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7D5ECD-D7C0-247F-3947-6E74A78F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5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50A8C-B800-AB42-193C-F4E7ACCB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8EA9E42-74E1-D36B-0E44-2C73E3B13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FA7A9D-2363-B321-A4B8-8F4D32720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5CA430-2D00-0147-966F-575EFFFE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E91664-1AC7-944B-3901-C62AC00C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253D45E-9034-C329-5908-752756076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E005B7-A268-5BF1-1A0C-200AC57C4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2FD06C-9BF9-313C-8F72-30B18454C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2E19DC-5420-FDB5-7072-DF6AD0BA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F7EE0E-0AD3-4DC3-BB96-6EF91453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031DBE-D390-AAFF-143D-07AE752D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457E50-C6F4-3FE5-CE3A-2C39FCFB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01674E-8FF2-2182-54B8-A5E734F7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1A9CD6-8B47-A7A7-76CA-2310E0B1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B8D407-891C-6991-6F5A-DE10A2F0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6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309900-5CD6-582F-3C2E-3F4822549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D52EC-314A-62A1-7975-33B766D94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38F0E7-3E6B-B290-9EC7-C4780FE19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839EE6-D329-A06E-0FDC-2A1B320C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61D4AA-2519-813F-48CE-0E5FE374E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D8549-1F1A-DA9B-D213-F3500AC4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3D1E5A-6574-5292-E781-A4C81E552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8751FB-96A7-D230-8840-D5232408B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360B48-1A6A-AE9E-D2D2-AB8D4C25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7D9F874-959E-31D0-989A-AE3B4760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960AA6-B785-8E78-595F-D1D4FA95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7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00ABF-BE40-80CA-3252-55EF1BA25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2692C0-AA3C-B757-C7C8-1EFA7E3E3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C4581C-8C2C-1FDC-3C38-2251CB1D7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DCC38F-D8D3-B310-75E1-B54FAACDD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1CC8C3A-995B-1919-3894-F292A1C69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F43362D-A7F2-35EA-7077-B8FCB09D9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1A8893-B7E6-EFC4-C021-B1E4C1A0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5E5EE22-2AE1-0A66-A4B3-D1A7744C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6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1C560A-E1CB-F412-C50F-56CC99531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F165D78-1CA9-2B4B-FA33-6973FFFF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9F29B6-D91B-FF50-7884-2319C334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6658887-D458-8196-7042-AEC8BB68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6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3626EC-16F4-523A-47A9-E7EAC67B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E42AA74-F436-7144-5B51-674784F12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A7C1FEE-FA1E-D4FA-56A5-9A315B136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5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5AE6CD-1D5D-7D8A-A0BB-92EB1532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A4AE13-0E19-4A85-BF0A-79348B06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6D4899-C171-A51D-98E5-40B336577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A48D08-6D9A-CA22-C747-37B90A42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9E3B67-C581-2320-3468-CA6A3557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253E57-46E0-D84B-8C1F-BBDE2410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4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00403-50C6-E0E4-3CB5-3539EC8AC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C3CEB8B-CA22-54D5-2B4C-20A2E07F5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41D169-64AA-19D3-E2FF-85D61B839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CF142A-2605-4A64-1A24-3C0BADD7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16E3D1-CA3A-234E-E05A-6900E128E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49FA2C-4115-DC86-197E-36028D40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6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AB0FDFF-C693-64B6-018C-D7D8212FB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51E2F6-6957-6A6A-08F1-17D40A519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C1E542-BC8A-1FE5-DA0F-E126B8A78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EAAD8-09BC-4FCD-B5F4-394ED1062FD7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DBE6EB-275A-F92F-B197-1D7F36F6C8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7375E6-7C14-D08B-079B-943ED3C35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B207-3D7F-4E8F-A47D-DD3B9750C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E771DA-10B7-78C7-912D-F4F10DBB8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102" y="170340"/>
            <a:ext cx="11275012" cy="5073876"/>
          </a:xfrm>
        </p:spPr>
        <p:txBody>
          <a:bodyPr>
            <a:normAutofit/>
          </a:bodyPr>
          <a:lstStyle/>
          <a:p>
            <a:pPr algn="just"/>
            <a:r>
              <a:rPr lang="en-US" sz="2000" b="1" u="sng" dirty="0">
                <a:latin typeface="Calisto MT" panose="02040603050505030304" pitchFamily="18" charset="0"/>
              </a:rPr>
              <a:t>Tree Count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Calisto MT" panose="02040603050505030304" pitchFamily="18" charset="0"/>
              </a:rPr>
              <a:t>Sample-based </a:t>
            </a:r>
            <a:r>
              <a:rPr lang="en-US" sz="1900" dirty="0">
                <a:latin typeface="Calisto MT" panose="02040603050505030304" pitchFamily="18" charset="0"/>
              </a:rPr>
              <a:t>image-matching algorithm was used to quantify the tree count from an </a:t>
            </a:r>
            <a:r>
              <a:rPr lang="en-US" sz="1900" dirty="0" err="1">
                <a:latin typeface="Calisto MT" panose="02040603050505030304" pitchFamily="18" charset="0"/>
              </a:rPr>
              <a:t>orthomosaic</a:t>
            </a:r>
            <a:r>
              <a:rPr lang="en-US" sz="1900" dirty="0">
                <a:latin typeface="Calisto MT" panose="02040603050505030304" pitchFamily="18" charset="0"/>
              </a:rPr>
              <a:t> image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900" dirty="0">
                <a:latin typeface="Calisto MT" panose="02040603050505030304" pitchFamily="18" charset="0"/>
              </a:rPr>
              <a:t>More than 450 tree samples were trained in this algorithm with different age, tree canopy and leaf structures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900" dirty="0">
                <a:latin typeface="Calisto MT" panose="02040603050505030304" pitchFamily="18" charset="0"/>
              </a:rPr>
              <a:t>To ensure the correctness of tree count, manual verification was done </a:t>
            </a:r>
            <a:r>
              <a:rPr lang="en-US" sz="1900" dirty="0" smtClean="0">
                <a:latin typeface="Calisto MT" panose="02040603050505030304" pitchFamily="18" charset="0"/>
              </a:rPr>
              <a:t>on </a:t>
            </a:r>
            <a:r>
              <a:rPr lang="en-US" sz="1900" dirty="0">
                <a:latin typeface="Calisto MT" panose="02040603050505030304" pitchFamily="18" charset="0"/>
              </a:rPr>
              <a:t>random basis</a:t>
            </a:r>
          </a:p>
          <a:p>
            <a:pPr algn="just"/>
            <a:r>
              <a:rPr lang="en-US" sz="2000" b="1" u="sng" dirty="0">
                <a:latin typeface="Calisto MT" panose="02040603050505030304" pitchFamily="18" charset="0"/>
              </a:rPr>
              <a:t>Species Detection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900" dirty="0">
                <a:latin typeface="Calisto MT" panose="02040603050505030304" pitchFamily="18" charset="0"/>
              </a:rPr>
              <a:t>The elements of visual interpretation (size, shape, tone, texture, site, association, shadow and pattern), ground truth photos and journals were used to find the tree type from </a:t>
            </a:r>
            <a:r>
              <a:rPr lang="en-US" sz="1900" dirty="0" err="1">
                <a:latin typeface="Calisto MT" panose="02040603050505030304" pitchFamily="18" charset="0"/>
              </a:rPr>
              <a:t>orthomosaic</a:t>
            </a:r>
            <a:r>
              <a:rPr lang="en-US" sz="1900" dirty="0">
                <a:latin typeface="Calisto MT" panose="02040603050505030304" pitchFamily="18" charset="0"/>
              </a:rPr>
              <a:t> image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D097681-D4D4-E6AB-6460-A6FC0D4B0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013267"/>
              </p:ext>
            </p:extLst>
          </p:nvPr>
        </p:nvGraphicFramePr>
        <p:xfrm>
          <a:off x="1796142" y="3118710"/>
          <a:ext cx="9372601" cy="361251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2088834">
                  <a:extLst>
                    <a:ext uri="{9D8B030D-6E8A-4147-A177-3AD203B41FA5}">
                      <a16:colId xmlns:a16="http://schemas.microsoft.com/office/drawing/2014/main" xmlns="" val="742648667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xmlns="" val="1289971715"/>
                    </a:ext>
                  </a:extLst>
                </a:gridCol>
                <a:gridCol w="3113314">
                  <a:extLst>
                    <a:ext uri="{9D8B030D-6E8A-4147-A177-3AD203B41FA5}">
                      <a16:colId xmlns:a16="http://schemas.microsoft.com/office/drawing/2014/main" xmlns="" val="3738907659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xmlns="" val="104302045"/>
                    </a:ext>
                  </a:extLst>
                </a:gridCol>
              </a:tblGrid>
              <a:tr h="88273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Plantation Site</a:t>
                      </a:r>
                      <a:endParaRPr lang="en-US" i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Types of trees</a:t>
                      </a:r>
                      <a:endParaRPr lang="en-US" i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Trees planted during 2015-16 as per plantation journal</a:t>
                      </a:r>
                      <a:endParaRPr lang="en-US" i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Calisto MT" panose="02040603050505030304" pitchFamily="18" charset="0"/>
                        </a:rPr>
                        <a:t>Trees as per UAV </a:t>
                      </a:r>
                      <a:r>
                        <a:rPr lang="en-US" dirty="0" smtClean="0">
                          <a:latin typeface="Calisto MT" panose="02040603050505030304" pitchFamily="18" charset="0"/>
                        </a:rPr>
                        <a:t>study 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conducted </a:t>
                      </a:r>
                      <a:r>
                        <a:rPr lang="en-US">
                          <a:latin typeface="Calisto MT" panose="02040603050505030304" pitchFamily="18" charset="0"/>
                        </a:rPr>
                        <a:t>in </a:t>
                      </a:r>
                      <a:r>
                        <a:rPr lang="en-US" smtClean="0">
                          <a:latin typeface="Calisto MT" panose="02040603050505030304" pitchFamily="18" charset="0"/>
                        </a:rPr>
                        <a:t>February 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2021</a:t>
                      </a:r>
                      <a:endParaRPr lang="en-US" i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0518860"/>
                  </a:ext>
                </a:extLst>
              </a:tr>
              <a:tr h="449686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Rajpur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Teak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4000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1835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70490916"/>
                  </a:ext>
                </a:extLst>
              </a:tr>
              <a:tr h="4496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Karanj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380305"/>
                  </a:ext>
                </a:extLst>
              </a:tr>
              <a:tr h="4496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Sisoo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37007848"/>
                  </a:ext>
                </a:extLst>
              </a:tr>
              <a:tr h="4496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Simbura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38637549"/>
                  </a:ext>
                </a:extLst>
              </a:tr>
              <a:tr h="44968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Neem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sto MT" panose="0204060305050503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9587524"/>
                  </a:ext>
                </a:extLst>
              </a:tr>
              <a:tr h="44968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Calisto MT" panose="02040603050505030304" pitchFamily="18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sto MT" panose="02040603050505030304" pitchFamily="18" charset="0"/>
                        </a:rPr>
                        <a:t>10000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alisto MT" panose="02040603050505030304" pitchFamily="18" charset="0"/>
                        </a:rPr>
                        <a:t>1837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4597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08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4</cp:revision>
  <dcterms:created xsi:type="dcterms:W3CDTF">2023-03-14T17:42:00Z</dcterms:created>
  <dcterms:modified xsi:type="dcterms:W3CDTF">2023-03-22T08:30:00Z</dcterms:modified>
</cp:coreProperties>
</file>