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ABFFE1-2523-9B24-8626-3F2D878D8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1D52650-B15B-774D-AF3B-65FF9B76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0CBD7C-E18A-1593-FCAD-8BDDBC733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F173-7957-4470-8834-D1BB40F47C5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7627EB-3E73-8DB1-8A16-E3140F4A4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179914-681A-FB46-7D2B-A28029F4D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24D6-F21D-4E67-9035-4A9E942A5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0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41BBA8-595E-8E7D-8C89-421420145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89CC45-1D58-A715-7AF3-A40D9E23E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61117F-7E7E-FD47-8266-9D74B5B4B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F173-7957-4470-8834-D1BB40F47C5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13739B-112D-32A8-187C-CBAEC2F5C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CC2DFD-DABF-94F4-61DC-57A99AE4E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24D6-F21D-4E67-9035-4A9E942A5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3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20A292F-D8BF-040D-3F23-E9A83C3882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2DEEE99-DB35-2650-5F0C-64B37163A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ACCFA4-01E2-0B74-6D13-BCCCDD4FA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F173-7957-4470-8834-D1BB40F47C5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77D093-37ED-C4B6-194C-E288AE698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FB7956-9422-DC9D-8088-05FBF93F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24D6-F21D-4E67-9035-4A9E942A5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2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843A28-079B-78B4-B15F-A625E1598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BDA013-1AA5-8583-92CD-4C2BB4CBF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F627FA-AB88-16A9-A9FE-F0E2135DD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F173-7957-4470-8834-D1BB40F47C5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8D5328-C094-6F92-40C0-55DCA5A92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1550CF-92D1-9548-71D8-C52978E6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24D6-F21D-4E67-9035-4A9E942A5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5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C40A61-9654-4465-230E-E3E365260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8D2066-9B39-FD23-BED3-570C1D5A1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E4EE4F-1A13-B29A-9129-829DFFCA9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F173-7957-4470-8834-D1BB40F47C5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187491-5FAC-5F7E-126D-5DA0DB425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CBE1-EECB-4447-FD3F-A87F451B1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24D6-F21D-4E67-9035-4A9E942A5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42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5BB706-6FC0-4D2F-59F1-79AF535E2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14454F-F8AC-22D3-E1AD-6B68B6906F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581236B-04BF-EA61-3D6F-C7745F901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F729D09-337C-39F1-501C-CE47BACC5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F173-7957-4470-8834-D1BB40F47C5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9619E7D-84D8-3C71-FE38-F559F034B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6F0788-AEC0-13F4-0587-E27CAAC28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24D6-F21D-4E67-9035-4A9E942A5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09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A41F90-D801-EA45-D645-AD063974E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A1921F-FA92-CC49-9EFA-B0AEB734B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C5207E-586C-FBD8-C367-1D0374186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4970FA1-D628-C542-F1FD-C478D2BE54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08410A5-8213-DBB1-C52C-32DEC7A3D2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D16108D-10C6-C9BD-AE06-0523B6C9A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F173-7957-4470-8834-D1BB40F47C5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D860095-6EE6-9624-895D-3F537167D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7E0F4EB-A715-D5CE-4477-1AA97C88F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24D6-F21D-4E67-9035-4A9E942A5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05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AC4AE3-D8D1-4AB6-E261-8F5E27CAD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EE77D7C-21D2-D2A5-E962-048456C17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F173-7957-4470-8834-D1BB40F47C5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E24A507-AB88-C1BD-1EF3-8E39725E1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E723BA8-BBCD-9A91-152A-AF6A37DF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24D6-F21D-4E67-9035-4A9E942A5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04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5644695-9653-51BC-826C-8FF6C432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F173-7957-4470-8834-D1BB40F47C5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E6FD837-67FB-E07E-7D67-53B00788F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1705455-4615-2C81-C8CE-BCBBBDFE5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24D6-F21D-4E67-9035-4A9E942A5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2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851CDC-C3EB-67D0-EBF2-B0CEB0AC5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734F69-F6F3-5EFA-33C8-D699D03E9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D632704-E663-686B-0B67-558CE1908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A91169-E455-9F32-253B-0F6EC8349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F173-7957-4470-8834-D1BB40F47C5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D1449D1-5CD5-EA9C-EA4F-44890390A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B25C6A-B0F2-D5E1-E181-EC18D558B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24D6-F21D-4E67-9035-4A9E942A5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9BFCBF-7021-E40B-7A85-A5F604064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CC0BA7F-DF26-815A-A6BA-298DAD6449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39F7BD8-E753-A72A-530B-B0C736C6A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2E8297D-C019-9B5A-A570-C334F25FE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F173-7957-4470-8834-D1BB40F47C5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FEE35FA-9A5B-A24E-1129-56A696E65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34A7A3-2CF3-8137-9BB3-8EA92B86B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24D6-F21D-4E67-9035-4A9E942A5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084FC0D-484A-5D50-2BFB-761874966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861F83-CF88-29F0-4DB4-F7D6A6B35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053114-8D3C-9644-977C-414741FE1E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7F173-7957-4470-8834-D1BB40F47C5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2C9A31-9CD2-92D8-191B-8F43A04E5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E147EE-D6E0-0646-FF12-1EC987609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824D6-F21D-4E67-9035-4A9E942A5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3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FB51E2B-D1CC-305B-FCA4-EE708585B4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821" r="-1" b="14785"/>
          <a:stretch/>
        </p:blipFill>
        <p:spPr>
          <a:xfrm rot="10800000">
            <a:off x="5816863" y="707552"/>
            <a:ext cx="6096061" cy="26892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C16F580-4FA7-FFE6-4975-08B1E9F844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473"/>
          <a:stretch/>
        </p:blipFill>
        <p:spPr>
          <a:xfrm>
            <a:off x="5816863" y="3998391"/>
            <a:ext cx="6096529" cy="26892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A0102B1-1602-6A2B-7ADC-0F564BA94B4B}"/>
              </a:ext>
            </a:extLst>
          </p:cNvPr>
          <p:cNvSpPr txBox="1"/>
          <p:nvPr/>
        </p:nvSpPr>
        <p:spPr>
          <a:xfrm>
            <a:off x="427031" y="1017881"/>
            <a:ext cx="50174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b="1" dirty="0"/>
          </a:p>
          <a:p>
            <a:pPr algn="just"/>
            <a:endParaRPr lang="en-US" sz="2000" dirty="0"/>
          </a:p>
          <a:p>
            <a:pPr algn="just"/>
            <a:r>
              <a:rPr lang="en-US" sz="2000" dirty="0">
                <a:latin typeface="Calisto MT" panose="02040603050505030304" pitchFamily="18" charset="0"/>
              </a:rPr>
              <a:t>ANR is a naturally induced plantation </a:t>
            </a:r>
            <a:r>
              <a:rPr lang="en-US" sz="2000" dirty="0" smtClean="0">
                <a:latin typeface="Calisto MT" panose="02040603050505030304" pitchFamily="18" charset="0"/>
              </a:rPr>
              <a:t>activity; </a:t>
            </a:r>
            <a:r>
              <a:rPr lang="en-US" sz="2000" dirty="0">
                <a:latin typeface="Calisto MT" panose="02040603050505030304" pitchFamily="18" charset="0"/>
              </a:rPr>
              <a:t>there is no watering provision to these plantation sites. Instead, soil trenches are created to trap </a:t>
            </a:r>
            <a:r>
              <a:rPr lang="en-US" sz="2000" dirty="0" smtClean="0">
                <a:latin typeface="Calisto MT" panose="02040603050505030304" pitchFamily="18" charset="0"/>
              </a:rPr>
              <a:t>running </a:t>
            </a:r>
            <a:r>
              <a:rPr lang="en-US" sz="2000" dirty="0">
                <a:latin typeface="Calisto MT" panose="02040603050505030304" pitchFamily="18" charset="0"/>
              </a:rPr>
              <a:t>rainwater and to recharge the ground water level. </a:t>
            </a:r>
            <a:endParaRPr lang="en-US" sz="2000" dirty="0" smtClean="0">
              <a:latin typeface="Calisto MT" panose="02040603050505030304" pitchFamily="18" charset="0"/>
            </a:endParaRPr>
          </a:p>
          <a:p>
            <a:pPr algn="just"/>
            <a:endParaRPr lang="en-US" sz="2000" dirty="0" smtClean="0">
              <a:latin typeface="Calisto MT" panose="02040603050505030304" pitchFamily="18" charset="0"/>
            </a:endParaRPr>
          </a:p>
          <a:p>
            <a:pPr algn="just"/>
            <a:r>
              <a:rPr lang="en-US" sz="2000" dirty="0" smtClean="0">
                <a:latin typeface="Calisto MT" panose="02040603050505030304" pitchFamily="18" charset="0"/>
              </a:rPr>
              <a:t>The </a:t>
            </a:r>
            <a:r>
              <a:rPr lang="en-US" sz="2000" dirty="0">
                <a:latin typeface="Calisto MT" panose="02040603050505030304" pitchFamily="18" charset="0"/>
              </a:rPr>
              <a:t>trenches dug parallel to contours will have low water retention capacity. </a:t>
            </a:r>
            <a:endParaRPr lang="en-US" sz="2000" dirty="0" smtClean="0">
              <a:latin typeface="Calisto MT" panose="02040603050505030304" pitchFamily="18" charset="0"/>
            </a:endParaRPr>
          </a:p>
          <a:p>
            <a:pPr algn="just"/>
            <a:endParaRPr lang="en-US" sz="2000" b="1" dirty="0">
              <a:latin typeface="Calisto MT" panose="02040603050505030304" pitchFamily="18" charset="0"/>
            </a:endParaRPr>
          </a:p>
          <a:p>
            <a:pPr algn="just"/>
            <a:r>
              <a:rPr lang="en-US" sz="2000" dirty="0" smtClean="0">
                <a:latin typeface="Calisto MT" panose="02040603050505030304" pitchFamily="18" charset="0"/>
              </a:rPr>
              <a:t>We </a:t>
            </a:r>
            <a:r>
              <a:rPr lang="en-US" sz="2000" dirty="0">
                <a:latin typeface="Calisto MT" panose="02040603050505030304" pitchFamily="18" charset="0"/>
              </a:rPr>
              <a:t>observed </a:t>
            </a:r>
            <a:r>
              <a:rPr lang="en-US" sz="2000" dirty="0" smtClean="0">
                <a:latin typeface="Calisto MT" panose="02040603050505030304" pitchFamily="18" charset="0"/>
              </a:rPr>
              <a:t>that 50</a:t>
            </a:r>
            <a:r>
              <a:rPr lang="en-US" sz="2000" dirty="0">
                <a:latin typeface="Calisto MT" panose="02040603050505030304" pitchFamily="18" charset="0"/>
              </a:rPr>
              <a:t>% of trenches were dug parallelly.</a:t>
            </a:r>
          </a:p>
          <a:p>
            <a:pPr algn="just"/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AAD7694-AF08-42A1-BDBC-D64B53F49DA5}"/>
              </a:ext>
            </a:extLst>
          </p:cNvPr>
          <p:cNvSpPr txBox="1"/>
          <p:nvPr/>
        </p:nvSpPr>
        <p:spPr>
          <a:xfrm flipH="1">
            <a:off x="5743509" y="284954"/>
            <a:ext cx="618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sto MT" panose="02040603050505030304" pitchFamily="18" charset="0"/>
              </a:rPr>
              <a:t>Photograph captured by </a:t>
            </a:r>
            <a:r>
              <a:rPr lang="en-US" b="1" dirty="0" smtClean="0">
                <a:latin typeface="Calisto MT" panose="02040603050505030304" pitchFamily="18" charset="0"/>
              </a:rPr>
              <a:t>drone </a:t>
            </a:r>
            <a:r>
              <a:rPr lang="en-US" b="1" dirty="0">
                <a:latin typeface="Calisto MT" panose="02040603050505030304" pitchFamily="18" charset="0"/>
              </a:rPr>
              <a:t>(UAV)</a:t>
            </a:r>
            <a:endParaRPr lang="en-IN" b="1" dirty="0">
              <a:latin typeface="Calisto MT" panose="020406030505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7359957-5896-4A53-AB17-526F513BDD3E}"/>
              </a:ext>
            </a:extLst>
          </p:cNvPr>
          <p:cNvSpPr txBox="1"/>
          <p:nvPr/>
        </p:nvSpPr>
        <p:spPr>
          <a:xfrm flipH="1">
            <a:off x="5714294" y="3514263"/>
            <a:ext cx="647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sto MT" panose="02040603050505030304" pitchFamily="18" charset="0"/>
              </a:rPr>
              <a:t>Overlapping of drainage pathways and trench locations </a:t>
            </a:r>
            <a:endParaRPr lang="en-IN" b="1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20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74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Calisto MT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Abhishek Singh</dc:creator>
  <cp:lastModifiedBy>HP</cp:lastModifiedBy>
  <cp:revision>5</cp:revision>
  <dcterms:created xsi:type="dcterms:W3CDTF">2023-03-14T18:36:27Z</dcterms:created>
  <dcterms:modified xsi:type="dcterms:W3CDTF">2023-03-22T08:54:39Z</dcterms:modified>
</cp:coreProperties>
</file>