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7"/>
  </p:sldMasterIdLst>
  <p:notesMasterIdLst>
    <p:notesMasterId r:id="rId18"/>
  </p:notesMasterIdLst>
  <p:sldIdLst>
    <p:sldId id="256" r:id="rId8"/>
    <p:sldId id="464" r:id="rId9"/>
    <p:sldId id="475" r:id="rId10"/>
    <p:sldId id="474" r:id="rId11"/>
    <p:sldId id="257" r:id="rId12"/>
    <p:sldId id="274" r:id="rId13"/>
    <p:sldId id="469" r:id="rId14"/>
    <p:sldId id="466" r:id="rId15"/>
    <p:sldId id="473" r:id="rId16"/>
    <p:sldId id="351" r:id="rId17"/>
  </p:sldIdLst>
  <p:sldSz cx="12192000" cy="6858000"/>
  <p:notesSz cx="6797675" cy="9928225"/>
  <p:defaultTextStyle>
    <a:defPPr>
      <a:defRPr lang="en-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306C"/>
    <a:srgbClr val="E20046"/>
    <a:srgbClr val="FFD2DF"/>
    <a:srgbClr val="FFF5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15" autoAdjust="0"/>
    <p:restoredTop sz="43605" autoAdjust="0"/>
  </p:normalViewPr>
  <p:slideViewPr>
    <p:cSldViewPr snapToGrid="0" snapToObjects="1">
      <p:cViewPr varScale="1">
        <p:scale>
          <a:sx n="50" d="100"/>
          <a:sy n="50" d="100"/>
        </p:scale>
        <p:origin x="2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C87D945-8608-EC4F-B745-7B8954769C79}" type="datetimeFigureOut">
              <a:rPr lang="nb-NO" smtClean="0"/>
              <a:t>21.03.2023</a:t>
            </a:fld>
            <a:endParaRPr lang="nb-NO"/>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nb-NO"/>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404657F8-D600-994D-9D13-3DDE9BA2BB02}" type="slidenum">
              <a:rPr lang="nb-NO" smtClean="0"/>
              <a:t>‹#›</a:t>
            </a:fld>
            <a:endParaRPr lang="nb-NO"/>
          </a:p>
        </p:txBody>
      </p:sp>
    </p:spTree>
    <p:extLst>
      <p:ext uri="{BB962C8B-B14F-4D97-AF65-F5344CB8AC3E}">
        <p14:creationId xmlns:p14="http://schemas.microsoft.com/office/powerpoint/2010/main" val="3300205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5"/>
          </p:nvPr>
        </p:nvSpPr>
        <p:spPr/>
        <p:txBody>
          <a:bodyPr/>
          <a:lstStyle/>
          <a:p>
            <a:fld id="{404657F8-D600-994D-9D13-3DDE9BA2BB02}" type="slidenum">
              <a:rPr lang="nb-NO" smtClean="0"/>
              <a:t>1</a:t>
            </a:fld>
            <a:endParaRPr lang="nb-NO"/>
          </a:p>
        </p:txBody>
      </p:sp>
    </p:spTree>
    <p:extLst>
      <p:ext uri="{BB962C8B-B14F-4D97-AF65-F5344CB8AC3E}">
        <p14:creationId xmlns:p14="http://schemas.microsoft.com/office/powerpoint/2010/main" val="3641974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404657F8-D600-994D-9D13-3DDE9BA2BB02}" type="slidenum">
              <a:rPr lang="nb-NO" smtClean="0"/>
              <a:t>10</a:t>
            </a:fld>
            <a:endParaRPr lang="nb-NO"/>
          </a:p>
        </p:txBody>
      </p:sp>
    </p:spTree>
    <p:extLst>
      <p:ext uri="{BB962C8B-B14F-4D97-AF65-F5344CB8AC3E}">
        <p14:creationId xmlns:p14="http://schemas.microsoft.com/office/powerpoint/2010/main" val="818371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aseline="0" dirty="0" smtClean="0"/>
          </a:p>
        </p:txBody>
      </p:sp>
      <p:sp>
        <p:nvSpPr>
          <p:cNvPr id="4" name="Plassholder for lysbildenummer 3"/>
          <p:cNvSpPr>
            <a:spLocks noGrp="1"/>
          </p:cNvSpPr>
          <p:nvPr>
            <p:ph type="sldNum" sz="quarter" idx="10"/>
          </p:nvPr>
        </p:nvSpPr>
        <p:spPr/>
        <p:txBody>
          <a:bodyPr/>
          <a:lstStyle/>
          <a:p>
            <a:fld id="{404657F8-D600-994D-9D13-3DDE9BA2BB02}" type="slidenum">
              <a:rPr lang="nb-NO" smtClean="0"/>
              <a:t>2</a:t>
            </a:fld>
            <a:endParaRPr lang="nb-NO"/>
          </a:p>
        </p:txBody>
      </p:sp>
    </p:spTree>
    <p:extLst>
      <p:ext uri="{BB962C8B-B14F-4D97-AF65-F5344CB8AC3E}">
        <p14:creationId xmlns:p14="http://schemas.microsoft.com/office/powerpoint/2010/main" val="4127309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404657F8-D600-994D-9D13-3DDE9BA2BB02}" type="slidenum">
              <a:rPr lang="nb-NO" smtClean="0"/>
              <a:t>3</a:t>
            </a:fld>
            <a:endParaRPr lang="nb-NO"/>
          </a:p>
        </p:txBody>
      </p:sp>
    </p:spTree>
    <p:extLst>
      <p:ext uri="{BB962C8B-B14F-4D97-AF65-F5344CB8AC3E}">
        <p14:creationId xmlns:p14="http://schemas.microsoft.com/office/powerpoint/2010/main" val="2526740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aseline="0" dirty="0" smtClean="0"/>
          </a:p>
        </p:txBody>
      </p:sp>
      <p:sp>
        <p:nvSpPr>
          <p:cNvPr id="4" name="Plassholder for lysbildenummer 3"/>
          <p:cNvSpPr>
            <a:spLocks noGrp="1"/>
          </p:cNvSpPr>
          <p:nvPr>
            <p:ph type="sldNum" sz="quarter" idx="10"/>
          </p:nvPr>
        </p:nvSpPr>
        <p:spPr/>
        <p:txBody>
          <a:bodyPr/>
          <a:lstStyle/>
          <a:p>
            <a:fld id="{404657F8-D600-994D-9D13-3DDE9BA2BB02}" type="slidenum">
              <a:rPr lang="nb-NO" smtClean="0"/>
              <a:t>4</a:t>
            </a:fld>
            <a:endParaRPr lang="nb-NO"/>
          </a:p>
        </p:txBody>
      </p:sp>
    </p:spTree>
    <p:extLst>
      <p:ext uri="{BB962C8B-B14F-4D97-AF65-F5344CB8AC3E}">
        <p14:creationId xmlns:p14="http://schemas.microsoft.com/office/powerpoint/2010/main" val="1705684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sz="1200" b="0" i="0" kern="1200" baseline="0" dirty="0" smtClean="0">
              <a:solidFill>
                <a:schemeClr val="tx1"/>
              </a:solidFill>
              <a:effectLst/>
              <a:latin typeface="+mn-lt"/>
              <a:ea typeface="+mn-ea"/>
              <a:cs typeface="+mn-cs"/>
            </a:endParaRPr>
          </a:p>
          <a:p>
            <a:endParaRPr lang="en-US" sz="1200" b="0" i="0" kern="1200" baseline="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 </a:t>
            </a:r>
          </a:p>
          <a:p>
            <a:endParaRPr lang="nb-NO" dirty="0" smtClean="0"/>
          </a:p>
          <a:p>
            <a:endParaRPr lang="nb-NO" dirty="0" smtClean="0"/>
          </a:p>
          <a:p>
            <a:endParaRPr lang="nb-NO" dirty="0" smtClean="0"/>
          </a:p>
        </p:txBody>
      </p:sp>
      <p:sp>
        <p:nvSpPr>
          <p:cNvPr id="4" name="Plassholder for lysbildenummer 3"/>
          <p:cNvSpPr>
            <a:spLocks noGrp="1"/>
          </p:cNvSpPr>
          <p:nvPr>
            <p:ph type="sldNum" sz="quarter" idx="10"/>
          </p:nvPr>
        </p:nvSpPr>
        <p:spPr/>
        <p:txBody>
          <a:bodyPr/>
          <a:lstStyle/>
          <a:p>
            <a:fld id="{404657F8-D600-994D-9D13-3DDE9BA2BB02}" type="slidenum">
              <a:rPr lang="nb-NO" smtClean="0"/>
              <a:t>5</a:t>
            </a:fld>
            <a:endParaRPr lang="nb-NO"/>
          </a:p>
        </p:txBody>
      </p:sp>
    </p:spTree>
    <p:extLst>
      <p:ext uri="{BB962C8B-B14F-4D97-AF65-F5344CB8AC3E}">
        <p14:creationId xmlns:p14="http://schemas.microsoft.com/office/powerpoint/2010/main" val="176646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404657F8-D600-994D-9D13-3DDE9BA2BB02}" type="slidenum">
              <a:rPr lang="nb-NO" smtClean="0"/>
              <a:t>6</a:t>
            </a:fld>
            <a:endParaRPr lang="nb-NO"/>
          </a:p>
        </p:txBody>
      </p:sp>
    </p:spTree>
    <p:extLst>
      <p:ext uri="{BB962C8B-B14F-4D97-AF65-F5344CB8AC3E}">
        <p14:creationId xmlns:p14="http://schemas.microsoft.com/office/powerpoint/2010/main" val="1391263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smtClean="0"/>
          </a:p>
        </p:txBody>
      </p:sp>
      <p:sp>
        <p:nvSpPr>
          <p:cNvPr id="4" name="Plassholder for lysbildenummer 3"/>
          <p:cNvSpPr>
            <a:spLocks noGrp="1"/>
          </p:cNvSpPr>
          <p:nvPr>
            <p:ph type="sldNum" sz="quarter" idx="10"/>
          </p:nvPr>
        </p:nvSpPr>
        <p:spPr/>
        <p:txBody>
          <a:bodyPr/>
          <a:lstStyle/>
          <a:p>
            <a:fld id="{404657F8-D600-994D-9D13-3DDE9BA2BB02}" type="slidenum">
              <a:rPr lang="nb-NO" smtClean="0"/>
              <a:t>7</a:t>
            </a:fld>
            <a:endParaRPr lang="nb-NO"/>
          </a:p>
        </p:txBody>
      </p:sp>
    </p:spTree>
    <p:extLst>
      <p:ext uri="{BB962C8B-B14F-4D97-AF65-F5344CB8AC3E}">
        <p14:creationId xmlns:p14="http://schemas.microsoft.com/office/powerpoint/2010/main" val="3341237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baseline="0" dirty="0" smtClean="0"/>
          </a:p>
          <a:p>
            <a:endParaRPr lang="nb-NO" dirty="0"/>
          </a:p>
        </p:txBody>
      </p:sp>
      <p:sp>
        <p:nvSpPr>
          <p:cNvPr id="4" name="Plassholder for lysbildenummer 3"/>
          <p:cNvSpPr>
            <a:spLocks noGrp="1"/>
          </p:cNvSpPr>
          <p:nvPr>
            <p:ph type="sldNum" sz="quarter" idx="10"/>
          </p:nvPr>
        </p:nvSpPr>
        <p:spPr/>
        <p:txBody>
          <a:bodyPr/>
          <a:lstStyle/>
          <a:p>
            <a:fld id="{404657F8-D600-994D-9D13-3DDE9BA2BB02}" type="slidenum">
              <a:rPr lang="nb-NO" smtClean="0"/>
              <a:t>8</a:t>
            </a:fld>
            <a:endParaRPr lang="nb-NO"/>
          </a:p>
        </p:txBody>
      </p:sp>
    </p:spTree>
    <p:extLst>
      <p:ext uri="{BB962C8B-B14F-4D97-AF65-F5344CB8AC3E}">
        <p14:creationId xmlns:p14="http://schemas.microsoft.com/office/powerpoint/2010/main" val="1852675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aseline="0" dirty="0" smtClean="0"/>
          </a:p>
        </p:txBody>
      </p:sp>
      <p:sp>
        <p:nvSpPr>
          <p:cNvPr id="4" name="Plassholder for lysbildenummer 3"/>
          <p:cNvSpPr>
            <a:spLocks noGrp="1"/>
          </p:cNvSpPr>
          <p:nvPr>
            <p:ph type="sldNum" sz="quarter" idx="10"/>
          </p:nvPr>
        </p:nvSpPr>
        <p:spPr/>
        <p:txBody>
          <a:bodyPr/>
          <a:lstStyle/>
          <a:p>
            <a:fld id="{404657F8-D600-994D-9D13-3DDE9BA2BB02}" type="slidenum">
              <a:rPr lang="nb-NO" smtClean="0"/>
              <a:t>9</a:t>
            </a:fld>
            <a:endParaRPr lang="nb-NO"/>
          </a:p>
        </p:txBody>
      </p:sp>
    </p:spTree>
    <p:extLst>
      <p:ext uri="{BB962C8B-B14F-4D97-AF65-F5344CB8AC3E}">
        <p14:creationId xmlns:p14="http://schemas.microsoft.com/office/powerpoint/2010/main" val="1100807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3A083-3A6C-0246-9FAF-C62C9857ABC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NO"/>
          </a:p>
        </p:txBody>
      </p:sp>
      <p:sp>
        <p:nvSpPr>
          <p:cNvPr id="3" name="Subtitle 2">
            <a:extLst>
              <a:ext uri="{FF2B5EF4-FFF2-40B4-BE49-F238E27FC236}">
                <a16:creationId xmlns:a16="http://schemas.microsoft.com/office/drawing/2014/main" id="{FAE49339-55DF-A14F-BB67-FD9BB496BF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NO"/>
          </a:p>
        </p:txBody>
      </p:sp>
      <p:sp>
        <p:nvSpPr>
          <p:cNvPr id="4" name="Date Placeholder 3">
            <a:extLst>
              <a:ext uri="{FF2B5EF4-FFF2-40B4-BE49-F238E27FC236}">
                <a16:creationId xmlns:a16="http://schemas.microsoft.com/office/drawing/2014/main" id="{34CBF809-072C-1148-9A83-84990164A563}"/>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5" name="Footer Placeholder 4">
            <a:extLst>
              <a:ext uri="{FF2B5EF4-FFF2-40B4-BE49-F238E27FC236}">
                <a16:creationId xmlns:a16="http://schemas.microsoft.com/office/drawing/2014/main" id="{83DB613D-9475-B44F-9961-1512C79CA398}"/>
              </a:ext>
            </a:extLst>
          </p:cNvPr>
          <p:cNvSpPr>
            <a:spLocks noGrp="1"/>
          </p:cNvSpPr>
          <p:nvPr>
            <p:ph type="ftr" sz="quarter" idx="11"/>
          </p:nvPr>
        </p:nvSpPr>
        <p:spPr/>
        <p:txBody>
          <a:bodyPr/>
          <a:lstStyle/>
          <a:p>
            <a:endParaRPr lang="en-NO"/>
          </a:p>
        </p:txBody>
      </p:sp>
      <p:sp>
        <p:nvSpPr>
          <p:cNvPr id="6" name="Slide Number Placeholder 5">
            <a:extLst>
              <a:ext uri="{FF2B5EF4-FFF2-40B4-BE49-F238E27FC236}">
                <a16:creationId xmlns:a16="http://schemas.microsoft.com/office/drawing/2014/main" id="{F1893200-0421-BE42-A420-D28ED6787D9B}"/>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2835510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FD020-CF4D-D64E-84DD-45D36D8B2C93}"/>
              </a:ext>
            </a:extLst>
          </p:cNvPr>
          <p:cNvSpPr>
            <a:spLocks noGrp="1"/>
          </p:cNvSpPr>
          <p:nvPr>
            <p:ph type="title"/>
          </p:nvPr>
        </p:nvSpPr>
        <p:spPr/>
        <p:txBody>
          <a:bodyPr/>
          <a:lstStyle/>
          <a:p>
            <a:r>
              <a:rPr lang="en-GB"/>
              <a:t>Click to edit Master title style</a:t>
            </a:r>
            <a:endParaRPr lang="en-NO"/>
          </a:p>
        </p:txBody>
      </p:sp>
      <p:sp>
        <p:nvSpPr>
          <p:cNvPr id="3" name="Vertical Text Placeholder 2">
            <a:extLst>
              <a:ext uri="{FF2B5EF4-FFF2-40B4-BE49-F238E27FC236}">
                <a16:creationId xmlns:a16="http://schemas.microsoft.com/office/drawing/2014/main" id="{BD207634-E1C8-CB40-8D41-1E342244A31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O"/>
          </a:p>
        </p:txBody>
      </p:sp>
      <p:sp>
        <p:nvSpPr>
          <p:cNvPr id="4" name="Date Placeholder 3">
            <a:extLst>
              <a:ext uri="{FF2B5EF4-FFF2-40B4-BE49-F238E27FC236}">
                <a16:creationId xmlns:a16="http://schemas.microsoft.com/office/drawing/2014/main" id="{F493A2E1-7347-F544-AF05-B9E9CC323F6A}"/>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5" name="Footer Placeholder 4">
            <a:extLst>
              <a:ext uri="{FF2B5EF4-FFF2-40B4-BE49-F238E27FC236}">
                <a16:creationId xmlns:a16="http://schemas.microsoft.com/office/drawing/2014/main" id="{9FB2CE5E-5562-D549-ADB7-0692DBE743E4}"/>
              </a:ext>
            </a:extLst>
          </p:cNvPr>
          <p:cNvSpPr>
            <a:spLocks noGrp="1"/>
          </p:cNvSpPr>
          <p:nvPr>
            <p:ph type="ftr" sz="quarter" idx="11"/>
          </p:nvPr>
        </p:nvSpPr>
        <p:spPr/>
        <p:txBody>
          <a:bodyPr/>
          <a:lstStyle/>
          <a:p>
            <a:endParaRPr lang="en-NO"/>
          </a:p>
        </p:txBody>
      </p:sp>
      <p:sp>
        <p:nvSpPr>
          <p:cNvPr id="6" name="Slide Number Placeholder 5">
            <a:extLst>
              <a:ext uri="{FF2B5EF4-FFF2-40B4-BE49-F238E27FC236}">
                <a16:creationId xmlns:a16="http://schemas.microsoft.com/office/drawing/2014/main" id="{4DE6487C-2079-4141-8C83-BBC14675BEDF}"/>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283207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F23C16-F301-634C-A46E-A67B0DB4C3F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NO"/>
          </a:p>
        </p:txBody>
      </p:sp>
      <p:sp>
        <p:nvSpPr>
          <p:cNvPr id="3" name="Vertical Text Placeholder 2">
            <a:extLst>
              <a:ext uri="{FF2B5EF4-FFF2-40B4-BE49-F238E27FC236}">
                <a16:creationId xmlns:a16="http://schemas.microsoft.com/office/drawing/2014/main" id="{575903D8-09DF-5644-89D6-43C3BB0E730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O"/>
          </a:p>
        </p:txBody>
      </p:sp>
      <p:sp>
        <p:nvSpPr>
          <p:cNvPr id="4" name="Date Placeholder 3">
            <a:extLst>
              <a:ext uri="{FF2B5EF4-FFF2-40B4-BE49-F238E27FC236}">
                <a16:creationId xmlns:a16="http://schemas.microsoft.com/office/drawing/2014/main" id="{CA16E9C6-EE78-B643-823A-2CF5423179BD}"/>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5" name="Footer Placeholder 4">
            <a:extLst>
              <a:ext uri="{FF2B5EF4-FFF2-40B4-BE49-F238E27FC236}">
                <a16:creationId xmlns:a16="http://schemas.microsoft.com/office/drawing/2014/main" id="{7F960639-BD1C-C847-B839-6E96238EA3E0}"/>
              </a:ext>
            </a:extLst>
          </p:cNvPr>
          <p:cNvSpPr>
            <a:spLocks noGrp="1"/>
          </p:cNvSpPr>
          <p:nvPr>
            <p:ph type="ftr" sz="quarter" idx="11"/>
          </p:nvPr>
        </p:nvSpPr>
        <p:spPr/>
        <p:txBody>
          <a:bodyPr/>
          <a:lstStyle/>
          <a:p>
            <a:endParaRPr lang="en-NO"/>
          </a:p>
        </p:txBody>
      </p:sp>
      <p:sp>
        <p:nvSpPr>
          <p:cNvPr id="6" name="Slide Number Placeholder 5">
            <a:extLst>
              <a:ext uri="{FF2B5EF4-FFF2-40B4-BE49-F238E27FC236}">
                <a16:creationId xmlns:a16="http://schemas.microsoft.com/office/drawing/2014/main" id="{7DE4D720-8F92-6F48-A5F0-BEEC080A6A9A}"/>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914937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77CA6-4871-5E4D-A333-881C05589249}"/>
              </a:ext>
            </a:extLst>
          </p:cNvPr>
          <p:cNvSpPr>
            <a:spLocks noGrp="1"/>
          </p:cNvSpPr>
          <p:nvPr>
            <p:ph type="title"/>
          </p:nvPr>
        </p:nvSpPr>
        <p:spPr/>
        <p:txBody>
          <a:bodyPr/>
          <a:lstStyle/>
          <a:p>
            <a:r>
              <a:rPr lang="en-GB"/>
              <a:t>Click to edit Master title style</a:t>
            </a:r>
            <a:endParaRPr lang="en-NO"/>
          </a:p>
        </p:txBody>
      </p:sp>
      <p:sp>
        <p:nvSpPr>
          <p:cNvPr id="3" name="Content Placeholder 2">
            <a:extLst>
              <a:ext uri="{FF2B5EF4-FFF2-40B4-BE49-F238E27FC236}">
                <a16:creationId xmlns:a16="http://schemas.microsoft.com/office/drawing/2014/main" id="{EBA1D999-6868-1A42-ADAC-D7A5E68000B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O"/>
          </a:p>
        </p:txBody>
      </p:sp>
      <p:sp>
        <p:nvSpPr>
          <p:cNvPr id="4" name="Date Placeholder 3">
            <a:extLst>
              <a:ext uri="{FF2B5EF4-FFF2-40B4-BE49-F238E27FC236}">
                <a16:creationId xmlns:a16="http://schemas.microsoft.com/office/drawing/2014/main" id="{7C6FD3BD-E36E-A24F-9371-1BDB1A29386B}"/>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5" name="Footer Placeholder 4">
            <a:extLst>
              <a:ext uri="{FF2B5EF4-FFF2-40B4-BE49-F238E27FC236}">
                <a16:creationId xmlns:a16="http://schemas.microsoft.com/office/drawing/2014/main" id="{2A5056B4-7966-7A49-B55B-591A6EDB518A}"/>
              </a:ext>
            </a:extLst>
          </p:cNvPr>
          <p:cNvSpPr>
            <a:spLocks noGrp="1"/>
          </p:cNvSpPr>
          <p:nvPr>
            <p:ph type="ftr" sz="quarter" idx="11"/>
          </p:nvPr>
        </p:nvSpPr>
        <p:spPr/>
        <p:txBody>
          <a:bodyPr/>
          <a:lstStyle/>
          <a:p>
            <a:endParaRPr lang="en-NO"/>
          </a:p>
        </p:txBody>
      </p:sp>
      <p:sp>
        <p:nvSpPr>
          <p:cNvPr id="6" name="Slide Number Placeholder 5">
            <a:extLst>
              <a:ext uri="{FF2B5EF4-FFF2-40B4-BE49-F238E27FC236}">
                <a16:creationId xmlns:a16="http://schemas.microsoft.com/office/drawing/2014/main" id="{B51A04AB-50C8-DF42-AABD-46E780546FED}"/>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131207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0AFE0-ACB4-E641-94D0-C51E2172736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NO"/>
          </a:p>
        </p:txBody>
      </p:sp>
      <p:sp>
        <p:nvSpPr>
          <p:cNvPr id="3" name="Text Placeholder 2">
            <a:extLst>
              <a:ext uri="{FF2B5EF4-FFF2-40B4-BE49-F238E27FC236}">
                <a16:creationId xmlns:a16="http://schemas.microsoft.com/office/drawing/2014/main" id="{0F4B0EF2-316B-4946-86DF-DB4B77B8AA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A78CF3F-0438-9346-A742-3C852C3339EF}"/>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5" name="Footer Placeholder 4">
            <a:extLst>
              <a:ext uri="{FF2B5EF4-FFF2-40B4-BE49-F238E27FC236}">
                <a16:creationId xmlns:a16="http://schemas.microsoft.com/office/drawing/2014/main" id="{D5956895-4E1B-1B41-9381-956F553271AB}"/>
              </a:ext>
            </a:extLst>
          </p:cNvPr>
          <p:cNvSpPr>
            <a:spLocks noGrp="1"/>
          </p:cNvSpPr>
          <p:nvPr>
            <p:ph type="ftr" sz="quarter" idx="11"/>
          </p:nvPr>
        </p:nvSpPr>
        <p:spPr/>
        <p:txBody>
          <a:bodyPr/>
          <a:lstStyle/>
          <a:p>
            <a:endParaRPr lang="en-NO"/>
          </a:p>
        </p:txBody>
      </p:sp>
      <p:sp>
        <p:nvSpPr>
          <p:cNvPr id="6" name="Slide Number Placeholder 5">
            <a:extLst>
              <a:ext uri="{FF2B5EF4-FFF2-40B4-BE49-F238E27FC236}">
                <a16:creationId xmlns:a16="http://schemas.microsoft.com/office/drawing/2014/main" id="{E52651DA-B769-0B4F-A906-ED0255E2392B}"/>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2821962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7A4C-64CF-D54B-AB0C-9F3563F34717}"/>
              </a:ext>
            </a:extLst>
          </p:cNvPr>
          <p:cNvSpPr>
            <a:spLocks noGrp="1"/>
          </p:cNvSpPr>
          <p:nvPr>
            <p:ph type="title"/>
          </p:nvPr>
        </p:nvSpPr>
        <p:spPr/>
        <p:txBody>
          <a:bodyPr/>
          <a:lstStyle/>
          <a:p>
            <a:r>
              <a:rPr lang="en-GB"/>
              <a:t>Click to edit Master title style</a:t>
            </a:r>
            <a:endParaRPr lang="en-NO"/>
          </a:p>
        </p:txBody>
      </p:sp>
      <p:sp>
        <p:nvSpPr>
          <p:cNvPr id="3" name="Content Placeholder 2">
            <a:extLst>
              <a:ext uri="{FF2B5EF4-FFF2-40B4-BE49-F238E27FC236}">
                <a16:creationId xmlns:a16="http://schemas.microsoft.com/office/drawing/2014/main" id="{1A3FB0BA-1078-BD46-8432-07CFC27E2C8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O"/>
          </a:p>
        </p:txBody>
      </p:sp>
      <p:sp>
        <p:nvSpPr>
          <p:cNvPr id="4" name="Content Placeholder 3">
            <a:extLst>
              <a:ext uri="{FF2B5EF4-FFF2-40B4-BE49-F238E27FC236}">
                <a16:creationId xmlns:a16="http://schemas.microsoft.com/office/drawing/2014/main" id="{FCC830AF-65E5-8C44-87F8-73372A422EC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O"/>
          </a:p>
        </p:txBody>
      </p:sp>
      <p:sp>
        <p:nvSpPr>
          <p:cNvPr id="5" name="Date Placeholder 4">
            <a:extLst>
              <a:ext uri="{FF2B5EF4-FFF2-40B4-BE49-F238E27FC236}">
                <a16:creationId xmlns:a16="http://schemas.microsoft.com/office/drawing/2014/main" id="{1E4A12D7-45F7-F444-984E-CF81C2FAFA95}"/>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6" name="Footer Placeholder 5">
            <a:extLst>
              <a:ext uri="{FF2B5EF4-FFF2-40B4-BE49-F238E27FC236}">
                <a16:creationId xmlns:a16="http://schemas.microsoft.com/office/drawing/2014/main" id="{F798578B-7B64-8145-8149-58A2DFE64182}"/>
              </a:ext>
            </a:extLst>
          </p:cNvPr>
          <p:cNvSpPr>
            <a:spLocks noGrp="1"/>
          </p:cNvSpPr>
          <p:nvPr>
            <p:ph type="ftr" sz="quarter" idx="11"/>
          </p:nvPr>
        </p:nvSpPr>
        <p:spPr/>
        <p:txBody>
          <a:bodyPr/>
          <a:lstStyle/>
          <a:p>
            <a:endParaRPr lang="en-NO"/>
          </a:p>
        </p:txBody>
      </p:sp>
      <p:sp>
        <p:nvSpPr>
          <p:cNvPr id="7" name="Slide Number Placeholder 6">
            <a:extLst>
              <a:ext uri="{FF2B5EF4-FFF2-40B4-BE49-F238E27FC236}">
                <a16:creationId xmlns:a16="http://schemas.microsoft.com/office/drawing/2014/main" id="{5C689523-0E32-8146-BBE9-363D1668CF2F}"/>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3377780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69BF-A962-844D-9508-1EA0238AC122}"/>
              </a:ext>
            </a:extLst>
          </p:cNvPr>
          <p:cNvSpPr>
            <a:spLocks noGrp="1"/>
          </p:cNvSpPr>
          <p:nvPr>
            <p:ph type="title"/>
          </p:nvPr>
        </p:nvSpPr>
        <p:spPr>
          <a:xfrm>
            <a:off x="839788" y="365125"/>
            <a:ext cx="10515600" cy="1325563"/>
          </a:xfrm>
        </p:spPr>
        <p:txBody>
          <a:bodyPr/>
          <a:lstStyle/>
          <a:p>
            <a:r>
              <a:rPr lang="en-GB"/>
              <a:t>Click to edit Master title style</a:t>
            </a:r>
            <a:endParaRPr lang="en-NO"/>
          </a:p>
        </p:txBody>
      </p:sp>
      <p:sp>
        <p:nvSpPr>
          <p:cNvPr id="3" name="Text Placeholder 2">
            <a:extLst>
              <a:ext uri="{FF2B5EF4-FFF2-40B4-BE49-F238E27FC236}">
                <a16:creationId xmlns:a16="http://schemas.microsoft.com/office/drawing/2014/main" id="{7427A60B-7568-8F4E-B32D-2519A68D8E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87D787F-8850-F64B-9995-6A938D55E1F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O"/>
          </a:p>
        </p:txBody>
      </p:sp>
      <p:sp>
        <p:nvSpPr>
          <p:cNvPr id="5" name="Text Placeholder 4">
            <a:extLst>
              <a:ext uri="{FF2B5EF4-FFF2-40B4-BE49-F238E27FC236}">
                <a16:creationId xmlns:a16="http://schemas.microsoft.com/office/drawing/2014/main" id="{970910D9-70D4-D640-BF65-4C53032F48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56958EE-3FAF-F44A-9E59-7BFADA158F4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O"/>
          </a:p>
        </p:txBody>
      </p:sp>
      <p:sp>
        <p:nvSpPr>
          <p:cNvPr id="7" name="Date Placeholder 6">
            <a:extLst>
              <a:ext uri="{FF2B5EF4-FFF2-40B4-BE49-F238E27FC236}">
                <a16:creationId xmlns:a16="http://schemas.microsoft.com/office/drawing/2014/main" id="{5C0EEEDF-FC6B-8645-8880-C4BF1E833AF1}"/>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8" name="Footer Placeholder 7">
            <a:extLst>
              <a:ext uri="{FF2B5EF4-FFF2-40B4-BE49-F238E27FC236}">
                <a16:creationId xmlns:a16="http://schemas.microsoft.com/office/drawing/2014/main" id="{E47C952A-1574-7843-A586-5DB919038E9D}"/>
              </a:ext>
            </a:extLst>
          </p:cNvPr>
          <p:cNvSpPr>
            <a:spLocks noGrp="1"/>
          </p:cNvSpPr>
          <p:nvPr>
            <p:ph type="ftr" sz="quarter" idx="11"/>
          </p:nvPr>
        </p:nvSpPr>
        <p:spPr/>
        <p:txBody>
          <a:bodyPr/>
          <a:lstStyle/>
          <a:p>
            <a:endParaRPr lang="en-NO"/>
          </a:p>
        </p:txBody>
      </p:sp>
      <p:sp>
        <p:nvSpPr>
          <p:cNvPr id="9" name="Slide Number Placeholder 8">
            <a:extLst>
              <a:ext uri="{FF2B5EF4-FFF2-40B4-BE49-F238E27FC236}">
                <a16:creationId xmlns:a16="http://schemas.microsoft.com/office/drawing/2014/main" id="{01624FFA-4945-114B-86B5-74BA5C068D12}"/>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2098758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7B4F0-A88D-2046-A072-3F53F6D390E9}"/>
              </a:ext>
            </a:extLst>
          </p:cNvPr>
          <p:cNvSpPr>
            <a:spLocks noGrp="1"/>
          </p:cNvSpPr>
          <p:nvPr>
            <p:ph type="title"/>
          </p:nvPr>
        </p:nvSpPr>
        <p:spPr/>
        <p:txBody>
          <a:bodyPr/>
          <a:lstStyle/>
          <a:p>
            <a:r>
              <a:rPr lang="en-GB"/>
              <a:t>Click to edit Master title style</a:t>
            </a:r>
            <a:endParaRPr lang="en-NO"/>
          </a:p>
        </p:txBody>
      </p:sp>
      <p:sp>
        <p:nvSpPr>
          <p:cNvPr id="3" name="Date Placeholder 2">
            <a:extLst>
              <a:ext uri="{FF2B5EF4-FFF2-40B4-BE49-F238E27FC236}">
                <a16:creationId xmlns:a16="http://schemas.microsoft.com/office/drawing/2014/main" id="{0D104396-EF09-5C42-B0E0-E323B87EE800}"/>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4" name="Footer Placeholder 3">
            <a:extLst>
              <a:ext uri="{FF2B5EF4-FFF2-40B4-BE49-F238E27FC236}">
                <a16:creationId xmlns:a16="http://schemas.microsoft.com/office/drawing/2014/main" id="{214C1774-7536-F442-AAD1-AAC4EDCCC34B}"/>
              </a:ext>
            </a:extLst>
          </p:cNvPr>
          <p:cNvSpPr>
            <a:spLocks noGrp="1"/>
          </p:cNvSpPr>
          <p:nvPr>
            <p:ph type="ftr" sz="quarter" idx="11"/>
          </p:nvPr>
        </p:nvSpPr>
        <p:spPr/>
        <p:txBody>
          <a:bodyPr/>
          <a:lstStyle/>
          <a:p>
            <a:endParaRPr lang="en-NO"/>
          </a:p>
        </p:txBody>
      </p:sp>
      <p:sp>
        <p:nvSpPr>
          <p:cNvPr id="5" name="Slide Number Placeholder 4">
            <a:extLst>
              <a:ext uri="{FF2B5EF4-FFF2-40B4-BE49-F238E27FC236}">
                <a16:creationId xmlns:a16="http://schemas.microsoft.com/office/drawing/2014/main" id="{BC31A591-935F-1744-AD75-798B5AC92380}"/>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378528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D90198-E3AC-9B4F-BEA3-7B94E84CEAE1}"/>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3" name="Footer Placeholder 2">
            <a:extLst>
              <a:ext uri="{FF2B5EF4-FFF2-40B4-BE49-F238E27FC236}">
                <a16:creationId xmlns:a16="http://schemas.microsoft.com/office/drawing/2014/main" id="{517B5045-6BF4-E24E-A74A-571A1D3B28D1}"/>
              </a:ext>
            </a:extLst>
          </p:cNvPr>
          <p:cNvSpPr>
            <a:spLocks noGrp="1"/>
          </p:cNvSpPr>
          <p:nvPr>
            <p:ph type="ftr" sz="quarter" idx="11"/>
          </p:nvPr>
        </p:nvSpPr>
        <p:spPr/>
        <p:txBody>
          <a:bodyPr/>
          <a:lstStyle/>
          <a:p>
            <a:endParaRPr lang="en-NO"/>
          </a:p>
        </p:txBody>
      </p:sp>
      <p:sp>
        <p:nvSpPr>
          <p:cNvPr id="4" name="Slide Number Placeholder 3">
            <a:extLst>
              <a:ext uri="{FF2B5EF4-FFF2-40B4-BE49-F238E27FC236}">
                <a16:creationId xmlns:a16="http://schemas.microsoft.com/office/drawing/2014/main" id="{3A869C78-1204-C443-8F27-8DD5E5D03E1A}"/>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285037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68900-A4CD-354A-9597-BB6246AF6EC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O"/>
          </a:p>
        </p:txBody>
      </p:sp>
      <p:sp>
        <p:nvSpPr>
          <p:cNvPr id="3" name="Content Placeholder 2">
            <a:extLst>
              <a:ext uri="{FF2B5EF4-FFF2-40B4-BE49-F238E27FC236}">
                <a16:creationId xmlns:a16="http://schemas.microsoft.com/office/drawing/2014/main" id="{25E29BF0-F894-7842-8536-3D21C6256E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O"/>
          </a:p>
        </p:txBody>
      </p:sp>
      <p:sp>
        <p:nvSpPr>
          <p:cNvPr id="4" name="Text Placeholder 3">
            <a:extLst>
              <a:ext uri="{FF2B5EF4-FFF2-40B4-BE49-F238E27FC236}">
                <a16:creationId xmlns:a16="http://schemas.microsoft.com/office/drawing/2014/main" id="{B90926C7-1A2A-7D45-B1EC-17FF57B1ED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C4E39B2-0734-E243-8F00-2D415A15BF16}"/>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6" name="Footer Placeholder 5">
            <a:extLst>
              <a:ext uri="{FF2B5EF4-FFF2-40B4-BE49-F238E27FC236}">
                <a16:creationId xmlns:a16="http://schemas.microsoft.com/office/drawing/2014/main" id="{4EF46A52-7E2C-044C-9C7C-2EC82F4DA6B2}"/>
              </a:ext>
            </a:extLst>
          </p:cNvPr>
          <p:cNvSpPr>
            <a:spLocks noGrp="1"/>
          </p:cNvSpPr>
          <p:nvPr>
            <p:ph type="ftr" sz="quarter" idx="11"/>
          </p:nvPr>
        </p:nvSpPr>
        <p:spPr/>
        <p:txBody>
          <a:bodyPr/>
          <a:lstStyle/>
          <a:p>
            <a:endParaRPr lang="en-NO"/>
          </a:p>
        </p:txBody>
      </p:sp>
      <p:sp>
        <p:nvSpPr>
          <p:cNvPr id="7" name="Slide Number Placeholder 6">
            <a:extLst>
              <a:ext uri="{FF2B5EF4-FFF2-40B4-BE49-F238E27FC236}">
                <a16:creationId xmlns:a16="http://schemas.microsoft.com/office/drawing/2014/main" id="{B57959ED-13B3-F84D-84B0-5B84F0060591}"/>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159188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B7F28-DD32-FF45-B4A8-FE25344492A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O"/>
          </a:p>
        </p:txBody>
      </p:sp>
      <p:sp>
        <p:nvSpPr>
          <p:cNvPr id="3" name="Picture Placeholder 2">
            <a:extLst>
              <a:ext uri="{FF2B5EF4-FFF2-40B4-BE49-F238E27FC236}">
                <a16:creationId xmlns:a16="http://schemas.microsoft.com/office/drawing/2014/main" id="{03AB8E80-CE17-8B49-9675-5077283B28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O"/>
          </a:p>
        </p:txBody>
      </p:sp>
      <p:sp>
        <p:nvSpPr>
          <p:cNvPr id="4" name="Text Placeholder 3">
            <a:extLst>
              <a:ext uri="{FF2B5EF4-FFF2-40B4-BE49-F238E27FC236}">
                <a16:creationId xmlns:a16="http://schemas.microsoft.com/office/drawing/2014/main" id="{6979AF25-94A6-FE4E-8E7A-5B2E44C20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B43AD53-E7D0-3949-A907-E0481623C6D4}"/>
              </a:ext>
            </a:extLst>
          </p:cNvPr>
          <p:cNvSpPr>
            <a:spLocks noGrp="1"/>
          </p:cNvSpPr>
          <p:nvPr>
            <p:ph type="dt" sz="half" idx="10"/>
          </p:nvPr>
        </p:nvSpPr>
        <p:spPr/>
        <p:txBody>
          <a:bodyPr/>
          <a:lstStyle/>
          <a:p>
            <a:fld id="{5F1DDC24-EAEE-DB4C-9314-3CD73BF819D9}" type="datetimeFigureOut">
              <a:rPr lang="en-NO" smtClean="0"/>
              <a:t>03/21/2023</a:t>
            </a:fld>
            <a:endParaRPr lang="en-NO"/>
          </a:p>
        </p:txBody>
      </p:sp>
      <p:sp>
        <p:nvSpPr>
          <p:cNvPr id="6" name="Footer Placeholder 5">
            <a:extLst>
              <a:ext uri="{FF2B5EF4-FFF2-40B4-BE49-F238E27FC236}">
                <a16:creationId xmlns:a16="http://schemas.microsoft.com/office/drawing/2014/main" id="{3298F8BD-A7CB-1B4C-A70F-B540813CA659}"/>
              </a:ext>
            </a:extLst>
          </p:cNvPr>
          <p:cNvSpPr>
            <a:spLocks noGrp="1"/>
          </p:cNvSpPr>
          <p:nvPr>
            <p:ph type="ftr" sz="quarter" idx="11"/>
          </p:nvPr>
        </p:nvSpPr>
        <p:spPr/>
        <p:txBody>
          <a:bodyPr/>
          <a:lstStyle/>
          <a:p>
            <a:endParaRPr lang="en-NO"/>
          </a:p>
        </p:txBody>
      </p:sp>
      <p:sp>
        <p:nvSpPr>
          <p:cNvPr id="7" name="Slide Number Placeholder 6">
            <a:extLst>
              <a:ext uri="{FF2B5EF4-FFF2-40B4-BE49-F238E27FC236}">
                <a16:creationId xmlns:a16="http://schemas.microsoft.com/office/drawing/2014/main" id="{930FF690-3497-DA49-8C46-84CCB66BEB8E}"/>
              </a:ext>
            </a:extLst>
          </p:cNvPr>
          <p:cNvSpPr>
            <a:spLocks noGrp="1"/>
          </p:cNvSpPr>
          <p:nvPr>
            <p:ph type="sldNum" sz="quarter" idx="12"/>
          </p:nvPr>
        </p:nvSpPr>
        <p:spPr/>
        <p:txBody>
          <a:bodyPr/>
          <a:lstStyle/>
          <a:p>
            <a:fld id="{48FE5A6E-C60B-4B49-AA0D-AD4C859E0327}" type="slidenum">
              <a:rPr lang="en-NO" smtClean="0"/>
              <a:t>‹#›</a:t>
            </a:fld>
            <a:endParaRPr lang="en-NO"/>
          </a:p>
        </p:txBody>
      </p:sp>
    </p:spTree>
    <p:extLst>
      <p:ext uri="{BB962C8B-B14F-4D97-AF65-F5344CB8AC3E}">
        <p14:creationId xmlns:p14="http://schemas.microsoft.com/office/powerpoint/2010/main" val="2983418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5F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ED34F2-5455-BF47-8A8C-88CF775A0D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NO"/>
          </a:p>
        </p:txBody>
      </p:sp>
      <p:sp>
        <p:nvSpPr>
          <p:cNvPr id="3" name="Text Placeholder 2">
            <a:extLst>
              <a:ext uri="{FF2B5EF4-FFF2-40B4-BE49-F238E27FC236}">
                <a16:creationId xmlns:a16="http://schemas.microsoft.com/office/drawing/2014/main" id="{FA71B829-8821-EB41-B5DA-B63F5D7A21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O"/>
          </a:p>
        </p:txBody>
      </p:sp>
      <p:sp>
        <p:nvSpPr>
          <p:cNvPr id="4" name="Date Placeholder 3">
            <a:extLst>
              <a:ext uri="{FF2B5EF4-FFF2-40B4-BE49-F238E27FC236}">
                <a16:creationId xmlns:a16="http://schemas.microsoft.com/office/drawing/2014/main" id="{413B9EBF-4453-DA46-8C74-056FEE5E5B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DDC24-EAEE-DB4C-9314-3CD73BF819D9}" type="datetimeFigureOut">
              <a:rPr lang="en-NO" smtClean="0"/>
              <a:t>03/21/2023</a:t>
            </a:fld>
            <a:endParaRPr lang="en-NO"/>
          </a:p>
        </p:txBody>
      </p:sp>
      <p:sp>
        <p:nvSpPr>
          <p:cNvPr id="5" name="Footer Placeholder 4">
            <a:extLst>
              <a:ext uri="{FF2B5EF4-FFF2-40B4-BE49-F238E27FC236}">
                <a16:creationId xmlns:a16="http://schemas.microsoft.com/office/drawing/2014/main" id="{35D7E49C-E4DA-0E48-889D-30305684C9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O"/>
          </a:p>
        </p:txBody>
      </p:sp>
      <p:sp>
        <p:nvSpPr>
          <p:cNvPr id="6" name="Slide Number Placeholder 5">
            <a:extLst>
              <a:ext uri="{FF2B5EF4-FFF2-40B4-BE49-F238E27FC236}">
                <a16:creationId xmlns:a16="http://schemas.microsoft.com/office/drawing/2014/main" id="{05ED7666-0DC9-DF45-A5B2-5918CAF1E8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E5A6E-C60B-4B49-AA0D-AD4C859E0327}" type="slidenum">
              <a:rPr lang="en-NO" smtClean="0"/>
              <a:t>‹#›</a:t>
            </a:fld>
            <a:endParaRPr lang="en-NO"/>
          </a:p>
        </p:txBody>
      </p:sp>
    </p:spTree>
    <p:extLst>
      <p:ext uri="{BB962C8B-B14F-4D97-AF65-F5344CB8AC3E}">
        <p14:creationId xmlns:p14="http://schemas.microsoft.com/office/powerpoint/2010/main" val="2646022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5.png"/><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svg"/></Relationships>
</file>

<file path=ppt/slides/_rels/slide8.xml.rels><?xml version="1.0" encoding="UTF-8" standalone="yes"?>
<Relationships xmlns="http://schemas.openxmlformats.org/package/2006/relationships"><Relationship Id="rId8" Type="http://schemas.openxmlformats.org/officeDocument/2006/relationships/hyperlink" Target="https://www.intosaipas.org/guidelines-for-the-pas-blog-april-4th-2022/" TargetMode="External"/><Relationship Id="rId3" Type="http://schemas.openxmlformats.org/officeDocument/2006/relationships/image" Target="../media/image1.png"/><Relationship Id="rId7" Type="http://schemas.openxmlformats.org/officeDocument/2006/relationships/hyperlink" Target="https://www.intosaipas.org/pas-blo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intosaipas.org/" TargetMode="External"/><Relationship Id="rId5"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A4BE6-B017-6A48-B4F2-CECA164DAF34}"/>
              </a:ext>
            </a:extLst>
          </p:cNvPr>
          <p:cNvSpPr>
            <a:spLocks noGrp="1"/>
          </p:cNvSpPr>
          <p:nvPr>
            <p:ph type="ctrTitle"/>
          </p:nvPr>
        </p:nvSpPr>
        <p:spPr>
          <a:xfrm>
            <a:off x="1932736" y="2788948"/>
            <a:ext cx="8009661" cy="1866189"/>
          </a:xfrm>
        </p:spPr>
        <p:txBody>
          <a:bodyPr>
            <a:normAutofit fontScale="90000"/>
          </a:bodyPr>
          <a:lstStyle/>
          <a:p>
            <a:r>
              <a:rPr lang="nb-NO" spc="600" dirty="0" smtClean="0">
                <a:solidFill>
                  <a:srgbClr val="E20046"/>
                </a:solidFill>
                <a:latin typeface="Avenir Light Oblique"/>
              </a:rPr>
              <a:t/>
            </a:r>
            <a:br>
              <a:rPr lang="nb-NO" spc="600" dirty="0" smtClean="0">
                <a:solidFill>
                  <a:srgbClr val="E20046"/>
                </a:solidFill>
                <a:latin typeface="Avenir Light Oblique"/>
              </a:rPr>
            </a:br>
            <a:r>
              <a:rPr lang="nb-NO" spc="600" dirty="0" smtClean="0">
                <a:solidFill>
                  <a:srgbClr val="E20046"/>
                </a:solidFill>
                <a:latin typeface="Avenir Light Oblique"/>
              </a:rPr>
              <a:t/>
            </a:r>
            <a:br>
              <a:rPr lang="nb-NO" spc="600" dirty="0" smtClean="0">
                <a:solidFill>
                  <a:srgbClr val="E20046"/>
                </a:solidFill>
                <a:latin typeface="Avenir Light Oblique"/>
              </a:rPr>
            </a:br>
            <a:r>
              <a:rPr lang="nb-NO" spc="600" dirty="0">
                <a:solidFill>
                  <a:srgbClr val="E20046"/>
                </a:solidFill>
                <a:latin typeface="Avenir Light Oblique"/>
              </a:rPr>
              <a:t/>
            </a:r>
            <a:br>
              <a:rPr lang="nb-NO" spc="600" dirty="0">
                <a:solidFill>
                  <a:srgbClr val="E20046"/>
                </a:solidFill>
                <a:latin typeface="Avenir Light Oblique"/>
              </a:rPr>
            </a:br>
            <a:r>
              <a:rPr lang="nb-NO" spc="600" dirty="0" smtClean="0">
                <a:solidFill>
                  <a:srgbClr val="E20046"/>
                </a:solidFill>
                <a:latin typeface="Avenir Light Oblique"/>
              </a:rPr>
              <a:t/>
            </a:r>
            <a:br>
              <a:rPr lang="nb-NO" spc="600" dirty="0" smtClean="0">
                <a:solidFill>
                  <a:srgbClr val="E20046"/>
                </a:solidFill>
                <a:latin typeface="Avenir Light Oblique"/>
              </a:rPr>
            </a:br>
            <a:r>
              <a:rPr lang="nb-NO" spc="600" dirty="0">
                <a:solidFill>
                  <a:srgbClr val="E20046"/>
                </a:solidFill>
                <a:latin typeface="Avenir Light Oblique"/>
              </a:rPr>
              <a:t/>
            </a:r>
            <a:br>
              <a:rPr lang="nb-NO" spc="600" dirty="0">
                <a:solidFill>
                  <a:srgbClr val="E20046"/>
                </a:solidFill>
                <a:latin typeface="Avenir Light Oblique"/>
              </a:rPr>
            </a:br>
            <a:r>
              <a:rPr lang="nb-NO" spc="600" dirty="0" smtClean="0">
                <a:solidFill>
                  <a:srgbClr val="E20046"/>
                </a:solidFill>
                <a:latin typeface="Avenir Light Oblique"/>
              </a:rPr>
              <a:t/>
            </a:r>
            <a:br>
              <a:rPr lang="nb-NO" spc="600" dirty="0" smtClean="0">
                <a:solidFill>
                  <a:srgbClr val="E20046"/>
                </a:solidFill>
                <a:latin typeface="Avenir Light Oblique"/>
              </a:rPr>
            </a:br>
            <a:r>
              <a:rPr lang="nb-NO" spc="600" dirty="0">
                <a:solidFill>
                  <a:srgbClr val="E20046"/>
                </a:solidFill>
                <a:latin typeface="Avenir Light Oblique"/>
              </a:rPr>
              <a:t/>
            </a:r>
            <a:br>
              <a:rPr lang="nb-NO" spc="600" dirty="0">
                <a:solidFill>
                  <a:srgbClr val="E20046"/>
                </a:solidFill>
                <a:latin typeface="Avenir Light Oblique"/>
              </a:rPr>
            </a:br>
            <a:r>
              <a:rPr lang="nb-NO" spc="600" dirty="0" smtClean="0">
                <a:solidFill>
                  <a:srgbClr val="E20046"/>
                </a:solidFill>
                <a:latin typeface="Avenir Light Oblique"/>
              </a:rPr>
              <a:t/>
            </a:r>
            <a:br>
              <a:rPr lang="nb-NO" spc="600" dirty="0" smtClean="0">
                <a:solidFill>
                  <a:srgbClr val="E20046"/>
                </a:solidFill>
                <a:latin typeface="Avenir Light Oblique"/>
              </a:rPr>
            </a:br>
            <a:r>
              <a:rPr lang="nb-NO" spc="600" dirty="0">
                <a:solidFill>
                  <a:srgbClr val="E20046"/>
                </a:solidFill>
                <a:latin typeface="Avenir Light Oblique"/>
              </a:rPr>
              <a:t/>
            </a:r>
            <a:br>
              <a:rPr lang="nb-NO" spc="600" dirty="0">
                <a:solidFill>
                  <a:srgbClr val="E20046"/>
                </a:solidFill>
                <a:latin typeface="Avenir Light Oblique"/>
              </a:rPr>
            </a:br>
            <a:r>
              <a:rPr lang="nb-NO" spc="600" dirty="0">
                <a:solidFill>
                  <a:srgbClr val="E20046"/>
                </a:solidFill>
                <a:latin typeface="Avenir Light Oblique"/>
              </a:rPr>
              <a:t/>
            </a:r>
            <a:br>
              <a:rPr lang="nb-NO" spc="600" dirty="0">
                <a:solidFill>
                  <a:srgbClr val="E20046"/>
                </a:solidFill>
                <a:latin typeface="Avenir Light Oblique"/>
              </a:rPr>
            </a:br>
            <a:r>
              <a:rPr lang="nb-NO" spc="600" dirty="0" smtClean="0">
                <a:solidFill>
                  <a:srgbClr val="E20046"/>
                </a:solidFill>
                <a:latin typeface="Avenir Light Oblique"/>
              </a:rPr>
              <a:t>OAGN – PAS Chair 2016-2022</a:t>
            </a:r>
            <a:endParaRPr lang="nb-NO" spc="600" dirty="0">
              <a:solidFill>
                <a:srgbClr val="E20046"/>
              </a:solidFill>
              <a:latin typeface="Avenir Light Oblique"/>
            </a:endParaRPr>
          </a:p>
        </p:txBody>
      </p:sp>
      <p:sp>
        <p:nvSpPr>
          <p:cNvPr id="3" name="Subtitle 2">
            <a:extLst>
              <a:ext uri="{FF2B5EF4-FFF2-40B4-BE49-F238E27FC236}">
                <a16:creationId xmlns:a16="http://schemas.microsoft.com/office/drawing/2014/main" id="{5920FC34-7451-AC4C-886D-9AE7D0F1B5BC}"/>
              </a:ext>
            </a:extLst>
          </p:cNvPr>
          <p:cNvSpPr>
            <a:spLocks noGrp="1"/>
          </p:cNvSpPr>
          <p:nvPr>
            <p:ph type="subTitle" idx="1"/>
          </p:nvPr>
        </p:nvSpPr>
        <p:spPr>
          <a:xfrm>
            <a:off x="2916303" y="5323228"/>
            <a:ext cx="6042526" cy="572929"/>
          </a:xfrm>
        </p:spPr>
        <p:txBody>
          <a:bodyPr>
            <a:normAutofit/>
          </a:bodyPr>
          <a:lstStyle/>
          <a:p>
            <a:r>
              <a:rPr lang="nb-NO" sz="1100" spc="300" dirty="0" smtClean="0">
                <a:solidFill>
                  <a:srgbClr val="E20046"/>
                </a:solidFill>
                <a:latin typeface="Avenir Book" panose="02000503020000020003" pitchFamily="2" charset="0"/>
              </a:rPr>
              <a:t>28.03.2023</a:t>
            </a:r>
          </a:p>
          <a:p>
            <a:r>
              <a:rPr lang="nb-NO" sz="1100" spc="300" dirty="0" smtClean="0">
                <a:solidFill>
                  <a:srgbClr val="E20046"/>
                </a:solidFill>
                <a:latin typeface="Avenir Book" panose="02000503020000020003" pitchFamily="2" charset="0"/>
              </a:rPr>
              <a:t>PAS 14th </a:t>
            </a:r>
            <a:r>
              <a:rPr lang="nb-NO" sz="1100" spc="300" dirty="0" err="1" smtClean="0">
                <a:solidFill>
                  <a:srgbClr val="E20046"/>
                </a:solidFill>
                <a:latin typeface="Avenir Book" panose="02000503020000020003" pitchFamily="2" charset="0"/>
              </a:rPr>
              <a:t>Annual</a:t>
            </a:r>
            <a:r>
              <a:rPr lang="nb-NO" sz="1100" spc="300" dirty="0" smtClean="0">
                <a:solidFill>
                  <a:srgbClr val="E20046"/>
                </a:solidFill>
                <a:latin typeface="Avenir Book" panose="02000503020000020003" pitchFamily="2" charset="0"/>
              </a:rPr>
              <a:t> </a:t>
            </a:r>
            <a:r>
              <a:rPr lang="nb-NO" sz="1100" spc="300" dirty="0">
                <a:solidFill>
                  <a:srgbClr val="E20046"/>
                </a:solidFill>
                <a:latin typeface="Avenir Book" panose="02000503020000020003" pitchFamily="2" charset="0"/>
              </a:rPr>
              <a:t>M</a:t>
            </a:r>
            <a:r>
              <a:rPr lang="nb-NO" sz="1100" spc="300" dirty="0" smtClean="0">
                <a:solidFill>
                  <a:srgbClr val="E20046"/>
                </a:solidFill>
                <a:latin typeface="Avenir Book" panose="02000503020000020003" pitchFamily="2" charset="0"/>
              </a:rPr>
              <a:t>eeting, Dublin</a:t>
            </a:r>
            <a:endParaRPr lang="nb-NO" spc="300" dirty="0" smtClean="0">
              <a:solidFill>
                <a:srgbClr val="E20046"/>
              </a:solidFill>
              <a:latin typeface="Avenir Book" panose="02000503020000020003" pitchFamily="2" charset="0"/>
            </a:endParaRPr>
          </a:p>
        </p:txBody>
      </p:sp>
      <p:pic>
        <p:nvPicPr>
          <p:cNvPr id="6" name="Graphic 5">
            <a:extLst>
              <a:ext uri="{FF2B5EF4-FFF2-40B4-BE49-F238E27FC236}">
                <a16:creationId xmlns:a16="http://schemas.microsoft.com/office/drawing/2014/main" id="{F457F21E-4E83-AA4A-9318-370A37BA0CD5}"/>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10328532" y="6128068"/>
            <a:ext cx="1474123" cy="381626"/>
          </a:xfrm>
          <a:prstGeom prst="rect">
            <a:avLst/>
          </a:prstGeom>
        </p:spPr>
      </p:pic>
    </p:spTree>
    <p:extLst>
      <p:ext uri="{BB962C8B-B14F-4D97-AF65-F5344CB8AC3E}">
        <p14:creationId xmlns:p14="http://schemas.microsoft.com/office/powerpoint/2010/main" val="814439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99A59D4D-A0D0-234C-8BD4-BAD949393F36}"/>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10328532" y="6128066"/>
            <a:ext cx="1522575" cy="394169"/>
          </a:xfrm>
          <a:prstGeom prst="rect">
            <a:avLst/>
          </a:prstGeom>
        </p:spPr>
      </p:pic>
      <p:sp>
        <p:nvSpPr>
          <p:cNvPr id="6" name="Oval 19">
            <a:extLst>
              <a:ext uri="{FF2B5EF4-FFF2-40B4-BE49-F238E27FC236}">
                <a16:creationId xmlns:a16="http://schemas.microsoft.com/office/drawing/2014/main" id="{4E18D4E4-3B01-1249-8174-DAE1A72B3AFA}"/>
              </a:ext>
            </a:extLst>
          </p:cNvPr>
          <p:cNvSpPr/>
          <p:nvPr/>
        </p:nvSpPr>
        <p:spPr>
          <a:xfrm>
            <a:off x="7513773" y="1284693"/>
            <a:ext cx="3826476" cy="3862746"/>
          </a:xfrm>
          <a:prstGeom prst="ellipse">
            <a:avLst/>
          </a:prstGeom>
          <a:solidFill>
            <a:srgbClr val="FFD2DF">
              <a:alpha val="7960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highlight>
                <a:srgbClr val="1E306C"/>
              </a:highlight>
            </a:endParaRPr>
          </a:p>
        </p:txBody>
      </p:sp>
      <p:pic>
        <p:nvPicPr>
          <p:cNvPr id="7" name="Graphic 3">
            <a:extLst>
              <a:ext uri="{FF2B5EF4-FFF2-40B4-BE49-F238E27FC236}">
                <a16:creationId xmlns:a16="http://schemas.microsoft.com/office/drawing/2014/main" id="{53EDA35B-34B7-EC4A-A2DC-F52526557D78}"/>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7841316" y="1715179"/>
            <a:ext cx="3498933" cy="4096312"/>
          </a:xfrm>
          <a:prstGeom prst="rect">
            <a:avLst/>
          </a:prstGeom>
        </p:spPr>
      </p:pic>
      <p:sp>
        <p:nvSpPr>
          <p:cNvPr id="11" name="Tittel 10"/>
          <p:cNvSpPr>
            <a:spLocks noGrp="1"/>
          </p:cNvSpPr>
          <p:nvPr>
            <p:ph type="ctrTitle"/>
          </p:nvPr>
        </p:nvSpPr>
        <p:spPr>
          <a:xfrm>
            <a:off x="1295400" y="2705099"/>
            <a:ext cx="6545916" cy="2442340"/>
          </a:xfrm>
        </p:spPr>
        <p:txBody>
          <a:bodyPr>
            <a:normAutofit/>
          </a:bodyPr>
          <a:lstStyle/>
          <a:p>
            <a:r>
              <a:rPr lang="nb-NO" dirty="0" err="1" smtClean="0"/>
              <a:t>Thank</a:t>
            </a:r>
            <a:r>
              <a:rPr lang="nb-NO" dirty="0" smtClean="0"/>
              <a:t> </a:t>
            </a:r>
            <a:r>
              <a:rPr lang="nb-NO" dirty="0" err="1" smtClean="0"/>
              <a:t>you</a:t>
            </a:r>
            <a:r>
              <a:rPr lang="nb-NO" dirty="0" smtClean="0"/>
              <a:t> and </a:t>
            </a:r>
            <a:br>
              <a:rPr lang="nb-NO" dirty="0" smtClean="0"/>
            </a:br>
            <a:r>
              <a:rPr lang="nb-NO" dirty="0" err="1" smtClean="0"/>
              <a:t>good</a:t>
            </a:r>
            <a:r>
              <a:rPr lang="nb-NO" dirty="0" smtClean="0"/>
              <a:t> </a:t>
            </a:r>
            <a:r>
              <a:rPr lang="nb-NO" dirty="0" err="1" smtClean="0"/>
              <a:t>luck</a:t>
            </a:r>
            <a:r>
              <a:rPr lang="nb-NO" dirty="0" smtClean="0"/>
              <a:t>!</a:t>
            </a:r>
            <a:endParaRPr lang="nb-NO" dirty="0"/>
          </a:p>
        </p:txBody>
      </p:sp>
    </p:spTree>
    <p:extLst>
      <p:ext uri="{BB962C8B-B14F-4D97-AF65-F5344CB8AC3E}">
        <p14:creationId xmlns:p14="http://schemas.microsoft.com/office/powerpoint/2010/main" val="3689868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Graphic 24">
            <a:extLst>
              <a:ext uri="{FF2B5EF4-FFF2-40B4-BE49-F238E27FC236}">
                <a16:creationId xmlns:a16="http://schemas.microsoft.com/office/drawing/2014/main" id="{E32D0E45-13F5-D449-82EE-8D90763CD048}"/>
              </a:ext>
            </a:extLst>
          </p:cNvPr>
          <p:cNvPicPr>
            <a:picLocks noChangeAspect="1"/>
          </p:cNvPicPr>
          <p:nvPr/>
        </p:nvPicPr>
        <p:blipFill>
          <a:blip r:embed="rId3">
            <a:extLst>
              <a:ext uri="{96DAC541-7B7A-43D3-8B79-37D633B846F1}">
                <asvg:svgBlip xmlns:asvg="http://schemas.microsoft.com/office/drawing/2016/SVG/main" xmlns="" r:embed="rId5"/>
              </a:ext>
            </a:extLst>
          </a:blip>
          <a:stretch>
            <a:fillRect/>
          </a:stretch>
        </p:blipFill>
        <p:spPr>
          <a:xfrm>
            <a:off x="10328532" y="6128068"/>
            <a:ext cx="1474123" cy="381626"/>
          </a:xfrm>
          <a:prstGeom prst="rect">
            <a:avLst/>
          </a:prstGeom>
        </p:spPr>
      </p:pic>
      <p:sp>
        <p:nvSpPr>
          <p:cNvPr id="2" name="Tittel 1"/>
          <p:cNvSpPr>
            <a:spLocks noGrp="1"/>
          </p:cNvSpPr>
          <p:nvPr>
            <p:ph type="title"/>
          </p:nvPr>
        </p:nvSpPr>
        <p:spPr/>
        <p:txBody>
          <a:bodyPr/>
          <a:lstStyle/>
          <a:p>
            <a:r>
              <a:rPr lang="nb-NO" dirty="0" smtClean="0"/>
              <a:t>PAS Chairs and </a:t>
            </a:r>
            <a:r>
              <a:rPr lang="nb-NO" dirty="0" err="1" smtClean="0"/>
              <a:t>secretariat</a:t>
            </a:r>
            <a:r>
              <a:rPr lang="nb-NO" dirty="0"/>
              <a:t> </a:t>
            </a:r>
            <a:r>
              <a:rPr lang="nb-NO" dirty="0" smtClean="0"/>
              <a:t>– OAGN </a:t>
            </a:r>
            <a:r>
              <a:rPr lang="nb-NO" dirty="0" err="1" smtClean="0"/>
              <a:t>period</a:t>
            </a:r>
            <a:endParaRPr lang="nb-NO" dirty="0"/>
          </a:p>
        </p:txBody>
      </p:sp>
      <p:sp>
        <p:nvSpPr>
          <p:cNvPr id="3" name="Plassholder for innhold 2"/>
          <p:cNvSpPr>
            <a:spLocks noGrp="1"/>
          </p:cNvSpPr>
          <p:nvPr>
            <p:ph idx="1"/>
          </p:nvPr>
        </p:nvSpPr>
        <p:spPr/>
        <p:txBody>
          <a:bodyPr/>
          <a:lstStyle/>
          <a:p>
            <a:r>
              <a:rPr lang="nb-NO" dirty="0"/>
              <a:t>Jan Roar Beckstrøm: 2016 - </a:t>
            </a:r>
            <a:r>
              <a:rPr lang="nb-NO" dirty="0" smtClean="0"/>
              <a:t>Aug</a:t>
            </a:r>
            <a:r>
              <a:rPr lang="nb-NO" dirty="0"/>
              <a:t>. 2019</a:t>
            </a:r>
          </a:p>
          <a:p>
            <a:r>
              <a:rPr lang="nb-NO" dirty="0"/>
              <a:t>Morten Nordberg: </a:t>
            </a:r>
            <a:r>
              <a:rPr lang="nb-NO" dirty="0" smtClean="0"/>
              <a:t>Aug</a:t>
            </a:r>
            <a:r>
              <a:rPr lang="nb-NO" dirty="0"/>
              <a:t>. 2019 - </a:t>
            </a:r>
            <a:r>
              <a:rPr lang="nb-NO" dirty="0" smtClean="0"/>
              <a:t>Sept</a:t>
            </a:r>
            <a:r>
              <a:rPr lang="nb-NO" dirty="0"/>
              <a:t>. </a:t>
            </a:r>
            <a:r>
              <a:rPr lang="nb-NO" dirty="0" smtClean="0"/>
              <a:t>2021</a:t>
            </a:r>
            <a:endParaRPr lang="nb-NO" dirty="0"/>
          </a:p>
          <a:p>
            <a:r>
              <a:rPr lang="nb-NO" dirty="0"/>
              <a:t>Lene Siljeholm Christiansen: </a:t>
            </a:r>
            <a:r>
              <a:rPr lang="nb-NO" dirty="0" smtClean="0"/>
              <a:t>Sept</a:t>
            </a:r>
            <a:r>
              <a:rPr lang="nb-NO" dirty="0"/>
              <a:t>. </a:t>
            </a:r>
            <a:r>
              <a:rPr lang="nb-NO" dirty="0" smtClean="0"/>
              <a:t>2021- Nov. </a:t>
            </a:r>
            <a:r>
              <a:rPr lang="nb-NO" dirty="0"/>
              <a:t>2022</a:t>
            </a:r>
          </a:p>
          <a:p>
            <a:pPr marL="0" indent="0">
              <a:buNone/>
            </a:pPr>
            <a:endParaRPr lang="nb-NO" dirty="0" smtClean="0"/>
          </a:p>
          <a:p>
            <a:pPr marL="0" indent="0">
              <a:buNone/>
            </a:pPr>
            <a:r>
              <a:rPr lang="nb-NO" dirty="0" smtClean="0"/>
              <a:t>PAS </a:t>
            </a:r>
            <a:r>
              <a:rPr lang="nb-NO" dirty="0" err="1" smtClean="0"/>
              <a:t>Secretariat</a:t>
            </a:r>
            <a:r>
              <a:rPr lang="nb-NO" dirty="0" smtClean="0"/>
              <a:t>: </a:t>
            </a:r>
          </a:p>
          <a:p>
            <a:r>
              <a:rPr lang="nb-NO" dirty="0" smtClean="0"/>
              <a:t>Hege Larsen: 2016 - </a:t>
            </a:r>
            <a:r>
              <a:rPr lang="nb-NO" dirty="0" err="1" smtClean="0"/>
              <a:t>Decemb</a:t>
            </a:r>
            <a:r>
              <a:rPr lang="nb-NO" dirty="0" smtClean="0"/>
              <a:t>. 2021</a:t>
            </a:r>
          </a:p>
          <a:p>
            <a:r>
              <a:rPr lang="nb-NO" dirty="0" smtClean="0"/>
              <a:t>Lise </a:t>
            </a:r>
            <a:r>
              <a:rPr lang="nb-NO" dirty="0"/>
              <a:t>M. Styrk </a:t>
            </a:r>
            <a:r>
              <a:rPr lang="nb-NO" dirty="0" smtClean="0"/>
              <a:t>Hansen - </a:t>
            </a:r>
            <a:r>
              <a:rPr lang="nb-NO" dirty="0" err="1" smtClean="0"/>
              <a:t>Decemb</a:t>
            </a:r>
            <a:r>
              <a:rPr lang="nb-NO" dirty="0" smtClean="0"/>
              <a:t>. 2021 – Nov. 2022</a:t>
            </a:r>
            <a:endParaRPr lang="nb-NO" dirty="0"/>
          </a:p>
          <a:p>
            <a:endParaRPr lang="nb-NO" dirty="0"/>
          </a:p>
        </p:txBody>
      </p:sp>
    </p:spTree>
    <p:extLst>
      <p:ext uri="{BB962C8B-B14F-4D97-AF65-F5344CB8AC3E}">
        <p14:creationId xmlns:p14="http://schemas.microsoft.com/office/powerpoint/2010/main" val="841608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Definition </a:t>
            </a:r>
            <a:r>
              <a:rPr lang="nb-NO" dirty="0" err="1" smtClean="0"/>
              <a:t>of</a:t>
            </a:r>
            <a:r>
              <a:rPr lang="nb-NO" dirty="0" smtClean="0"/>
              <a:t> PA from 1951</a:t>
            </a:r>
            <a:endParaRPr lang="nb-NO" dirty="0"/>
          </a:p>
        </p:txBody>
      </p:sp>
      <p:sp>
        <p:nvSpPr>
          <p:cNvPr id="3" name="Plassholder for innhold 2"/>
          <p:cNvSpPr>
            <a:spLocks noGrp="1"/>
          </p:cNvSpPr>
          <p:nvPr>
            <p:ph idx="1"/>
          </p:nvPr>
        </p:nvSpPr>
        <p:spPr/>
        <p:txBody>
          <a:bodyPr/>
          <a:lstStyle/>
          <a:p>
            <a:pPr marL="0" indent="0">
              <a:buNone/>
            </a:pPr>
            <a:endParaRPr lang="en-US" dirty="0" smtClean="0"/>
          </a:p>
          <a:p>
            <a:pPr marL="0" indent="0">
              <a:buNone/>
            </a:pPr>
            <a:r>
              <a:rPr lang="en-US" i="1" dirty="0" smtClean="0"/>
              <a:t>“It </a:t>
            </a:r>
            <a:r>
              <a:rPr lang="en-US" i="1" dirty="0"/>
              <a:t>is necessary that the legislature hold the executive responsible not only for the honest expenditure of all funds but also the efficient use of public money in accordance with policies prescribes by law. </a:t>
            </a:r>
            <a:endParaRPr lang="en-US" i="1" dirty="0" smtClean="0"/>
          </a:p>
          <a:p>
            <a:pPr marL="0" indent="0">
              <a:buNone/>
            </a:pPr>
            <a:endParaRPr lang="en-US" i="1" dirty="0"/>
          </a:p>
          <a:p>
            <a:pPr marL="0" indent="0">
              <a:buNone/>
            </a:pPr>
            <a:r>
              <a:rPr lang="en-US" i="1" dirty="0" smtClean="0"/>
              <a:t>This </a:t>
            </a:r>
            <a:r>
              <a:rPr lang="en-US" i="1" dirty="0"/>
              <a:t>is known as an operational audit or a performance audit, and it too should be undertaken by a staff responsible to a </a:t>
            </a:r>
            <a:r>
              <a:rPr lang="en-US" i="1" dirty="0" smtClean="0"/>
              <a:t>legislature”</a:t>
            </a:r>
          </a:p>
          <a:p>
            <a:pPr marL="0" indent="0">
              <a:buNone/>
            </a:pPr>
            <a:r>
              <a:rPr lang="en-US" i="1" dirty="0" smtClean="0"/>
              <a:t>(Michigan Little Hoover Commission, march 1951)</a:t>
            </a:r>
            <a:endParaRPr lang="nb-NO" i="1" dirty="0"/>
          </a:p>
        </p:txBody>
      </p:sp>
    </p:spTree>
    <p:extLst>
      <p:ext uri="{BB962C8B-B14F-4D97-AF65-F5344CB8AC3E}">
        <p14:creationId xmlns:p14="http://schemas.microsoft.com/office/powerpoint/2010/main" val="3075350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Graphic 24">
            <a:extLst>
              <a:ext uri="{FF2B5EF4-FFF2-40B4-BE49-F238E27FC236}">
                <a16:creationId xmlns:a16="http://schemas.microsoft.com/office/drawing/2014/main" id="{E32D0E45-13F5-D449-82EE-8D90763CD048}"/>
              </a:ext>
            </a:extLst>
          </p:cNvPr>
          <p:cNvPicPr>
            <a:picLocks noChangeAspect="1"/>
          </p:cNvPicPr>
          <p:nvPr/>
        </p:nvPicPr>
        <p:blipFill>
          <a:blip r:embed="rId3">
            <a:extLst>
              <a:ext uri="{96DAC541-7B7A-43D3-8B79-37D633B846F1}">
                <asvg:svgBlip xmlns:asvg="http://schemas.microsoft.com/office/drawing/2016/SVG/main" xmlns="" r:embed="rId5"/>
              </a:ext>
            </a:extLst>
          </a:blip>
          <a:stretch>
            <a:fillRect/>
          </a:stretch>
        </p:blipFill>
        <p:spPr>
          <a:xfrm>
            <a:off x="10328532" y="6128068"/>
            <a:ext cx="1474123" cy="381626"/>
          </a:xfrm>
          <a:prstGeom prst="rect">
            <a:avLst/>
          </a:prstGeom>
        </p:spPr>
      </p:pic>
      <p:sp>
        <p:nvSpPr>
          <p:cNvPr id="2" name="Tittel 1"/>
          <p:cNvSpPr>
            <a:spLocks noGrp="1"/>
          </p:cNvSpPr>
          <p:nvPr>
            <p:ph type="title"/>
          </p:nvPr>
        </p:nvSpPr>
        <p:spPr/>
        <p:txBody>
          <a:bodyPr/>
          <a:lstStyle/>
          <a:p>
            <a:r>
              <a:rPr lang="nb-NO" dirty="0" smtClean="0"/>
              <a:t>The </a:t>
            </a:r>
            <a:r>
              <a:rPr lang="nb-NO" dirty="0" err="1" smtClean="0"/>
              <a:t>role</a:t>
            </a:r>
            <a:r>
              <a:rPr lang="nb-NO" dirty="0" smtClean="0"/>
              <a:t> </a:t>
            </a:r>
            <a:r>
              <a:rPr lang="nb-NO" dirty="0" err="1" smtClean="0"/>
              <a:t>of</a:t>
            </a:r>
            <a:r>
              <a:rPr lang="nb-NO" dirty="0" smtClean="0"/>
              <a:t> PAS </a:t>
            </a:r>
            <a:endParaRPr lang="nb-NO" dirty="0"/>
          </a:p>
        </p:txBody>
      </p:sp>
      <p:sp>
        <p:nvSpPr>
          <p:cNvPr id="3" name="Plassholder for innhold 2"/>
          <p:cNvSpPr>
            <a:spLocks noGrp="1"/>
          </p:cNvSpPr>
          <p:nvPr>
            <p:ph idx="1"/>
          </p:nvPr>
        </p:nvSpPr>
        <p:spPr/>
        <p:txBody>
          <a:bodyPr/>
          <a:lstStyle/>
          <a:p>
            <a:r>
              <a:rPr lang="nb-NO" dirty="0" err="1">
                <a:sym typeface="Wingdings" panose="05000000000000000000" pitchFamily="2" charset="2"/>
              </a:rPr>
              <a:t>We</a:t>
            </a:r>
            <a:r>
              <a:rPr lang="nb-NO" dirty="0">
                <a:sym typeface="Wingdings" panose="05000000000000000000" pitchFamily="2" charset="2"/>
              </a:rPr>
              <a:t> </a:t>
            </a:r>
            <a:r>
              <a:rPr lang="nb-NO" dirty="0" err="1">
                <a:sym typeface="Wingdings" panose="05000000000000000000" pitchFamily="2" charset="2"/>
              </a:rPr>
              <a:t>decide</a:t>
            </a:r>
            <a:r>
              <a:rPr lang="nb-NO" dirty="0">
                <a:sym typeface="Wingdings" panose="05000000000000000000" pitchFamily="2" charset="2"/>
              </a:rPr>
              <a:t> </a:t>
            </a:r>
            <a:r>
              <a:rPr lang="nb-NO" dirty="0" err="1">
                <a:sym typeface="Wingdings" panose="05000000000000000000" pitchFamily="2" charset="2"/>
              </a:rPr>
              <a:t>what</a:t>
            </a:r>
            <a:r>
              <a:rPr lang="nb-NO" dirty="0">
                <a:sym typeface="Wingdings" panose="05000000000000000000" pitchFamily="2" charset="2"/>
              </a:rPr>
              <a:t> PA is and </a:t>
            </a:r>
            <a:r>
              <a:rPr lang="nb-NO" dirty="0" err="1">
                <a:sym typeface="Wingdings" panose="05000000000000000000" pitchFamily="2" charset="2"/>
              </a:rPr>
              <a:t>how</a:t>
            </a:r>
            <a:r>
              <a:rPr lang="nb-NO" dirty="0">
                <a:sym typeface="Wingdings" panose="05000000000000000000" pitchFamily="2" charset="2"/>
              </a:rPr>
              <a:t> it </a:t>
            </a:r>
            <a:r>
              <a:rPr lang="nb-NO" dirty="0" err="1">
                <a:sym typeface="Wingdings" panose="05000000000000000000" pitchFamily="2" charset="2"/>
              </a:rPr>
              <a:t>should</a:t>
            </a:r>
            <a:r>
              <a:rPr lang="nb-NO" dirty="0">
                <a:sym typeface="Wingdings" panose="05000000000000000000" pitchFamily="2" charset="2"/>
              </a:rPr>
              <a:t> be </a:t>
            </a:r>
            <a:r>
              <a:rPr lang="nb-NO" dirty="0" err="1" smtClean="0">
                <a:sym typeface="Wingdings" panose="05000000000000000000" pitchFamily="2" charset="2"/>
              </a:rPr>
              <a:t>conducted</a:t>
            </a:r>
            <a:endParaRPr lang="nb-NO" dirty="0" smtClean="0">
              <a:sym typeface="Wingdings" panose="05000000000000000000" pitchFamily="2" charset="2"/>
            </a:endParaRPr>
          </a:p>
          <a:p>
            <a:endParaRPr lang="nb-NO" dirty="0">
              <a:sym typeface="Wingdings" panose="05000000000000000000" pitchFamily="2" charset="2"/>
            </a:endParaRPr>
          </a:p>
          <a:p>
            <a:r>
              <a:rPr lang="nb-NO" dirty="0" err="1" smtClean="0"/>
              <a:t>We</a:t>
            </a:r>
            <a:r>
              <a:rPr lang="nb-NO" dirty="0" smtClean="0"/>
              <a:t> </a:t>
            </a:r>
            <a:r>
              <a:rPr lang="nb-NO" dirty="0" err="1" smtClean="0"/>
              <a:t>are</a:t>
            </a:r>
            <a:r>
              <a:rPr lang="nb-NO" dirty="0" smtClean="0"/>
              <a:t> global standardsetters – </a:t>
            </a:r>
            <a:r>
              <a:rPr lang="nb-NO" dirty="0" err="1" smtClean="0"/>
              <a:t>something</a:t>
            </a:r>
            <a:r>
              <a:rPr lang="nb-NO" dirty="0" smtClean="0"/>
              <a:t> to be </a:t>
            </a:r>
            <a:r>
              <a:rPr lang="nb-NO" dirty="0" err="1" smtClean="0"/>
              <a:t>proud</a:t>
            </a:r>
            <a:r>
              <a:rPr lang="nb-NO" dirty="0" smtClean="0"/>
              <a:t> </a:t>
            </a:r>
            <a:r>
              <a:rPr lang="nb-NO" dirty="0" err="1" smtClean="0"/>
              <a:t>of</a:t>
            </a:r>
            <a:r>
              <a:rPr lang="nb-NO" dirty="0" smtClean="0">
                <a:sym typeface="Wingdings" panose="05000000000000000000" pitchFamily="2" charset="2"/>
              </a:rPr>
              <a:t></a:t>
            </a:r>
          </a:p>
          <a:p>
            <a:pPr marL="0" indent="0">
              <a:buNone/>
            </a:pPr>
            <a:endParaRPr lang="nb-NO" dirty="0">
              <a:sym typeface="Wingdings" panose="05000000000000000000" pitchFamily="2" charset="2"/>
            </a:endParaRPr>
          </a:p>
          <a:p>
            <a:r>
              <a:rPr lang="nb-NO" dirty="0" smtClean="0">
                <a:sym typeface="Wingdings" panose="05000000000000000000" pitchFamily="2" charset="2"/>
              </a:rPr>
              <a:t>PAS </a:t>
            </a:r>
            <a:r>
              <a:rPr lang="nb-NO" dirty="0" err="1" smtClean="0">
                <a:sym typeface="Wingdings" panose="05000000000000000000" pitchFamily="2" charset="2"/>
              </a:rPr>
              <a:t>should</a:t>
            </a:r>
            <a:r>
              <a:rPr lang="nb-NO" dirty="0" smtClean="0">
                <a:sym typeface="Wingdings" panose="05000000000000000000" pitchFamily="2" charset="2"/>
              </a:rPr>
              <a:t> have a </a:t>
            </a:r>
            <a:r>
              <a:rPr lang="nb-NO" dirty="0" err="1" smtClean="0">
                <a:sym typeface="Wingdings" panose="05000000000000000000" pitchFamily="2" charset="2"/>
              </a:rPr>
              <a:t>strong</a:t>
            </a:r>
            <a:r>
              <a:rPr lang="nb-NO" dirty="0" smtClean="0">
                <a:sym typeface="Wingdings" panose="05000000000000000000" pitchFamily="2" charset="2"/>
              </a:rPr>
              <a:t> </a:t>
            </a:r>
            <a:r>
              <a:rPr lang="nb-NO" dirty="0" err="1" smtClean="0">
                <a:sym typeface="Wingdings" panose="05000000000000000000" pitchFamily="2" charset="2"/>
              </a:rPr>
              <a:t>voice</a:t>
            </a:r>
            <a:r>
              <a:rPr lang="nb-NO" dirty="0" smtClean="0">
                <a:sym typeface="Wingdings" panose="05000000000000000000" pitchFamily="2" charset="2"/>
              </a:rPr>
              <a:t> in </a:t>
            </a:r>
            <a:r>
              <a:rPr lang="nb-NO" dirty="0" err="1" smtClean="0">
                <a:sym typeface="Wingdings" panose="05000000000000000000" pitchFamily="2" charset="2"/>
              </a:rPr>
              <a:t>the</a:t>
            </a:r>
            <a:r>
              <a:rPr lang="nb-NO" dirty="0" smtClean="0">
                <a:sym typeface="Wingdings" panose="05000000000000000000" pitchFamily="2" charset="2"/>
              </a:rPr>
              <a:t> INTOSAI </a:t>
            </a:r>
            <a:r>
              <a:rPr lang="nb-NO" dirty="0" err="1" smtClean="0">
                <a:sym typeface="Wingdings" panose="05000000000000000000" pitchFamily="2" charset="2"/>
              </a:rPr>
              <a:t>community</a:t>
            </a:r>
            <a:endParaRPr lang="nb-NO" dirty="0" smtClean="0">
              <a:sym typeface="Wingdings" panose="05000000000000000000" pitchFamily="2" charset="2"/>
            </a:endParaRPr>
          </a:p>
          <a:p>
            <a:endParaRPr lang="nb-NO" dirty="0">
              <a:sym typeface="Wingdings" panose="05000000000000000000" pitchFamily="2" charset="2"/>
            </a:endParaRPr>
          </a:p>
          <a:p>
            <a:r>
              <a:rPr lang="nb-NO" dirty="0" smtClean="0">
                <a:sym typeface="Wingdings" panose="05000000000000000000" pitchFamily="2" charset="2"/>
              </a:rPr>
              <a:t>PAS </a:t>
            </a:r>
            <a:r>
              <a:rPr lang="nb-NO" dirty="0" err="1" smtClean="0">
                <a:sym typeface="Wingdings" panose="05000000000000000000" pitchFamily="2" charset="2"/>
              </a:rPr>
              <a:t>very</a:t>
            </a:r>
            <a:r>
              <a:rPr lang="nb-NO" dirty="0" smtClean="0">
                <a:sym typeface="Wingdings" panose="05000000000000000000" pitchFamily="2" charset="2"/>
              </a:rPr>
              <a:t> </a:t>
            </a:r>
            <a:r>
              <a:rPr lang="nb-NO" dirty="0" err="1" smtClean="0">
                <a:sym typeface="Wingdings" panose="05000000000000000000" pitchFamily="2" charset="2"/>
              </a:rPr>
              <a:t>important</a:t>
            </a:r>
            <a:r>
              <a:rPr lang="nb-NO" dirty="0" smtClean="0">
                <a:sym typeface="Wingdings" panose="05000000000000000000" pitchFamily="2" charset="2"/>
              </a:rPr>
              <a:t> </a:t>
            </a:r>
            <a:r>
              <a:rPr lang="nb-NO" dirty="0" err="1" smtClean="0">
                <a:sym typeface="Wingdings" panose="05000000000000000000" pitchFamily="2" charset="2"/>
              </a:rPr>
              <a:t>if</a:t>
            </a:r>
            <a:r>
              <a:rPr lang="nb-NO" dirty="0" smtClean="0">
                <a:sym typeface="Wingdings" panose="05000000000000000000" pitchFamily="2" charset="2"/>
              </a:rPr>
              <a:t> INTOSAI is to be a </a:t>
            </a:r>
            <a:r>
              <a:rPr lang="nb-NO" dirty="0" err="1" smtClean="0">
                <a:sym typeface="Wingdings" panose="05000000000000000000" pitchFamily="2" charset="2"/>
              </a:rPr>
              <a:t>professional</a:t>
            </a:r>
            <a:r>
              <a:rPr lang="nb-NO" dirty="0" smtClean="0">
                <a:sym typeface="Wingdings" panose="05000000000000000000" pitchFamily="2" charset="2"/>
              </a:rPr>
              <a:t> standard setting </a:t>
            </a:r>
            <a:r>
              <a:rPr lang="nb-NO" dirty="0" err="1" smtClean="0">
                <a:sym typeface="Wingdings" panose="05000000000000000000" pitchFamily="2" charset="2"/>
              </a:rPr>
              <a:t>organization</a:t>
            </a:r>
            <a:endParaRPr lang="nb-NO" dirty="0" smtClean="0">
              <a:sym typeface="Wingdings" panose="05000000000000000000" pitchFamily="2" charset="2"/>
            </a:endParaRPr>
          </a:p>
          <a:p>
            <a:endParaRPr lang="nb-NO" dirty="0" smtClean="0">
              <a:sym typeface="Wingdings" panose="05000000000000000000" pitchFamily="2" charset="2"/>
            </a:endParaRPr>
          </a:p>
          <a:p>
            <a:endParaRPr lang="nb-NO" dirty="0">
              <a:sym typeface="Wingdings" panose="05000000000000000000" pitchFamily="2" charset="2"/>
            </a:endParaRPr>
          </a:p>
          <a:p>
            <a:endParaRPr lang="nb-NO" dirty="0"/>
          </a:p>
        </p:txBody>
      </p:sp>
    </p:spTree>
    <p:extLst>
      <p:ext uri="{BB962C8B-B14F-4D97-AF65-F5344CB8AC3E}">
        <p14:creationId xmlns:p14="http://schemas.microsoft.com/office/powerpoint/2010/main" val="1370064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320DA7A4-5380-6645-8F3A-EB86A6A55A10}"/>
              </a:ext>
            </a:extLst>
          </p:cNvPr>
          <p:cNvSpPr txBox="1">
            <a:spLocks/>
          </p:cNvSpPr>
          <p:nvPr/>
        </p:nvSpPr>
        <p:spPr>
          <a:xfrm>
            <a:off x="428365" y="337319"/>
            <a:ext cx="3826476" cy="4024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400" dirty="0">
                <a:solidFill>
                  <a:srgbClr val="1E306C"/>
                </a:solidFill>
                <a:effectLst/>
                <a:latin typeface="Avenir Medium" panose="02000503020000020003" pitchFamily="2" charset="0"/>
              </a:rPr>
              <a:t/>
            </a:r>
            <a:br>
              <a:rPr lang="en-GB" sz="1400" dirty="0">
                <a:solidFill>
                  <a:srgbClr val="1E306C"/>
                </a:solidFill>
                <a:effectLst/>
                <a:latin typeface="Avenir Medium" panose="02000503020000020003" pitchFamily="2" charset="0"/>
              </a:rPr>
            </a:br>
            <a:r>
              <a:rPr lang="en-GB" sz="1400" dirty="0">
                <a:solidFill>
                  <a:srgbClr val="1E306C"/>
                </a:solidFill>
                <a:latin typeface="Avenir Medium" panose="02000503020000020003" pitchFamily="2" charset="0"/>
              </a:rPr>
              <a:t/>
            </a:r>
            <a:br>
              <a:rPr lang="en-GB" sz="1400" dirty="0">
                <a:solidFill>
                  <a:srgbClr val="1E306C"/>
                </a:solidFill>
                <a:latin typeface="Avenir Medium" panose="02000503020000020003" pitchFamily="2" charset="0"/>
              </a:rPr>
            </a:br>
            <a:endParaRPr lang="en-NO" sz="1000" spc="300" dirty="0">
              <a:solidFill>
                <a:srgbClr val="1E306C"/>
              </a:solidFill>
              <a:latin typeface="Avenir Light" panose="020B0402020203020204" pitchFamily="34" charset="77"/>
            </a:endParaRPr>
          </a:p>
        </p:txBody>
      </p:sp>
      <p:pic>
        <p:nvPicPr>
          <p:cNvPr id="10" name="Graphic 9">
            <a:extLst>
              <a:ext uri="{FF2B5EF4-FFF2-40B4-BE49-F238E27FC236}">
                <a16:creationId xmlns:a16="http://schemas.microsoft.com/office/drawing/2014/main" id="{97269655-C85F-1B42-BD6D-97674BA03F70}"/>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10328532" y="6128068"/>
            <a:ext cx="1474123" cy="381626"/>
          </a:xfrm>
          <a:prstGeom prst="rect">
            <a:avLst/>
          </a:prstGeom>
        </p:spPr>
      </p:pic>
      <p:sp>
        <p:nvSpPr>
          <p:cNvPr id="18" name="Tittel 17"/>
          <p:cNvSpPr>
            <a:spLocks noGrp="1"/>
          </p:cNvSpPr>
          <p:nvPr>
            <p:ph type="title"/>
          </p:nvPr>
        </p:nvSpPr>
        <p:spPr/>
        <p:txBody>
          <a:bodyPr/>
          <a:lstStyle/>
          <a:p>
            <a:r>
              <a:rPr lang="nb-NO" dirty="0" smtClean="0"/>
              <a:t>The </a:t>
            </a:r>
            <a:r>
              <a:rPr lang="nb-NO" dirty="0" err="1" smtClean="0"/>
              <a:t>role</a:t>
            </a:r>
            <a:r>
              <a:rPr lang="nb-NO" dirty="0" smtClean="0"/>
              <a:t> </a:t>
            </a:r>
            <a:r>
              <a:rPr lang="nb-NO" dirty="0" err="1" smtClean="0"/>
              <a:t>of</a:t>
            </a:r>
            <a:r>
              <a:rPr lang="nb-NO" dirty="0" smtClean="0"/>
              <a:t> PAS – more </a:t>
            </a:r>
            <a:r>
              <a:rPr lang="nb-NO" dirty="0" err="1" smtClean="0"/>
              <a:t>concretely</a:t>
            </a:r>
            <a:endParaRPr lang="nb-NO" dirty="0"/>
          </a:p>
        </p:txBody>
      </p:sp>
      <p:sp>
        <p:nvSpPr>
          <p:cNvPr id="19" name="Plassholder for innhold 18"/>
          <p:cNvSpPr>
            <a:spLocks noGrp="1"/>
          </p:cNvSpPr>
          <p:nvPr>
            <p:ph idx="1"/>
          </p:nvPr>
        </p:nvSpPr>
        <p:spPr/>
        <p:txBody>
          <a:bodyPr>
            <a:normAutofit fontScale="85000" lnSpcReduction="10000"/>
          </a:bodyPr>
          <a:lstStyle/>
          <a:p>
            <a:r>
              <a:rPr lang="en-US" dirty="0" smtClean="0"/>
              <a:t>Subcommittee to the PSC and part of PSC-Steering Committee</a:t>
            </a:r>
          </a:p>
          <a:p>
            <a:r>
              <a:rPr lang="en-US" dirty="0" smtClean="0"/>
              <a:t>to </a:t>
            </a:r>
            <a:r>
              <a:rPr lang="en-US" dirty="0"/>
              <a:t>disseminate the INTOSAI Implementation Guidelines for Performance Auditing.</a:t>
            </a:r>
          </a:p>
          <a:p>
            <a:r>
              <a:rPr lang="en-US" dirty="0"/>
              <a:t>to develop standards and guidelines for performance auditing based on the current INTOSAI Implementation Guidelines for Performance Auditing.</a:t>
            </a:r>
          </a:p>
          <a:p>
            <a:r>
              <a:rPr lang="en-US" dirty="0"/>
              <a:t>to monitor the development and reforms of the public sector and continuously assess the consequences for performance auditing.</a:t>
            </a:r>
          </a:p>
          <a:p>
            <a:r>
              <a:rPr lang="en-US" dirty="0"/>
              <a:t>to monitor the development of relevant theories, methods, evaluations, etc. at universities and research </a:t>
            </a:r>
            <a:r>
              <a:rPr lang="en-US" dirty="0" err="1"/>
              <a:t>centres</a:t>
            </a:r>
            <a:r>
              <a:rPr lang="en-US" dirty="0"/>
              <a:t> and continuously assess the consequences for performance auditing.</a:t>
            </a:r>
          </a:p>
          <a:p>
            <a:r>
              <a:rPr lang="en-US" dirty="0"/>
              <a:t>to identify needs among Supreme Audit Institutions (SAIs) for additional </a:t>
            </a:r>
            <a:r>
              <a:rPr lang="en-US" dirty="0" smtClean="0"/>
              <a:t>guidance.</a:t>
            </a:r>
          </a:p>
          <a:p>
            <a:pPr marL="0" indent="0" algn="r">
              <a:buNone/>
            </a:pPr>
            <a:r>
              <a:rPr lang="nb-NO" sz="1900" dirty="0" smtClean="0"/>
              <a:t>PAS Terms of </a:t>
            </a:r>
            <a:r>
              <a:rPr lang="nb-NO" sz="1900" dirty="0" err="1" smtClean="0"/>
              <a:t>reference</a:t>
            </a:r>
            <a:endParaRPr lang="nb-NO" sz="1900" dirty="0"/>
          </a:p>
        </p:txBody>
      </p:sp>
    </p:spTree>
    <p:extLst>
      <p:ext uri="{BB962C8B-B14F-4D97-AF65-F5344CB8AC3E}">
        <p14:creationId xmlns:p14="http://schemas.microsoft.com/office/powerpoint/2010/main" val="1770573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Graphic 24">
            <a:extLst>
              <a:ext uri="{FF2B5EF4-FFF2-40B4-BE49-F238E27FC236}">
                <a16:creationId xmlns:a16="http://schemas.microsoft.com/office/drawing/2014/main" id="{E32D0E45-13F5-D449-82EE-8D90763CD048}"/>
              </a:ext>
            </a:extLst>
          </p:cNvPr>
          <p:cNvPicPr>
            <a:picLocks noChangeAspect="1"/>
          </p:cNvPicPr>
          <p:nvPr/>
        </p:nvPicPr>
        <p:blipFill>
          <a:blip r:embed="rId3">
            <a:extLst>
              <a:ext uri="{96DAC541-7B7A-43D3-8B79-37D633B846F1}">
                <asvg:svgBlip xmlns:asvg="http://schemas.microsoft.com/office/drawing/2016/SVG/main" xmlns="" r:embed="rId5"/>
              </a:ext>
            </a:extLst>
          </a:blip>
          <a:stretch>
            <a:fillRect/>
          </a:stretch>
        </p:blipFill>
        <p:spPr>
          <a:xfrm>
            <a:off x="10328532" y="6128068"/>
            <a:ext cx="1474123" cy="381626"/>
          </a:xfrm>
          <a:prstGeom prst="rect">
            <a:avLst/>
          </a:prstGeom>
        </p:spPr>
      </p:pic>
      <p:sp>
        <p:nvSpPr>
          <p:cNvPr id="2" name="Tittel 1"/>
          <p:cNvSpPr>
            <a:spLocks noGrp="1"/>
          </p:cNvSpPr>
          <p:nvPr>
            <p:ph type="title"/>
          </p:nvPr>
        </p:nvSpPr>
        <p:spPr/>
        <p:txBody>
          <a:bodyPr/>
          <a:lstStyle/>
          <a:p>
            <a:r>
              <a:rPr lang="nb-NO" dirty="0" err="1" smtClean="0"/>
              <a:t>Annual</a:t>
            </a:r>
            <a:r>
              <a:rPr lang="nb-NO" dirty="0" smtClean="0"/>
              <a:t> </a:t>
            </a:r>
            <a:r>
              <a:rPr lang="nb-NO" dirty="0" err="1" smtClean="0"/>
              <a:t>meetings</a:t>
            </a:r>
            <a:r>
              <a:rPr lang="nb-NO" dirty="0"/>
              <a:t> </a:t>
            </a:r>
          </a:p>
        </p:txBody>
      </p:sp>
      <p:sp>
        <p:nvSpPr>
          <p:cNvPr id="3" name="Plassholder for innhold 2"/>
          <p:cNvSpPr>
            <a:spLocks noGrp="1"/>
          </p:cNvSpPr>
          <p:nvPr>
            <p:ph idx="1"/>
          </p:nvPr>
        </p:nvSpPr>
        <p:spPr/>
        <p:txBody>
          <a:bodyPr/>
          <a:lstStyle/>
          <a:p>
            <a:r>
              <a:rPr lang="nb-NO" dirty="0" smtClean="0"/>
              <a:t>10th – 2017 Oslo, Norway</a:t>
            </a:r>
          </a:p>
          <a:p>
            <a:r>
              <a:rPr lang="nb-NO" dirty="0" smtClean="0"/>
              <a:t>11th – 2018 Budapest, </a:t>
            </a:r>
            <a:r>
              <a:rPr lang="nb-NO" dirty="0" err="1" smtClean="0"/>
              <a:t>Hungary</a:t>
            </a:r>
            <a:endParaRPr lang="nb-NO" dirty="0" smtClean="0"/>
          </a:p>
          <a:p>
            <a:r>
              <a:rPr lang="nb-NO" dirty="0" smtClean="0"/>
              <a:t>12th –  2019 Johannesburg, South </a:t>
            </a:r>
            <a:r>
              <a:rPr lang="nb-NO" dirty="0" err="1" smtClean="0"/>
              <a:t>Africa</a:t>
            </a:r>
            <a:endParaRPr lang="nb-NO" dirty="0" smtClean="0"/>
          </a:p>
          <a:p>
            <a:r>
              <a:rPr lang="nb-NO" dirty="0" smtClean="0">
                <a:solidFill>
                  <a:schemeClr val="accent1">
                    <a:lumMod val="75000"/>
                  </a:schemeClr>
                </a:solidFill>
              </a:rPr>
              <a:t>2020 – Tbilisi, Georgia - </a:t>
            </a:r>
            <a:r>
              <a:rPr lang="nb-NO" dirty="0" err="1" smtClean="0">
                <a:solidFill>
                  <a:schemeClr val="accent1">
                    <a:lumMod val="75000"/>
                  </a:schemeClr>
                </a:solidFill>
              </a:rPr>
              <a:t>Cancelled</a:t>
            </a:r>
            <a:endParaRPr lang="nb-NO" dirty="0" smtClean="0">
              <a:solidFill>
                <a:schemeClr val="accent1">
                  <a:lumMod val="75000"/>
                </a:schemeClr>
              </a:solidFill>
            </a:endParaRPr>
          </a:p>
          <a:p>
            <a:r>
              <a:rPr lang="nb-NO" dirty="0" smtClean="0">
                <a:solidFill>
                  <a:schemeClr val="accent1">
                    <a:lumMod val="75000"/>
                  </a:schemeClr>
                </a:solidFill>
              </a:rPr>
              <a:t>2021 – Online </a:t>
            </a:r>
            <a:r>
              <a:rPr lang="nb-NO" dirty="0" err="1" smtClean="0">
                <a:solidFill>
                  <a:schemeClr val="accent1">
                    <a:lumMod val="75000"/>
                  </a:schemeClr>
                </a:solidFill>
              </a:rPr>
              <a:t>meeting</a:t>
            </a:r>
            <a:endParaRPr lang="nb-NO" dirty="0" smtClean="0">
              <a:solidFill>
                <a:schemeClr val="accent1">
                  <a:lumMod val="75000"/>
                </a:schemeClr>
              </a:solidFill>
            </a:endParaRPr>
          </a:p>
          <a:p>
            <a:r>
              <a:rPr lang="nb-NO" dirty="0" smtClean="0"/>
              <a:t>13th – 2022 London, UK</a:t>
            </a:r>
            <a:endParaRPr lang="nb-NO" dirty="0"/>
          </a:p>
        </p:txBody>
      </p:sp>
      <p:sp>
        <p:nvSpPr>
          <p:cNvPr id="6" name="Oval 19">
            <a:extLst>
              <a:ext uri="{FF2B5EF4-FFF2-40B4-BE49-F238E27FC236}">
                <a16:creationId xmlns:a16="http://schemas.microsoft.com/office/drawing/2014/main" id="{4E18D4E4-3B01-1249-8174-DAE1A72B3AFA}"/>
              </a:ext>
            </a:extLst>
          </p:cNvPr>
          <p:cNvSpPr/>
          <p:nvPr/>
        </p:nvSpPr>
        <p:spPr>
          <a:xfrm>
            <a:off x="8064998" y="1690688"/>
            <a:ext cx="3288802" cy="3458622"/>
          </a:xfrm>
          <a:prstGeom prst="ellipse">
            <a:avLst/>
          </a:prstGeom>
          <a:solidFill>
            <a:srgbClr val="FFD2DF">
              <a:alpha val="7960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highlight>
                <a:srgbClr val="1E306C"/>
              </a:highlight>
            </a:endParaRPr>
          </a:p>
        </p:txBody>
      </p:sp>
      <p:pic>
        <p:nvPicPr>
          <p:cNvPr id="7" name="Picture 5" descr="A group of people in clothing&#10;&#10;Description automatically generated with medium confidence">
            <a:extLst>
              <a:ext uri="{FF2B5EF4-FFF2-40B4-BE49-F238E27FC236}">
                <a16:creationId xmlns:a16="http://schemas.microsoft.com/office/drawing/2014/main" id="{F2A0C41B-D8D1-C948-A5DD-0DE7CBFF6E74}"/>
              </a:ext>
            </a:extLst>
          </p:cNvPr>
          <p:cNvPicPr>
            <a:picLocks noChangeAspect="1"/>
          </p:cNvPicPr>
          <p:nvPr/>
        </p:nvPicPr>
        <p:blipFill>
          <a:blip r:embed="rId6"/>
          <a:stretch>
            <a:fillRect/>
          </a:stretch>
        </p:blipFill>
        <p:spPr>
          <a:xfrm>
            <a:off x="7635227" y="3154779"/>
            <a:ext cx="4167428" cy="2781996"/>
          </a:xfrm>
          <a:prstGeom prst="rect">
            <a:avLst/>
          </a:prstGeom>
        </p:spPr>
      </p:pic>
    </p:spTree>
    <p:extLst>
      <p:ext uri="{BB962C8B-B14F-4D97-AF65-F5344CB8AC3E}">
        <p14:creationId xmlns:p14="http://schemas.microsoft.com/office/powerpoint/2010/main" val="918657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Graphic 24">
            <a:extLst>
              <a:ext uri="{FF2B5EF4-FFF2-40B4-BE49-F238E27FC236}">
                <a16:creationId xmlns:a16="http://schemas.microsoft.com/office/drawing/2014/main" id="{E32D0E45-13F5-D449-82EE-8D90763CD048}"/>
              </a:ext>
            </a:extLst>
          </p:cNvPr>
          <p:cNvPicPr>
            <a:picLocks noChangeAspect="1"/>
          </p:cNvPicPr>
          <p:nvPr/>
        </p:nvPicPr>
        <p:blipFill>
          <a:blip r:embed="rId3">
            <a:extLst>
              <a:ext uri="{96DAC541-7B7A-43D3-8B79-37D633B846F1}">
                <asvg:svgBlip xmlns:asvg="http://schemas.microsoft.com/office/drawing/2016/SVG/main" xmlns="" r:embed="rId5"/>
              </a:ext>
            </a:extLst>
          </a:blip>
          <a:stretch>
            <a:fillRect/>
          </a:stretch>
        </p:blipFill>
        <p:spPr>
          <a:xfrm>
            <a:off x="10328532" y="6128068"/>
            <a:ext cx="1474123" cy="381626"/>
          </a:xfrm>
          <a:prstGeom prst="rect">
            <a:avLst/>
          </a:prstGeom>
        </p:spPr>
      </p:pic>
      <p:sp>
        <p:nvSpPr>
          <p:cNvPr id="2" name="Tittel 1"/>
          <p:cNvSpPr>
            <a:spLocks noGrp="1"/>
          </p:cNvSpPr>
          <p:nvPr>
            <p:ph type="title"/>
          </p:nvPr>
        </p:nvSpPr>
        <p:spPr/>
        <p:txBody>
          <a:bodyPr/>
          <a:lstStyle/>
          <a:p>
            <a:r>
              <a:rPr lang="nb-NO" dirty="0" smtClean="0"/>
              <a:t>Main </a:t>
            </a:r>
            <a:r>
              <a:rPr lang="nb-NO" dirty="0" err="1" smtClean="0"/>
              <a:t>activities</a:t>
            </a:r>
            <a:r>
              <a:rPr lang="nb-NO" dirty="0" smtClean="0"/>
              <a:t> – PAS </a:t>
            </a:r>
            <a:r>
              <a:rPr lang="nb-NO" dirty="0" err="1" smtClean="0"/>
              <a:t>Work</a:t>
            </a:r>
            <a:r>
              <a:rPr lang="nb-NO" dirty="0" smtClean="0"/>
              <a:t> Plans  </a:t>
            </a:r>
            <a:endParaRPr lang="nb-NO" dirty="0"/>
          </a:p>
        </p:txBody>
      </p:sp>
      <p:sp>
        <p:nvSpPr>
          <p:cNvPr id="3" name="Plassholder for innhold 2"/>
          <p:cNvSpPr>
            <a:spLocks noGrp="1"/>
          </p:cNvSpPr>
          <p:nvPr>
            <p:ph idx="1"/>
          </p:nvPr>
        </p:nvSpPr>
        <p:spPr/>
        <p:txBody>
          <a:bodyPr>
            <a:normAutofit/>
          </a:bodyPr>
          <a:lstStyle/>
          <a:p>
            <a:r>
              <a:rPr lang="en-US" dirty="0"/>
              <a:t>Supporting the implementation of the ISSAI 3000 series</a:t>
            </a:r>
            <a:endParaRPr lang="nb-NO" dirty="0" smtClean="0"/>
          </a:p>
          <a:p>
            <a:r>
              <a:rPr lang="en-US" dirty="0"/>
              <a:t>Working with the PSC and FIPP on realizing the Strategic Development </a:t>
            </a:r>
            <a:r>
              <a:rPr lang="en-US" dirty="0" smtClean="0"/>
              <a:t>Plans</a:t>
            </a:r>
          </a:p>
          <a:p>
            <a:pPr lvl="1"/>
            <a:r>
              <a:rPr lang="nb-NO" dirty="0" err="1"/>
              <a:t>SDPs</a:t>
            </a:r>
            <a:r>
              <a:rPr lang="nb-NO" dirty="0"/>
              <a:t> 2017-2019, 2020-22 (Component 1), The initial </a:t>
            </a:r>
            <a:r>
              <a:rPr lang="nb-NO" dirty="0" err="1"/>
              <a:t>internal</a:t>
            </a:r>
            <a:r>
              <a:rPr lang="nb-NO" dirty="0"/>
              <a:t> </a:t>
            </a:r>
            <a:r>
              <a:rPr lang="nb-NO" dirty="0" err="1"/>
              <a:t>information-gathering</a:t>
            </a:r>
            <a:r>
              <a:rPr lang="nb-NO" dirty="0"/>
              <a:t> </a:t>
            </a:r>
            <a:r>
              <a:rPr lang="nb-NO" dirty="0" err="1"/>
              <a:t>phase</a:t>
            </a:r>
            <a:r>
              <a:rPr lang="nb-NO" dirty="0"/>
              <a:t> of </a:t>
            </a:r>
            <a:r>
              <a:rPr lang="nb-NO" dirty="0" err="1"/>
              <a:t>the</a:t>
            </a:r>
            <a:r>
              <a:rPr lang="nb-NO" dirty="0"/>
              <a:t> SDP </a:t>
            </a:r>
            <a:r>
              <a:rPr lang="nb-NO" dirty="0" smtClean="0"/>
              <a:t>2023-2026</a:t>
            </a:r>
            <a:endParaRPr lang="nb-NO" dirty="0"/>
          </a:p>
          <a:p>
            <a:r>
              <a:rPr lang="nb-NO" dirty="0" smtClean="0"/>
              <a:t>IDI </a:t>
            </a:r>
            <a:r>
              <a:rPr lang="nb-NO" dirty="0" err="1"/>
              <a:t>Performance</a:t>
            </a:r>
            <a:r>
              <a:rPr lang="nb-NO" dirty="0"/>
              <a:t> </a:t>
            </a:r>
            <a:r>
              <a:rPr lang="nb-NO" dirty="0" err="1"/>
              <a:t>Audit</a:t>
            </a:r>
            <a:r>
              <a:rPr lang="nb-NO" dirty="0"/>
              <a:t> ISSAI </a:t>
            </a:r>
            <a:r>
              <a:rPr lang="nb-NO" dirty="0" err="1"/>
              <a:t>Implementation</a:t>
            </a:r>
            <a:r>
              <a:rPr lang="nb-NO" dirty="0"/>
              <a:t> </a:t>
            </a:r>
            <a:r>
              <a:rPr lang="nb-NO" dirty="0" err="1" smtClean="0"/>
              <a:t>Handbook</a:t>
            </a:r>
            <a:endParaRPr lang="nb-NO" dirty="0"/>
          </a:p>
          <a:p>
            <a:r>
              <a:rPr lang="nb-NO" dirty="0" smtClean="0"/>
              <a:t>Cooperation </a:t>
            </a:r>
            <a:r>
              <a:rPr lang="nb-NO" dirty="0" err="1" smtClean="0"/>
              <a:t>with</a:t>
            </a:r>
            <a:r>
              <a:rPr lang="nb-NO" dirty="0" smtClean="0"/>
              <a:t> PSC and </a:t>
            </a:r>
            <a:r>
              <a:rPr lang="nb-NO" dirty="0" err="1" smtClean="0"/>
              <a:t>other</a:t>
            </a:r>
            <a:r>
              <a:rPr lang="nb-NO" dirty="0" smtClean="0"/>
              <a:t> </a:t>
            </a:r>
            <a:r>
              <a:rPr lang="nb-NO" dirty="0" err="1" smtClean="0"/>
              <a:t>subcommittees</a:t>
            </a:r>
            <a:r>
              <a:rPr lang="nb-NO" dirty="0" smtClean="0"/>
              <a:t> </a:t>
            </a:r>
            <a:endParaRPr lang="nb-NO" dirty="0"/>
          </a:p>
          <a:p>
            <a:endParaRPr lang="nb-NO" dirty="0"/>
          </a:p>
        </p:txBody>
      </p:sp>
      <p:pic>
        <p:nvPicPr>
          <p:cNvPr id="5" name="Picture 17" descr="Shape&#10;&#10;Description automatically generated">
            <a:extLst>
              <a:ext uri="{FF2B5EF4-FFF2-40B4-BE49-F238E27FC236}">
                <a16:creationId xmlns:a16="http://schemas.microsoft.com/office/drawing/2014/main" id="{05B4F08E-4657-E64A-A83D-7A21E33FF943}"/>
              </a:ext>
            </a:extLst>
          </p:cNvPr>
          <p:cNvPicPr>
            <a:picLocks noChangeAspect="1"/>
          </p:cNvPicPr>
          <p:nvPr/>
        </p:nvPicPr>
        <p:blipFill>
          <a:blip r:embed="rId6"/>
          <a:stretch>
            <a:fillRect/>
          </a:stretch>
        </p:blipFill>
        <p:spPr>
          <a:xfrm>
            <a:off x="10902969" y="2029700"/>
            <a:ext cx="899686" cy="3097573"/>
          </a:xfrm>
          <a:prstGeom prst="rect">
            <a:avLst/>
          </a:prstGeom>
        </p:spPr>
      </p:pic>
    </p:spTree>
    <p:extLst>
      <p:ext uri="{BB962C8B-B14F-4D97-AF65-F5344CB8AC3E}">
        <p14:creationId xmlns:p14="http://schemas.microsoft.com/office/powerpoint/2010/main" val="502369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Graphic 24">
            <a:extLst>
              <a:ext uri="{FF2B5EF4-FFF2-40B4-BE49-F238E27FC236}">
                <a16:creationId xmlns:a16="http://schemas.microsoft.com/office/drawing/2014/main" id="{E32D0E45-13F5-D449-82EE-8D90763CD048}"/>
              </a:ext>
            </a:extLst>
          </p:cNvPr>
          <p:cNvPicPr>
            <a:picLocks noChangeAspect="1"/>
          </p:cNvPicPr>
          <p:nvPr/>
        </p:nvPicPr>
        <p:blipFill>
          <a:blip r:embed="rId3">
            <a:extLst>
              <a:ext uri="{96DAC541-7B7A-43D3-8B79-37D633B846F1}">
                <asvg:svgBlip xmlns:asvg="http://schemas.microsoft.com/office/drawing/2016/SVG/main" xmlns="" r:embed="rId5"/>
              </a:ext>
            </a:extLst>
          </a:blip>
          <a:stretch>
            <a:fillRect/>
          </a:stretch>
        </p:blipFill>
        <p:spPr>
          <a:xfrm>
            <a:off x="10328532" y="6128068"/>
            <a:ext cx="1474123" cy="381626"/>
          </a:xfrm>
          <a:prstGeom prst="rect">
            <a:avLst/>
          </a:prstGeom>
        </p:spPr>
      </p:pic>
      <p:sp>
        <p:nvSpPr>
          <p:cNvPr id="2" name="Tittel 1"/>
          <p:cNvSpPr>
            <a:spLocks noGrp="1"/>
          </p:cNvSpPr>
          <p:nvPr>
            <p:ph type="title"/>
          </p:nvPr>
        </p:nvSpPr>
        <p:spPr/>
        <p:txBody>
          <a:bodyPr/>
          <a:lstStyle/>
          <a:p>
            <a:r>
              <a:rPr lang="nb-NO" dirty="0" smtClean="0"/>
              <a:t>Knowledge </a:t>
            </a:r>
            <a:r>
              <a:rPr lang="nb-NO" dirty="0" err="1" smtClean="0"/>
              <a:t>sharing</a:t>
            </a:r>
            <a:r>
              <a:rPr lang="nb-NO" dirty="0" smtClean="0"/>
              <a:t> - </a:t>
            </a:r>
            <a:r>
              <a:rPr lang="nb-NO" dirty="0" err="1" smtClean="0"/>
              <a:t>communication</a:t>
            </a:r>
            <a:endParaRPr lang="nb-NO" dirty="0"/>
          </a:p>
        </p:txBody>
      </p:sp>
      <p:sp>
        <p:nvSpPr>
          <p:cNvPr id="3" name="Plassholder for innhold 2"/>
          <p:cNvSpPr>
            <a:spLocks noGrp="1"/>
          </p:cNvSpPr>
          <p:nvPr>
            <p:ph idx="1"/>
          </p:nvPr>
        </p:nvSpPr>
        <p:spPr/>
        <p:txBody>
          <a:bodyPr/>
          <a:lstStyle/>
          <a:p>
            <a:r>
              <a:rPr lang="nb-NO" dirty="0" err="1" smtClean="0"/>
              <a:t>Website</a:t>
            </a:r>
            <a:r>
              <a:rPr lang="nb-NO" dirty="0" smtClean="0"/>
              <a:t> </a:t>
            </a:r>
          </a:p>
          <a:p>
            <a:r>
              <a:rPr lang="nb-NO" dirty="0" err="1" smtClean="0"/>
              <a:t>Blog</a:t>
            </a:r>
            <a:endParaRPr lang="nb-NO" dirty="0" smtClean="0"/>
          </a:p>
          <a:p>
            <a:r>
              <a:rPr lang="nb-NO" dirty="0" err="1" smtClean="0"/>
              <a:t>Newsletter</a:t>
            </a:r>
            <a:endParaRPr lang="nb-NO" dirty="0" smtClean="0"/>
          </a:p>
          <a:p>
            <a:endParaRPr lang="nb-NO" dirty="0"/>
          </a:p>
          <a:p>
            <a:r>
              <a:rPr lang="nb-NO" dirty="0">
                <a:hlinkClick r:id="rId6"/>
              </a:rPr>
              <a:t>https://www.intosaipas.org</a:t>
            </a:r>
            <a:endParaRPr lang="nb-NO" dirty="0"/>
          </a:p>
          <a:p>
            <a:r>
              <a:rPr lang="nb-NO" dirty="0">
                <a:hlinkClick r:id="rId7"/>
              </a:rPr>
              <a:t>https://www.intosaipas.org/pas-blog/</a:t>
            </a:r>
            <a:endParaRPr lang="nb-NO" dirty="0"/>
          </a:p>
          <a:p>
            <a:r>
              <a:rPr lang="nb-NO" dirty="0">
                <a:hlinkClick r:id="rId8"/>
              </a:rPr>
              <a:t>Guidelines for </a:t>
            </a:r>
            <a:r>
              <a:rPr lang="nb-NO" dirty="0" err="1">
                <a:hlinkClick r:id="rId8"/>
              </a:rPr>
              <a:t>the</a:t>
            </a:r>
            <a:r>
              <a:rPr lang="nb-NO" dirty="0">
                <a:hlinkClick r:id="rId8"/>
              </a:rPr>
              <a:t> PAS </a:t>
            </a:r>
            <a:r>
              <a:rPr lang="nb-NO" dirty="0" err="1">
                <a:hlinkClick r:id="rId8"/>
              </a:rPr>
              <a:t>blog</a:t>
            </a:r>
            <a:endParaRPr lang="nb-NO" dirty="0"/>
          </a:p>
          <a:p>
            <a:endParaRPr lang="nb-NO" dirty="0" smtClean="0"/>
          </a:p>
          <a:p>
            <a:pPr marL="0" indent="0">
              <a:buNone/>
            </a:pPr>
            <a:endParaRPr lang="nb-NO" dirty="0"/>
          </a:p>
        </p:txBody>
      </p:sp>
    </p:spTree>
    <p:extLst>
      <p:ext uri="{BB962C8B-B14F-4D97-AF65-F5344CB8AC3E}">
        <p14:creationId xmlns:p14="http://schemas.microsoft.com/office/powerpoint/2010/main" val="904391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Graphic 24">
            <a:extLst>
              <a:ext uri="{FF2B5EF4-FFF2-40B4-BE49-F238E27FC236}">
                <a16:creationId xmlns:a16="http://schemas.microsoft.com/office/drawing/2014/main" id="{E32D0E45-13F5-D449-82EE-8D90763CD048}"/>
              </a:ext>
            </a:extLst>
          </p:cNvPr>
          <p:cNvPicPr>
            <a:picLocks noChangeAspect="1"/>
          </p:cNvPicPr>
          <p:nvPr/>
        </p:nvPicPr>
        <p:blipFill>
          <a:blip r:embed="rId3">
            <a:extLst>
              <a:ext uri="{96DAC541-7B7A-43D3-8B79-37D633B846F1}">
                <asvg:svgBlip xmlns:asvg="http://schemas.microsoft.com/office/drawing/2016/SVG/main" xmlns="" r:embed="rId5"/>
              </a:ext>
            </a:extLst>
          </a:blip>
          <a:stretch>
            <a:fillRect/>
          </a:stretch>
        </p:blipFill>
        <p:spPr>
          <a:xfrm>
            <a:off x="10328532" y="6128068"/>
            <a:ext cx="1474123" cy="381626"/>
          </a:xfrm>
          <a:prstGeom prst="rect">
            <a:avLst/>
          </a:prstGeom>
        </p:spPr>
      </p:pic>
      <p:sp>
        <p:nvSpPr>
          <p:cNvPr id="2" name="Tittel 1"/>
          <p:cNvSpPr>
            <a:spLocks noGrp="1"/>
          </p:cNvSpPr>
          <p:nvPr>
            <p:ph type="title"/>
          </p:nvPr>
        </p:nvSpPr>
        <p:spPr/>
        <p:txBody>
          <a:bodyPr/>
          <a:lstStyle/>
          <a:p>
            <a:r>
              <a:rPr lang="nb-NO" dirty="0" err="1" smtClean="0"/>
              <a:t>Other</a:t>
            </a:r>
            <a:r>
              <a:rPr lang="nb-NO" dirty="0" smtClean="0"/>
              <a:t> </a:t>
            </a:r>
            <a:r>
              <a:rPr lang="nb-NO" dirty="0" err="1" smtClean="0"/>
              <a:t>issues</a:t>
            </a:r>
            <a:endParaRPr lang="nb-NO" dirty="0"/>
          </a:p>
        </p:txBody>
      </p:sp>
      <p:sp>
        <p:nvSpPr>
          <p:cNvPr id="3" name="Plassholder for innhold 2"/>
          <p:cNvSpPr>
            <a:spLocks noGrp="1"/>
          </p:cNvSpPr>
          <p:nvPr>
            <p:ph idx="1"/>
          </p:nvPr>
        </p:nvSpPr>
        <p:spPr/>
        <p:txBody>
          <a:bodyPr/>
          <a:lstStyle/>
          <a:p>
            <a:endParaRPr lang="nb-NO" dirty="0" smtClean="0"/>
          </a:p>
          <a:p>
            <a:r>
              <a:rPr lang="nb-NO" dirty="0" err="1"/>
              <a:t>Consultation</a:t>
            </a:r>
            <a:r>
              <a:rPr lang="nb-NO" dirty="0"/>
              <a:t> </a:t>
            </a:r>
            <a:r>
              <a:rPr lang="nb-NO" dirty="0" err="1"/>
              <a:t>group</a:t>
            </a:r>
            <a:r>
              <a:rPr lang="nb-NO" dirty="0"/>
              <a:t> </a:t>
            </a:r>
            <a:r>
              <a:rPr lang="nb-NO" dirty="0" err="1"/>
              <a:t>on</a:t>
            </a:r>
            <a:r>
              <a:rPr lang="nb-NO" dirty="0"/>
              <a:t> standard </a:t>
            </a:r>
            <a:r>
              <a:rPr lang="nb-NO" dirty="0" err="1"/>
              <a:t>related</a:t>
            </a:r>
            <a:r>
              <a:rPr lang="nb-NO" dirty="0"/>
              <a:t> </a:t>
            </a:r>
            <a:r>
              <a:rPr lang="nb-NO" dirty="0" err="1" smtClean="0"/>
              <a:t>issues</a:t>
            </a:r>
            <a:endParaRPr lang="nb-NO" dirty="0" smtClean="0"/>
          </a:p>
          <a:p>
            <a:r>
              <a:rPr lang="nb-NO" dirty="0" err="1" smtClean="0"/>
              <a:t>Membership</a:t>
            </a:r>
            <a:r>
              <a:rPr lang="nb-NO" dirty="0" smtClean="0"/>
              <a:t> of </a:t>
            </a:r>
            <a:r>
              <a:rPr lang="nb-NO" dirty="0" smtClean="0"/>
              <a:t>PAS - </a:t>
            </a:r>
            <a:r>
              <a:rPr lang="en-US" dirty="0"/>
              <a:t>Originally, members of PAS were appointed by the INTOSAI regional working groups (one SAI from each region) and supplemented by other SAIs with special interest and expertise in performance audit.</a:t>
            </a:r>
            <a:endParaRPr lang="nb-NO" dirty="0" smtClean="0"/>
          </a:p>
        </p:txBody>
      </p:sp>
    </p:spTree>
    <p:extLst>
      <p:ext uri="{BB962C8B-B14F-4D97-AF65-F5344CB8AC3E}">
        <p14:creationId xmlns:p14="http://schemas.microsoft.com/office/powerpoint/2010/main" val="3342661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p:Policy xmlns:p="office.server.policy" id="" local="true">
  <p:Name>Dummy dokument</p:Name>
  <p:Description/>
  <p:Statement/>
  <p:PolicyItems>
    <p:PolicyItem featureId="Microsoft.Office.RecordsManagement.PolicyFeatures.PolicyLabel" staticId="0x01010008D2D2299B7241F5A58ABED05E3753CF00DB70DEC5724F5E4D9FED46EBD234CF0D|801092262" UniqueId="8b71b7f5-ade9-4771-a2f8-ab2b56725154">
      <p:Name>Etiketter</p:Name>
      <p:Description>Genererer etiketter som kan settes inn i Microsoft Office-dokumenter for å sikre at dokumentegenskaper eller annen viktig informasjon blir inkludert på utskrifter. Etiketter kan også brukes til å søke etter dokumenter.</p:Description>
      <p:CustomData>
        <label>
          <segment type="metadata">_UIVersionString</segment>
        </label>
      </p:CustomData>
    </p:PolicyItem>
  </p:PolicyItems>
</p:Policy>
</file>

<file path=customXml/item3.xml><?xml version="1.0" encoding="utf-8"?>
<?mso-contentType ?>
<customXsn xmlns="http://schemas.microsoft.com/office/2006/metadata/customXsn">
  <xsnLocation/>
  <cached>True</cached>
  <openByDefault>True</openByDefault>
  <xsnScope/>
</customXsn>
</file>

<file path=customXml/item4.xml><?xml version="1.0" encoding="utf-8"?>
<p:properties xmlns:p="http://schemas.microsoft.com/office/2006/metadata/properties" xmlns:xsi="http://www.w3.org/2001/XMLSchema-instance" xmlns:pc="http://schemas.microsoft.com/office/infopath/2007/PartnerControls">
  <documentManagement>
    <TaxCatchAll xmlns="3d47c3c5-455e-4e94-8c77-60b7918074c5">
      <Value>71</Value>
      <Value>576</Value>
      <Value>184</Value>
      <Value>22</Value>
    </TaxCatchAll>
    <ForventetLevetid xmlns="http://schemas.microsoft.com/sharepoint/v3">24</ForventetLevetid>
    <o7604316c5724549a4082a20f490bea7 xmlns="3d47c3c5-455e-4e94-8c77-60b7918074c5">
      <Terms xmlns="http://schemas.microsoft.com/office/infopath/2007/PartnerControls">
        <TermInfo xmlns="http://schemas.microsoft.com/office/infopath/2007/PartnerControls">
          <TermName xmlns="http://schemas.microsoft.com/office/infopath/2007/PartnerControls">Finansiell revisjon</TermName>
          <TermId xmlns="http://schemas.microsoft.com/office/infopath/2007/PartnerControls">df520ae5-7b07-4350-9e8b-872c817c2f3c</TermId>
        </TermInfo>
        <TermInfo xmlns="http://schemas.microsoft.com/office/infopath/2007/PartnerControls">
          <TermName xmlns="http://schemas.microsoft.com/office/infopath/2007/PartnerControls">Kompetanse</TermName>
          <TermId xmlns="http://schemas.microsoft.com/office/infopath/2007/PartnerControls">f4a4927d-2d8c-481f-a76b-e9b8367f741f</TermId>
        </TermInfo>
        <TermInfo xmlns="http://schemas.microsoft.com/office/infopath/2007/PartnerControls">
          <TermName xmlns="http://schemas.microsoft.com/office/infopath/2007/PartnerControls">Kompetansestyring</TermName>
          <TermId xmlns="http://schemas.microsoft.com/office/infopath/2007/PartnerControls">9fa9d3cc-b7ad-446b-9aef-1995af457c24</TermId>
        </TermInfo>
      </Terms>
    </o7604316c5724549a4082a20f490bea7>
    <DLCPolicyLabelClientValue xmlns="ee7da758-ee4f-4913-8dcf-d3d3067e8549" xsi:nil="true"/>
    <DLCPolicyLabelLock xmlns="ee7da758-ee4f-4913-8dcf-d3d3067e8549" xsi:nil="true"/>
    <o5845aa5a29b466093b3b33c8c244bd4 xmlns="3d47c3c5-455e-4e94-8c77-60b7918074c5">
      <Terms xmlns="http://schemas.microsoft.com/office/infopath/2007/PartnerControls"/>
    </o5845aa5a29b466093b3b33c8c244bd4>
    <Arbeidsomraade xmlns="http://schemas.microsoft.com/sharepoint/v3">Støtte- og utviklingsavdelingen</Arbeidsomraade>
    <Omraadetype xmlns="http://schemas.microsoft.com/sharepoint/v3">Organisasjonsenhet</Omraadetype>
    <a8b6fca6858342578f4aaed310a25c38 xmlns="3d47c3c5-455e-4e94-8c77-60b7918074c5">
      <Terms xmlns="http://schemas.microsoft.com/office/infopath/2007/PartnerControls">
        <TermInfo xmlns="http://schemas.microsoft.com/office/infopath/2007/PartnerControls">
          <TermName xmlns="http://schemas.microsoft.com/office/infopath/2007/PartnerControls">SUV</TermName>
          <TermId xmlns="http://schemas.microsoft.com/office/infopath/2007/PartnerControls">21a835d7-b1e7-4ffe-8603-94a2b5a94472</TermId>
        </TermInfo>
      </Terms>
    </a8b6fca6858342578f4aaed310a25c38>
    <_dlc_DocId xmlns="3d47c3c5-455e-4e94-8c77-60b7918074c5">FORUMAO-143-1168</_dlc_DocId>
    <_dlc_DocIdUrl xmlns="3d47c3c5-455e-4e94-8c77-60b7918074c5">
      <Url>http://forum/ao/60/_layouts/15/DocIdRedir.aspx?ID=FORUMAO-143-1168</Url>
      <Description>FORUMAO-143-1168</Description>
    </_dlc_DocIdUrl>
    <DLCPolicyLabelValue xmlns="ee7da758-ee4f-4913-8dcf-d3d3067e8549">0.2</DLCPolicyLabelValue>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ct:contentTypeSchema xmlns:ct="http://schemas.microsoft.com/office/2006/metadata/contentType" xmlns:ma="http://schemas.microsoft.com/office/2006/metadata/properties/metaAttributes" ct:_="" ma:_="" ma:contentTypeName="Dummy dokument" ma:contentTypeID="0x01010008D2D2299B7241F5A58ABED05E3753CF00DB70DEC5724F5E4D9FED46EBD234CF0D" ma:contentTypeVersion="15" ma:contentTypeDescription="Legges til som første innholdstype, men skal ikke brukes" ma:contentTypeScope="" ma:versionID="1548a6da7ac98f38d5225bf21cf5ad62">
  <xsd:schema xmlns:xsd="http://www.w3.org/2001/XMLSchema" xmlns:xs="http://www.w3.org/2001/XMLSchema" xmlns:p="http://schemas.microsoft.com/office/2006/metadata/properties" xmlns:ns1="http://schemas.microsoft.com/sharepoint/v3" xmlns:ns2="3d47c3c5-455e-4e94-8c77-60b7918074c5" xmlns:ns3="ee7da758-ee4f-4913-8dcf-d3d3067e8549" targetNamespace="http://schemas.microsoft.com/office/2006/metadata/properties" ma:root="true" ma:fieldsID="ea6b6b0b42e73c548adbd11ff2f3ff34" ns1:_="" ns2:_="" ns3:_="">
    <xsd:import namespace="http://schemas.microsoft.com/sharepoint/v3"/>
    <xsd:import namespace="3d47c3c5-455e-4e94-8c77-60b7918074c5"/>
    <xsd:import namespace="ee7da758-ee4f-4913-8dcf-d3d3067e8549"/>
    <xsd:element name="properties">
      <xsd:complexType>
        <xsd:sequence>
          <xsd:element name="documentManagement">
            <xsd:complexType>
              <xsd:all>
                <xsd:element ref="ns2:_dlc_DocId" minOccurs="0"/>
                <xsd:element ref="ns2:_dlc_DocIdUrl" minOccurs="0"/>
                <xsd:element ref="ns1:ForventetLevetid"/>
                <xsd:element ref="ns2:o7604316c5724549a4082a20f490bea7" minOccurs="0"/>
                <xsd:element ref="ns1:Arbeidsomraade" minOccurs="0"/>
                <xsd:element ref="ns1:Omraadetype" minOccurs="0"/>
                <xsd:element ref="ns2:a8b6fca6858342578f4aaed310a25c38" minOccurs="0"/>
                <xsd:element ref="ns1:Prosjektnr" minOccurs="0"/>
                <xsd:element ref="ns2:o5845aa5a29b466093b3b33c8c244bd4" minOccurs="0"/>
                <xsd:element ref="ns2:TaxCatchAll" minOccurs="0"/>
                <xsd:element ref="ns2:TaxCatchAllLabel" minOccurs="0"/>
                <xsd:element ref="ns2:_dlc_DocIdPersistId" minOccurs="0"/>
                <xsd:element ref="ns1:_dlc_Exempt" minOccurs="0"/>
                <xsd:element ref="ns3:DLCPolicyLabelValue" minOccurs="0"/>
                <xsd:element ref="ns3:DLCPolicyLabelClientValue" minOccurs="0"/>
                <xsd:element ref="ns3:DLCPolicyLabelLoc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orventetLevetid" ma:index="6" ma:displayName="Forventet levetid (md.)" ma:default="" ma:internalName="ForventetLevetid" ma:readOnly="false">
      <xsd:simpleType>
        <xsd:restriction base="dms:Choice">
          <xsd:enumeration value="3"/>
          <xsd:enumeration value="6"/>
          <xsd:enumeration value="9"/>
          <xsd:enumeration value="12"/>
          <xsd:enumeration value="18"/>
          <xsd:enumeration value="24"/>
        </xsd:restriction>
      </xsd:simpleType>
    </xsd:element>
    <xsd:element name="Arbeidsomraade" ma:index="9" nillable="true" ma:displayName="Arbeidsområde" ma:default="" ma:internalName="Arbeidsomraade" ma:readOnly="true">
      <xsd:simpleType>
        <xsd:restriction base="dms:Text">
          <xsd:maxLength value="250"/>
        </xsd:restriction>
      </xsd:simpleType>
    </xsd:element>
    <xsd:element name="Omraadetype" ma:index="10" nillable="true" ma:displayName="Områdetype" ma:default="" ma:internalName="Omraadetype" ma:readOnly="true">
      <xsd:simpleType>
        <xsd:restriction base="dms:Text">
          <xsd:maxLength value="50"/>
        </xsd:restriction>
      </xsd:simpleType>
    </xsd:element>
    <xsd:element name="Prosjektnr" ma:index="13" nillable="true" ma:displayName="Prosjektnr" ma:internalName="Prosjektnr" ma:readOnly="true">
      <xsd:simpleType>
        <xsd:restriction base="dms:Text">
          <xsd:maxLength value="10"/>
        </xsd:restriction>
      </xsd:simpleType>
    </xsd:element>
    <xsd:element name="_dlc_Exempt" ma:index="23" nillable="true" ma:displayName="Unntak fra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d47c3c5-455e-4e94-8c77-60b7918074c5" elementFormDefault="qualified">
    <xsd:import namespace="http://schemas.microsoft.com/office/2006/documentManagement/types"/>
    <xsd:import namespace="http://schemas.microsoft.com/office/infopath/2007/PartnerControls"/>
    <xsd:element name="_dlc_DocId" ma:index="4" nillable="true" ma:displayName="Dokument-ID-verdi" ma:description="Verdien for dokument-IDen som er tilordnet elementet." ma:internalName="_dlc_DocId" ma:readOnly="true">
      <xsd:simpleType>
        <xsd:restriction base="dms:Text"/>
      </xsd:simpleType>
    </xsd:element>
    <xsd:element name="_dlc_DocIdUrl" ma:index="5" nillable="true" ma:displayName="Dokument-ID" ma:description="Fast kobling til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o7604316c5724549a4082a20f490bea7" ma:index="8" ma:taxonomy="true" ma:internalName="o7604316c5724549a4082a20f490bea7" ma:taxonomyFieldName="Emneord" ma:displayName="Emneord" ma:default="" ma:fieldId="{87604316-c572-4549-a408-2a20f490bea7}" ma:taxonomyMulti="true" ma:sspId="a80b7cc9-73ea-40d3-b870-6eb8d40376ec" ma:termSetId="db1cb5ce-a770-4b07-92fe-8835a5a77207" ma:anchorId="00000000-0000-0000-0000-000000000000" ma:open="false" ma:isKeyword="false">
      <xsd:complexType>
        <xsd:sequence>
          <xsd:element ref="pc:Terms" minOccurs="0" maxOccurs="1"/>
        </xsd:sequence>
      </xsd:complexType>
    </xsd:element>
    <xsd:element name="a8b6fca6858342578f4aaed310a25c38" ma:index="12" nillable="true" ma:taxonomy="true" ma:internalName="a8b6fca6858342578f4aaed310a25c38" ma:taxonomyFieldName="Organisasjonsenhet" ma:displayName="Eier" ma:readOnly="true" ma:default="" ma:fieldId="{a8b6fca6-8583-4257-8f4a-aed310a25c38}" ma:sspId="a80b7cc9-73ea-40d3-b870-6eb8d40376ec" ma:termSetId="0a72fde3-a8be-4d42-8002-b0c51f08b2b2" ma:anchorId="00000000-0000-0000-0000-000000000000" ma:open="false" ma:isKeyword="false">
      <xsd:complexType>
        <xsd:sequence>
          <xsd:element ref="pc:Terms" minOccurs="0" maxOccurs="1"/>
        </xsd:sequence>
      </xsd:complexType>
    </xsd:element>
    <xsd:element name="o5845aa5a29b466093b3b33c8c244bd4" ma:index="15" nillable="true" ma:taxonomy="true" ma:internalName="o5845aa5a29b466093b3b33c8c244bd4" ma:taxonomyFieldName="Planperiode" ma:displayName="Planperiode" ma:readOnly="true" ma:fieldId="{85845aa5-a29b-4660-93b3-b33c8c244bd4}" ma:sspId="a80b7cc9-73ea-40d3-b870-6eb8d40376ec" ma:termSetId="77e20978-ff25-4a3b-9e6f-1c00dfeca63a" ma:anchorId="00000000-0000-0000-0000-000000000000" ma:open="false" ma:isKeyword="false">
      <xsd:complexType>
        <xsd:sequence>
          <xsd:element ref="pc:Terms" minOccurs="0" maxOccurs="1"/>
        </xsd:sequence>
      </xsd:complexType>
    </xsd:element>
    <xsd:element name="TaxCatchAll" ma:index="20" nillable="true" ma:displayName="Global taksonomikolonne" ma:hidden="true" ma:list="{7cfddbe0-715e-4f68-9706-2c8247ced59e}" ma:internalName="TaxCatchAll" ma:showField="CatchAllData" ma:web="3d47c3c5-455e-4e94-8c77-60b7918074c5">
      <xsd:complexType>
        <xsd:complexContent>
          <xsd:extension base="dms:MultiChoiceLookup">
            <xsd:sequence>
              <xsd:element name="Value" type="dms:Lookup" maxOccurs="unbounded" minOccurs="0" nillable="true"/>
            </xsd:sequence>
          </xsd:extension>
        </xsd:complexContent>
      </xsd:complexType>
    </xsd:element>
    <xsd:element name="TaxCatchAllLabel" ma:index="21" nillable="true" ma:displayName="Global taksonomikolonne1" ma:hidden="true" ma:list="{7cfddbe0-715e-4f68-9706-2c8247ced59e}" ma:internalName="TaxCatchAllLabel" ma:readOnly="true" ma:showField="CatchAllDataLabel" ma:web="3d47c3c5-455e-4e94-8c77-60b7918074c5">
      <xsd:complexType>
        <xsd:complexContent>
          <xsd:extension base="dms:MultiChoiceLookup">
            <xsd:sequence>
              <xsd:element name="Value" type="dms:Lookup" maxOccurs="unbounded" minOccurs="0" nillable="true"/>
            </xsd:sequence>
          </xsd:extension>
        </xsd:complexContent>
      </xsd:complexType>
    </xsd:element>
    <xsd:element name="_dlc_DocIdPersistId" ma:index="22" nillable="true" ma:displayName="Fast ID" ma:description="Behold IDen ved tillegging."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e7da758-ee4f-4913-8dcf-d3d3067e8549" elementFormDefault="qualified">
    <xsd:import namespace="http://schemas.microsoft.com/office/2006/documentManagement/types"/>
    <xsd:import namespace="http://schemas.microsoft.com/office/infopath/2007/PartnerControls"/>
    <xsd:element name="DLCPolicyLabelValue" ma:index="24" nillable="true" ma:displayName="Etikett" ma:description="Lagrer gjeldende verdi for etiketten." ma:internalName="DLCPolicyLabelValue" ma:readOnly="true">
      <xsd:simpleType>
        <xsd:restriction base="dms:Note">
          <xsd:maxLength value="255"/>
        </xsd:restriction>
      </xsd:simpleType>
    </xsd:element>
    <xsd:element name="DLCPolicyLabelClientValue" ma:index="25" nillable="true" ma:displayName="Klientetikettverdi" ma:description="Lagrer den siste etikettverdien som ble beregnet på klienten." ma:hidden="true" ma:internalName="DLCPolicyLabelClientValue" ma:readOnly="false">
      <xsd:simpleType>
        <xsd:restriction base="dms:Note"/>
      </xsd:simpleType>
    </xsd:element>
    <xsd:element name="DLCPolicyLabelLock" ma:index="26" nillable="true" ma:displayName="Etikett låst" ma:description="Angir om etiketten skal oppdateres når elementegenskapene endres." ma:hidden="true" ma:internalName="DLCPolicyLabelLock"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6AE215-53B4-43C1-94C0-6767B48F90C2}">
  <ds:schemaRefs>
    <ds:schemaRef ds:uri="http://schemas.microsoft.com/sharepoint/events"/>
  </ds:schemaRefs>
</ds:datastoreItem>
</file>

<file path=customXml/itemProps2.xml><?xml version="1.0" encoding="utf-8"?>
<ds:datastoreItem xmlns:ds="http://schemas.openxmlformats.org/officeDocument/2006/customXml" ds:itemID="{90AC188A-4DAF-4BE4-8102-05F70833332B}">
  <ds:schemaRefs>
    <ds:schemaRef ds:uri="office.server.policy"/>
  </ds:schemaRefs>
</ds:datastoreItem>
</file>

<file path=customXml/itemProps3.xml><?xml version="1.0" encoding="utf-8"?>
<ds:datastoreItem xmlns:ds="http://schemas.openxmlformats.org/officeDocument/2006/customXml" ds:itemID="{B9AE9B09-2D01-482A-B8EE-89E2713D160D}">
  <ds:schemaRefs>
    <ds:schemaRef ds:uri="http://schemas.microsoft.com/office/2006/metadata/customXsn"/>
  </ds:schemaRefs>
</ds:datastoreItem>
</file>

<file path=customXml/itemProps4.xml><?xml version="1.0" encoding="utf-8"?>
<ds:datastoreItem xmlns:ds="http://schemas.openxmlformats.org/officeDocument/2006/customXml" ds:itemID="{5917708A-6394-4330-B0C9-F5C33CCD7D36}">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3d47c3c5-455e-4e94-8c77-60b7918074c5"/>
    <ds:schemaRef ds:uri="http://schemas.microsoft.com/office/2006/documentManagement/types"/>
    <ds:schemaRef ds:uri="http://schemas.microsoft.com/office/infopath/2007/PartnerControls"/>
    <ds:schemaRef ds:uri="ee7da758-ee4f-4913-8dcf-d3d3067e8549"/>
    <ds:schemaRef ds:uri="http://www.w3.org/XML/1998/namespace"/>
    <ds:schemaRef ds:uri="http://purl.org/dc/dcmitype/"/>
  </ds:schemaRefs>
</ds:datastoreItem>
</file>

<file path=customXml/itemProps5.xml><?xml version="1.0" encoding="utf-8"?>
<ds:datastoreItem xmlns:ds="http://schemas.openxmlformats.org/officeDocument/2006/customXml" ds:itemID="{35EDEE96-6FCB-454C-8B1A-EE271C91DFCB}">
  <ds:schemaRefs>
    <ds:schemaRef ds:uri="http://schemas.microsoft.com/sharepoint/v3/contenttype/forms"/>
  </ds:schemaRefs>
</ds:datastoreItem>
</file>

<file path=customXml/itemProps6.xml><?xml version="1.0" encoding="utf-8"?>
<ds:datastoreItem xmlns:ds="http://schemas.openxmlformats.org/officeDocument/2006/customXml" ds:itemID="{75BF2724-646B-491A-BA86-0F7A12A110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d47c3c5-455e-4e94-8c77-60b7918074c5"/>
    <ds:schemaRef ds:uri="ee7da758-ee4f-4913-8dcf-d3d3067e85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21856</TotalTime>
  <Words>495</Words>
  <Application>Microsoft Office PowerPoint</Application>
  <PresentationFormat>Widescreen</PresentationFormat>
  <Paragraphs>75</Paragraphs>
  <Slides>10</Slides>
  <Notes>10</Notes>
  <HiddenSlides>0</HiddenSlides>
  <MMClips>0</MMClips>
  <ScaleCrop>false</ScaleCrop>
  <HeadingPairs>
    <vt:vector size="6" baseType="variant">
      <vt:variant>
        <vt:lpstr>Brukte skrifter</vt:lpstr>
      </vt:variant>
      <vt:variant>
        <vt:i4>8</vt:i4>
      </vt:variant>
      <vt:variant>
        <vt:lpstr>Tema</vt:lpstr>
      </vt:variant>
      <vt:variant>
        <vt:i4>1</vt:i4>
      </vt:variant>
      <vt:variant>
        <vt:lpstr>Lysbildetitler</vt:lpstr>
      </vt:variant>
      <vt:variant>
        <vt:i4>10</vt:i4>
      </vt:variant>
    </vt:vector>
  </HeadingPairs>
  <TitlesOfParts>
    <vt:vector size="19" baseType="lpstr">
      <vt:lpstr>Arial</vt:lpstr>
      <vt:lpstr>Avenir Book</vt:lpstr>
      <vt:lpstr>Avenir Light</vt:lpstr>
      <vt:lpstr>Avenir Light Oblique</vt:lpstr>
      <vt:lpstr>Avenir Medium</vt:lpstr>
      <vt:lpstr>Calibri</vt:lpstr>
      <vt:lpstr>Calibri Light</vt:lpstr>
      <vt:lpstr>Wingdings</vt:lpstr>
      <vt:lpstr>Office Theme</vt:lpstr>
      <vt:lpstr>          OAGN – PAS Chair 2016-2022</vt:lpstr>
      <vt:lpstr>PAS Chairs and secretariat – OAGN period</vt:lpstr>
      <vt:lpstr>Definition of PA from 1951</vt:lpstr>
      <vt:lpstr>The role of PAS </vt:lpstr>
      <vt:lpstr>The role of PAS – more concretely</vt:lpstr>
      <vt:lpstr>Annual meetings </vt:lpstr>
      <vt:lpstr>Main activities – PAS Work Plans  </vt:lpstr>
      <vt:lpstr>Knowledge sharing - communication</vt:lpstr>
      <vt:lpstr>Other issues</vt:lpstr>
      <vt:lpstr>Thank you and  good luck!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VEILEDER</dc:title>
  <dc:creator>Anna Enge</dc:creator>
  <cp:lastModifiedBy>Christiansen, Lene Siljeholm</cp:lastModifiedBy>
  <cp:revision>277</cp:revision>
  <cp:lastPrinted>2023-02-27T15:16:56Z</cp:lastPrinted>
  <dcterms:created xsi:type="dcterms:W3CDTF">2022-08-30T12:55:47Z</dcterms:created>
  <dcterms:modified xsi:type="dcterms:W3CDTF">2023-03-21T21:13:44Z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0x01010008D2D2299B7241F5A58ABED05E3753CF00DB70DEC5724F5E4D9FED46EBD234CF0D</vt:lpwstr>
  </property>
  <property fmtid="{D5CDD505-2E9C-101B-9397-08002B2CF9AE}" pid="3" name="Organisasjonsenhet">
    <vt:lpwstr>71;#SUV|21a835d7-b1e7-4ffe-8603-94a2b5a94472</vt:lpwstr>
  </property>
  <property fmtid="{D5CDD505-2E9C-101B-9397-08002B2CF9AE}" pid="4" name="Planperiode">
    <vt:lpwstr/>
  </property>
  <property fmtid="{D5CDD505-2E9C-101B-9397-08002B2CF9AE}" pid="5" name="Emneord">
    <vt:lpwstr>184;#Finansiell revisjon|df520ae5-7b07-4350-9e8b-872c817c2f3c;#22;#Kompetanse|f4a4927d-2d8c-481f-a76b-e9b8367f741f;#576;#Kompetansestyring|9fa9d3cc-b7ad-446b-9aef-1995af457c24</vt:lpwstr>
  </property>
  <property fmtid="{D5CDD505-2E9C-101B-9397-08002B2CF9AE}" pid="6" name="_dlc_DocIdItemGuid">
    <vt:lpwstr>3decd962-a9e8-4bc0-b389-9114a3838877</vt:lpwstr>
  </property>
</Properties>
</file>