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84609-4E96-C834-D92E-12B57BAA5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331EC4-E4C8-CA4C-C14A-2B1AE4B50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6766E-7C2F-3317-221F-73748013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2753C5-4ADA-17E0-530D-02A65375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FA218E-2436-CB82-D3CC-E9D09804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759CA-B495-A424-2904-3CEF0BD4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143114-C6F9-3093-7165-674B13E56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F203A-DDE1-3FC2-1CC5-9AC1DD00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499A75-5784-0243-2154-1DE50241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CD61D8-F58F-8655-0AFA-59F6FBDF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6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CEB9764-0EAB-BDBB-A556-4CD65D336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2C5DA8-77F9-ED33-B533-17B537C4A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10A9E1-8731-0620-333A-55A336F7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37412F-406B-3BF5-783B-2F258918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47A6CD-190E-F862-777D-3378304D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95B50-CFDE-D3BC-861E-D9693AF6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18ED81-1E0F-4BAE-5E38-AE2B7E01C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9ACED5-D7C1-9BE3-9A70-A5CCD027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6093FA-B530-2410-BCAA-E27A9014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EF1A58-FB57-991C-7277-EB744845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E6571-44EE-C8F3-4912-E83BB90D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36703D-266F-9900-AFD2-FDA17311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C57211-D3DE-76BF-8042-DD5DC7E6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7FC88-42FF-2910-F1AF-A04A00D0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C443E-55FD-E3A5-471B-4776D6D0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CD5E0-2EDB-4175-94F2-5C67450C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A3D9CA-8CAB-DFBD-C262-49F7732B3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533BD2-6210-7F8C-CF08-FF93461E8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69AA91-4F63-A50D-8765-ED954B66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4FA9D2-85B2-9CBD-F92B-B12F8066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7174CD-FD28-5E95-749F-ADEC5062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4CC2B-49DD-A77B-1DF2-4736BE39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DEE863-9E30-9DB8-34B3-F22E1BE31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743C6F-1609-5EAC-F0D7-4152E7318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87C503-DA44-6B4E-07D5-172575DC1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CE7103-41C5-E152-F1B3-81EFB73DD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2F1669-904F-E098-95A8-ACE854E2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488E52-9570-95AE-A190-E901B7BC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82E252-2212-5C41-C6EE-FCE90ED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6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3CBFA-B168-D4C3-AB55-22B91065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339E24-A437-585E-9C15-EB3FDDBC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BE3FE1-C23E-184A-A02A-B7B09859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5BDBDD-E4F4-C98C-E483-09125F97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2797DF-5BFA-EFEA-F90A-F26901BD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27C21F-4BB7-E1D2-8EF1-A68A9CD6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BA6DE-8286-E208-57F5-43E68147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4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B4FD6-F87D-CA60-E92A-9E9E942D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A869D4-4297-1B01-9403-A45BEB45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AE6CCB-2E99-B964-1BC6-282392B05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0F4DD0-5305-3477-43F7-857F0138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DDB2A6-348A-C32F-BE78-204EC60C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DE6D00-413F-3DF4-A4FC-80013C59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67BB4-E6B5-8D6E-F101-4B25773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50CA138-A114-A8CB-01A3-6F562CA1E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15B753-FE7A-3882-D795-A3DE022BC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D9A874-BD05-74A5-5529-7820242B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ABA0DA-E8E0-58EE-3628-DEC557AE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839668-2C51-B1E3-B2A7-F048249D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3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7735344-6496-00A3-8771-A9CB8E8F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D28BE9-2F87-E3A0-0CA1-AECDA1C0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E2527-CC60-BBBC-23A0-C43784B82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EB4E-8209-4AD9-8FE7-5C7C0E4CE3F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8D1F0-5EC2-4C76-3253-10416A725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DA98FE-CDED-1EA0-6E38-9C0B2C6C8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D07A-8F60-419B-B2E2-F41D1642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A9917A-E4F3-8406-DED4-72D8A23E9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543" y="466952"/>
            <a:ext cx="1709057" cy="1655762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sto MT" panose="02040603050505030304" pitchFamily="18" charset="0"/>
              </a:rPr>
              <a:t>Images from UAVs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4D97677-5DE6-F32C-E93D-8D50DBB15FD5}"/>
              </a:ext>
            </a:extLst>
          </p:cNvPr>
          <p:cNvSpPr txBox="1">
            <a:spLocks/>
          </p:cNvSpPr>
          <p:nvPr/>
        </p:nvSpPr>
        <p:spPr>
          <a:xfrm>
            <a:off x="3483429" y="469276"/>
            <a:ext cx="170905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alisto MT" panose="02040603050505030304" pitchFamily="18" charset="0"/>
              </a:rPr>
              <a:t>Geotagged Images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3B48509-E2EA-B843-7F30-21670FABF1DF}"/>
              </a:ext>
            </a:extLst>
          </p:cNvPr>
          <p:cNvSpPr txBox="1">
            <a:spLocks/>
          </p:cNvSpPr>
          <p:nvPr/>
        </p:nvSpPr>
        <p:spPr>
          <a:xfrm>
            <a:off x="6716485" y="448638"/>
            <a:ext cx="170905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>
                <a:latin typeface="Calisto MT" panose="02040603050505030304" pitchFamily="18" charset="0"/>
              </a:rPr>
              <a:t>Ortho </a:t>
            </a:r>
            <a:r>
              <a:rPr lang="en-US" sz="2200" dirty="0" smtClean="0">
                <a:latin typeface="Calisto MT" panose="02040603050505030304" pitchFamily="18" charset="0"/>
              </a:rPr>
              <a:t>photo</a:t>
            </a:r>
            <a:endParaRPr lang="en-US" sz="2200" dirty="0">
              <a:latin typeface="Calisto MT" panose="0204060305050503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263FAEC-CD20-2897-2992-EE4C57649E28}"/>
              </a:ext>
            </a:extLst>
          </p:cNvPr>
          <p:cNvSpPr txBox="1">
            <a:spLocks/>
          </p:cNvSpPr>
          <p:nvPr/>
        </p:nvSpPr>
        <p:spPr>
          <a:xfrm>
            <a:off x="8882741" y="368979"/>
            <a:ext cx="21715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alisto MT" panose="02040603050505030304" pitchFamily="18" charset="0"/>
              </a:rPr>
              <a:t>Georeferenced cadastral map overlaid on ortho photo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5A6C1F-D3BA-C669-DCF3-D8EBBEC64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" t="7834" r="52660" b="11588"/>
          <a:stretch/>
        </p:blipFill>
        <p:spPr>
          <a:xfrm>
            <a:off x="7119258" y="2511143"/>
            <a:ext cx="4967118" cy="386787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7C9E135-0FE5-2894-DDC3-1956ACAFD784}"/>
              </a:ext>
            </a:extLst>
          </p:cNvPr>
          <p:cNvCxnSpPr/>
          <p:nvPr/>
        </p:nvCxnSpPr>
        <p:spPr>
          <a:xfrm>
            <a:off x="2220686" y="674914"/>
            <a:ext cx="13280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1651981-6ABA-ADB3-3A56-C28F85B9F4A5}"/>
              </a:ext>
            </a:extLst>
          </p:cNvPr>
          <p:cNvSpPr txBox="1">
            <a:spLocks/>
          </p:cNvSpPr>
          <p:nvPr/>
        </p:nvSpPr>
        <p:spPr>
          <a:xfrm>
            <a:off x="1937658" y="356960"/>
            <a:ext cx="1709057" cy="382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Calisto MT" panose="02040603050505030304" pitchFamily="18" charset="0"/>
              </a:rPr>
              <a:t>Exiftool</a:t>
            </a:r>
            <a:endParaRPr lang="en-US" sz="1900" dirty="0">
              <a:latin typeface="Calisto MT" panose="0204060305050503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F43BE4F-4D91-3DE8-1CDC-2E455B00A05F}"/>
              </a:ext>
            </a:extLst>
          </p:cNvPr>
          <p:cNvCxnSpPr>
            <a:cxnSpLocks/>
          </p:cNvCxnSpPr>
          <p:nvPr/>
        </p:nvCxnSpPr>
        <p:spPr>
          <a:xfrm>
            <a:off x="5116286" y="673780"/>
            <a:ext cx="16001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A6D576A-5712-5528-1B04-E47782F29F93}"/>
              </a:ext>
            </a:extLst>
          </p:cNvPr>
          <p:cNvSpPr txBox="1">
            <a:spLocks/>
          </p:cNvSpPr>
          <p:nvPr/>
        </p:nvSpPr>
        <p:spPr>
          <a:xfrm>
            <a:off x="5138057" y="381055"/>
            <a:ext cx="1709057" cy="749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Calisto MT" panose="02040603050505030304" pitchFamily="18" charset="0"/>
              </a:rPr>
              <a:t>UAV Data </a:t>
            </a:r>
            <a:endParaRPr lang="en-US" sz="1900" dirty="0" smtClean="0">
              <a:latin typeface="Calisto MT" panose="02040603050505030304" pitchFamily="18" charset="0"/>
            </a:endParaRPr>
          </a:p>
          <a:p>
            <a:r>
              <a:rPr lang="en-US" sz="1900" dirty="0" smtClean="0">
                <a:latin typeface="Calisto MT" panose="02040603050505030304" pitchFamily="18" charset="0"/>
              </a:rPr>
              <a:t>Processing </a:t>
            </a:r>
            <a:r>
              <a:rPr lang="en-US" sz="1900" dirty="0">
                <a:latin typeface="Calisto MT" panose="02040603050505030304" pitchFamily="18" charset="0"/>
              </a:rPr>
              <a:t>S/W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6DA5073-3DB3-92D8-0580-19FCE50930AD}"/>
              </a:ext>
            </a:extLst>
          </p:cNvPr>
          <p:cNvCxnSpPr>
            <a:cxnSpLocks/>
          </p:cNvCxnSpPr>
          <p:nvPr/>
        </p:nvCxnSpPr>
        <p:spPr>
          <a:xfrm>
            <a:off x="8327572" y="662894"/>
            <a:ext cx="5551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B4339D1-339A-735F-2F47-1312700188C1}"/>
              </a:ext>
            </a:extLst>
          </p:cNvPr>
          <p:cNvCxnSpPr>
            <a:cxnSpLocks/>
          </p:cNvCxnSpPr>
          <p:nvPr/>
        </p:nvCxnSpPr>
        <p:spPr>
          <a:xfrm>
            <a:off x="9818915" y="1654631"/>
            <a:ext cx="13148" cy="735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93688BA-761C-7A89-B1AB-A02675029C11}"/>
              </a:ext>
            </a:extLst>
          </p:cNvPr>
          <p:cNvSpPr txBox="1"/>
          <p:nvPr/>
        </p:nvSpPr>
        <p:spPr>
          <a:xfrm>
            <a:off x="136070" y="2609949"/>
            <a:ext cx="6580415" cy="45855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venir Next LT Pro Light" panose="020B03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en-US" dirty="0">
                <a:latin typeface="Calisto MT" panose="02040603050505030304" pitchFamily="18" charset="0"/>
              </a:rPr>
              <a:t>Total volume of sand excavated was 1.33 million m</a:t>
            </a:r>
            <a:r>
              <a:rPr lang="en-US" baseline="30000" dirty="0">
                <a:latin typeface="Calisto MT" panose="02040603050505030304" pitchFamily="18" charset="0"/>
              </a:rPr>
              <a:t>3 </a:t>
            </a:r>
            <a:r>
              <a:rPr lang="en-US" dirty="0">
                <a:latin typeface="Calisto MT" panose="02040603050505030304" pitchFamily="18" charset="0"/>
              </a:rPr>
              <a:t> as against the permitted quantity of 0.19 million </a:t>
            </a:r>
            <a:r>
              <a:rPr lang="en-US" dirty="0" smtClean="0">
                <a:latin typeface="Calisto MT" panose="02040603050505030304" pitchFamily="18" charset="0"/>
              </a:rPr>
              <a:t>m</a:t>
            </a:r>
            <a:r>
              <a:rPr lang="en-US" baseline="30000" dirty="0" smtClean="0">
                <a:latin typeface="Calisto MT" panose="02040603050505030304" pitchFamily="18" charset="0"/>
              </a:rPr>
              <a:t>3</a:t>
            </a:r>
            <a:r>
              <a:rPr lang="en-US" dirty="0" smtClean="0">
                <a:latin typeface="Calisto MT" panose="02040603050505030304" pitchFamily="18" charset="0"/>
              </a:rPr>
              <a:t>.</a:t>
            </a:r>
            <a:endParaRPr lang="en-US" dirty="0">
              <a:latin typeface="Calisto MT" panose="02040603050505030304" pitchFamily="18" charset="0"/>
            </a:endParaRPr>
          </a:p>
          <a:p>
            <a:pPr algn="just"/>
            <a:r>
              <a:rPr lang="en-US" dirty="0">
                <a:latin typeface="Calisto MT" panose="02040603050505030304" pitchFamily="18" charset="0"/>
              </a:rPr>
              <a:t>Additional volume of sand excavated (1.14 million m</a:t>
            </a:r>
            <a:r>
              <a:rPr lang="en-US" baseline="30000" dirty="0">
                <a:latin typeface="Calisto MT" panose="02040603050505030304" pitchFamily="18" charset="0"/>
              </a:rPr>
              <a:t>3</a:t>
            </a:r>
            <a:r>
              <a:rPr lang="en-US" dirty="0">
                <a:latin typeface="Calisto MT" panose="02040603050505030304" pitchFamily="18" charset="0"/>
              </a:rPr>
              <a:t> ) was valued at $ 2.56 million.</a:t>
            </a:r>
          </a:p>
          <a:p>
            <a:pPr algn="just"/>
            <a:r>
              <a:rPr lang="en-US" dirty="0">
                <a:latin typeface="Calisto MT" panose="02040603050505030304" pitchFamily="18" charset="0"/>
              </a:rPr>
              <a:t>The penalty leviable for transportation of the additional quantity of sand without valid transport permits worked out to $61.59 million.</a:t>
            </a:r>
          </a:p>
          <a:p>
            <a:pPr algn="just"/>
            <a:r>
              <a:rPr lang="en-US" dirty="0">
                <a:latin typeface="Calisto MT" panose="02040603050505030304" pitchFamily="18" charset="0"/>
              </a:rPr>
              <a:t>Excess excavation of sand resulted in topographical changes in the river bed of </a:t>
            </a:r>
            <a:r>
              <a:rPr lang="en-US" dirty="0" err="1">
                <a:latin typeface="Calisto MT" panose="02040603050505030304" pitchFamily="18" charset="0"/>
              </a:rPr>
              <a:t>Vellar</a:t>
            </a:r>
            <a:r>
              <a:rPr lang="en-US" dirty="0">
                <a:latin typeface="Calisto MT" panose="02040603050505030304" pitchFamily="18" charset="0"/>
              </a:rPr>
              <a:t> river leading </a:t>
            </a:r>
            <a:r>
              <a:rPr lang="en-US">
                <a:latin typeface="Calisto MT" panose="02040603050505030304" pitchFamily="18" charset="0"/>
              </a:rPr>
              <a:t>to </a:t>
            </a:r>
            <a:r>
              <a:rPr lang="en-US" smtClean="0">
                <a:latin typeface="Calisto MT" panose="02040603050505030304" pitchFamily="18" charset="0"/>
              </a:rPr>
              <a:t>groundwater </a:t>
            </a:r>
            <a:r>
              <a:rPr lang="en-US" dirty="0">
                <a:latin typeface="Calisto MT" panose="02040603050505030304" pitchFamily="18" charset="0"/>
              </a:rPr>
              <a:t>changes and degradation of </a:t>
            </a:r>
            <a:r>
              <a:rPr lang="en-US" dirty="0" smtClean="0">
                <a:latin typeface="Calisto MT" panose="02040603050505030304" pitchFamily="18" charset="0"/>
              </a:rPr>
              <a:t>ecology.</a:t>
            </a:r>
            <a:endParaRPr lang="en-US" dirty="0">
              <a:latin typeface="Calisto MT" panose="02040603050505030304" pitchFamily="18" charset="0"/>
            </a:endParaRPr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04E95E-6105-3B36-7B66-3DF7FE64A9BF}"/>
              </a:ext>
            </a:extLst>
          </p:cNvPr>
          <p:cNvSpPr txBox="1"/>
          <p:nvPr/>
        </p:nvSpPr>
        <p:spPr>
          <a:xfrm>
            <a:off x="1567543" y="2057400"/>
            <a:ext cx="3080657" cy="4327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228600" indent="-228600" algn="just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venir Next LT Pro Light" panose="020B03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b="1" u="sng" dirty="0">
                <a:latin typeface="Calisto MT" panose="0204060305050503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8390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0" grpId="0"/>
      <p:bldP spid="12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 Light</vt:lpstr>
      <vt:lpstr>Calibri</vt:lpstr>
      <vt:lpstr>Calibri Light</vt:lpstr>
      <vt:lpstr>Calisto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Singh</dc:creator>
  <cp:lastModifiedBy>HP</cp:lastModifiedBy>
  <cp:revision>5</cp:revision>
  <dcterms:created xsi:type="dcterms:W3CDTF">2023-03-16T17:03:21Z</dcterms:created>
  <dcterms:modified xsi:type="dcterms:W3CDTF">2023-03-22T08:51:36Z</dcterms:modified>
</cp:coreProperties>
</file>