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DAFFC-232F-25AE-5109-9216BF6AE0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088E70-51EB-3DD2-D292-3661D36081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67785A-7E13-92C1-2300-6E42543DA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EA4B3-E204-42C9-B0B7-5EB3B7B181BA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66B25D-D3A7-EE7C-7D74-B874C14DA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35CB4B-BAF4-E260-9C83-03CCFA252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4952-615F-47F4-B0DB-9AAE54C5B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549EC-841F-E182-DBD5-1447401B5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4B2EF1-1DA9-9FFC-D4C9-86D99200C9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23E8F-5116-C358-B6D9-F83EEE34E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EA4B3-E204-42C9-B0B7-5EB3B7B181BA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8FCEE9-A624-8029-27E5-172B82311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FDDBFA-07B3-4F62-6DD8-C562FEFA1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4952-615F-47F4-B0DB-9AAE54C5B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953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9A4E22-E77B-9B3E-B22E-A66C886EB5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3344FA-7FCA-5B63-09DD-F21B3C39B3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6B645E-962A-C796-3D8A-45A3B8280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EA4B3-E204-42C9-B0B7-5EB3B7B181BA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B9424F-40CD-5C53-8B39-8149DEFE4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AAB98C-C95E-CEB6-F92A-8D1EC296F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4952-615F-47F4-B0DB-9AAE54C5B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15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199F1-43C9-05ED-55B1-D9DE38A07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4DC232-AC4E-8489-7FB6-B80C23944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8F9AAE-F972-CEE8-7D00-E8C441B7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EA4B3-E204-42C9-B0B7-5EB3B7B181BA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1D0A33-E7E2-2C29-BA26-94E030348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741479-4FB4-F2FB-805A-25A7C3353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4952-615F-47F4-B0DB-9AAE54C5B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916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87890-DCBA-C238-74E1-59D447C6D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C368F-A1C6-58F6-2AD2-066A4631FE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632222-86DF-D798-3970-8B2A6BF31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EA4B3-E204-42C9-B0B7-5EB3B7B181BA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01B278-2C77-B162-F030-1622A74EF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3CEE1-0172-7D52-A4A1-5E3CC0515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4952-615F-47F4-B0DB-9AAE54C5B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303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CDA65-CE9D-C429-9B28-0A0920DF1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663F8C-4E6A-E982-E4D1-3FCBC3FC05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8A8CB4-F6CD-5CEB-B7C7-65CC9BB3E3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91B3FD-6DE1-5F0E-D19B-12B6B2AC2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EA4B3-E204-42C9-B0B7-5EB3B7B181BA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8C39AC-5708-7A44-9F10-393479AC9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AD9283-628D-0EA3-5A11-B5241D763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4952-615F-47F4-B0DB-9AAE54C5B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163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EC641-C1B9-C5A3-F305-0E12D70F3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AB80B5-A10B-3209-87D9-C545E9FB49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989476-523A-709A-8856-34035C2B7F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453516-F07A-59ED-D3A8-94C051442A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FCDF1D-4605-31D1-92D0-0E6B0B9375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1C0129-A164-C8A1-CA44-D65BE3EB3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EA4B3-E204-42C9-B0B7-5EB3B7B181BA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47F6AA-AA18-33B8-F6EC-D661D9109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D79C2E-F437-0BDD-4BCF-71DA46376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4952-615F-47F4-B0DB-9AAE54C5B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94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022AE-A32A-E169-F336-B320BA729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D1D6AE-4CA9-FB0F-688F-EFFB80F56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EA4B3-E204-42C9-B0B7-5EB3B7B181BA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7AF609-80B1-FBAD-8FB9-A7BE3F77D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46BB1D-9143-A0DC-4BE6-6CA6788B6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4952-615F-47F4-B0DB-9AAE54C5B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761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C1F5A0-4F31-E0F9-9081-B9BA31565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EA4B3-E204-42C9-B0B7-5EB3B7B181BA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24E159-B840-DA29-7334-9696B8931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AAAB18-CF15-C2CA-22DA-A912E905B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4952-615F-47F4-B0DB-9AAE54C5B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372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73332-C8D6-F6B9-95DD-2A6D5CD2F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BE7E88-A61B-50AE-79FE-AF80106B04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799594-BDBA-5F52-B399-DD69275313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B33BE9-228A-75BB-015C-5ECE8C233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EA4B3-E204-42C9-B0B7-5EB3B7B181BA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1248D9-CDA9-899C-4E2D-565428C37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045154-BFF1-FE22-888A-811E95729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4952-615F-47F4-B0DB-9AAE54C5B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110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B8335-40C9-E09D-09FE-5A2E67789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ABAE1D-9777-EECF-D59B-9BCEEA4D06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0E3E86-290A-4018-21E2-E0BF81D622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BAF05B-4452-7571-0ECD-4BFA1ACBE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EA4B3-E204-42C9-B0B7-5EB3B7B181BA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84F6B3-B813-7F4C-DE1D-583256EFD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5A0FBF-8C37-CAC7-7B17-27DCB8641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4952-615F-47F4-B0DB-9AAE54C5B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57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89B65C-BC5D-CB56-8220-5FF3E29D1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D0A2DA-3EB7-9E54-12C7-13FC7A1BB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001E7-2374-7294-2B43-1033F32CF0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EA4B3-E204-42C9-B0B7-5EB3B7B181BA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D40FB1-BEDD-79A8-3864-18790F9847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0F3D8B-4993-524A-5C26-ED3A1AB820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E4952-615F-47F4-B0DB-9AAE54C5B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183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1DF3EAD-432A-21C0-5DEC-7E66EAB04D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0372" y="183923"/>
            <a:ext cx="11408228" cy="490991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200" dirty="0">
                <a:latin typeface="Calisto MT" panose="02040603050505030304" pitchFamily="18" charset="0"/>
              </a:rPr>
              <a:t>Sample area – </a:t>
            </a:r>
            <a:r>
              <a:rPr lang="en-US" sz="2200" dirty="0" err="1">
                <a:latin typeface="Calisto MT" panose="02040603050505030304" pitchFamily="18" charset="0"/>
              </a:rPr>
              <a:t>Virshabhavathi</a:t>
            </a:r>
            <a:r>
              <a:rPr lang="en-US" sz="2200" dirty="0">
                <a:latin typeface="Calisto MT" panose="02040603050505030304" pitchFamily="18" charset="0"/>
              </a:rPr>
              <a:t> valley (96.17 sq km) &amp; Koramangala Valley (64.19 sq km) 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F0E3348-C9ED-A82D-ED4D-9926DA6385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788128"/>
              </p:ext>
            </p:extLst>
          </p:nvPr>
        </p:nvGraphicFramePr>
        <p:xfrm>
          <a:off x="250373" y="1416351"/>
          <a:ext cx="4937263" cy="24675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6989">
                  <a:extLst>
                    <a:ext uri="{9D8B030D-6E8A-4147-A177-3AD203B41FA5}">
                      <a16:colId xmlns:a16="http://schemas.microsoft.com/office/drawing/2014/main" val="46007293"/>
                    </a:ext>
                  </a:extLst>
                </a:gridCol>
                <a:gridCol w="2589291">
                  <a:extLst>
                    <a:ext uri="{9D8B030D-6E8A-4147-A177-3AD203B41FA5}">
                      <a16:colId xmlns:a16="http://schemas.microsoft.com/office/drawing/2014/main" val="1793264538"/>
                    </a:ext>
                  </a:extLst>
                </a:gridCol>
                <a:gridCol w="1520983">
                  <a:extLst>
                    <a:ext uri="{9D8B030D-6E8A-4147-A177-3AD203B41FA5}">
                      <a16:colId xmlns:a16="http://schemas.microsoft.com/office/drawing/2014/main" val="2721322199"/>
                    </a:ext>
                  </a:extLst>
                </a:gridCol>
              </a:tblGrid>
              <a:tr h="372197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Calisto MT" panose="02040603050505030304" pitchFamily="18" charset="0"/>
                        </a:rPr>
                        <a:t>Sl</a:t>
                      </a:r>
                      <a:r>
                        <a:rPr lang="en-US" dirty="0">
                          <a:latin typeface="Calisto MT" panose="02040603050505030304" pitchFamily="18" charset="0"/>
                        </a:rPr>
                        <a:t> 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sto MT" panose="02040603050505030304" pitchFamily="18" charset="0"/>
                        </a:rPr>
                        <a:t>Sensor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sto MT" panose="02040603050505030304" pitchFamily="18" charset="0"/>
                        </a:rPr>
                        <a:t>Year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2820504"/>
                  </a:ext>
                </a:extLst>
              </a:tr>
              <a:tr h="523847">
                <a:tc>
                  <a:txBody>
                    <a:bodyPr/>
                    <a:lstStyle/>
                    <a:p>
                      <a:r>
                        <a:rPr lang="en-US" dirty="0">
                          <a:latin typeface="Calisto MT" panose="02040603050505030304" pitchFamily="18" charset="0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sto MT" panose="02040603050505030304" pitchFamily="18" charset="0"/>
                        </a:rPr>
                        <a:t>Corona space image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sto MT" panose="02040603050505030304" pitchFamily="18" charset="0"/>
                        </a:rPr>
                        <a:t>1965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372581"/>
                  </a:ext>
                </a:extLst>
              </a:tr>
              <a:tr h="523847">
                <a:tc>
                  <a:txBody>
                    <a:bodyPr/>
                    <a:lstStyle/>
                    <a:p>
                      <a:r>
                        <a:rPr lang="en-US" dirty="0">
                          <a:latin typeface="Calisto MT" panose="02040603050505030304" pitchFamily="18" charset="0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Calisto MT" panose="02040603050505030304" pitchFamily="18" charset="0"/>
                        </a:rPr>
                        <a:t>Cartosat</a:t>
                      </a:r>
                      <a:r>
                        <a:rPr lang="en-US" dirty="0">
                          <a:latin typeface="Calisto MT" panose="02040603050505030304" pitchFamily="18" charset="0"/>
                        </a:rPr>
                        <a:t> -1 + LISS 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sto MT" panose="02040603050505030304" pitchFamily="18" charset="0"/>
                        </a:rPr>
                        <a:t>2008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8650334"/>
                  </a:ext>
                </a:extLst>
              </a:tr>
              <a:tr h="523847">
                <a:tc>
                  <a:txBody>
                    <a:bodyPr/>
                    <a:lstStyle/>
                    <a:p>
                      <a:r>
                        <a:rPr lang="en-US" dirty="0">
                          <a:latin typeface="Calisto MT" panose="02040603050505030304" pitchFamily="18" charset="0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Calisto MT" panose="02040603050505030304" pitchFamily="18" charset="0"/>
                        </a:rPr>
                        <a:t>Cartosat</a:t>
                      </a:r>
                      <a:r>
                        <a:rPr lang="en-US" dirty="0">
                          <a:latin typeface="Calisto MT" panose="02040603050505030304" pitchFamily="18" charset="0"/>
                        </a:rPr>
                        <a:t> -2 + LISS 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sto MT" panose="02040603050505030304" pitchFamily="18" charset="0"/>
                        </a:rPr>
                        <a:t>2016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0606551"/>
                  </a:ext>
                </a:extLst>
              </a:tr>
              <a:tr h="523847">
                <a:tc>
                  <a:txBody>
                    <a:bodyPr/>
                    <a:lstStyle/>
                    <a:p>
                      <a:r>
                        <a:rPr lang="en-US" dirty="0">
                          <a:latin typeface="Calisto MT" panose="02040603050505030304" pitchFamily="18" charset="0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Calisto MT" panose="02040603050505030304" pitchFamily="18" charset="0"/>
                        </a:rPr>
                        <a:t>Cartosat</a:t>
                      </a:r>
                      <a:r>
                        <a:rPr lang="en-US" dirty="0">
                          <a:latin typeface="Calisto MT" panose="02040603050505030304" pitchFamily="18" charset="0"/>
                        </a:rPr>
                        <a:t> -1 + LISS 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sto MT" panose="02040603050505030304" pitchFamily="18" charset="0"/>
                        </a:rPr>
                        <a:t>2017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656821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BABF4BA-3BCA-5145-BA9D-54DB82C0AC0F}"/>
              </a:ext>
            </a:extLst>
          </p:cNvPr>
          <p:cNvSpPr txBox="1"/>
          <p:nvPr/>
        </p:nvSpPr>
        <p:spPr>
          <a:xfrm>
            <a:off x="1382486" y="1047019"/>
            <a:ext cx="1992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alisto MT" panose="02040603050505030304" pitchFamily="18" charset="0"/>
              </a:rPr>
              <a:t>Satellite Data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8584475-93A0-625A-7026-FEA21F3DC1E0}"/>
              </a:ext>
            </a:extLst>
          </p:cNvPr>
          <p:cNvSpPr txBox="1"/>
          <p:nvPr/>
        </p:nvSpPr>
        <p:spPr>
          <a:xfrm>
            <a:off x="5878286" y="1397502"/>
            <a:ext cx="6017967" cy="45855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Avenir Next LT Pro Light" panose="020B0304020202020204" pitchFamily="34" charset="0"/>
              </a:defRPr>
            </a:lvl1pPr>
            <a:lvl2pPr marL="685800" indent="-228600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/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/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algn="l">
              <a:lnSpc>
                <a:spcPct val="100000"/>
              </a:lnSpc>
            </a:pPr>
            <a:r>
              <a:rPr lang="en-US" sz="1800" b="0" i="0" u="none" strike="noStrike" baseline="0" dirty="0">
                <a:latin typeface="Calisto MT" panose="02040603050505030304" pitchFamily="18" charset="0"/>
              </a:rPr>
              <a:t>BDA : Transport network, Revenue villages, Revenue tanks, buildings</a:t>
            </a:r>
          </a:p>
          <a:p>
            <a:pPr algn="l">
              <a:lnSpc>
                <a:spcPct val="100000"/>
              </a:lnSpc>
            </a:pPr>
            <a:r>
              <a:rPr lang="en-US" sz="1800" b="0" i="0" u="none" strike="noStrike" baseline="0" dirty="0">
                <a:latin typeface="Calisto MT" panose="02040603050505030304" pitchFamily="18" charset="0"/>
              </a:rPr>
              <a:t>BBMP : Drainage network, surface water bodies, low lying areas</a:t>
            </a:r>
          </a:p>
          <a:p>
            <a:pPr algn="l">
              <a:lnSpc>
                <a:spcPct val="100000"/>
              </a:lnSpc>
            </a:pPr>
            <a:r>
              <a:rPr lang="en-US" sz="1800" b="0" i="0" u="none" strike="noStrike" baseline="0" dirty="0">
                <a:latin typeface="Calisto MT" panose="02040603050505030304" pitchFamily="18" charset="0"/>
              </a:rPr>
              <a:t>BWSSB : Sewer lines and manholes</a:t>
            </a:r>
          </a:p>
          <a:p>
            <a:pPr algn="l">
              <a:lnSpc>
                <a:spcPct val="100000"/>
              </a:lnSpc>
            </a:pPr>
            <a:r>
              <a:rPr lang="en-US" sz="1800" b="0" i="0" u="none" strike="noStrike" baseline="0" dirty="0">
                <a:latin typeface="Calisto MT" panose="02040603050505030304" pitchFamily="18" charset="0"/>
              </a:rPr>
              <a:t>KSRSAC : Cadastral maps</a:t>
            </a:r>
          </a:p>
          <a:p>
            <a:pPr algn="l">
              <a:lnSpc>
                <a:spcPct val="100000"/>
              </a:lnSpc>
            </a:pPr>
            <a:r>
              <a:rPr lang="en-US" sz="1800" b="0" i="0" u="none" strike="noStrike" baseline="0" dirty="0">
                <a:latin typeface="Calisto MT" panose="02040603050505030304" pitchFamily="18" charset="0"/>
              </a:rPr>
              <a:t>STUP : SWD maps, Zone &amp; ward boundary, water bodies and contours</a:t>
            </a:r>
            <a:endParaRPr lang="en-US" dirty="0">
              <a:latin typeface="Calisto MT" panose="0204060305050503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33F697-1070-A2A8-9894-A18A24FF6F4C}"/>
              </a:ext>
            </a:extLst>
          </p:cNvPr>
          <p:cNvSpPr txBox="1"/>
          <p:nvPr/>
        </p:nvSpPr>
        <p:spPr>
          <a:xfrm>
            <a:off x="7347847" y="1057904"/>
            <a:ext cx="3592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alisto MT" panose="02040603050505030304" pitchFamily="18" charset="0"/>
              </a:rPr>
              <a:t>GIS layers collected by SAI India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EFA8E6B-AFC3-61FB-E975-A3E14A0964D4}"/>
              </a:ext>
            </a:extLst>
          </p:cNvPr>
          <p:cNvSpPr txBox="1"/>
          <p:nvPr/>
        </p:nvSpPr>
        <p:spPr>
          <a:xfrm>
            <a:off x="2604408" y="4793960"/>
            <a:ext cx="626472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buFont typeface="Courier New" panose="02070309020205020404" pitchFamily="49" charset="0"/>
              <a:buChar char="o"/>
            </a:pPr>
            <a:r>
              <a:rPr lang="en-US" sz="1800" b="0" i="0" u="none" strike="noStrike" baseline="0" dirty="0">
                <a:latin typeface="Calisto MT" panose="02040603050505030304" pitchFamily="18" charset="0"/>
              </a:rPr>
              <a:t>Lakes and tanks</a:t>
            </a:r>
          </a:p>
          <a:p>
            <a:pPr marL="285750" indent="-285750" algn="l">
              <a:buFont typeface="Courier New" panose="02070309020205020404" pitchFamily="49" charset="0"/>
              <a:buChar char="o"/>
            </a:pPr>
            <a:r>
              <a:rPr lang="en-US" sz="1800" b="0" i="0" u="none" strike="noStrike" baseline="0" dirty="0">
                <a:latin typeface="Calisto MT" panose="02040603050505030304" pitchFamily="18" charset="0"/>
              </a:rPr>
              <a:t>Drainage network</a:t>
            </a:r>
          </a:p>
          <a:p>
            <a:pPr marL="285750" indent="-285750" algn="l">
              <a:buFont typeface="Courier New" panose="02070309020205020404" pitchFamily="49" charset="0"/>
              <a:buChar char="o"/>
            </a:pPr>
            <a:r>
              <a:rPr lang="en-US" sz="1800" b="0" i="0" u="none" strike="noStrike" baseline="0" dirty="0">
                <a:latin typeface="Calisto MT" panose="02040603050505030304" pitchFamily="18" charset="0"/>
              </a:rPr>
              <a:t>Road and rail network</a:t>
            </a:r>
          </a:p>
          <a:p>
            <a:pPr marL="285750" indent="-285750" algn="l">
              <a:buFont typeface="Courier New" panose="02070309020205020404" pitchFamily="49" charset="0"/>
              <a:buChar char="o"/>
            </a:pPr>
            <a:r>
              <a:rPr lang="en-US" sz="1800" b="0" i="0" u="none" strike="noStrike" baseline="0" dirty="0">
                <a:latin typeface="Calisto MT" panose="02040603050505030304" pitchFamily="18" charset="0"/>
              </a:rPr>
              <a:t>Built-up area</a:t>
            </a:r>
          </a:p>
          <a:p>
            <a:pPr marL="285750" indent="-285750" algn="l">
              <a:buFont typeface="Courier New" panose="02070309020205020404" pitchFamily="49" charset="0"/>
              <a:buChar char="o"/>
            </a:pPr>
            <a:r>
              <a:rPr lang="en-US" sz="1800" b="0" i="0" u="none" strike="noStrike" baseline="0" dirty="0">
                <a:latin typeface="Calisto MT" panose="02040603050505030304" pitchFamily="18" charset="0"/>
              </a:rPr>
              <a:t>Vegetation</a:t>
            </a:r>
          </a:p>
          <a:p>
            <a:pPr marL="285750" indent="-285750" algn="l">
              <a:buFont typeface="Courier New" panose="02070309020205020404" pitchFamily="49" charset="0"/>
              <a:buChar char="o"/>
            </a:pPr>
            <a:r>
              <a:rPr lang="en-US" sz="1800" b="0" i="0" u="none" strike="noStrike" baseline="0" dirty="0">
                <a:latin typeface="Calisto MT" panose="02040603050505030304" pitchFamily="18" charset="0"/>
              </a:rPr>
              <a:t>Open lands</a:t>
            </a:r>
            <a:endParaRPr lang="en-US" dirty="0">
              <a:latin typeface="Calisto MT" panose="02040603050505030304" pitchFamily="18" charset="0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97616B7-328F-8B68-1843-65FF5E52CD17}"/>
              </a:ext>
            </a:extLst>
          </p:cNvPr>
          <p:cNvCxnSpPr>
            <a:cxnSpLocks/>
          </p:cNvCxnSpPr>
          <p:nvPr/>
        </p:nvCxnSpPr>
        <p:spPr>
          <a:xfrm>
            <a:off x="2719004" y="3872177"/>
            <a:ext cx="522219" cy="95064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EE1FB34-359B-6484-8DB7-AC6EC4FF2D5B}"/>
              </a:ext>
            </a:extLst>
          </p:cNvPr>
          <p:cNvCxnSpPr>
            <a:cxnSpLocks/>
            <a:stCxn id="6" idx="1"/>
          </p:cNvCxnSpPr>
          <p:nvPr/>
        </p:nvCxnSpPr>
        <p:spPr>
          <a:xfrm flipH="1">
            <a:off x="4239986" y="3690256"/>
            <a:ext cx="1638300" cy="110370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Left Brace 15">
            <a:extLst>
              <a:ext uri="{FF2B5EF4-FFF2-40B4-BE49-F238E27FC236}">
                <a16:creationId xmlns:a16="http://schemas.microsoft.com/office/drawing/2014/main" id="{9853033C-683D-A63B-C4B0-A39CFD70B022}"/>
              </a:ext>
            </a:extLst>
          </p:cNvPr>
          <p:cNvSpPr/>
          <p:nvPr/>
        </p:nvSpPr>
        <p:spPr>
          <a:xfrm>
            <a:off x="1828800" y="4953000"/>
            <a:ext cx="337457" cy="1502229"/>
          </a:xfrm>
          <a:prstGeom prst="lef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6E7253A-2DC7-831B-7DC8-D377EE71C93D}"/>
              </a:ext>
            </a:extLst>
          </p:cNvPr>
          <p:cNvSpPr txBox="1"/>
          <p:nvPr/>
        </p:nvSpPr>
        <p:spPr>
          <a:xfrm>
            <a:off x="362139" y="5214257"/>
            <a:ext cx="12707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alisto MT" panose="02040603050505030304" pitchFamily="18" charset="0"/>
              </a:rPr>
              <a:t>6 Thematic Layers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B00CDE3-9262-18B1-20E4-85C0E6C29170}"/>
              </a:ext>
            </a:extLst>
          </p:cNvPr>
          <p:cNvSpPr txBox="1"/>
          <p:nvPr/>
        </p:nvSpPr>
        <p:spPr>
          <a:xfrm>
            <a:off x="6096000" y="4989903"/>
            <a:ext cx="5968981" cy="12900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800" b="0" i="0" u="none" strike="noStrike" baseline="0" dirty="0">
                <a:latin typeface="Calisto MT" panose="02040603050505030304" pitchFamily="18" charset="0"/>
              </a:rPr>
              <a:t>Integrated to generate general land use map. Spatial analysis was carried out using GIS techniques for creation of land use change maps and generation of area statistics.</a:t>
            </a:r>
            <a:endParaRPr lang="en-US" dirty="0">
              <a:latin typeface="Calisto MT" panose="02040603050505030304" pitchFamily="18" charset="0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027CBFD-8945-C653-C13B-5DBB40B4B852}"/>
              </a:ext>
            </a:extLst>
          </p:cNvPr>
          <p:cNvCxnSpPr/>
          <p:nvPr/>
        </p:nvCxnSpPr>
        <p:spPr>
          <a:xfrm>
            <a:off x="5279571" y="5529943"/>
            <a:ext cx="67491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2795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  <p:bldP spid="9" grpId="0"/>
      <p:bldP spid="16" grpId="0" animBg="1"/>
      <p:bldP spid="17" grpId="0"/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157</Words>
  <Application>Microsoft Office PowerPoint</Application>
  <PresentationFormat>Widescreen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Calisto MT</vt:lpstr>
      <vt:lpstr>Courier New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Abhishek Singh</dc:creator>
  <cp:lastModifiedBy>Abhishek Singh</cp:lastModifiedBy>
  <cp:revision>8</cp:revision>
  <dcterms:created xsi:type="dcterms:W3CDTF">2023-03-15T16:46:02Z</dcterms:created>
  <dcterms:modified xsi:type="dcterms:W3CDTF">2023-03-24T07:35:56Z</dcterms:modified>
</cp:coreProperties>
</file>