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0" r:id="rId3"/>
    <p:sldId id="272" r:id="rId4"/>
    <p:sldId id="271" r:id="rId5"/>
    <p:sldId id="256" r:id="rId6"/>
    <p:sldId id="257" r:id="rId7"/>
    <p:sldId id="274" r:id="rId8"/>
    <p:sldId id="319" r:id="rId9"/>
    <p:sldId id="260" r:id="rId10"/>
    <p:sldId id="324" r:id="rId11"/>
    <p:sldId id="318" r:id="rId12"/>
    <p:sldId id="320" r:id="rId13"/>
    <p:sldId id="321" r:id="rId14"/>
    <p:sldId id="322" r:id="rId15"/>
    <p:sldId id="323" r:id="rId16"/>
    <p:sldId id="262" r:id="rId17"/>
    <p:sldId id="269" r:id="rId1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BFBFB"/>
    <a:srgbClr val="F8F8F8"/>
    <a:srgbClr val="4E7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73208" autoAdjust="0"/>
  </p:normalViewPr>
  <p:slideViewPr>
    <p:cSldViewPr>
      <p:cViewPr varScale="1">
        <p:scale>
          <a:sx n="64" d="100"/>
          <a:sy n="64" d="100"/>
        </p:scale>
        <p:origin x="20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RPortbl\ANAO\WILLMA\6369291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STATS'!$B$1</c:f>
              <c:strCache>
                <c:ptCount val="1"/>
                <c:pt idx="0">
                  <c:v>Number of audits using Nuix</c:v>
                </c:pt>
              </c:strCache>
            </c:strRef>
          </c:tx>
          <c:invertIfNegative val="0"/>
          <c:cat>
            <c:strRef>
              <c:f>'CURRENT STATS'!$A$2:$A$11</c:f>
              <c:strCache>
                <c:ptCount val="10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</c:strCache>
            </c:strRef>
          </c:cat>
          <c:val>
            <c:numRef>
              <c:f>'CURRENT STATS'!$B$2:$B$11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13</c:v>
                </c:pt>
                <c:pt idx="7">
                  <c:v>15</c:v>
                </c:pt>
                <c:pt idx="8">
                  <c:v>13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6-4356-B6B9-BFCE51724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88096"/>
        <c:axId val="214414464"/>
      </c:barChart>
      <c:catAx>
        <c:axId val="214388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Financial year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4414464"/>
        <c:crosses val="autoZero"/>
        <c:auto val="1"/>
        <c:lblAlgn val="ctr"/>
        <c:lblOffset val="100"/>
        <c:noMultiLvlLbl val="0"/>
      </c:catAx>
      <c:valAx>
        <c:axId val="214414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Number of audits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38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179A-CB0F-45DB-8CC6-F6B07FF113A3}" type="datetimeFigureOut">
              <a:rPr lang="en-AU" smtClean="0"/>
              <a:t>9/05/2023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CA0B1-3DF4-429B-ADA4-9882ECDDA6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675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261E3-82C9-4F11-B3ED-BC5E21CC5A79}" type="datetimeFigureOut">
              <a:rPr lang="en-AU" smtClean="0"/>
              <a:t>9/05/2023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058E-9346-4A14-9D50-2E0E2EFF15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598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172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774B-DEF7-D574-AA2E-273445CFEC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7164460-DBEE-A55A-A3FE-ABB5ED0C2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72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31E4B-B5FE-4A49-BF18-57C5A41CA1B1}" type="slidenum">
              <a:rPr lang="en-AU" smtClean="0"/>
              <a:t>11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44CFE-84C5-CBD5-21A5-43235F7645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10A720E-B729-3F96-A3BB-94290FE97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86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3211"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6C02-DAA7-7414-76E2-718FCC822E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1ABBBB-3B06-F79A-4D2D-5715ADFA7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450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3211"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F41E1-8360-F31A-A6BB-D240678711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B43DE68-3AD9-E190-5F2E-2240F20640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578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4255F-350D-DE43-5409-5F870F8B73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4502502-F02F-65F2-72A5-8A0102B8E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09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B1E0-03B4-7ED0-41C2-5069BBD8A1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BB3EB5C-4579-8B07-9A2E-402D4D7EF9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897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30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44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56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31E4B-B5FE-4A49-BF18-57C5A41CA1B1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45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31E4B-B5FE-4A49-BF18-57C5A41CA1B1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6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21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2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34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8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3A33BCA-272E-B4C2-969D-548D1755A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643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058E-9346-4A14-9D50-2E0E2EFF1534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8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111A-2EE5-46B4-B3DD-9E411B6BE2E6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E4B6-280B-4E65-8ECC-80A0B6228FA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5728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D6D2-A44E-4BD6-88D5-107DBC355F3D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9BF3-5B6A-4929-92D7-31FCC1D0FEC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23315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D6D2-A44E-4BD6-88D5-107DBC355F3D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9BF3-5B6A-4929-92D7-31FCC1D0FEC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06246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612775"/>
            <a:ext cx="6984776" cy="4548188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Image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698477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4E512-642D-4E30-B080-4D2765D3DD9B}" type="datetime1">
              <a:rPr lang="en-AU" smtClean="0"/>
              <a:t>9/05/2023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A627B-82F2-48C4-9997-790BF2AE5E3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65127"/>
            <a:ext cx="6552728" cy="9036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25101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7D88-C162-4833-B0A8-ABE0B2E50C28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FD4A-C152-4478-8408-B58D44C8ECB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3002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D0AF-FCFC-424F-B07E-19D030465675}" type="datetime1">
              <a:rPr lang="en-AU" smtClean="0"/>
              <a:t>9/05/2023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742B-943B-41D8-ACAD-98F36C45BD6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82573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0B78-DB37-4072-9BA6-01FDBEAB4033}" type="datetime1">
              <a:rPr lang="en-AU" smtClean="0"/>
              <a:t>9/05/2023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ABD-C1E7-4E79-B702-44F327DE41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0576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B8C3-657F-4596-9598-2B9B6FDC0DBE}" type="datetime1">
              <a:rPr lang="en-AU" smtClean="0"/>
              <a:t>9/05/2023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AA60-5035-4409-AFFA-EEADE27BAC9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60944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0E4A-732A-4B8C-A709-F2D321CC5E97}" type="datetime1">
              <a:rPr lang="en-AU" smtClean="0"/>
              <a:t>9/05/2023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430B-7705-45A8-9C9C-44D45CB1F2B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66061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A5EC-6889-47D0-8F45-33DDE17D81BC}" type="datetime1">
              <a:rPr lang="en-AU" smtClean="0"/>
              <a:t>9/05/2023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C2BA-8477-4021-8C58-DADC63D3425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684313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D6D2-A44E-4BD6-88D5-107DBC355F3D}" type="datetime1">
              <a:rPr lang="en-AU" smtClean="0"/>
              <a:t>9/05/2023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9BF3-5B6A-4929-92D7-31FCC1D0FEC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68392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3910" y="365127"/>
            <a:ext cx="6614079" cy="976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D6D2-A44E-4BD6-88D5-107DBC355F3D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9BF3-5B6A-4929-92D7-31FCC1D0FECF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35" descr="G16585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7989" y="222208"/>
            <a:ext cx="968013" cy="936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04208"/>
            <a:ext cx="1306407" cy="972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237288"/>
            <a:ext cx="9144000" cy="647700"/>
          </a:xfrm>
          <a:prstGeom prst="rect">
            <a:avLst/>
          </a:prstGeom>
          <a:solidFill>
            <a:srgbClr val="4E75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1268413"/>
            <a:ext cx="9144000" cy="73025"/>
          </a:xfrm>
          <a:prstGeom prst="rect">
            <a:avLst/>
          </a:prstGeom>
          <a:solidFill>
            <a:srgbClr val="4E75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" name="JS SlideHeader"/>
          <p:cNvSpPr txBox="1"/>
          <p:nvPr userDrawn="1"/>
        </p:nvSpPr>
        <p:spPr>
          <a:xfrm>
            <a:off x="914400" y="63500"/>
            <a:ext cx="731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1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7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40767"/>
            <a:ext cx="6858000" cy="2376265"/>
          </a:xfrm>
        </p:spPr>
        <p:txBody>
          <a:bodyPr/>
          <a:lstStyle/>
          <a:p>
            <a:r>
              <a:rPr lang="en-AU" dirty="0"/>
              <a:t>ANAO: Using technology to assist in analysis of unstructured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5144"/>
            <a:ext cx="6858000" cy="532656"/>
          </a:xfrm>
        </p:spPr>
        <p:txBody>
          <a:bodyPr>
            <a:noAutofit/>
          </a:bodyPr>
          <a:lstStyle/>
          <a:p>
            <a:pPr algn="l"/>
            <a:r>
              <a:rPr lang="en-AU" sz="2000" dirty="0"/>
              <a:t>Michelle Page</a:t>
            </a:r>
          </a:p>
          <a:p>
            <a:pPr algn="l"/>
            <a:r>
              <a:rPr lang="en-AU" sz="2000" dirty="0"/>
              <a:t>Senior Executive Director</a:t>
            </a:r>
          </a:p>
          <a:p>
            <a:pPr algn="l"/>
            <a:r>
              <a:rPr lang="en-AU" sz="2000" dirty="0"/>
              <a:t>March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E4B6-280B-4E65-8ECC-80A0B6228FA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7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2490-4745-D58F-AD15-33AD44B5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eDiscovery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CE44-947A-0A51-01FE-3CCCA325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0CFC-F495-DB1C-4D1A-56B1906D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DF154-05F7-ED54-7B66-C34F95BE5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86" y="1556792"/>
            <a:ext cx="8607828" cy="45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24736" cy="1143000"/>
          </a:xfrm>
        </p:spPr>
        <p:txBody>
          <a:bodyPr>
            <a:normAutofit/>
          </a:bodyPr>
          <a:lstStyle/>
          <a:p>
            <a:r>
              <a:rPr lang="en-AU" sz="3600" dirty="0"/>
              <a:t>Advantages/disadvantages of eDiscovery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69937"/>
              </p:ext>
            </p:extLst>
          </p:nvPr>
        </p:nvGraphicFramePr>
        <p:xfrm>
          <a:off x="457200" y="1600200"/>
          <a:ext cx="8229600" cy="295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trike="noStrike" dirty="0"/>
                        <a:t>Mitigates information overload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Sensitivities around email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Document types: not 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Case creation time</a:t>
                      </a:r>
                      <a:r>
                        <a:rPr lang="en-AU" baseline="0" dirty="0"/>
                        <a:t> (it </a:t>
                      </a:r>
                      <a:r>
                        <a:rPr lang="en-AU" dirty="0"/>
                        <a:t>can take a few days) and processing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Increased ability to find relevant info</a:t>
                      </a:r>
                    </a:p>
                    <a:p>
                      <a:pPr algn="l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Storage 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Sophisticated search/browse</a:t>
                      </a:r>
                      <a:r>
                        <a:rPr lang="en-AU" baseline="0" dirty="0"/>
                        <a:t>/filter/</a:t>
                      </a:r>
                      <a:br>
                        <a:rPr lang="en-AU" baseline="0" dirty="0"/>
                      </a:br>
                      <a:r>
                        <a:rPr lang="en-AU" baseline="0" dirty="0"/>
                        <a:t>document relationships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Need to delete case and data after tabling</a:t>
                      </a:r>
                    </a:p>
                    <a:p>
                      <a:pPr algn="l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04"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Transparency</a:t>
                      </a:r>
                    </a:p>
                    <a:p>
                      <a:pPr algn="l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27FE-B7FE-C81E-D6B3-347DBF9A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Exploratory: Case study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1A01-14C4-E4A3-0C44-8E010B4A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Auditee did not keep register of complaints and had very few on file</a:t>
            </a:r>
          </a:p>
          <a:p>
            <a:r>
              <a:rPr lang="en-AU" dirty="0"/>
              <a:t>Audit team performed key word searches in Nuix, for example:</a:t>
            </a:r>
          </a:p>
          <a:p>
            <a:pPr lvl="1"/>
            <a:r>
              <a:rPr lang="en-AU" dirty="0"/>
              <a:t>“complain*”</a:t>
            </a:r>
          </a:p>
          <a:p>
            <a:pPr lvl="1"/>
            <a:r>
              <a:rPr lang="en-AU" dirty="0"/>
              <a:t>“not happy”</a:t>
            </a:r>
          </a:p>
          <a:p>
            <a:pPr lvl="1"/>
            <a:r>
              <a:rPr lang="en-AU" dirty="0"/>
              <a:t>“not good enough”</a:t>
            </a:r>
          </a:p>
          <a:p>
            <a:pPr lvl="1"/>
            <a:r>
              <a:rPr lang="en-AU" dirty="0"/>
              <a:t>“my concern*”</a:t>
            </a:r>
          </a:p>
          <a:p>
            <a:pPr lvl="1"/>
            <a:r>
              <a:rPr lang="en-AU" dirty="0"/>
              <a:t>“incident”</a:t>
            </a:r>
          </a:p>
          <a:p>
            <a:pPr lvl="1"/>
            <a:r>
              <a:rPr lang="en-AU" dirty="0"/>
              <a:t>("not” OR "*</a:t>
            </a:r>
            <a:r>
              <a:rPr lang="en-AU" dirty="0" err="1"/>
              <a:t>n't</a:t>
            </a:r>
            <a:r>
              <a:rPr lang="en-AU" dirty="0"/>
              <a:t>") W/5 (“follow*” W/5 "rule*”)</a:t>
            </a:r>
          </a:p>
          <a:p>
            <a:r>
              <a:rPr lang="en-AU" dirty="0"/>
              <a:t>Identified various examples of complaints</a:t>
            </a:r>
          </a:p>
          <a:p>
            <a:r>
              <a:rPr lang="en-AU" dirty="0"/>
              <a:t>Included a finding in the Report Preparation Paper that the auditee should improve their complaints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A767D-2DFA-5F75-A2E9-D374B005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EDDAA-AC8E-2F96-682C-7A8A6586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D137-4B34-7B90-83D4-7F6E81BA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Investigative: Case study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1542-FD38-9411-2A9F-BC9C6BA7C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Stakeholders were telling us that consultation wasn’t adequate</a:t>
            </a:r>
          </a:p>
          <a:p>
            <a:r>
              <a:rPr lang="en-AU" dirty="0"/>
              <a:t>However record-keeping was poor and we needed stronger evidence </a:t>
            </a:r>
          </a:p>
          <a:p>
            <a:r>
              <a:rPr lang="en-AU" dirty="0"/>
              <a:t>The projects were also complex and difficult for an outsider to understand</a:t>
            </a:r>
          </a:p>
          <a:p>
            <a:r>
              <a:rPr lang="en-AU" dirty="0"/>
              <a:t>We reviewed email traffic between key staff members in Nuix</a:t>
            </a:r>
          </a:p>
          <a:p>
            <a:r>
              <a:rPr lang="en-AU" dirty="0"/>
              <a:t>Found examples of staff members raising concerns about the adequacy of consultation</a:t>
            </a:r>
          </a:p>
          <a:p>
            <a:r>
              <a:rPr lang="en-AU" dirty="0"/>
              <a:t>Led to findings in the draft audit report that the entity’s consultation needed improvement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29CA0-0A92-1253-3940-D1F0A9E0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85606-35C0-DBA1-A8BD-5F66663A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F686-D774-26FE-0F2F-4FACE118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98" y="229220"/>
            <a:ext cx="6552728" cy="903634"/>
          </a:xfrm>
        </p:spPr>
        <p:txBody>
          <a:bodyPr>
            <a:normAutofit fontScale="90000"/>
          </a:bodyPr>
          <a:lstStyle/>
          <a:p>
            <a:r>
              <a:rPr lang="en-AU" dirty="0"/>
              <a:t>Structured analysis: Case study 3</a:t>
            </a:r>
            <a:br>
              <a:rPr lang="en-AU" dirty="0"/>
            </a:br>
            <a:r>
              <a:rPr lang="en-AU" dirty="0"/>
              <a:t>Human Biosecurity for International Air Travellers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7F3C-9D66-A28A-4A40-2AAE2FD0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en-AU" dirty="0"/>
              <a:t>Sample of health screening forms for incoming travellers, completed by Department of Agriculture. </a:t>
            </a:r>
          </a:p>
          <a:p>
            <a:r>
              <a:rPr lang="en-AU" dirty="0"/>
              <a:t>Did they comply with procedures?</a:t>
            </a:r>
          </a:p>
          <a:p>
            <a:r>
              <a:rPr lang="en-AU" dirty="0"/>
              <a:t>Required to scan and email to Department of Health, retaining scan on file. </a:t>
            </a:r>
          </a:p>
          <a:p>
            <a:r>
              <a:rPr lang="en-AU" dirty="0"/>
              <a:t>Some airports were not retaining copies on file.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F9EAE-A00F-02A0-AA72-7AA6CEC8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08E87-4316-B71F-17BC-045C4464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6" name="Picture 5" descr="A picture containing person, airport, person, tarmac&#10;&#10;Description automatically generated">
            <a:extLst>
              <a:ext uri="{FF2B5EF4-FFF2-40B4-BE49-F238E27FC236}">
                <a16:creationId xmlns:a16="http://schemas.microsoft.com/office/drawing/2014/main" id="{849E2BD5-0041-74BB-1073-80B216895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9218"/>
            <a:ext cx="4043164" cy="28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C228-65BA-BFAF-AB4D-F026260C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29220"/>
            <a:ext cx="6552728" cy="903634"/>
          </a:xfrm>
        </p:spPr>
        <p:txBody>
          <a:bodyPr>
            <a:normAutofit fontScale="90000"/>
          </a:bodyPr>
          <a:lstStyle/>
          <a:p>
            <a:r>
              <a:rPr lang="en-AU" dirty="0"/>
              <a:t>Structured analysis: Case study 3</a:t>
            </a:r>
            <a:br>
              <a:rPr lang="en-AU" dirty="0"/>
            </a:br>
            <a:r>
              <a:rPr lang="en-AU" dirty="0"/>
              <a:t>Human Biosecurity for International Air Travellers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5904-F836-7E00-12B6-A49BEC08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005013"/>
            <a:ext cx="4591422" cy="4351338"/>
          </a:xfrm>
        </p:spPr>
        <p:txBody>
          <a:bodyPr/>
          <a:lstStyle/>
          <a:p>
            <a:r>
              <a:rPr lang="en-AU" dirty="0"/>
              <a:t>Collected Health mailboxes and processed into Nuix.</a:t>
            </a:r>
          </a:p>
          <a:p>
            <a:r>
              <a:rPr lang="en-AU" dirty="0"/>
              <a:t>Used Nuix to filter out unnecessary files.</a:t>
            </a:r>
          </a:p>
          <a:p>
            <a:r>
              <a:rPr lang="en-AU" dirty="0"/>
              <a:t>Downloaded, sampled and tested for compliance</a:t>
            </a:r>
          </a:p>
          <a:p>
            <a:r>
              <a:rPr lang="en-AU" dirty="0"/>
              <a:t>Concluded that the entities largely adhered to procedures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6722-3935-DC6A-D402-30C9FE3F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E1C8A-126A-9398-EE23-4B7F152E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4685146D-ABD6-BEEB-E613-527D66EBD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t="9502" r="17806" b="17974"/>
          <a:stretch/>
        </p:blipFill>
        <p:spPr>
          <a:xfrm>
            <a:off x="827584" y="2055018"/>
            <a:ext cx="2736305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use-cases for eDiscovery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/>
          <a:lstStyle/>
          <a:p>
            <a:pPr marL="400050" indent="-285750">
              <a:spcBef>
                <a:spcPts val="1200"/>
              </a:spcBef>
              <a:spcAft>
                <a:spcPts val="1200"/>
              </a:spcAft>
            </a:pPr>
            <a:r>
              <a:rPr lang="en-AU" sz="3100" dirty="0"/>
              <a:t>Legal Services Team – searchable legal advice repository</a:t>
            </a:r>
          </a:p>
          <a:p>
            <a:pPr marL="400050" indent="-285750">
              <a:spcBef>
                <a:spcPts val="1200"/>
              </a:spcBef>
              <a:spcAft>
                <a:spcPts val="1200"/>
              </a:spcAft>
            </a:pPr>
            <a:r>
              <a:rPr lang="en-AU" sz="3100" dirty="0"/>
              <a:t>Last 10 years of ANAO performance audits – useful for teams wanting to quickly identify topics mentioned in previous audits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6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0968"/>
            <a:ext cx="78867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4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eDiscovery?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/>
              <a:t>Forensic investigative software</a:t>
            </a:r>
            <a:r>
              <a:rPr lang="en-AU" sz="2800" dirty="0"/>
              <a:t> that originated as a tool to assist law enforcement investigators to process and navigate through emails and electronic documents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sz="2800" dirty="0"/>
              <a:t>Useful to consider Nuix in </a:t>
            </a:r>
            <a:r>
              <a:rPr lang="en-AU" sz="2800" b="1" dirty="0"/>
              <a:t>two discrete stages</a:t>
            </a:r>
            <a:r>
              <a:rPr lang="en-AU" sz="2800" dirty="0"/>
              <a:t>:</a:t>
            </a:r>
          </a:p>
          <a:p>
            <a:pPr lvl="1"/>
            <a:r>
              <a:rPr lang="en-AU" sz="2400" dirty="0"/>
              <a:t>‘case creation’—involving a powerful data ingest process; and</a:t>
            </a:r>
          </a:p>
          <a:p>
            <a:pPr lvl="1"/>
            <a:r>
              <a:rPr lang="en-AU" sz="2400" dirty="0"/>
              <a:t>‘review and investigation’—searching and analysing the contents of your audit evidence</a:t>
            </a:r>
          </a:p>
          <a:p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91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uses eDiscovery?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Investigative journalists – Panama Papers – April 2016</a:t>
            </a:r>
          </a:p>
          <a:p>
            <a:pPr lvl="1"/>
            <a:r>
              <a:rPr lang="en-AU" sz="2400" dirty="0"/>
              <a:t>Nuix was used by journalists from 107 media organisations in 80 countries to analyse leaked legal documents detailing the operations of the Panamanian law firm, </a:t>
            </a:r>
            <a:r>
              <a:rPr lang="en-AU" sz="2400" dirty="0" err="1"/>
              <a:t>Mossack</a:t>
            </a:r>
            <a:r>
              <a:rPr lang="en-AU" sz="2400" dirty="0"/>
              <a:t> Fonseca. </a:t>
            </a:r>
          </a:p>
          <a:p>
            <a:r>
              <a:rPr lang="en-AU" sz="2800" dirty="0"/>
              <a:t>Large corporations – </a:t>
            </a:r>
            <a:r>
              <a:rPr lang="en-AU" sz="2800" dirty="0" err="1"/>
              <a:t>Waymo</a:t>
            </a:r>
            <a:r>
              <a:rPr lang="en-AU" sz="2800" dirty="0"/>
              <a:t> vs Uber</a:t>
            </a:r>
          </a:p>
          <a:p>
            <a:pPr lvl="1"/>
            <a:r>
              <a:rPr lang="en-AU" sz="2400" dirty="0"/>
              <a:t>Nuix used to produce legal evidence that a </a:t>
            </a:r>
            <a:r>
              <a:rPr lang="en-AU" sz="2400" dirty="0" err="1"/>
              <a:t>Waymo</a:t>
            </a:r>
            <a:r>
              <a:rPr lang="en-AU" sz="2400" dirty="0"/>
              <a:t> employee took valuable intellectual property about its self-driving car program before resigning and taking up a position at Uber.</a:t>
            </a:r>
          </a:p>
        </p:txBody>
      </p:sp>
    </p:spTree>
    <p:extLst>
      <p:ext uri="{BB962C8B-B14F-4D97-AF65-F5344CB8AC3E}">
        <p14:creationId xmlns:p14="http://schemas.microsoft.com/office/powerpoint/2010/main" val="40799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uses eDiscovery?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2400" dirty="0"/>
              <a:t>A range of our auditees, including: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Department of Defence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Department of Foreign Affairs and Trade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Department of Home Affairs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Department of Infrastructure and Regional 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Department of Human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Department of Social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Department of Employment </a:t>
            </a:r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404813"/>
            <a:ext cx="6368751" cy="7207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History of eDiscovery in ANAO audits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4BD-B114-4008-8891-DD1D07D2DC46}" type="datetime1">
              <a:rPr lang="en-AU" smtClean="0"/>
              <a:t>9/05/2023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E4B6-280B-4E65-8ECC-80A0B6228FA4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2060848"/>
            <a:ext cx="835292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900" dirty="0"/>
              <a:t>Nuix first procured in 2010 for the audit of the Green Loans Program (tabled 29 September 2010)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900" dirty="0"/>
              <a:t>Poor entity record keeping and reliance on emails in lieu of formal documentation the key driver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900" dirty="0"/>
              <a:t>Nuix was rarely used again for the following five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How many audits have used eDiscovery?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270-E755-41E1-B7BA-ABB8C77ECCA9}" type="datetime1">
              <a:rPr lang="en-AU" smtClean="0"/>
              <a:t>9/05/2023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6</a:t>
            </a:fld>
            <a:endParaRPr lang="en-A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29633"/>
              </p:ext>
            </p:extLst>
          </p:nvPr>
        </p:nvGraphicFramePr>
        <p:xfrm>
          <a:off x="755576" y="1616868"/>
          <a:ext cx="7560840" cy="418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Why use eDiscovery for performance auditing?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3" name="Picture 4" descr="Purple background with an arrow, plus signs and a column chart in the foreground. ">
            <a:extLst>
              <a:ext uri="{FF2B5EF4-FFF2-40B4-BE49-F238E27FC236}">
                <a16:creationId xmlns:a16="http://schemas.microsoft.com/office/drawing/2014/main" id="{8ADFDA21-B289-F258-0C0D-7AF83185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33" y="2209927"/>
            <a:ext cx="3554921" cy="29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29B15-E28B-F642-13AB-8204644C0247}"/>
              </a:ext>
            </a:extLst>
          </p:cNvPr>
          <p:cNvSpPr txBox="1"/>
          <p:nvPr/>
        </p:nvSpPr>
        <p:spPr>
          <a:xfrm>
            <a:off x="4171950" y="2379277"/>
            <a:ext cx="457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51435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AU" sz="2000" dirty="0">
                <a:solidFill>
                  <a:prstClr val="black"/>
                </a:solidFill>
              </a:rPr>
              <a:t>Audit quality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sz="1800" dirty="0">
                <a:solidFill>
                  <a:srgbClr val="0000FF"/>
                </a:solidFill>
              </a:rPr>
              <a:t>ASAE 3500: ‘sufficient appropriate evidence’</a:t>
            </a:r>
          </a:p>
          <a:p>
            <a:pPr marR="0" lvl="1" indent="-514350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AU" sz="2000" dirty="0">
                <a:solidFill>
                  <a:prstClr val="black"/>
                </a:solidFill>
              </a:rPr>
              <a:t>Audit efficiency</a:t>
            </a:r>
          </a:p>
          <a:p>
            <a:pPr marL="0" marR="0" lvl="1" indent="0" fontAlgn="auto"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AU" sz="1800" dirty="0">
                <a:solidFill>
                  <a:srgbClr val="0000FF"/>
                </a:solidFill>
              </a:rPr>
              <a:t>Find evidence faster</a:t>
            </a:r>
          </a:p>
          <a:p>
            <a:pPr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AU" sz="2000" dirty="0">
                <a:solidFill>
                  <a:prstClr val="black"/>
                </a:solidFill>
              </a:rPr>
              <a:t>ANAO and PASG priority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AU" sz="1800" dirty="0">
                <a:solidFill>
                  <a:srgbClr val="0000FF"/>
                </a:solidFill>
              </a:rPr>
              <a:t>Build Nuix capability</a:t>
            </a:r>
          </a:p>
        </p:txBody>
      </p:sp>
    </p:spTree>
    <p:extLst>
      <p:ext uri="{BB962C8B-B14F-4D97-AF65-F5344CB8AC3E}">
        <p14:creationId xmlns:p14="http://schemas.microsoft.com/office/powerpoint/2010/main" val="21984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1C43-6C11-31EC-E4D6-529CBFBB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to consider using eDiscovery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412C-C622-12E0-174B-9EE79DD31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Nuix is very effective in allowing the auditor to filter through large volumes of evidence in a very short period of time, with a high degree of accuracy.</a:t>
            </a:r>
          </a:p>
          <a:p>
            <a:pPr lvl="1"/>
            <a:r>
              <a:rPr lang="en-AU" dirty="0"/>
              <a:t>The quality of your search results depend only on the evidence available, and your search parameters.</a:t>
            </a:r>
          </a:p>
          <a:p>
            <a:endParaRPr lang="en-AU" dirty="0"/>
          </a:p>
          <a:p>
            <a:r>
              <a:rPr lang="en-AU" dirty="0"/>
              <a:t>Best to consider Nuix early in the audit – as part of the AWP, or early in fieldwork.</a:t>
            </a:r>
          </a:p>
          <a:p>
            <a:pPr lvl="1"/>
            <a:r>
              <a:rPr lang="en-AU" dirty="0"/>
              <a:t>Gaining the data from the entity, and then ingesting the data into ANAO Nuix servers can be a very time consuming process. </a:t>
            </a:r>
          </a:p>
          <a:p>
            <a:pPr lvl="1"/>
            <a:r>
              <a:rPr lang="en-AU" dirty="0"/>
              <a:t>The earlier you start, the more time you will have to utilise Nuix.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0D2D1-8607-81F0-A11A-A06375DC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5072-A15C-54BB-6AFB-723CF4F6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do teams use eDiscovery for?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B5EF-42A9-4E91-974A-68DFDD5B601B}" type="datetime1">
              <a:rPr lang="en-AU" smtClean="0"/>
              <a:t>9/05/2023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C984-C86A-4F98-B024-BC1FA9747754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28650" y="1556792"/>
            <a:ext cx="797579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Options for different levels of Nuix usage: limited through to substantial. For example: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Optical character recognition (OCR) documents that are not already text recognised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Consolidating all documents collected from different systems/shared drives into one location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Large bulk extraction of emails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446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O graphics">
  <a:themeElements>
    <a:clrScheme name="ANAO Graphics">
      <a:dk1>
        <a:sysClr val="windowText" lastClr="000000"/>
      </a:dk1>
      <a:lt1>
        <a:sysClr val="window" lastClr="FFFFFF"/>
      </a:lt1>
      <a:dk2>
        <a:srgbClr val="002EA8"/>
      </a:dk2>
      <a:lt2>
        <a:srgbClr val="FFD764"/>
      </a:lt2>
      <a:accent1>
        <a:srgbClr val="457FC1"/>
      </a:accent1>
      <a:accent2>
        <a:srgbClr val="8FB2DA"/>
      </a:accent2>
      <a:accent3>
        <a:srgbClr val="B4D9ED"/>
      </a:accent3>
      <a:accent4>
        <a:srgbClr val="009E73"/>
      </a:accent4>
      <a:accent5>
        <a:srgbClr val="88002B"/>
      </a:accent5>
      <a:accent6>
        <a:srgbClr val="FF66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O PowerPoint template.potx" id="{283117DA-EF5D-42D6-9D0F-E091497E1CF5}" vid="{B3DFD9B7-D366-4C6E-A1A1-5AACF35A6D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ANAO PowerPoint template</Template>
  <TotalTime>12298</TotalTime>
  <Words>848</Words>
  <Application>Microsoft Office PowerPoint</Application>
  <PresentationFormat>On-screen Show (4:3)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ANAO graphics</vt:lpstr>
      <vt:lpstr>ANAO: Using technology to assist in analysis of unstructured data</vt:lpstr>
      <vt:lpstr>What is eDiscovery?</vt:lpstr>
      <vt:lpstr>Who uses eDiscovery?</vt:lpstr>
      <vt:lpstr>Who uses eDiscovery?</vt:lpstr>
      <vt:lpstr>History of eDiscovery in ANAO audits</vt:lpstr>
      <vt:lpstr>How many audits have used eDiscovery?</vt:lpstr>
      <vt:lpstr>Why use eDiscovery for performance auditing?</vt:lpstr>
      <vt:lpstr>When to consider using eDiscovery</vt:lpstr>
      <vt:lpstr>What do teams use eDiscovery for?</vt:lpstr>
      <vt:lpstr>eDiscovery workflow</vt:lpstr>
      <vt:lpstr>Advantages/disadvantages of eDiscovery</vt:lpstr>
      <vt:lpstr>Exploratory: Case study 1</vt:lpstr>
      <vt:lpstr>Investigative: Case study 2</vt:lpstr>
      <vt:lpstr>Structured analysis: Case study 3 Human Biosecurity for International Air Travellers during COVID-19</vt:lpstr>
      <vt:lpstr>Structured analysis: Case study 3 Human Biosecurity for International Air Travellers during COVID-19</vt:lpstr>
      <vt:lpstr>Other use-cases for eDiscovery</vt:lpstr>
      <vt:lpstr>PowerPoint Presentation</vt:lpstr>
    </vt:vector>
  </TitlesOfParts>
  <Company>Australian National Audit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ANAO use of Nuix in Performance Auditing</dc:title>
  <dc:creator>Amy Willmott</dc:creator>
  <cp:keywords>2015.03.25 [SEC=UNOFFICIAL]</cp:keywords>
  <cp:lastModifiedBy>Ciara McKenna (OCAG)</cp:lastModifiedBy>
  <cp:revision>94</cp:revision>
  <dcterms:created xsi:type="dcterms:W3CDTF">2020-05-12T06:11:10Z</dcterms:created>
  <dcterms:modified xsi:type="dcterms:W3CDTF">2023-05-09T14:45:21Z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Image_Header">
    <vt:lpwstr>C:\Program Files\Common Files\janusNET Shared\janusSEAL\Images\DocumentSlashBlue.png</vt:lpwstr>
  </property>
  <property fmtid="{D5CDD505-2E9C-101B-9397-08002B2CF9AE}" pid="3" name="PM_Caveats_Count">
    <vt:lpwstr>0</vt:lpwstr>
  </property>
  <property fmtid="{D5CDD505-2E9C-101B-9397-08002B2CF9AE}" pid="4" name="PM_DisplayValueSecClassificationWithQualifier">
    <vt:lpwstr>UNOFFICIAL</vt:lpwstr>
  </property>
  <property fmtid="{D5CDD505-2E9C-101B-9397-08002B2CF9AE}" pid="5" name="PM_Qualifier">
    <vt:lpwstr/>
  </property>
  <property fmtid="{D5CDD505-2E9C-101B-9397-08002B2CF9AE}" pid="6" name="PM_SecurityClassification">
    <vt:lpwstr>UNOFFICIAL</vt:lpwstr>
  </property>
  <property fmtid="{D5CDD505-2E9C-101B-9397-08002B2CF9AE}" pid="7" name="PM_InsertionValue">
    <vt:lpwstr>UNOFFICIAL</vt:lpwstr>
  </property>
  <property fmtid="{D5CDD505-2E9C-101B-9397-08002B2CF9AE}" pid="8" name="PM_Originating_FileId">
    <vt:lpwstr>15A1F33E4F5D491FA2A7524338B1C9F4</vt:lpwstr>
  </property>
  <property fmtid="{D5CDD505-2E9C-101B-9397-08002B2CF9AE}" pid="9" name="PM_ProtectiveMarkingValue_Footer">
    <vt:lpwstr>UNOFFICIAL</vt:lpwstr>
  </property>
  <property fmtid="{D5CDD505-2E9C-101B-9397-08002B2CF9AE}" pid="10" name="PM_Originator_Hash_SHA1">
    <vt:lpwstr>3A6246B22C1066631218E8B39148ED7A6F364C70</vt:lpwstr>
  </property>
  <property fmtid="{D5CDD505-2E9C-101B-9397-08002B2CF9AE}" pid="11" name="PM_OriginationTimeStamp">
    <vt:lpwstr>2023-03-18T06:10:39Z</vt:lpwstr>
  </property>
  <property fmtid="{D5CDD505-2E9C-101B-9397-08002B2CF9AE}" pid="12" name="PM_ProtectiveMarkingValue_Header">
    <vt:lpwstr>UNOFFICIAL</vt:lpwstr>
  </property>
  <property fmtid="{D5CDD505-2E9C-101B-9397-08002B2CF9AE}" pid="13" name="PM_ProtectiveMarkingImage_Footer">
    <vt:lpwstr>C:\Program Files\Common Files\janusNET Shared\janusSEAL\Images\DocumentSlashBlue.png</vt:lpwstr>
  </property>
  <property fmtid="{D5CDD505-2E9C-101B-9397-08002B2CF9AE}" pid="14" name="PM_Namespace">
    <vt:lpwstr>gov.au</vt:lpwstr>
  </property>
  <property fmtid="{D5CDD505-2E9C-101B-9397-08002B2CF9AE}" pid="15" name="PM_Version">
    <vt:lpwstr>2018.1</vt:lpwstr>
  </property>
  <property fmtid="{D5CDD505-2E9C-101B-9397-08002B2CF9AE}" pid="16" name="PM_Note">
    <vt:lpwstr/>
  </property>
  <property fmtid="{D5CDD505-2E9C-101B-9397-08002B2CF9AE}" pid="17" name="PM_Markers">
    <vt:lpwstr/>
  </property>
  <property fmtid="{D5CDD505-2E9C-101B-9397-08002B2CF9AE}" pid="18" name="PM_Hash_Version">
    <vt:lpwstr>2018.0</vt:lpwstr>
  </property>
  <property fmtid="{D5CDD505-2E9C-101B-9397-08002B2CF9AE}" pid="19" name="PM_Hash_Salt_Prev">
    <vt:lpwstr>509E53587E00C78607522EEC595A13FF</vt:lpwstr>
  </property>
  <property fmtid="{D5CDD505-2E9C-101B-9397-08002B2CF9AE}" pid="20" name="PM_Hash_Salt">
    <vt:lpwstr>3F5E5D73A0AC58028BD53F4E6EEC2B05</vt:lpwstr>
  </property>
  <property fmtid="{D5CDD505-2E9C-101B-9397-08002B2CF9AE}" pid="21" name="PM_Hash_SHA1">
    <vt:lpwstr>7DA487AF8D115690E8640596FE42D9493EB40CD7</vt:lpwstr>
  </property>
  <property fmtid="{D5CDD505-2E9C-101B-9397-08002B2CF9AE}" pid="22" name="PM_PrintOutPlacement_PPT">
    <vt:lpwstr/>
  </property>
  <property fmtid="{D5CDD505-2E9C-101B-9397-08002B2CF9AE}" pid="23" name="PM_SecurityClassification_Prev">
    <vt:lpwstr>UNOFFICIAL</vt:lpwstr>
  </property>
  <property fmtid="{D5CDD505-2E9C-101B-9397-08002B2CF9AE}" pid="24" name="PM_Qualifier_Prev">
    <vt:lpwstr/>
  </property>
  <property fmtid="{D5CDD505-2E9C-101B-9397-08002B2CF9AE}" pid="25" name="PM_Display">
    <vt:lpwstr>UNOFFICIAL</vt:lpwstr>
  </property>
  <property fmtid="{D5CDD505-2E9C-101B-9397-08002B2CF9AE}" pid="26" name="PMUuid">
    <vt:lpwstr>04C6810A-259F-5B8E-80AE-C70908075A10</vt:lpwstr>
  </property>
  <property fmtid="{D5CDD505-2E9C-101B-9397-08002B2CF9AE}" pid="27" name="PMUuidVer">
    <vt:lpwstr>2022.1</vt:lpwstr>
  </property>
  <property fmtid="{D5CDD505-2E9C-101B-9397-08002B2CF9AE}" pid="28" name="PM_OriginatorUserAccountName_SHA256">
    <vt:lpwstr>9DE4D7660B28E72C3C5C47BACC69A50ED3B02212B5190A941B11326872C678D1</vt:lpwstr>
  </property>
  <property fmtid="{D5CDD505-2E9C-101B-9397-08002B2CF9AE}" pid="29" name="PM_OriginatorDomainName_SHA256">
    <vt:lpwstr>F5A201674DBF178F37FEDCC4870AD05CDA649F4B7A9289DCD20A1A78373B77A7</vt:lpwstr>
  </property>
</Properties>
</file>