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74" r:id="rId3"/>
    <p:sldId id="296" r:id="rId4"/>
    <p:sldId id="297" r:id="rId5"/>
    <p:sldId id="298" r:id="rId6"/>
    <p:sldId id="299" r:id="rId7"/>
    <p:sldId id="294" r:id="rId8"/>
    <p:sldId id="259" r:id="rId9"/>
    <p:sldId id="293" r:id="rId10"/>
    <p:sldId id="291" r:id="rId11"/>
    <p:sldId id="295" r:id="rId12"/>
    <p:sldId id="285" r:id="rId13"/>
    <p:sldId id="292" r:id="rId14"/>
    <p:sldId id="300" r:id="rId15"/>
    <p:sldId id="301" r:id="rId16"/>
    <p:sldId id="302" r:id="rId17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75B8"/>
    <a:srgbClr val="DDDDDD"/>
    <a:srgbClr val="FBFBFB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098" autoAdjust="0"/>
  </p:normalViewPr>
  <p:slideViewPr>
    <p:cSldViewPr>
      <p:cViewPr varScale="1">
        <p:scale>
          <a:sx n="70" d="100"/>
          <a:sy n="70" d="100"/>
        </p:scale>
        <p:origin x="19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972" y="-96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EE37D8-7055-C3B3-0079-3E13AF0B95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685963-F988-B881-1614-2E1E5D2B57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D69DA-138C-4592-99B9-3547BF3C0C90}" type="datetimeFigureOut">
              <a:rPr lang="en-AU" smtClean="0"/>
              <a:t>9/05/2023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97A18F-6F07-9367-C1FD-1F18DAB144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EAD18A-DE1A-7EB3-B5C0-F3199C5658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AE753-FCF7-45FD-BC5E-0E1CB97384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74024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E6B08C63-45E1-4E94-8FAB-AB2BEEA1AC64}" type="datetimeFigureOut">
              <a:rPr lang="en-AU" smtClean="0"/>
              <a:t>9/05/2023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5" y="4715192"/>
            <a:ext cx="5437187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55" y="9428801"/>
            <a:ext cx="2946135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A8066FA3-9B91-4426-BAA6-0CA7CDA1F05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26859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CED8B-1F07-3479-992E-F605CFA91F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E70B752-4262-A7DD-B823-2FB8986A0A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865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10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6CB91-5452-A1E4-CF24-3BF0A42E685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DAA383D1-D35F-64DA-F9EF-AC1485FAB1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4349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F47DE-254A-412A-A8D1-40B5DEED5749}" type="slidenum">
              <a:rPr lang="en-AU" smtClean="0"/>
              <a:t>11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990C2-DE44-17CC-EF06-466D84A861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23E6D158-C190-8BBD-C3CF-26F7CF1161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4409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12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5D9CD-EF94-ACB4-9EED-CA83BD0F4B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5B48B75-F7DE-A522-E74C-E3BF677D48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2430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13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25417-C832-7757-4529-7D034CBA2E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46179A16-85D7-02BF-CDBE-CCC955D53C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92186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14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7D781-0AAF-B2C8-EF51-EAA0032F02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07C8FD83-6B17-DF0B-5C94-1531BB1ED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9070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15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1181-402D-1DCE-24E6-6047324AE5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0520AED-076C-7DC2-637C-64DA1FF0A1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7477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2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21A74-C459-7E30-4E91-18C145FA043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421EFC1B-D3D3-F6C2-751C-040144A902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1679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3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E9DAE-23B5-0AD4-8232-FE5E9E1DBA0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85ADBB1D-CAC1-A6D8-475D-1E5005D3BA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481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080E3-45AF-3AB9-B219-0A2C3643CB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69AE79C-875D-B913-E54D-3C76E36CA4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356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2B4A0-491C-F8A4-A47A-1BB1CD11613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AA71EC8-B3F7-396F-6BCA-30B62316C0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0563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6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CB8C2-A32A-DAA2-8484-C351E05D831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2B5AAEE-4DF0-4031-D71B-C766FFD19A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5155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7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87D1D-CF5D-58DA-280B-7D7DDE5E1F9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0C523C7C-6C8B-0F3A-D30E-3D1237D57F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0666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380F0-606C-11E7-BF88-2B15EB9DD59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233507AB-7542-89A1-3C77-A5794B2B0F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3377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66FA3-9B91-4426-BAA6-0CA7CDA1F052}" type="slidenum">
              <a:rPr lang="en-AU" smtClean="0"/>
              <a:t>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730CE-FD38-5E31-1442-317AD708F0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801"/>
            <a:ext cx="2946135" cy="496252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1251BC72-2533-A558-87BD-E75B7023C2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8736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BE4B6-280B-4E65-8ECC-80A0B6228FA4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02EAF-D2FD-4D83-A263-A685678CE844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91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91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0C1ED-63ED-449F-9C3C-604C12A5970E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CC984-C86A-4F98-B024-BC1FA9747754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1FD4A-C152-4478-8408-B58D44C8ECB5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3742B-943B-41D8-ACAD-98F36C45BD63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4BABD-C1E7-4E79-B702-44F327DE4128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EAA60-5035-4409-AFFA-EEADE27BAC9F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A430B-7705-45A8-9C9C-44D45CB1F2B1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7C2BA-8477-4021-8C58-DADC63D34255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A627B-82F2-48C4-9997-790BF2AE5E37}" type="slidenum">
              <a:rPr lang="en-AU"/>
              <a:pPr/>
              <a:t>‹#›</a:t>
            </a:fld>
            <a:endParaRPr lang="en-AU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37288"/>
            <a:ext cx="9144000" cy="647700"/>
          </a:xfrm>
          <a:prstGeom prst="rect">
            <a:avLst/>
          </a:prstGeom>
          <a:solidFill>
            <a:srgbClr val="4E75B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 dirty="0"/>
          </a:p>
        </p:txBody>
      </p:sp>
      <p:grpSp>
        <p:nvGrpSpPr>
          <p:cNvPr id="1052" name="Group 28"/>
          <p:cNvGrpSpPr>
            <a:grpSpLocks/>
          </p:cNvGrpSpPr>
          <p:nvPr/>
        </p:nvGrpSpPr>
        <p:grpSpPr bwMode="auto">
          <a:xfrm>
            <a:off x="-4284663" y="-2187575"/>
            <a:ext cx="6092826" cy="7062788"/>
            <a:chOff x="-2137" y="-17"/>
            <a:chExt cx="3838" cy="4449"/>
          </a:xfrm>
        </p:grpSpPr>
        <p:sp>
          <p:nvSpPr>
            <p:cNvPr id="1047" name="Freeform 23"/>
            <p:cNvSpPr>
              <a:spLocks/>
            </p:cNvSpPr>
            <p:nvPr userDrawn="1"/>
          </p:nvSpPr>
          <p:spPr bwMode="auto">
            <a:xfrm>
              <a:off x="-1747" y="-17"/>
              <a:ext cx="2477" cy="44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49" y="2177"/>
                </a:cxn>
                <a:cxn ang="0">
                  <a:pos x="0" y="4400"/>
                </a:cxn>
              </a:cxnLst>
              <a:rect l="0" t="0" r="r" b="b"/>
              <a:pathLst>
                <a:path w="2449" h="4400">
                  <a:moveTo>
                    <a:pt x="0" y="0"/>
                  </a:moveTo>
                  <a:lnTo>
                    <a:pt x="2449" y="2177"/>
                  </a:lnTo>
                  <a:lnTo>
                    <a:pt x="0" y="4400"/>
                  </a:lnTo>
                </a:path>
              </a:pathLst>
            </a:custGeom>
            <a:noFill/>
            <a:ln w="381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 dirty="0"/>
            </a:p>
          </p:txBody>
        </p:sp>
        <p:sp>
          <p:nvSpPr>
            <p:cNvPr id="1048" name="Freeform 24"/>
            <p:cNvSpPr>
              <a:spLocks/>
            </p:cNvSpPr>
            <p:nvPr userDrawn="1"/>
          </p:nvSpPr>
          <p:spPr bwMode="auto">
            <a:xfrm>
              <a:off x="-1611" y="-17"/>
              <a:ext cx="2477" cy="44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49" y="2177"/>
                </a:cxn>
                <a:cxn ang="0">
                  <a:pos x="0" y="4400"/>
                </a:cxn>
              </a:cxnLst>
              <a:rect l="0" t="0" r="r" b="b"/>
              <a:pathLst>
                <a:path w="2449" h="4400">
                  <a:moveTo>
                    <a:pt x="0" y="0"/>
                  </a:moveTo>
                  <a:lnTo>
                    <a:pt x="2449" y="2177"/>
                  </a:lnTo>
                  <a:lnTo>
                    <a:pt x="0" y="4400"/>
                  </a:lnTo>
                </a:path>
              </a:pathLst>
            </a:custGeom>
            <a:noFill/>
            <a:ln w="38100">
              <a:solidFill>
                <a:srgbClr val="F8F8F8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 dirty="0"/>
            </a:p>
          </p:txBody>
        </p:sp>
        <p:sp>
          <p:nvSpPr>
            <p:cNvPr id="1049" name="Freeform 25"/>
            <p:cNvSpPr>
              <a:spLocks/>
            </p:cNvSpPr>
            <p:nvPr userDrawn="1"/>
          </p:nvSpPr>
          <p:spPr bwMode="auto">
            <a:xfrm>
              <a:off x="-1066" y="-17"/>
              <a:ext cx="2477" cy="44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49" y="2177"/>
                </a:cxn>
                <a:cxn ang="0">
                  <a:pos x="0" y="4400"/>
                </a:cxn>
              </a:cxnLst>
              <a:rect l="0" t="0" r="r" b="b"/>
              <a:pathLst>
                <a:path w="2449" h="4400">
                  <a:moveTo>
                    <a:pt x="0" y="0"/>
                  </a:moveTo>
                  <a:lnTo>
                    <a:pt x="2449" y="2177"/>
                  </a:lnTo>
                  <a:lnTo>
                    <a:pt x="0" y="4400"/>
                  </a:lnTo>
                </a:path>
              </a:pathLst>
            </a:custGeom>
            <a:noFill/>
            <a:ln w="88900">
              <a:solidFill>
                <a:srgbClr val="F8F8F8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 dirty="0"/>
            </a:p>
          </p:txBody>
        </p:sp>
        <p:sp>
          <p:nvSpPr>
            <p:cNvPr id="1050" name="Freeform 26"/>
            <p:cNvSpPr>
              <a:spLocks/>
            </p:cNvSpPr>
            <p:nvPr userDrawn="1"/>
          </p:nvSpPr>
          <p:spPr bwMode="auto">
            <a:xfrm>
              <a:off x="-2137" y="-17"/>
              <a:ext cx="2477" cy="44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49" y="2177"/>
                </a:cxn>
                <a:cxn ang="0">
                  <a:pos x="0" y="4400"/>
                </a:cxn>
              </a:cxnLst>
              <a:rect l="0" t="0" r="r" b="b"/>
              <a:pathLst>
                <a:path w="2449" h="4400">
                  <a:moveTo>
                    <a:pt x="0" y="0"/>
                  </a:moveTo>
                  <a:lnTo>
                    <a:pt x="2449" y="2177"/>
                  </a:lnTo>
                  <a:lnTo>
                    <a:pt x="0" y="4400"/>
                  </a:lnTo>
                </a:path>
              </a:pathLst>
            </a:custGeom>
            <a:noFill/>
            <a:ln w="76200">
              <a:solidFill>
                <a:srgbClr val="F8F8F8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 dirty="0"/>
            </a:p>
          </p:txBody>
        </p:sp>
        <p:sp>
          <p:nvSpPr>
            <p:cNvPr id="1051" name="Freeform 27"/>
            <p:cNvSpPr>
              <a:spLocks/>
            </p:cNvSpPr>
            <p:nvPr userDrawn="1"/>
          </p:nvSpPr>
          <p:spPr bwMode="auto">
            <a:xfrm>
              <a:off x="-776" y="-17"/>
              <a:ext cx="2477" cy="44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49" y="2177"/>
                </a:cxn>
                <a:cxn ang="0">
                  <a:pos x="0" y="4400"/>
                </a:cxn>
              </a:cxnLst>
              <a:rect l="0" t="0" r="r" b="b"/>
              <a:pathLst>
                <a:path w="2449" h="4400">
                  <a:moveTo>
                    <a:pt x="0" y="0"/>
                  </a:moveTo>
                  <a:lnTo>
                    <a:pt x="2449" y="2177"/>
                  </a:lnTo>
                  <a:lnTo>
                    <a:pt x="0" y="4400"/>
                  </a:lnTo>
                </a:path>
              </a:pathLst>
            </a:custGeom>
            <a:noFill/>
            <a:ln w="25400">
              <a:solidFill>
                <a:srgbClr val="F8F8F8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 dirty="0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274638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0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690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78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8B899BF3-5B6A-4929-92D7-31FCC1D0FECF}" type="slidenum">
              <a:rPr lang="en-AU"/>
              <a:pPr/>
              <a:t>‹#›</a:t>
            </a:fld>
            <a:endParaRPr lang="en-AU" dirty="0"/>
          </a:p>
        </p:txBody>
      </p:sp>
      <p:pic>
        <p:nvPicPr>
          <p:cNvPr id="1059" name="Picture 35" descr="G16585 copy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7988" y="188913"/>
            <a:ext cx="1008062" cy="97472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68413"/>
            <a:ext cx="9144000" cy="73025"/>
          </a:xfrm>
          <a:prstGeom prst="rect">
            <a:avLst/>
          </a:prstGeom>
          <a:solidFill>
            <a:srgbClr val="4E75B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2" name="JS SlideHeader">
            <a:extLst>
              <a:ext uri="{FF2B5EF4-FFF2-40B4-BE49-F238E27FC236}">
                <a16:creationId xmlns:a16="http://schemas.microsoft.com/office/drawing/2014/main" id="{C5A5FB36-8F51-F959-6D2A-BAE02DBD4EB2}"/>
              </a:ext>
            </a:extLst>
          </p:cNvPr>
          <p:cNvSpPr txBox="1"/>
          <p:nvPr userDrawn="1"/>
        </p:nvSpPr>
        <p:spPr>
          <a:xfrm>
            <a:off x="914400" y="63500"/>
            <a:ext cx="7315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AU" sz="1200" b="1" i="0" u="none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40000"/>
        </a:spcBef>
        <a:spcAft>
          <a:spcPct val="4000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40000"/>
        </a:spcBef>
        <a:spcAft>
          <a:spcPct val="4000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40000"/>
        </a:spcBef>
        <a:spcAft>
          <a:spcPct val="4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40000"/>
        </a:spcBef>
        <a:spcAft>
          <a:spcPct val="4000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40000"/>
        </a:spcBef>
        <a:spcAft>
          <a:spcPct val="4000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40000"/>
        </a:spcBef>
        <a:spcAft>
          <a:spcPct val="4000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40000"/>
        </a:spcBef>
        <a:spcAft>
          <a:spcPct val="4000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40000"/>
        </a:spcBef>
        <a:spcAft>
          <a:spcPct val="4000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40000"/>
        </a:spcBef>
        <a:spcAft>
          <a:spcPct val="4000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116632"/>
            <a:ext cx="7200900" cy="1143000"/>
          </a:xfrm>
        </p:spPr>
        <p:txBody>
          <a:bodyPr/>
          <a:lstStyle/>
          <a:p>
            <a:pPr algn="l"/>
            <a:endParaRPr lang="en-AU" sz="23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6864" cy="410445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4000" b="1" dirty="0"/>
              <a:t>Assessing the impact of performance audits</a:t>
            </a:r>
            <a:br>
              <a:rPr lang="en-AU" sz="4000" b="1" dirty="0"/>
            </a:br>
            <a:r>
              <a:rPr lang="en-AU" sz="2000" dirty="0"/>
              <a:t/>
            </a:r>
            <a:br>
              <a:rPr lang="en-AU" sz="2000" dirty="0"/>
            </a:br>
            <a:r>
              <a:rPr lang="en-AU" sz="2000" dirty="0"/>
              <a:t/>
            </a:r>
            <a:br>
              <a:rPr lang="en-AU" sz="2000" dirty="0"/>
            </a:br>
            <a:r>
              <a:rPr lang="en-AU" sz="2400" b="1" spc="-10" dirty="0">
                <a:solidFill>
                  <a:srgbClr val="4E75B8"/>
                </a:solidFill>
              </a:rPr>
              <a:t/>
            </a:r>
            <a:br>
              <a:rPr lang="en-AU" sz="2400" b="1" spc="-10" dirty="0">
                <a:solidFill>
                  <a:srgbClr val="4E75B8"/>
                </a:solidFill>
              </a:rPr>
            </a:br>
            <a:r>
              <a:rPr lang="en-AU" sz="2400" b="1" spc="-10" dirty="0">
                <a:solidFill>
                  <a:srgbClr val="4E75B8"/>
                </a:solidFill>
              </a:rPr>
              <a:t>Michelle Page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400" b="1" dirty="0">
                <a:solidFill>
                  <a:srgbClr val="4E75B8"/>
                </a:solidFill>
              </a:rPr>
              <a:t>Senior Executive Director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400" b="1" dirty="0">
                <a:solidFill>
                  <a:srgbClr val="4E75B8"/>
                </a:solidFill>
              </a:rPr>
              <a:t>Performance Audit Services Group</a:t>
            </a:r>
          </a:p>
        </p:txBody>
      </p:sp>
    </p:spTree>
    <p:extLst>
      <p:ext uri="{BB962C8B-B14F-4D97-AF65-F5344CB8AC3E}">
        <p14:creationId xmlns:p14="http://schemas.microsoft.com/office/powerpoint/2010/main" val="402167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00900" cy="1143000"/>
          </a:xfrm>
        </p:spPr>
        <p:txBody>
          <a:bodyPr/>
          <a:lstStyle/>
          <a:p>
            <a:pPr algn="l"/>
            <a:r>
              <a:rPr lang="en-AU" sz="4000" dirty="0"/>
              <a:t>Audit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/>
              <a:t>None of the entities demonstrated that they had effectively implemented all agreed recommendations</a:t>
            </a:r>
          </a:p>
          <a:p>
            <a:r>
              <a:rPr lang="en-AU" sz="2400" dirty="0"/>
              <a:t>[In our 2021-22 performance statement, 20% of recommendations entities had assessed as implemented were assessed by ANAO as not implemented] </a:t>
            </a:r>
          </a:p>
          <a:p>
            <a:r>
              <a:rPr lang="en-AU" sz="2400" dirty="0"/>
              <a:t>A minority of entities had effective governance arrangements over implementing ANAO recommendations</a:t>
            </a:r>
          </a:p>
          <a:p>
            <a:r>
              <a:rPr lang="en-AU" sz="2400" dirty="0"/>
              <a:t>Additional substantive procedures were required to be undertaken for all other recommendations</a:t>
            </a:r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20714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543800" cy="609600"/>
          </a:xfrm>
        </p:spPr>
        <p:txBody>
          <a:bodyPr/>
          <a:lstStyle/>
          <a:p>
            <a:pPr algn="l"/>
            <a:r>
              <a:rPr lang="en-AU" sz="4000" dirty="0"/>
              <a:t>Key Learnings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933" y="1600201"/>
            <a:ext cx="8771511" cy="4565104"/>
          </a:xfrm>
        </p:spPr>
        <p:txBody>
          <a:bodyPr/>
          <a:lstStyle/>
          <a:p>
            <a:pPr marL="12700" indent="0">
              <a:spcBef>
                <a:spcPts val="448"/>
              </a:spcBef>
              <a:spcAft>
                <a:spcPts val="448"/>
              </a:spcAft>
              <a:buNone/>
              <a:tabLst>
                <a:tab pos="756920" algn="l"/>
              </a:tabLst>
            </a:pPr>
            <a:r>
              <a:rPr lang="en-AU" sz="2400" dirty="0">
                <a:solidFill>
                  <a:prstClr val="black"/>
                </a:solidFill>
                <a:cs typeface="Arial"/>
              </a:rPr>
              <a:t>Deciding the entity’s position and responding</a:t>
            </a:r>
          </a:p>
          <a:p>
            <a:pPr marL="812800" lvl="1" indent="-342900">
              <a:spcBef>
                <a:spcPts val="448"/>
              </a:spcBef>
              <a:spcAft>
                <a:spcPts val="448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AU" sz="2400" dirty="0">
                <a:solidFill>
                  <a:prstClr val="black"/>
                </a:solidFill>
                <a:cs typeface="Arial"/>
              </a:rPr>
              <a:t>clarify the intent of a recommendation</a:t>
            </a:r>
          </a:p>
          <a:p>
            <a:pPr marL="812800" lvl="1" indent="-342900">
              <a:spcBef>
                <a:spcPts val="448"/>
              </a:spcBef>
              <a:spcAft>
                <a:spcPts val="448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AU" sz="2400" dirty="0">
                <a:solidFill>
                  <a:prstClr val="black"/>
                </a:solidFill>
                <a:cs typeface="Arial"/>
              </a:rPr>
              <a:t>‘agreed’ or ‘not agreed’</a:t>
            </a:r>
          </a:p>
          <a:p>
            <a:pPr marL="869950" lvl="1" indent="-457200">
              <a:spcBef>
                <a:spcPts val="448"/>
              </a:spcBef>
              <a:spcAft>
                <a:spcPts val="448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AU" sz="2400" dirty="0">
                <a:solidFill>
                  <a:prstClr val="black"/>
                </a:solidFill>
                <a:cs typeface="Arial"/>
              </a:rPr>
              <a:t>specify agreed actions (appropriate and achievable which address the identified risk or issue)</a:t>
            </a:r>
          </a:p>
          <a:p>
            <a:pPr marL="12700" indent="0">
              <a:spcBef>
                <a:spcPts val="1200"/>
              </a:spcBef>
              <a:spcAft>
                <a:spcPts val="0"/>
              </a:spcAft>
              <a:buNone/>
              <a:tabLst>
                <a:tab pos="756920" algn="l"/>
              </a:tabLst>
            </a:pPr>
            <a:r>
              <a:rPr lang="en-AU" sz="2400" dirty="0">
                <a:solidFill>
                  <a:prstClr val="black"/>
                </a:solidFill>
                <a:cs typeface="Arial"/>
              </a:rPr>
              <a:t>Implementation plans </a:t>
            </a:r>
          </a:p>
          <a:p>
            <a:pPr marL="869950" lvl="1" indent="-457200">
              <a:spcBef>
                <a:spcPts val="448"/>
              </a:spcBef>
              <a:spcAft>
                <a:spcPts val="448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AU" sz="2400" dirty="0">
                <a:solidFill>
                  <a:prstClr val="black"/>
                </a:solidFill>
                <a:cs typeface="Arial"/>
              </a:rPr>
              <a:t>assign responsibility</a:t>
            </a:r>
          </a:p>
          <a:p>
            <a:pPr marL="869950" lvl="1" indent="-457200">
              <a:spcBef>
                <a:spcPts val="448"/>
              </a:spcBef>
              <a:spcAft>
                <a:spcPts val="448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AU" sz="2400" dirty="0">
                <a:solidFill>
                  <a:prstClr val="black"/>
                </a:solidFill>
                <a:cs typeface="Arial"/>
              </a:rPr>
              <a:t>set timeframes </a:t>
            </a:r>
          </a:p>
          <a:p>
            <a:pPr marL="869950" lvl="1" indent="-457200">
              <a:spcBef>
                <a:spcPts val="448"/>
              </a:spcBef>
              <a:spcAft>
                <a:spcPts val="448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AU" sz="2400" dirty="0">
                <a:solidFill>
                  <a:prstClr val="black"/>
                </a:solidFill>
                <a:cs typeface="Arial"/>
              </a:rPr>
              <a:t>success measures</a:t>
            </a:r>
          </a:p>
        </p:txBody>
      </p:sp>
    </p:spTree>
    <p:extLst>
      <p:ext uri="{BB962C8B-B14F-4D97-AF65-F5344CB8AC3E}">
        <p14:creationId xmlns:p14="http://schemas.microsoft.com/office/powerpoint/2010/main" val="6552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00900" cy="1143000"/>
          </a:xfrm>
        </p:spPr>
        <p:txBody>
          <a:bodyPr/>
          <a:lstStyle/>
          <a:p>
            <a:pPr algn="l"/>
            <a:r>
              <a:rPr lang="en-AU" sz="4000" dirty="0"/>
              <a:t>Key Learnings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indent="0">
              <a:spcBef>
                <a:spcPts val="448"/>
              </a:spcBef>
              <a:spcAft>
                <a:spcPts val="448"/>
              </a:spcAft>
              <a:buNone/>
              <a:tabLst>
                <a:tab pos="756920" algn="l"/>
              </a:tabLst>
            </a:pPr>
            <a:r>
              <a:rPr lang="en-AU" sz="2200" dirty="0">
                <a:solidFill>
                  <a:prstClr val="black"/>
                </a:solidFill>
                <a:cs typeface="Arial"/>
              </a:rPr>
              <a:t>Monitor and track implementation</a:t>
            </a:r>
          </a:p>
          <a:p>
            <a:pPr marL="355600">
              <a:spcBef>
                <a:spcPts val="448"/>
              </a:spcBef>
              <a:spcAft>
                <a:spcPts val="448"/>
              </a:spcAft>
              <a:tabLst>
                <a:tab pos="756920" algn="l"/>
              </a:tabLst>
            </a:pPr>
            <a:r>
              <a:rPr lang="en-AU" sz="2200" dirty="0">
                <a:solidFill>
                  <a:prstClr val="black"/>
                </a:solidFill>
                <a:cs typeface="Arial"/>
              </a:rPr>
              <a:t>clear line of sight to implementation progress</a:t>
            </a:r>
          </a:p>
          <a:p>
            <a:pPr marL="12700" indent="0">
              <a:spcBef>
                <a:spcPts val="1200"/>
              </a:spcBef>
              <a:spcAft>
                <a:spcPts val="0"/>
              </a:spcAft>
              <a:buNone/>
              <a:tabLst>
                <a:tab pos="756920" algn="l"/>
              </a:tabLst>
            </a:pPr>
            <a:r>
              <a:rPr lang="en-AU" sz="2200" dirty="0">
                <a:solidFill>
                  <a:prstClr val="black"/>
                </a:solidFill>
                <a:cs typeface="Arial"/>
              </a:rPr>
              <a:t>Review of implementation of recommendations by Audit Committees</a:t>
            </a:r>
          </a:p>
          <a:p>
            <a:pPr marL="355600">
              <a:spcBef>
                <a:spcPts val="448"/>
              </a:spcBef>
              <a:spcAft>
                <a:spcPts val="448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AU" sz="2200" dirty="0">
                <a:solidFill>
                  <a:prstClr val="black"/>
                </a:solidFill>
                <a:cs typeface="Arial"/>
              </a:rPr>
              <a:t>are timeframes achieved?</a:t>
            </a:r>
          </a:p>
          <a:p>
            <a:pPr marL="355600">
              <a:spcBef>
                <a:spcPts val="448"/>
              </a:spcBef>
              <a:spcAft>
                <a:spcPts val="448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AU" sz="2200" dirty="0">
                <a:solidFill>
                  <a:prstClr val="black"/>
                </a:solidFill>
                <a:cs typeface="Arial"/>
              </a:rPr>
              <a:t>has the original intent of the recommendation been achieved?</a:t>
            </a:r>
          </a:p>
          <a:p>
            <a:pPr marL="355600">
              <a:spcBef>
                <a:spcPts val="448"/>
              </a:spcBef>
              <a:spcAft>
                <a:spcPts val="448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AU" sz="2200" dirty="0">
                <a:solidFill>
                  <a:prstClr val="black"/>
                </a:solidFill>
                <a:cs typeface="Arial"/>
              </a:rPr>
              <a:t>is there a process to track and report on ANAO AND parliamentary recommendation actions</a:t>
            </a:r>
          </a:p>
          <a:p>
            <a:pPr marL="12700" indent="0">
              <a:spcBef>
                <a:spcPts val="1200"/>
              </a:spcBef>
              <a:spcAft>
                <a:spcPts val="0"/>
              </a:spcAft>
              <a:buNone/>
              <a:tabLst>
                <a:tab pos="756920" algn="l"/>
              </a:tabLst>
            </a:pPr>
            <a:r>
              <a:rPr lang="en-AU" sz="2200" dirty="0">
                <a:solidFill>
                  <a:prstClr val="black"/>
                </a:solidFill>
                <a:cs typeface="Arial"/>
              </a:rPr>
              <a:t>Report back to JCPAA or the Parliament on implementation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69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5F103-6F36-F25D-65EC-9E2273F17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Parliamentary Inquiries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9B5B0-DE3A-B9E0-2F7E-B409EB79F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Each year there are about six parliamentary inquiries into our performance audit reports</a:t>
            </a:r>
          </a:p>
          <a:p>
            <a:r>
              <a:rPr lang="en-AU" dirty="0"/>
              <a:t>Quarterly meetings between the Committee and the ANAO assist in determining which reports are selected</a:t>
            </a:r>
          </a:p>
          <a:p>
            <a:r>
              <a:rPr lang="en-AU" dirty="0"/>
              <a:t>JCPAA makes recommendations in reports</a:t>
            </a:r>
          </a:p>
        </p:txBody>
      </p:sp>
    </p:spTree>
    <p:extLst>
      <p:ext uri="{BB962C8B-B14F-4D97-AF65-F5344CB8AC3E}">
        <p14:creationId xmlns:p14="http://schemas.microsoft.com/office/powerpoint/2010/main" val="212622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CD6CD-1DF4-2557-97CC-38372A22A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Audit Insights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1733D-B8AC-DEBB-2136-741E1187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Quarterly publication</a:t>
            </a:r>
          </a:p>
          <a:p>
            <a:r>
              <a:rPr lang="en-AU" dirty="0"/>
              <a:t>Themes</a:t>
            </a:r>
          </a:p>
          <a:p>
            <a:r>
              <a:rPr lang="en-AU" dirty="0"/>
              <a:t>Demonstrate best practise</a:t>
            </a:r>
          </a:p>
          <a:p>
            <a:r>
              <a:rPr lang="en-AU" dirty="0"/>
              <a:t>Include examples and links to reports</a:t>
            </a:r>
          </a:p>
          <a:p>
            <a:r>
              <a:rPr lang="en-AU" dirty="0"/>
              <a:t>Rapid </a:t>
            </a:r>
            <a:r>
              <a:rPr lang="en-AU"/>
              <a:t>implementation during early Covid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612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E64F7-655D-7018-D06E-6DEA6AA26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E49E2-B9B0-1462-B53D-D5C765A3E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33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52F79-4CF1-84C4-F7EC-C435BC888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/>
              <a:t>Assessing the impact of performance audits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A0B6D-26AD-2FAB-9C31-318C994F3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Annual Audit Work Program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Audits and recommendations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New appendix on impact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Implementation of recommendations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Parliamentary inquiries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Audit Insights</a:t>
            </a:r>
          </a:p>
        </p:txBody>
      </p:sp>
    </p:spTree>
    <p:extLst>
      <p:ext uri="{BB962C8B-B14F-4D97-AF65-F5344CB8AC3E}">
        <p14:creationId xmlns:p14="http://schemas.microsoft.com/office/powerpoint/2010/main" val="103991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63D11-F7CC-29EB-BC04-155D81590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Annual Audit Work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CC19E-E223-D59A-0607-C041E664D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Commences around October each year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Environmental scan for challenges, risks and potential topics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Consultation with entities and Parliament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Published on or after 1 July each year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Triggers activity by entities to review their activity in topic areas</a:t>
            </a:r>
          </a:p>
        </p:txBody>
      </p:sp>
    </p:spTree>
    <p:extLst>
      <p:ext uri="{BB962C8B-B14F-4D97-AF65-F5344CB8AC3E}">
        <p14:creationId xmlns:p14="http://schemas.microsoft.com/office/powerpoint/2010/main" val="254928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1DBEA-7446-F7B8-6B01-B20689EBF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/>
              <a:t>Audits and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6C4BE-C192-DC08-0011-E893A8DA6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defTabSz="914400" latinLnBrk="0">
              <a:lnSpc>
                <a:spcPts val="35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/>
              <a:t>ANAO provides potential recommendations to entities prior to the final draft report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kern="1200" dirty="0">
                <a:solidFill>
                  <a:srgbClr val="020301"/>
                </a:solidFill>
                <a:latin typeface="Montserrat Classic"/>
              </a:rPr>
              <a:t>ANAO aims to be targeted in developing recommendations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ID" sz="3200" dirty="0"/>
              <a:t>Entities are asked to clearly ‘agree’ or ‘disagree’ to recommendations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ID" dirty="0"/>
              <a:t>Appendix on impact during the audit</a:t>
            </a:r>
            <a:endParaRPr lang="en-US" sz="3200" dirty="0"/>
          </a:p>
          <a:p>
            <a:endParaRPr lang="en-AU" dirty="0"/>
          </a:p>
          <a:p>
            <a:r>
              <a:rPr lang="en-AU" dirty="0"/>
              <a:t>Appendix on impact during the audit</a:t>
            </a:r>
          </a:p>
        </p:txBody>
      </p:sp>
    </p:spTree>
    <p:extLst>
      <p:ext uri="{BB962C8B-B14F-4D97-AF65-F5344CB8AC3E}">
        <p14:creationId xmlns:p14="http://schemas.microsoft.com/office/powerpoint/2010/main" val="91380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108B7-7E95-B1BB-2D3A-85A27CAD3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/>
              <a:t>Monitoring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EBAB1-BC8B-DD0C-3188-0F800033F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sz="2800" dirty="0"/>
              <a:t>ANAO has key performance indicators in our corporate plan relating to recommendations: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90% of recommendations agreed without qualification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AU" dirty="0"/>
              <a:t>70% of recommendations implemented within 24 months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sz="2800" dirty="0"/>
              <a:t>ANAO participates as an observer in entity audit committees which have a role in monitoring the implementation of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71421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09409" cy="1143000"/>
          </a:xfrm>
        </p:spPr>
        <p:txBody>
          <a:bodyPr/>
          <a:lstStyle/>
          <a:p>
            <a:pPr algn="l"/>
            <a:r>
              <a:rPr lang="en-AU" sz="4000" dirty="0"/>
              <a:t>Implementation of ANAO and Parliamentary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/>
              <a:t>The ANAO regularly undertakes follow-ups of prior year audits to provide assurance on the implementation of agreed ANAO recommendations</a:t>
            </a:r>
          </a:p>
          <a:p>
            <a:r>
              <a:rPr lang="en-AU" sz="2400" dirty="0"/>
              <a:t>Follow ups are also done on a case by case basis within individual performance audits</a:t>
            </a:r>
          </a:p>
          <a:p>
            <a:r>
              <a:rPr lang="en-AU" sz="2400" dirty="0"/>
              <a:t>From 2018-19 we have initiated a new series of cross-entity audits, examining implementation of both ANAO and parliamentary committee recommendations</a:t>
            </a:r>
          </a:p>
          <a:p>
            <a:r>
              <a:rPr lang="en-AU" sz="2400" dirty="0"/>
              <a:t>Audits will utilise both limited and reasonable assurance processes to ensure an efficient audit approach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6710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570" y="44624"/>
            <a:ext cx="7200900" cy="1143000"/>
          </a:xfrm>
        </p:spPr>
        <p:txBody>
          <a:bodyPr/>
          <a:lstStyle/>
          <a:p>
            <a:pPr marL="12700" algn="l">
              <a:lnSpc>
                <a:spcPct val="100000"/>
              </a:lnSpc>
            </a:pPr>
            <a:r>
              <a:rPr lang="en-AU" sz="4000" dirty="0">
                <a:cs typeface="Arial"/>
              </a:rPr>
              <a:t>Recommendations from recent audits and inquiries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41226" y="1484784"/>
            <a:ext cx="8651254" cy="4565650"/>
          </a:xfrm>
        </p:spPr>
        <p:txBody>
          <a:bodyPr/>
          <a:lstStyle/>
          <a:p>
            <a:pPr marL="12700" lvl="0" indent="0" fontAlgn="auto">
              <a:spcBef>
                <a:spcPts val="1800"/>
              </a:spcBef>
              <a:spcAft>
                <a:spcPts val="600"/>
              </a:spcAft>
              <a:buNone/>
              <a:tabLst>
                <a:tab pos="756920" algn="l"/>
              </a:tabLst>
            </a:pPr>
            <a:r>
              <a:rPr lang="en-AU" sz="2400" i="1" dirty="0"/>
              <a:t>Implementation of ANAO and Parliamentary Committee Recommendations </a:t>
            </a:r>
            <a:r>
              <a:rPr lang="en-AU" sz="2400" dirty="0"/>
              <a:t>audit reports examined: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Department of Agriculture, Airservices Australia, Australian Pesticides and Veterinary Medicines Authority and Department of Infrastructure, Transport, Cities and Regional Development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Department of Education and Department of Health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Department of Defence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Department of Home Affairs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Attorney-General’s Department (currently underway)</a:t>
            </a:r>
          </a:p>
          <a:p>
            <a:pPr marL="869950" lvl="1" indent="-457200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endParaRPr lang="en-AU" sz="2400" dirty="0">
              <a:solidFill>
                <a:prstClr val="black"/>
              </a:solidFill>
              <a:cs typeface="Arial"/>
            </a:endParaRPr>
          </a:p>
          <a:p>
            <a:pPr marL="12700" lvl="0" indent="0" fontAlgn="auto">
              <a:spcBef>
                <a:spcPts val="0"/>
              </a:spcBef>
              <a:spcAft>
                <a:spcPts val="600"/>
              </a:spcAft>
              <a:buNone/>
              <a:tabLst>
                <a:tab pos="756920" algn="l"/>
              </a:tabLst>
            </a:pPr>
            <a:endParaRPr lang="en-AU" sz="2400" dirty="0">
              <a:solidFill>
                <a:prstClr val="black"/>
              </a:solidFill>
              <a:cs typeface="Arial"/>
            </a:endParaRPr>
          </a:p>
          <a:p>
            <a:pPr marL="469900" lvl="0" indent="-457200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endParaRPr lang="en-AU" sz="2400" dirty="0">
              <a:solidFill>
                <a:prstClr val="black"/>
              </a:solidFill>
              <a:cs typeface="Arial"/>
            </a:endParaRPr>
          </a:p>
          <a:p>
            <a:pPr lvl="1"/>
            <a:endParaRPr lang="en-AU" sz="2400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032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7596336" cy="1143000"/>
          </a:xfrm>
        </p:spPr>
        <p:txBody>
          <a:bodyPr/>
          <a:lstStyle/>
          <a:p>
            <a:pPr algn="l"/>
            <a:r>
              <a:rPr lang="en-AU" sz="4000" dirty="0"/>
              <a:t>Implementation of ANAO and Parliamentary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400" dirty="0"/>
              <a:t>A reasonable timeframe for the implementation of agreed ANAO recommendations was taken as within two calendar years of the tabled report.</a:t>
            </a:r>
          </a:p>
        </p:txBody>
      </p:sp>
    </p:spTree>
    <p:extLst>
      <p:ext uri="{BB962C8B-B14F-4D97-AF65-F5344CB8AC3E}">
        <p14:creationId xmlns:p14="http://schemas.microsoft.com/office/powerpoint/2010/main" val="31173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00900" cy="1143000"/>
          </a:xfrm>
        </p:spPr>
        <p:txBody>
          <a:bodyPr/>
          <a:lstStyle/>
          <a:p>
            <a:pPr algn="l"/>
            <a:r>
              <a:rPr lang="en-AU" sz="4000" dirty="0">
                <a:solidFill>
                  <a:prstClr val="black"/>
                </a:solidFill>
                <a:cs typeface="Arial"/>
              </a:rPr>
              <a:t>Audit rationale, focus and findings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indent="0">
              <a:spcBef>
                <a:spcPts val="448"/>
              </a:spcBef>
              <a:spcAft>
                <a:spcPts val="448"/>
              </a:spcAft>
              <a:buNone/>
              <a:tabLst>
                <a:tab pos="756920" algn="l"/>
              </a:tabLst>
            </a:pPr>
            <a:r>
              <a:rPr lang="en-AU" sz="2400" b="1" dirty="0">
                <a:solidFill>
                  <a:prstClr val="black"/>
                </a:solidFill>
                <a:cs typeface="Arial"/>
              </a:rPr>
              <a:t>Audit rationale: </a:t>
            </a:r>
            <a:r>
              <a:rPr lang="en-AU" sz="2400" dirty="0">
                <a:solidFill>
                  <a:prstClr val="black"/>
                </a:solidFill>
                <a:cs typeface="Arial"/>
              </a:rPr>
              <a:t>reports of the ANAO and parliamentary committees identify risks to the successful delivery of outcomes and areas where administrative or other improvements can be made.</a:t>
            </a:r>
          </a:p>
          <a:p>
            <a:pPr marL="12700" indent="0">
              <a:spcBef>
                <a:spcPts val="448"/>
              </a:spcBef>
              <a:spcAft>
                <a:spcPts val="448"/>
              </a:spcAft>
              <a:buNone/>
              <a:tabLst>
                <a:tab pos="756920" algn="l"/>
              </a:tabLst>
            </a:pPr>
            <a:endParaRPr lang="en-AU" sz="2400" b="1" dirty="0">
              <a:solidFill>
                <a:prstClr val="black"/>
              </a:solidFill>
              <a:cs typeface="Arial"/>
            </a:endParaRPr>
          </a:p>
          <a:p>
            <a:pPr marL="12700" indent="0">
              <a:spcBef>
                <a:spcPts val="448"/>
              </a:spcBef>
              <a:spcAft>
                <a:spcPts val="448"/>
              </a:spcAft>
              <a:buNone/>
              <a:tabLst>
                <a:tab pos="756920" algn="l"/>
              </a:tabLst>
            </a:pPr>
            <a:r>
              <a:rPr lang="en-AU" sz="2400" b="1" dirty="0">
                <a:solidFill>
                  <a:prstClr val="black"/>
                </a:solidFill>
                <a:cs typeface="Arial"/>
              </a:rPr>
              <a:t>Audit focus: </a:t>
            </a:r>
            <a:r>
              <a:rPr lang="en-AU" sz="2400" dirty="0">
                <a:solidFill>
                  <a:prstClr val="black"/>
                </a:solidFill>
                <a:cs typeface="Arial"/>
              </a:rPr>
              <a:t>entities’ arrangements to respond to and monitor implementation of recommendations</a:t>
            </a:r>
          </a:p>
          <a:p>
            <a:pPr marL="12700" indent="0">
              <a:spcBef>
                <a:spcPts val="448"/>
              </a:spcBef>
              <a:spcAft>
                <a:spcPts val="448"/>
              </a:spcAft>
              <a:buNone/>
              <a:tabLst>
                <a:tab pos="756920" algn="l"/>
              </a:tabLst>
            </a:pPr>
            <a:endParaRPr lang="en-AU" sz="2400" b="1" dirty="0">
              <a:solidFill>
                <a:prstClr val="black"/>
              </a:solidFill>
              <a:cs typeface="Arial"/>
            </a:endParaRPr>
          </a:p>
          <a:p>
            <a:pPr marL="12700" indent="0">
              <a:spcBef>
                <a:spcPts val="448"/>
              </a:spcBef>
              <a:spcAft>
                <a:spcPts val="448"/>
              </a:spcAft>
              <a:buNone/>
              <a:tabLst>
                <a:tab pos="756920" algn="l"/>
              </a:tabLst>
            </a:pPr>
            <a:r>
              <a:rPr lang="en-AU" sz="2400" b="1" dirty="0">
                <a:solidFill>
                  <a:prstClr val="black"/>
                </a:solidFill>
                <a:cs typeface="Arial"/>
              </a:rPr>
              <a:t>Overall finding: </a:t>
            </a:r>
            <a:r>
              <a:rPr lang="en-AU" sz="2400" dirty="0">
                <a:solidFill>
                  <a:prstClr val="black"/>
                </a:solidFill>
                <a:cs typeface="Arial"/>
              </a:rPr>
              <a:t>mix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ed success across entities; strong correlation between entities’ governance arrangements and successful implementation</a:t>
            </a:r>
          </a:p>
          <a:p>
            <a:pPr marL="869950" lvl="1" indent="-457200">
              <a:spcBef>
                <a:spcPts val="448"/>
              </a:spcBef>
              <a:spcAft>
                <a:spcPts val="448"/>
              </a:spcAft>
              <a:buFont typeface="Arial" panose="020B0604020202020204" pitchFamily="34" charset="0"/>
              <a:buChar char="•"/>
              <a:tabLst>
                <a:tab pos="756920" algn="l"/>
              </a:tabLst>
            </a:pP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AO Presentation PowerPoint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 A N A O ! 8 2 0 5 1 9 1 . 1 < / d o c u m e n t i d >  
     < s e n d e r i d > J A G O C A < / s e n d e r i d >  
     < s e n d e r e m a i l > C A R L A . J A G O @ A N A O . G O V . A U < / s e n d e r e m a i l >  
     < l a s t m o d i f i e d > 2 0 1 9 - 1 2 - 0 3 T 1 6 : 0 5 : 2 2 . 0 0 0 0 0 0 0 + 1 1 : 0 0 < / l a s t m o d i f i e d >  
     < d a t a b a s e > A N A O < / d a t a b a s e >  
 < / p r o p e r t i e s > 
</file>

<file path=customXml/itemProps1.xml><?xml version="1.0" encoding="utf-8"?>
<ds:datastoreItem xmlns:ds="http://schemas.openxmlformats.org/officeDocument/2006/customXml" ds:itemID="{0EA656F0-C8D1-4877-86CF-D6C77DC1A85F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ANAO Presentation PowerPoint template</Template>
  <TotalTime>3433</TotalTime>
  <Words>654</Words>
  <Application>Microsoft Office PowerPoint</Application>
  <PresentationFormat>On-screen Show (4:3)</PresentationFormat>
  <Paragraphs>102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Montserrat Classic</vt:lpstr>
      <vt:lpstr>ANAO Presentation PowerPoint template</vt:lpstr>
      <vt:lpstr>PowerPoint Presentation</vt:lpstr>
      <vt:lpstr>Assessing the impact of performance audits</vt:lpstr>
      <vt:lpstr>Annual Audit Work Program</vt:lpstr>
      <vt:lpstr>Audits and recommendations</vt:lpstr>
      <vt:lpstr>Monitoring recommendations</vt:lpstr>
      <vt:lpstr>Implementation of ANAO and Parliamentary recommendations</vt:lpstr>
      <vt:lpstr>Recommendations from recent audits and inquiries</vt:lpstr>
      <vt:lpstr>Implementation of ANAO and Parliamentary recommendations</vt:lpstr>
      <vt:lpstr>Audit rationale, focus and findings</vt:lpstr>
      <vt:lpstr>Audit Conclusion</vt:lpstr>
      <vt:lpstr>Key Learnings</vt:lpstr>
      <vt:lpstr>Key Learnings cont.</vt:lpstr>
      <vt:lpstr>Parliamentary Inquiries</vt:lpstr>
      <vt:lpstr>Audit Insights</vt:lpstr>
      <vt:lpstr>Questions</vt:lpstr>
    </vt:vector>
  </TitlesOfParts>
  <Company>Australian National Audit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</dc:title>
  <dc:creator>ballje</dc:creator>
  <cp:keywords>2015.03.25 [SEC=UNOFFICIAL]</cp:keywords>
  <cp:lastModifiedBy>Avril Butler (OCAG)</cp:lastModifiedBy>
  <cp:revision>81</cp:revision>
  <cp:lastPrinted>2019-11-08T04:50:52Z</cp:lastPrinted>
  <dcterms:created xsi:type="dcterms:W3CDTF">2017-05-30T05:44:38Z</dcterms:created>
  <dcterms:modified xsi:type="dcterms:W3CDTF">2023-05-09T13:44:14Z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Image_Header">
    <vt:lpwstr>C:\Program Files\Common Files\janusNET Shared\janusSEAL\Images\DocumentSlashBlue.png</vt:lpwstr>
  </property>
  <property fmtid="{D5CDD505-2E9C-101B-9397-08002B2CF9AE}" pid="3" name="PM_Caveats_Count">
    <vt:lpwstr>0</vt:lpwstr>
  </property>
  <property fmtid="{D5CDD505-2E9C-101B-9397-08002B2CF9AE}" pid="4" name="PM_DisplayValueSecClassificationWithQualifier">
    <vt:lpwstr>UNOFFICIAL</vt:lpwstr>
  </property>
  <property fmtid="{D5CDD505-2E9C-101B-9397-08002B2CF9AE}" pid="5" name="PM_Qualifier">
    <vt:lpwstr/>
  </property>
  <property fmtid="{D5CDD505-2E9C-101B-9397-08002B2CF9AE}" pid="6" name="PM_SecurityClassification">
    <vt:lpwstr>UNOFFICIAL</vt:lpwstr>
  </property>
  <property fmtid="{D5CDD505-2E9C-101B-9397-08002B2CF9AE}" pid="7" name="PM_InsertionValue">
    <vt:lpwstr>UNOFFICIAL</vt:lpwstr>
  </property>
  <property fmtid="{D5CDD505-2E9C-101B-9397-08002B2CF9AE}" pid="8" name="PM_Originating_FileId">
    <vt:lpwstr>3F36319973F64EB286EC88D02689E9D2</vt:lpwstr>
  </property>
  <property fmtid="{D5CDD505-2E9C-101B-9397-08002B2CF9AE}" pid="9" name="PM_ProtectiveMarkingValue_Footer">
    <vt:lpwstr>UNOFFICIAL</vt:lpwstr>
  </property>
  <property fmtid="{D5CDD505-2E9C-101B-9397-08002B2CF9AE}" pid="10" name="PM_Originator_Hash_SHA1">
    <vt:lpwstr>3A6246B22C1066631218E8B39148ED7A6F364C70</vt:lpwstr>
  </property>
  <property fmtid="{D5CDD505-2E9C-101B-9397-08002B2CF9AE}" pid="11" name="PM_OriginationTimeStamp">
    <vt:lpwstr>2023-03-18T00:13:55Z</vt:lpwstr>
  </property>
  <property fmtid="{D5CDD505-2E9C-101B-9397-08002B2CF9AE}" pid="12" name="PM_ProtectiveMarkingValue_Header">
    <vt:lpwstr>UNOFFICIAL</vt:lpwstr>
  </property>
  <property fmtid="{D5CDD505-2E9C-101B-9397-08002B2CF9AE}" pid="13" name="PM_ProtectiveMarkingImage_Footer">
    <vt:lpwstr>C:\Program Files\Common Files\janusNET Shared\janusSEAL\Images\DocumentSlashBlue.png</vt:lpwstr>
  </property>
  <property fmtid="{D5CDD505-2E9C-101B-9397-08002B2CF9AE}" pid="14" name="PM_Namespace">
    <vt:lpwstr>gov.au</vt:lpwstr>
  </property>
  <property fmtid="{D5CDD505-2E9C-101B-9397-08002B2CF9AE}" pid="15" name="PM_Version">
    <vt:lpwstr>2018.4</vt:lpwstr>
  </property>
  <property fmtid="{D5CDD505-2E9C-101B-9397-08002B2CF9AE}" pid="16" name="PM_Note">
    <vt:lpwstr/>
  </property>
  <property fmtid="{D5CDD505-2E9C-101B-9397-08002B2CF9AE}" pid="17" name="PM_Markers">
    <vt:lpwstr/>
  </property>
  <property fmtid="{D5CDD505-2E9C-101B-9397-08002B2CF9AE}" pid="18" name="PM_Display">
    <vt:lpwstr>UNOFFICIAL</vt:lpwstr>
  </property>
  <property fmtid="{D5CDD505-2E9C-101B-9397-08002B2CF9AE}" pid="19" name="PMUuid">
    <vt:lpwstr>E1361484-89D3-5259-96FC-8942BCC53599</vt:lpwstr>
  </property>
  <property fmtid="{D5CDD505-2E9C-101B-9397-08002B2CF9AE}" pid="20" name="PMUuidVer">
    <vt:lpwstr>2022.1</vt:lpwstr>
  </property>
  <property fmtid="{D5CDD505-2E9C-101B-9397-08002B2CF9AE}" pid="21" name="PM_Hash_Version">
    <vt:lpwstr>2018.0</vt:lpwstr>
  </property>
  <property fmtid="{D5CDD505-2E9C-101B-9397-08002B2CF9AE}" pid="22" name="PM_Hash_Salt_Prev">
    <vt:lpwstr>D5A9E045B808FF615EC5D46920232419</vt:lpwstr>
  </property>
  <property fmtid="{D5CDD505-2E9C-101B-9397-08002B2CF9AE}" pid="23" name="PM_Hash_Salt">
    <vt:lpwstr>9483BF49BE551460E247C6B1CC947865</vt:lpwstr>
  </property>
  <property fmtid="{D5CDD505-2E9C-101B-9397-08002B2CF9AE}" pid="24" name="PM_Hash_SHA1">
    <vt:lpwstr>C76509A8F89564E3BAF1A73884284576F7B296E0</vt:lpwstr>
  </property>
  <property fmtid="{D5CDD505-2E9C-101B-9397-08002B2CF9AE}" pid="25" name="PM_OriginatorUserAccountName_SHA256">
    <vt:lpwstr>9DE4D7660B28E72C3C5C47BACC69A50ED3B02212B5190A941B11326872C678D1</vt:lpwstr>
  </property>
  <property fmtid="{D5CDD505-2E9C-101B-9397-08002B2CF9AE}" pid="26" name="PM_OriginatorDomainName_SHA256">
    <vt:lpwstr>F5A201674DBF178F37FEDCC4870AD05CDA649F4B7A9289DCD20A1A78373B77A7</vt:lpwstr>
  </property>
  <property fmtid="{D5CDD505-2E9C-101B-9397-08002B2CF9AE}" pid="27" name="PM_PrintOutPlacement_PPT">
    <vt:lpwstr/>
  </property>
  <property fmtid="{D5CDD505-2E9C-101B-9397-08002B2CF9AE}" pid="28" name="PM_SecurityClassification_Prev">
    <vt:lpwstr>UNOFFICIAL</vt:lpwstr>
  </property>
  <property fmtid="{D5CDD505-2E9C-101B-9397-08002B2CF9AE}" pid="29" name="PM_Qualifier_Prev">
    <vt:lpwstr/>
  </property>
</Properties>
</file>