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9" r:id="rId4"/>
    <p:sldId id="286" r:id="rId5"/>
    <p:sldId id="273" r:id="rId6"/>
    <p:sldId id="275" r:id="rId7"/>
    <p:sldId id="276" r:id="rId8"/>
    <p:sldId id="278" r:id="rId9"/>
    <p:sldId id="279" r:id="rId10"/>
    <p:sldId id="280" r:id="rId11"/>
    <p:sldId id="281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B8C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82555" autoAdjust="0"/>
  </p:normalViewPr>
  <p:slideViewPr>
    <p:cSldViewPr snapToGrid="0">
      <p:cViewPr varScale="1">
        <p:scale>
          <a:sx n="72" d="100"/>
          <a:sy n="72" d="100"/>
        </p:scale>
        <p:origin x="12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18E72-B04C-4649-917F-8B094F45DC51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0EC537B-8250-4D8F-9785-1EAEEACDD2F8}">
      <dgm:prSet phldrT="[Text]"/>
      <dgm:spPr/>
      <dgm:t>
        <a:bodyPr/>
        <a:lstStyle/>
        <a:p>
          <a:pPr algn="l"/>
          <a:r>
            <a:rPr lang="en-GB" b="1" dirty="0"/>
            <a:t>ISQC1 replaced by</a:t>
          </a:r>
        </a:p>
      </dgm:t>
    </dgm:pt>
    <dgm:pt modelId="{FA45EE99-45B9-4A1C-8BDB-C008ECA381E2}" type="parTrans" cxnId="{0C7DE79A-D050-480D-AE9B-40BFBFA606E4}">
      <dgm:prSet/>
      <dgm:spPr/>
      <dgm:t>
        <a:bodyPr/>
        <a:lstStyle/>
        <a:p>
          <a:endParaRPr lang="en-GB"/>
        </a:p>
      </dgm:t>
    </dgm:pt>
    <dgm:pt modelId="{40ECFD9F-6DA1-42CD-8B41-EF5BFFA8BE97}" type="sibTrans" cxnId="{0C7DE79A-D050-480D-AE9B-40BFBFA606E4}">
      <dgm:prSet/>
      <dgm:spPr/>
      <dgm:t>
        <a:bodyPr/>
        <a:lstStyle/>
        <a:p>
          <a:endParaRPr lang="en-GB"/>
        </a:p>
      </dgm:t>
    </dgm:pt>
    <dgm:pt modelId="{D1B06E31-C62B-4349-A7AB-2B5563549D71}">
      <dgm:prSet phldrT="[Text]"/>
      <dgm:spPr>
        <a:solidFill>
          <a:srgbClr val="A4D8AB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International Standard on Quality Management 1, </a:t>
          </a:r>
          <a:r>
            <a:rPr lang="en-GB" i="1" dirty="0">
              <a:solidFill>
                <a:schemeClr val="tx1"/>
              </a:solidFill>
            </a:rPr>
            <a:t>Quality management for Firms that Perform Audits or Reviews of Financial Statements or Other Assurance or Related Services Engagements</a:t>
          </a:r>
          <a:endParaRPr lang="en-GB" i="1" dirty="0"/>
        </a:p>
      </dgm:t>
    </dgm:pt>
    <dgm:pt modelId="{F46D2EF0-79DB-40FB-AB4E-FD1DAA0CADE0}" type="parTrans" cxnId="{4E7BBB5A-CA0F-48D7-9024-DBFA6D907EEF}">
      <dgm:prSet/>
      <dgm:spPr/>
      <dgm:t>
        <a:bodyPr/>
        <a:lstStyle/>
        <a:p>
          <a:endParaRPr lang="en-GB"/>
        </a:p>
      </dgm:t>
    </dgm:pt>
    <dgm:pt modelId="{B252BC32-A164-430B-8F99-6DB34C630AFF}" type="sibTrans" cxnId="{4E7BBB5A-CA0F-48D7-9024-DBFA6D907EEF}">
      <dgm:prSet/>
      <dgm:spPr/>
      <dgm:t>
        <a:bodyPr/>
        <a:lstStyle/>
        <a:p>
          <a:endParaRPr lang="en-GB"/>
        </a:p>
      </dgm:t>
    </dgm:pt>
    <dgm:pt modelId="{F1123621-20EA-41AA-9BA8-27F154910C2F}">
      <dgm:prSet phldrT="[Text]"/>
      <dgm:spPr/>
      <dgm:t>
        <a:bodyPr/>
        <a:lstStyle/>
        <a:p>
          <a:r>
            <a:rPr lang="en-GB" b="1" dirty="0"/>
            <a:t>ISA 220 revised</a:t>
          </a:r>
        </a:p>
      </dgm:t>
    </dgm:pt>
    <dgm:pt modelId="{33D23048-EF2F-482E-8532-FB5CD65FACC2}" type="parTrans" cxnId="{75B5B926-8439-40F0-BA27-237D9096B4C1}">
      <dgm:prSet/>
      <dgm:spPr/>
      <dgm:t>
        <a:bodyPr/>
        <a:lstStyle/>
        <a:p>
          <a:endParaRPr lang="en-GB"/>
        </a:p>
      </dgm:t>
    </dgm:pt>
    <dgm:pt modelId="{455D2666-94A4-4077-964F-8F5FD3F94F1F}" type="sibTrans" cxnId="{75B5B926-8439-40F0-BA27-237D9096B4C1}">
      <dgm:prSet/>
      <dgm:spPr/>
      <dgm:t>
        <a:bodyPr/>
        <a:lstStyle/>
        <a:p>
          <a:endParaRPr lang="en-GB"/>
        </a:p>
      </dgm:t>
    </dgm:pt>
    <dgm:pt modelId="{A89B1F7B-9886-4E0B-A27D-3740EE3A3C96}">
      <dgm:prSet phldrT="[Text]"/>
      <dgm:spPr>
        <a:solidFill>
          <a:srgbClr val="A4D8AB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ISA 220 (Revised), Quality Management for an Audit of Financial Statements</a:t>
          </a:r>
        </a:p>
      </dgm:t>
    </dgm:pt>
    <dgm:pt modelId="{B3DCB379-FAC4-4B4A-8F63-52143876EE74}" type="parTrans" cxnId="{58C20A23-F4C4-4C15-823E-D4666F6757AA}">
      <dgm:prSet/>
      <dgm:spPr/>
      <dgm:t>
        <a:bodyPr/>
        <a:lstStyle/>
        <a:p>
          <a:endParaRPr lang="en-GB"/>
        </a:p>
      </dgm:t>
    </dgm:pt>
    <dgm:pt modelId="{1DA27C96-D745-44DB-984A-74B2B1DD7D3D}" type="sibTrans" cxnId="{58C20A23-F4C4-4C15-823E-D4666F6757AA}">
      <dgm:prSet/>
      <dgm:spPr/>
      <dgm:t>
        <a:bodyPr/>
        <a:lstStyle/>
        <a:p>
          <a:endParaRPr lang="en-GB"/>
        </a:p>
      </dgm:t>
    </dgm:pt>
    <dgm:pt modelId="{826EFDFB-2AE2-4B9E-AADE-B2F4C8A07265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International Standard on Quality Management 2, </a:t>
          </a:r>
          <a:r>
            <a:rPr lang="en-GB" i="1" dirty="0">
              <a:solidFill>
                <a:schemeClr val="tx1"/>
              </a:solidFill>
            </a:rPr>
            <a:t>Engagement Quality Reviews</a:t>
          </a:r>
        </a:p>
      </dgm:t>
    </dgm:pt>
    <dgm:pt modelId="{B0B917CE-93B6-407C-B595-BAA68B7003BB}" type="parTrans" cxnId="{31CD71BD-699C-4770-92A7-3D52EFA945BA}">
      <dgm:prSet/>
      <dgm:spPr/>
      <dgm:t>
        <a:bodyPr/>
        <a:lstStyle/>
        <a:p>
          <a:endParaRPr lang="en-GB"/>
        </a:p>
      </dgm:t>
    </dgm:pt>
    <dgm:pt modelId="{6AAB5CFA-CB08-47EA-B40B-B5757BC93E2B}" type="sibTrans" cxnId="{31CD71BD-699C-4770-92A7-3D52EFA945BA}">
      <dgm:prSet/>
      <dgm:spPr/>
      <dgm:t>
        <a:bodyPr/>
        <a:lstStyle/>
        <a:p>
          <a:endParaRPr lang="en-GB"/>
        </a:p>
      </dgm:t>
    </dgm:pt>
    <dgm:pt modelId="{16B1A763-3E10-42B1-BD5B-6312EC7937AE}" type="pres">
      <dgm:prSet presAssocID="{13B18E72-B04C-4649-917F-8B094F45DC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442E3F-CC60-479F-85F6-840166CA2D18}" type="pres">
      <dgm:prSet presAssocID="{80EC537B-8250-4D8F-9785-1EAEEACDD2F8}" presName="linNode" presStyleCnt="0"/>
      <dgm:spPr/>
    </dgm:pt>
    <dgm:pt modelId="{EE8C32BE-3FBB-41B6-B341-E2B7A6A9686F}" type="pres">
      <dgm:prSet presAssocID="{80EC537B-8250-4D8F-9785-1EAEEACDD2F8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98205-159E-4970-8399-DF504D008A5B}" type="pres">
      <dgm:prSet presAssocID="{80EC537B-8250-4D8F-9785-1EAEEACDD2F8}" presName="bracket" presStyleLbl="parChTrans1D1" presStyleIdx="0" presStyleCnt="2"/>
      <dgm:spPr/>
    </dgm:pt>
    <dgm:pt modelId="{EC3CF41F-CB97-4799-BAC6-DA53E0090565}" type="pres">
      <dgm:prSet presAssocID="{80EC537B-8250-4D8F-9785-1EAEEACDD2F8}" presName="spH" presStyleCnt="0"/>
      <dgm:spPr/>
    </dgm:pt>
    <dgm:pt modelId="{B87807B0-1D45-4D59-87AD-5F6228F14AFA}" type="pres">
      <dgm:prSet presAssocID="{80EC537B-8250-4D8F-9785-1EAEEACDD2F8}" presName="desTx" presStyleLbl="node1" presStyleIdx="0" presStyleCnt="2" custScaleX="147777" custScaleY="89656" custLinFactNeighborX="-3775" custLinFactNeighborY="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D48C7-922B-4A4B-97CF-D57ACE5C0354}" type="pres">
      <dgm:prSet presAssocID="{40ECFD9F-6DA1-42CD-8B41-EF5BFFA8BE97}" presName="spV" presStyleCnt="0"/>
      <dgm:spPr/>
    </dgm:pt>
    <dgm:pt modelId="{A0369377-63C7-4BF8-9CDC-B048E4483483}" type="pres">
      <dgm:prSet presAssocID="{F1123621-20EA-41AA-9BA8-27F154910C2F}" presName="linNode" presStyleCnt="0"/>
      <dgm:spPr/>
    </dgm:pt>
    <dgm:pt modelId="{63BBE862-72B3-4F9D-A09F-DCB5634FA42D}" type="pres">
      <dgm:prSet presAssocID="{F1123621-20EA-41AA-9BA8-27F154910C2F}" presName="parTx" presStyleLbl="revTx" presStyleIdx="1" presStyleCnt="2" custScaleX="64642" custScaleY="131430" custLinFactX="-3687" custLinFactNeighborX="-100000" custLinFactNeighborY="62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AB28A-0954-4FB9-BF80-A2F8A6F75DA6}" type="pres">
      <dgm:prSet presAssocID="{F1123621-20EA-41AA-9BA8-27F154910C2F}" presName="bracket" presStyleLbl="parChTrans1D1" presStyleIdx="1" presStyleCnt="2" custScaleX="100002" custScaleY="88923" custLinFactNeighborX="-32935" custLinFactNeighborY="1831"/>
      <dgm:spPr/>
    </dgm:pt>
    <dgm:pt modelId="{635513BB-EA6E-4651-9339-97B71BDFC0FD}" type="pres">
      <dgm:prSet presAssocID="{F1123621-20EA-41AA-9BA8-27F154910C2F}" presName="spH" presStyleCnt="0"/>
      <dgm:spPr/>
    </dgm:pt>
    <dgm:pt modelId="{035BA80E-801D-499D-9108-CDA01CFFB5CA}" type="pres">
      <dgm:prSet presAssocID="{F1123621-20EA-41AA-9BA8-27F154910C2F}" presName="desTx" presStyleLbl="node1" presStyleIdx="1" presStyleCnt="2" custScaleX="110871" custLinFactNeighborX="96564" custLinFactNeighborY="-3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C633C2-3376-4D68-8FA8-0B93A339617B}" type="presOf" srcId="{D1B06E31-C62B-4349-A7AB-2B5563549D71}" destId="{B87807B0-1D45-4D59-87AD-5F6228F14AFA}" srcOrd="0" destOrd="0" presId="urn:diagrams.loki3.com/BracketList"/>
    <dgm:cxn modelId="{58C20A23-F4C4-4C15-823E-D4666F6757AA}" srcId="{F1123621-20EA-41AA-9BA8-27F154910C2F}" destId="{A89B1F7B-9886-4E0B-A27D-3740EE3A3C96}" srcOrd="0" destOrd="0" parTransId="{B3DCB379-FAC4-4B4A-8F63-52143876EE74}" sibTransId="{1DA27C96-D745-44DB-984A-74B2B1DD7D3D}"/>
    <dgm:cxn modelId="{B85AB6E9-2E78-4D15-A8D9-8D9146A58DAA}" type="presOf" srcId="{80EC537B-8250-4D8F-9785-1EAEEACDD2F8}" destId="{EE8C32BE-3FBB-41B6-B341-E2B7A6A9686F}" srcOrd="0" destOrd="0" presId="urn:diagrams.loki3.com/BracketList"/>
    <dgm:cxn modelId="{31CD71BD-699C-4770-92A7-3D52EFA945BA}" srcId="{80EC537B-8250-4D8F-9785-1EAEEACDD2F8}" destId="{826EFDFB-2AE2-4B9E-AADE-B2F4C8A07265}" srcOrd="1" destOrd="0" parTransId="{B0B917CE-93B6-407C-B595-BAA68B7003BB}" sibTransId="{6AAB5CFA-CB08-47EA-B40B-B5757BC93E2B}"/>
    <dgm:cxn modelId="{B32BE532-793B-4BB1-9BAA-8B0BBFC8B541}" type="presOf" srcId="{13B18E72-B04C-4649-917F-8B094F45DC51}" destId="{16B1A763-3E10-42B1-BD5B-6312EC7937AE}" srcOrd="0" destOrd="0" presId="urn:diagrams.loki3.com/BracketList"/>
    <dgm:cxn modelId="{0C7DE79A-D050-480D-AE9B-40BFBFA606E4}" srcId="{13B18E72-B04C-4649-917F-8B094F45DC51}" destId="{80EC537B-8250-4D8F-9785-1EAEEACDD2F8}" srcOrd="0" destOrd="0" parTransId="{FA45EE99-45B9-4A1C-8BDB-C008ECA381E2}" sibTransId="{40ECFD9F-6DA1-42CD-8B41-EF5BFFA8BE97}"/>
    <dgm:cxn modelId="{3DA850CA-D58C-4AE5-9E19-884EFA08A52F}" type="presOf" srcId="{F1123621-20EA-41AA-9BA8-27F154910C2F}" destId="{63BBE862-72B3-4F9D-A09F-DCB5634FA42D}" srcOrd="0" destOrd="0" presId="urn:diagrams.loki3.com/BracketList"/>
    <dgm:cxn modelId="{4E7BBB5A-CA0F-48D7-9024-DBFA6D907EEF}" srcId="{80EC537B-8250-4D8F-9785-1EAEEACDD2F8}" destId="{D1B06E31-C62B-4349-A7AB-2B5563549D71}" srcOrd="0" destOrd="0" parTransId="{F46D2EF0-79DB-40FB-AB4E-FD1DAA0CADE0}" sibTransId="{B252BC32-A164-430B-8F99-6DB34C630AFF}"/>
    <dgm:cxn modelId="{75B5B926-8439-40F0-BA27-237D9096B4C1}" srcId="{13B18E72-B04C-4649-917F-8B094F45DC51}" destId="{F1123621-20EA-41AA-9BA8-27F154910C2F}" srcOrd="1" destOrd="0" parTransId="{33D23048-EF2F-482E-8532-FB5CD65FACC2}" sibTransId="{455D2666-94A4-4077-964F-8F5FD3F94F1F}"/>
    <dgm:cxn modelId="{2E84997D-04C2-41A1-9B9A-DBD435853D03}" type="presOf" srcId="{A89B1F7B-9886-4E0B-A27D-3740EE3A3C96}" destId="{035BA80E-801D-499D-9108-CDA01CFFB5CA}" srcOrd="0" destOrd="0" presId="urn:diagrams.loki3.com/BracketList"/>
    <dgm:cxn modelId="{C8697617-AC6E-4C7E-939B-9257D05A05F9}" type="presOf" srcId="{826EFDFB-2AE2-4B9E-AADE-B2F4C8A07265}" destId="{B87807B0-1D45-4D59-87AD-5F6228F14AFA}" srcOrd="0" destOrd="1" presId="urn:diagrams.loki3.com/BracketList"/>
    <dgm:cxn modelId="{650D83D6-0A43-4547-844C-D6CFDD116B4B}" type="presParOf" srcId="{16B1A763-3E10-42B1-BD5B-6312EC7937AE}" destId="{4E442E3F-CC60-479F-85F6-840166CA2D18}" srcOrd="0" destOrd="0" presId="urn:diagrams.loki3.com/BracketList"/>
    <dgm:cxn modelId="{F6EAC043-6D13-401E-A5CF-086FF689F4CC}" type="presParOf" srcId="{4E442E3F-CC60-479F-85F6-840166CA2D18}" destId="{EE8C32BE-3FBB-41B6-B341-E2B7A6A9686F}" srcOrd="0" destOrd="0" presId="urn:diagrams.loki3.com/BracketList"/>
    <dgm:cxn modelId="{F59EEDDF-51FF-409D-8321-29FB7D8DB046}" type="presParOf" srcId="{4E442E3F-CC60-479F-85F6-840166CA2D18}" destId="{25998205-159E-4970-8399-DF504D008A5B}" srcOrd="1" destOrd="0" presId="urn:diagrams.loki3.com/BracketList"/>
    <dgm:cxn modelId="{3BA05844-997B-4337-B02F-DF472DBB9A3C}" type="presParOf" srcId="{4E442E3F-CC60-479F-85F6-840166CA2D18}" destId="{EC3CF41F-CB97-4799-BAC6-DA53E0090565}" srcOrd="2" destOrd="0" presId="urn:diagrams.loki3.com/BracketList"/>
    <dgm:cxn modelId="{DBC4B848-F3F8-4082-BC85-CE654120AC44}" type="presParOf" srcId="{4E442E3F-CC60-479F-85F6-840166CA2D18}" destId="{B87807B0-1D45-4D59-87AD-5F6228F14AFA}" srcOrd="3" destOrd="0" presId="urn:diagrams.loki3.com/BracketList"/>
    <dgm:cxn modelId="{C557C430-D949-465C-B38C-B7ACB22AFCE7}" type="presParOf" srcId="{16B1A763-3E10-42B1-BD5B-6312EC7937AE}" destId="{FA3D48C7-922B-4A4B-97CF-D57ACE5C0354}" srcOrd="1" destOrd="0" presId="urn:diagrams.loki3.com/BracketList"/>
    <dgm:cxn modelId="{3CF4BAFB-4B0A-49F4-94DD-F630BA6F13A4}" type="presParOf" srcId="{16B1A763-3E10-42B1-BD5B-6312EC7937AE}" destId="{A0369377-63C7-4BF8-9CDC-B048E4483483}" srcOrd="2" destOrd="0" presId="urn:diagrams.loki3.com/BracketList"/>
    <dgm:cxn modelId="{90A097B7-E793-4A13-BBA9-76121A82E920}" type="presParOf" srcId="{A0369377-63C7-4BF8-9CDC-B048E4483483}" destId="{63BBE862-72B3-4F9D-A09F-DCB5634FA42D}" srcOrd="0" destOrd="0" presId="urn:diagrams.loki3.com/BracketList"/>
    <dgm:cxn modelId="{87C05205-4E62-46E4-AA70-65FB804412DC}" type="presParOf" srcId="{A0369377-63C7-4BF8-9CDC-B048E4483483}" destId="{642AB28A-0954-4FB9-BF80-A2F8A6F75DA6}" srcOrd="1" destOrd="0" presId="urn:diagrams.loki3.com/BracketList"/>
    <dgm:cxn modelId="{6D884F4F-CA17-4933-9291-03CAF657BC8B}" type="presParOf" srcId="{A0369377-63C7-4BF8-9CDC-B048E4483483}" destId="{635513BB-EA6E-4651-9339-97B71BDFC0FD}" srcOrd="2" destOrd="0" presId="urn:diagrams.loki3.com/BracketList"/>
    <dgm:cxn modelId="{CED0525B-3B7E-4B9C-8DF2-5DA05DB8640B}" type="presParOf" srcId="{A0369377-63C7-4BF8-9CDC-B048E4483483}" destId="{035BA80E-801D-499D-9108-CDA01CFFB5CA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6CB2CD-51D7-450B-81CA-6A8FA1085A33}" type="doc">
      <dgm:prSet loTypeId="urn:microsoft.com/office/officeart/2005/8/layout/defaul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550D4C5-88B4-4985-BED7-421626533493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mtClean="0"/>
            <a:t>Risk assessment process</a:t>
          </a:r>
          <a:endParaRPr lang="en-US" dirty="0"/>
        </a:p>
      </dgm:t>
    </dgm:pt>
    <dgm:pt modelId="{B80963A7-6483-4381-840C-1E31DB9ABDD5}" type="parTrans" cxnId="{2BA2483A-7F24-476B-8413-C4990A7E3EBD}">
      <dgm:prSet/>
      <dgm:spPr/>
      <dgm:t>
        <a:bodyPr/>
        <a:lstStyle/>
        <a:p>
          <a:endParaRPr lang="en-US"/>
        </a:p>
      </dgm:t>
    </dgm:pt>
    <dgm:pt modelId="{C61D8E6B-0306-4009-A17C-F3238A395BC3}" type="sibTrans" cxnId="{2BA2483A-7F24-476B-8413-C4990A7E3EBD}">
      <dgm:prSet/>
      <dgm:spPr/>
      <dgm:t>
        <a:bodyPr/>
        <a:lstStyle/>
        <a:p>
          <a:endParaRPr lang="en-US"/>
        </a:p>
      </dgm:t>
    </dgm:pt>
    <dgm:pt modelId="{9D370789-01A2-4C6B-87A7-B3086A395F6B}">
      <dgm:prSet phldrT="[Text]"/>
      <dgm:spPr/>
      <dgm:t>
        <a:bodyPr/>
        <a:lstStyle/>
        <a:p>
          <a:r>
            <a:rPr lang="en-US" smtClean="0"/>
            <a:t>Governance and leadership</a:t>
          </a:r>
          <a:endParaRPr lang="en-US" dirty="0"/>
        </a:p>
      </dgm:t>
    </dgm:pt>
    <dgm:pt modelId="{94BF8086-E284-4A55-BAFC-5EC55C52668B}" type="parTrans" cxnId="{C6700714-6B93-4F5F-B77B-93B2E0BC6C76}">
      <dgm:prSet/>
      <dgm:spPr/>
      <dgm:t>
        <a:bodyPr/>
        <a:lstStyle/>
        <a:p>
          <a:endParaRPr lang="en-US"/>
        </a:p>
      </dgm:t>
    </dgm:pt>
    <dgm:pt modelId="{B3004E0F-1FE3-4376-B9E0-4A98B2CBACCD}" type="sibTrans" cxnId="{C6700714-6B93-4F5F-B77B-93B2E0BC6C76}">
      <dgm:prSet/>
      <dgm:spPr/>
      <dgm:t>
        <a:bodyPr/>
        <a:lstStyle/>
        <a:p>
          <a:endParaRPr lang="en-US"/>
        </a:p>
      </dgm:t>
    </dgm:pt>
    <dgm:pt modelId="{695BBDA8-0F58-49D6-B451-2B0B3CF0B74F}">
      <dgm:prSet phldrT="[Text]"/>
      <dgm:spPr/>
      <dgm:t>
        <a:bodyPr/>
        <a:lstStyle/>
        <a:p>
          <a:r>
            <a:rPr lang="en-US" smtClean="0"/>
            <a:t>Relevant ethical requirements</a:t>
          </a:r>
          <a:endParaRPr lang="en-US" dirty="0"/>
        </a:p>
      </dgm:t>
    </dgm:pt>
    <dgm:pt modelId="{BB3610D4-CFF1-45A1-BC12-1651433ED132}" type="parTrans" cxnId="{FDC74CCE-61C3-4342-AC95-81B69E039914}">
      <dgm:prSet/>
      <dgm:spPr/>
      <dgm:t>
        <a:bodyPr/>
        <a:lstStyle/>
        <a:p>
          <a:endParaRPr lang="en-US"/>
        </a:p>
      </dgm:t>
    </dgm:pt>
    <dgm:pt modelId="{0599A93F-E3D2-435C-BFE2-7622268CFF11}" type="sibTrans" cxnId="{FDC74CCE-61C3-4342-AC95-81B69E039914}">
      <dgm:prSet/>
      <dgm:spPr/>
      <dgm:t>
        <a:bodyPr/>
        <a:lstStyle/>
        <a:p>
          <a:endParaRPr lang="en-US"/>
        </a:p>
      </dgm:t>
    </dgm:pt>
    <dgm:pt modelId="{2641EA8B-18CD-41A5-BEE0-0BF7B744D5B2}">
      <dgm:prSet phldrT="[Text]"/>
      <dgm:spPr/>
      <dgm:t>
        <a:bodyPr/>
        <a:lstStyle/>
        <a:p>
          <a:r>
            <a:rPr lang="en-US" smtClean="0"/>
            <a:t>Acceptance and continuance of client relationships and specific engagements</a:t>
          </a:r>
          <a:endParaRPr lang="en-US" dirty="0"/>
        </a:p>
      </dgm:t>
    </dgm:pt>
    <dgm:pt modelId="{441F7ADC-D0FC-496E-8345-B6946A625DCE}" type="parTrans" cxnId="{5414FA7D-2DF4-4F29-B5AE-B9C33C400B72}">
      <dgm:prSet/>
      <dgm:spPr/>
      <dgm:t>
        <a:bodyPr/>
        <a:lstStyle/>
        <a:p>
          <a:endParaRPr lang="en-US"/>
        </a:p>
      </dgm:t>
    </dgm:pt>
    <dgm:pt modelId="{48FE4635-786B-4584-AB85-18DE89355442}" type="sibTrans" cxnId="{5414FA7D-2DF4-4F29-B5AE-B9C33C400B72}">
      <dgm:prSet/>
      <dgm:spPr/>
      <dgm:t>
        <a:bodyPr/>
        <a:lstStyle/>
        <a:p>
          <a:endParaRPr lang="en-US"/>
        </a:p>
      </dgm:t>
    </dgm:pt>
    <dgm:pt modelId="{E6AB958E-C97D-4DA6-A767-A79D08FBA3CF}">
      <dgm:prSet phldrT="[Text]"/>
      <dgm:spPr/>
      <dgm:t>
        <a:bodyPr/>
        <a:lstStyle/>
        <a:p>
          <a:r>
            <a:rPr lang="en-US" smtClean="0"/>
            <a:t>Engagement performance</a:t>
          </a:r>
          <a:endParaRPr lang="en-US" dirty="0"/>
        </a:p>
      </dgm:t>
    </dgm:pt>
    <dgm:pt modelId="{44817F80-80BF-44A8-851C-9669D5E69580}" type="parTrans" cxnId="{D4991DD2-EE42-4FCC-B164-956BFBFC702B}">
      <dgm:prSet/>
      <dgm:spPr/>
      <dgm:t>
        <a:bodyPr/>
        <a:lstStyle/>
        <a:p>
          <a:endParaRPr lang="en-US"/>
        </a:p>
      </dgm:t>
    </dgm:pt>
    <dgm:pt modelId="{D13ED0BA-0A94-4D92-892A-990AF5453564}" type="sibTrans" cxnId="{D4991DD2-EE42-4FCC-B164-956BFBFC702B}">
      <dgm:prSet/>
      <dgm:spPr/>
      <dgm:t>
        <a:bodyPr/>
        <a:lstStyle/>
        <a:p>
          <a:endParaRPr lang="en-US"/>
        </a:p>
      </dgm:t>
    </dgm:pt>
    <dgm:pt modelId="{37EA2436-9B28-427B-A1A2-63AFBE8FAD6B}">
      <dgm:prSet/>
      <dgm:spPr/>
      <dgm:t>
        <a:bodyPr/>
        <a:lstStyle/>
        <a:p>
          <a:r>
            <a:rPr lang="en-US" smtClean="0"/>
            <a:t>Resources</a:t>
          </a:r>
          <a:endParaRPr lang="en-US" dirty="0"/>
        </a:p>
      </dgm:t>
    </dgm:pt>
    <dgm:pt modelId="{2FD5AC1F-105F-492F-B382-6CCCB7FBBDAE}" type="parTrans" cxnId="{6FE303E7-0762-4087-B04B-5D3E03CF93DE}">
      <dgm:prSet/>
      <dgm:spPr/>
      <dgm:t>
        <a:bodyPr/>
        <a:lstStyle/>
        <a:p>
          <a:endParaRPr lang="en-US"/>
        </a:p>
      </dgm:t>
    </dgm:pt>
    <dgm:pt modelId="{B984FBEB-3691-48C4-9E32-759922163467}" type="sibTrans" cxnId="{6FE303E7-0762-4087-B04B-5D3E03CF93DE}">
      <dgm:prSet/>
      <dgm:spPr/>
      <dgm:t>
        <a:bodyPr/>
        <a:lstStyle/>
        <a:p>
          <a:endParaRPr lang="en-US"/>
        </a:p>
      </dgm:t>
    </dgm:pt>
    <dgm:pt modelId="{4D244A74-6CE4-44D1-957A-72B59105D01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mtClean="0"/>
            <a:t>Information and communication</a:t>
          </a:r>
          <a:endParaRPr lang="en-US" dirty="0"/>
        </a:p>
      </dgm:t>
    </dgm:pt>
    <dgm:pt modelId="{734089A4-7BBC-4AD5-9DBA-0B12F103C5EA}" type="parTrans" cxnId="{EE0A48B2-568C-4613-83AF-17C6A3639FA7}">
      <dgm:prSet/>
      <dgm:spPr/>
      <dgm:t>
        <a:bodyPr/>
        <a:lstStyle/>
        <a:p>
          <a:endParaRPr lang="en-US"/>
        </a:p>
      </dgm:t>
    </dgm:pt>
    <dgm:pt modelId="{C317E074-1A0D-4755-AE99-7B75C0A7E920}" type="sibTrans" cxnId="{EE0A48B2-568C-4613-83AF-17C6A3639FA7}">
      <dgm:prSet/>
      <dgm:spPr/>
      <dgm:t>
        <a:bodyPr/>
        <a:lstStyle/>
        <a:p>
          <a:endParaRPr lang="en-US"/>
        </a:p>
      </dgm:t>
    </dgm:pt>
    <dgm:pt modelId="{EA0D5C90-9F13-421E-B566-624DCC0C1EB2}">
      <dgm:prSet/>
      <dgm:spPr/>
      <dgm:t>
        <a:bodyPr/>
        <a:lstStyle/>
        <a:p>
          <a:r>
            <a:rPr lang="en-US" smtClean="0"/>
            <a:t>Monitoring and remediation process</a:t>
          </a:r>
          <a:endParaRPr lang="en-US" dirty="0"/>
        </a:p>
      </dgm:t>
    </dgm:pt>
    <dgm:pt modelId="{C952BF70-1A25-4B52-9ADF-516E3C6A31F4}" type="parTrans" cxnId="{1F1E5143-8753-4FB4-914C-D57EC5E9AA54}">
      <dgm:prSet/>
      <dgm:spPr/>
      <dgm:t>
        <a:bodyPr/>
        <a:lstStyle/>
        <a:p>
          <a:endParaRPr lang="en-US"/>
        </a:p>
      </dgm:t>
    </dgm:pt>
    <dgm:pt modelId="{2365B594-6BC9-40DA-BD59-7131B30E2129}" type="sibTrans" cxnId="{1F1E5143-8753-4FB4-914C-D57EC5E9AA54}">
      <dgm:prSet/>
      <dgm:spPr/>
      <dgm:t>
        <a:bodyPr/>
        <a:lstStyle/>
        <a:p>
          <a:endParaRPr lang="en-US"/>
        </a:p>
      </dgm:t>
    </dgm:pt>
    <dgm:pt modelId="{4E7901AF-9EFE-4E56-B7FC-4CA2ABF7F692}" type="pres">
      <dgm:prSet presAssocID="{266CB2CD-51D7-450B-81CA-6A8FA1085A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7D5E0D-2E41-4DDC-BC99-E1F8FAE44D17}" type="pres">
      <dgm:prSet presAssocID="{6550D4C5-88B4-4985-BED7-42162653349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6A92C-340D-4A1A-9114-A0B14F6530AC}" type="pres">
      <dgm:prSet presAssocID="{C61D8E6B-0306-4009-A17C-F3238A395BC3}" presName="sibTrans" presStyleCnt="0"/>
      <dgm:spPr/>
      <dgm:t>
        <a:bodyPr/>
        <a:lstStyle/>
        <a:p>
          <a:endParaRPr lang="en-US"/>
        </a:p>
      </dgm:t>
    </dgm:pt>
    <dgm:pt modelId="{2728D74C-1B8F-4558-80EC-F44CB2502D46}" type="pres">
      <dgm:prSet presAssocID="{9D370789-01A2-4C6B-87A7-B3086A395F6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F0A22-800C-44C1-9033-B8EF95D5173B}" type="pres">
      <dgm:prSet presAssocID="{B3004E0F-1FE3-4376-B9E0-4A98B2CBACCD}" presName="sibTrans" presStyleCnt="0"/>
      <dgm:spPr/>
      <dgm:t>
        <a:bodyPr/>
        <a:lstStyle/>
        <a:p>
          <a:endParaRPr lang="en-US"/>
        </a:p>
      </dgm:t>
    </dgm:pt>
    <dgm:pt modelId="{F6E19149-9485-483C-A6F7-14EE8200B338}" type="pres">
      <dgm:prSet presAssocID="{695BBDA8-0F58-49D6-B451-2B0B3CF0B74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C8E3B-9790-4CF9-B53C-1D0794FA55D6}" type="pres">
      <dgm:prSet presAssocID="{0599A93F-E3D2-435C-BFE2-7622268CFF11}" presName="sibTrans" presStyleCnt="0"/>
      <dgm:spPr/>
      <dgm:t>
        <a:bodyPr/>
        <a:lstStyle/>
        <a:p>
          <a:endParaRPr lang="en-US"/>
        </a:p>
      </dgm:t>
    </dgm:pt>
    <dgm:pt modelId="{78E795D8-AD15-4499-B21D-C82052B33617}" type="pres">
      <dgm:prSet presAssocID="{2641EA8B-18CD-41A5-BEE0-0BF7B744D5B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EA786-A393-4719-8FF3-56E663A7D626}" type="pres">
      <dgm:prSet presAssocID="{48FE4635-786B-4584-AB85-18DE89355442}" presName="sibTrans" presStyleCnt="0"/>
      <dgm:spPr/>
      <dgm:t>
        <a:bodyPr/>
        <a:lstStyle/>
        <a:p>
          <a:endParaRPr lang="en-US"/>
        </a:p>
      </dgm:t>
    </dgm:pt>
    <dgm:pt modelId="{B1FD18D4-EEC7-4A4E-88B2-C39DA3AF0416}" type="pres">
      <dgm:prSet presAssocID="{E6AB958E-C97D-4DA6-A767-A79D08FBA3C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94B84-C0D4-4E45-8596-36351BA7FC66}" type="pres">
      <dgm:prSet presAssocID="{D13ED0BA-0A94-4D92-892A-990AF5453564}" presName="sibTrans" presStyleCnt="0"/>
      <dgm:spPr/>
      <dgm:t>
        <a:bodyPr/>
        <a:lstStyle/>
        <a:p>
          <a:endParaRPr lang="en-US"/>
        </a:p>
      </dgm:t>
    </dgm:pt>
    <dgm:pt modelId="{6B650DE2-C97C-4974-901D-A548BC607A9F}" type="pres">
      <dgm:prSet presAssocID="{37EA2436-9B28-427B-A1A2-63AFBE8FAD6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56306-A19F-40BC-AD2C-1B0DA12918D4}" type="pres">
      <dgm:prSet presAssocID="{B984FBEB-3691-48C4-9E32-759922163467}" presName="sibTrans" presStyleCnt="0"/>
      <dgm:spPr/>
      <dgm:t>
        <a:bodyPr/>
        <a:lstStyle/>
        <a:p>
          <a:endParaRPr lang="en-US"/>
        </a:p>
      </dgm:t>
    </dgm:pt>
    <dgm:pt modelId="{9CC13CEE-FC98-4DB5-B85C-30647D6B84DF}" type="pres">
      <dgm:prSet presAssocID="{4D244A74-6CE4-44D1-957A-72B59105D01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867BA-AF34-4A1B-9F72-00A3B6BD80C4}" type="pres">
      <dgm:prSet presAssocID="{C317E074-1A0D-4755-AE99-7B75C0A7E920}" presName="sibTrans" presStyleCnt="0"/>
      <dgm:spPr/>
      <dgm:t>
        <a:bodyPr/>
        <a:lstStyle/>
        <a:p>
          <a:endParaRPr lang="en-US"/>
        </a:p>
      </dgm:t>
    </dgm:pt>
    <dgm:pt modelId="{406D758A-7DCC-4FB2-808A-002B82B83ED3}" type="pres">
      <dgm:prSet presAssocID="{EA0D5C90-9F13-421E-B566-624DCC0C1EB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E303E7-0762-4087-B04B-5D3E03CF93DE}" srcId="{266CB2CD-51D7-450B-81CA-6A8FA1085A33}" destId="{37EA2436-9B28-427B-A1A2-63AFBE8FAD6B}" srcOrd="5" destOrd="0" parTransId="{2FD5AC1F-105F-492F-B382-6CCCB7FBBDAE}" sibTransId="{B984FBEB-3691-48C4-9E32-759922163467}"/>
    <dgm:cxn modelId="{2BA2483A-7F24-476B-8413-C4990A7E3EBD}" srcId="{266CB2CD-51D7-450B-81CA-6A8FA1085A33}" destId="{6550D4C5-88B4-4985-BED7-421626533493}" srcOrd="0" destOrd="0" parTransId="{B80963A7-6483-4381-840C-1E31DB9ABDD5}" sibTransId="{C61D8E6B-0306-4009-A17C-F3238A395BC3}"/>
    <dgm:cxn modelId="{D30B1009-E5CC-4961-837A-2B8B166FEFC4}" type="presOf" srcId="{2641EA8B-18CD-41A5-BEE0-0BF7B744D5B2}" destId="{78E795D8-AD15-4499-B21D-C82052B33617}" srcOrd="0" destOrd="0" presId="urn:microsoft.com/office/officeart/2005/8/layout/default"/>
    <dgm:cxn modelId="{5414FA7D-2DF4-4F29-B5AE-B9C33C400B72}" srcId="{266CB2CD-51D7-450B-81CA-6A8FA1085A33}" destId="{2641EA8B-18CD-41A5-BEE0-0BF7B744D5B2}" srcOrd="3" destOrd="0" parTransId="{441F7ADC-D0FC-496E-8345-B6946A625DCE}" sibTransId="{48FE4635-786B-4584-AB85-18DE89355442}"/>
    <dgm:cxn modelId="{FDC74CCE-61C3-4342-AC95-81B69E039914}" srcId="{266CB2CD-51D7-450B-81CA-6A8FA1085A33}" destId="{695BBDA8-0F58-49D6-B451-2B0B3CF0B74F}" srcOrd="2" destOrd="0" parTransId="{BB3610D4-CFF1-45A1-BC12-1651433ED132}" sibTransId="{0599A93F-E3D2-435C-BFE2-7622268CFF11}"/>
    <dgm:cxn modelId="{F991C643-28CB-4A1E-88FB-89EF9AF8CB02}" type="presOf" srcId="{6550D4C5-88B4-4985-BED7-421626533493}" destId="{537D5E0D-2E41-4DDC-BC99-E1F8FAE44D17}" srcOrd="0" destOrd="0" presId="urn:microsoft.com/office/officeart/2005/8/layout/default"/>
    <dgm:cxn modelId="{8F138C3B-56C5-470E-81F4-2352CA1E17EE}" type="presOf" srcId="{695BBDA8-0F58-49D6-B451-2B0B3CF0B74F}" destId="{F6E19149-9485-483C-A6F7-14EE8200B338}" srcOrd="0" destOrd="0" presId="urn:microsoft.com/office/officeart/2005/8/layout/default"/>
    <dgm:cxn modelId="{CA1EC975-0EE0-494E-B957-BB2DCB1EABCA}" type="presOf" srcId="{EA0D5C90-9F13-421E-B566-624DCC0C1EB2}" destId="{406D758A-7DCC-4FB2-808A-002B82B83ED3}" srcOrd="0" destOrd="0" presId="urn:microsoft.com/office/officeart/2005/8/layout/default"/>
    <dgm:cxn modelId="{9BD6D62E-5E3F-4EAF-BB81-B8BDC5740243}" type="presOf" srcId="{4D244A74-6CE4-44D1-957A-72B59105D01C}" destId="{9CC13CEE-FC98-4DB5-B85C-30647D6B84DF}" srcOrd="0" destOrd="0" presId="urn:microsoft.com/office/officeart/2005/8/layout/default"/>
    <dgm:cxn modelId="{EE0A48B2-568C-4613-83AF-17C6A3639FA7}" srcId="{266CB2CD-51D7-450B-81CA-6A8FA1085A33}" destId="{4D244A74-6CE4-44D1-957A-72B59105D01C}" srcOrd="6" destOrd="0" parTransId="{734089A4-7BBC-4AD5-9DBA-0B12F103C5EA}" sibTransId="{C317E074-1A0D-4755-AE99-7B75C0A7E920}"/>
    <dgm:cxn modelId="{8496CBF7-E0E7-41A5-B4E6-1DEB3DBC21A2}" type="presOf" srcId="{E6AB958E-C97D-4DA6-A767-A79D08FBA3CF}" destId="{B1FD18D4-EEC7-4A4E-88B2-C39DA3AF0416}" srcOrd="0" destOrd="0" presId="urn:microsoft.com/office/officeart/2005/8/layout/default"/>
    <dgm:cxn modelId="{E96075CC-B447-4343-A1B2-17E599DE6464}" type="presOf" srcId="{37EA2436-9B28-427B-A1A2-63AFBE8FAD6B}" destId="{6B650DE2-C97C-4974-901D-A548BC607A9F}" srcOrd="0" destOrd="0" presId="urn:microsoft.com/office/officeart/2005/8/layout/default"/>
    <dgm:cxn modelId="{0C363938-FF79-455C-B2D4-FEF3B980ED4C}" type="presOf" srcId="{9D370789-01A2-4C6B-87A7-B3086A395F6B}" destId="{2728D74C-1B8F-4558-80EC-F44CB2502D46}" srcOrd="0" destOrd="0" presId="urn:microsoft.com/office/officeart/2005/8/layout/default"/>
    <dgm:cxn modelId="{D4991DD2-EE42-4FCC-B164-956BFBFC702B}" srcId="{266CB2CD-51D7-450B-81CA-6A8FA1085A33}" destId="{E6AB958E-C97D-4DA6-A767-A79D08FBA3CF}" srcOrd="4" destOrd="0" parTransId="{44817F80-80BF-44A8-851C-9669D5E69580}" sibTransId="{D13ED0BA-0A94-4D92-892A-990AF5453564}"/>
    <dgm:cxn modelId="{AE71CFC3-F505-4669-BF74-734E5B5D176F}" type="presOf" srcId="{266CB2CD-51D7-450B-81CA-6A8FA1085A33}" destId="{4E7901AF-9EFE-4E56-B7FC-4CA2ABF7F692}" srcOrd="0" destOrd="0" presId="urn:microsoft.com/office/officeart/2005/8/layout/default"/>
    <dgm:cxn modelId="{C6700714-6B93-4F5F-B77B-93B2E0BC6C76}" srcId="{266CB2CD-51D7-450B-81CA-6A8FA1085A33}" destId="{9D370789-01A2-4C6B-87A7-B3086A395F6B}" srcOrd="1" destOrd="0" parTransId="{94BF8086-E284-4A55-BAFC-5EC55C52668B}" sibTransId="{B3004E0F-1FE3-4376-B9E0-4A98B2CBACCD}"/>
    <dgm:cxn modelId="{1F1E5143-8753-4FB4-914C-D57EC5E9AA54}" srcId="{266CB2CD-51D7-450B-81CA-6A8FA1085A33}" destId="{EA0D5C90-9F13-421E-B566-624DCC0C1EB2}" srcOrd="7" destOrd="0" parTransId="{C952BF70-1A25-4B52-9ADF-516E3C6A31F4}" sibTransId="{2365B594-6BC9-40DA-BD59-7131B30E2129}"/>
    <dgm:cxn modelId="{D750C75C-C8BB-4806-AFEC-D5ED2AD5EB0E}" type="presParOf" srcId="{4E7901AF-9EFE-4E56-B7FC-4CA2ABF7F692}" destId="{537D5E0D-2E41-4DDC-BC99-E1F8FAE44D17}" srcOrd="0" destOrd="0" presId="urn:microsoft.com/office/officeart/2005/8/layout/default"/>
    <dgm:cxn modelId="{CA2CC784-4496-4C7F-80D2-FCFD321BA1C0}" type="presParOf" srcId="{4E7901AF-9EFE-4E56-B7FC-4CA2ABF7F692}" destId="{E226A92C-340D-4A1A-9114-A0B14F6530AC}" srcOrd="1" destOrd="0" presId="urn:microsoft.com/office/officeart/2005/8/layout/default"/>
    <dgm:cxn modelId="{A7B76E3A-7846-42F2-B6EC-CAC5071DD4C8}" type="presParOf" srcId="{4E7901AF-9EFE-4E56-B7FC-4CA2ABF7F692}" destId="{2728D74C-1B8F-4558-80EC-F44CB2502D46}" srcOrd="2" destOrd="0" presId="urn:microsoft.com/office/officeart/2005/8/layout/default"/>
    <dgm:cxn modelId="{B54D1633-45DA-451D-BDBE-A24F5ECCA783}" type="presParOf" srcId="{4E7901AF-9EFE-4E56-B7FC-4CA2ABF7F692}" destId="{ABBF0A22-800C-44C1-9033-B8EF95D5173B}" srcOrd="3" destOrd="0" presId="urn:microsoft.com/office/officeart/2005/8/layout/default"/>
    <dgm:cxn modelId="{EA55E817-D688-4E01-8F2E-65E6885199F6}" type="presParOf" srcId="{4E7901AF-9EFE-4E56-B7FC-4CA2ABF7F692}" destId="{F6E19149-9485-483C-A6F7-14EE8200B338}" srcOrd="4" destOrd="0" presId="urn:microsoft.com/office/officeart/2005/8/layout/default"/>
    <dgm:cxn modelId="{BDBCB6ED-78B3-4CDC-8831-B0207FDC2BA6}" type="presParOf" srcId="{4E7901AF-9EFE-4E56-B7FC-4CA2ABF7F692}" destId="{4D0C8E3B-9790-4CF9-B53C-1D0794FA55D6}" srcOrd="5" destOrd="0" presId="urn:microsoft.com/office/officeart/2005/8/layout/default"/>
    <dgm:cxn modelId="{B1F827BE-DE15-4C84-8594-FC782066BB3D}" type="presParOf" srcId="{4E7901AF-9EFE-4E56-B7FC-4CA2ABF7F692}" destId="{78E795D8-AD15-4499-B21D-C82052B33617}" srcOrd="6" destOrd="0" presId="urn:microsoft.com/office/officeart/2005/8/layout/default"/>
    <dgm:cxn modelId="{1C12CD98-7B7E-4820-9E30-6068500F6216}" type="presParOf" srcId="{4E7901AF-9EFE-4E56-B7FC-4CA2ABF7F692}" destId="{083EA786-A393-4719-8FF3-56E663A7D626}" srcOrd="7" destOrd="0" presId="urn:microsoft.com/office/officeart/2005/8/layout/default"/>
    <dgm:cxn modelId="{0E6F2D37-7F87-4CE9-AD46-FCD50F444AFA}" type="presParOf" srcId="{4E7901AF-9EFE-4E56-B7FC-4CA2ABF7F692}" destId="{B1FD18D4-EEC7-4A4E-88B2-C39DA3AF0416}" srcOrd="8" destOrd="0" presId="urn:microsoft.com/office/officeart/2005/8/layout/default"/>
    <dgm:cxn modelId="{2A065D60-267E-4847-A4BB-7AE9F0E2E8AA}" type="presParOf" srcId="{4E7901AF-9EFE-4E56-B7FC-4CA2ABF7F692}" destId="{A5F94B84-C0D4-4E45-8596-36351BA7FC66}" srcOrd="9" destOrd="0" presId="urn:microsoft.com/office/officeart/2005/8/layout/default"/>
    <dgm:cxn modelId="{5DF00F00-9E4C-4E8C-A3ED-1FB376ECD679}" type="presParOf" srcId="{4E7901AF-9EFE-4E56-B7FC-4CA2ABF7F692}" destId="{6B650DE2-C97C-4974-901D-A548BC607A9F}" srcOrd="10" destOrd="0" presId="urn:microsoft.com/office/officeart/2005/8/layout/default"/>
    <dgm:cxn modelId="{EF4E3A39-5F4E-4864-B040-98CA3A0BDDB7}" type="presParOf" srcId="{4E7901AF-9EFE-4E56-B7FC-4CA2ABF7F692}" destId="{13F56306-A19F-40BC-AD2C-1B0DA12918D4}" srcOrd="11" destOrd="0" presId="urn:microsoft.com/office/officeart/2005/8/layout/default"/>
    <dgm:cxn modelId="{DF386E55-B8E9-452E-AA8E-2B843577FCB6}" type="presParOf" srcId="{4E7901AF-9EFE-4E56-B7FC-4CA2ABF7F692}" destId="{9CC13CEE-FC98-4DB5-B85C-30647D6B84DF}" srcOrd="12" destOrd="0" presId="urn:microsoft.com/office/officeart/2005/8/layout/default"/>
    <dgm:cxn modelId="{7EE84160-48E7-4B70-AAEC-272BB6809C3E}" type="presParOf" srcId="{4E7901AF-9EFE-4E56-B7FC-4CA2ABF7F692}" destId="{931867BA-AF34-4A1B-9F72-00A3B6BD80C4}" srcOrd="13" destOrd="0" presId="urn:microsoft.com/office/officeart/2005/8/layout/default"/>
    <dgm:cxn modelId="{7D3DBAD3-E8F5-455D-9079-11F010A0E40F}" type="presParOf" srcId="{4E7901AF-9EFE-4E56-B7FC-4CA2ABF7F692}" destId="{406D758A-7DCC-4FB2-808A-002B82B83ED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C32BE-3FBB-41B6-B341-E2B7A6A9686F}">
      <dsp:nvSpPr>
        <dsp:cNvPr id="0" name=""/>
        <dsp:cNvSpPr/>
      </dsp:nvSpPr>
      <dsp:spPr>
        <a:xfrm>
          <a:off x="5396" y="423992"/>
          <a:ext cx="1750764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/>
            <a:t>ISQC1 replaced by</a:t>
          </a:r>
        </a:p>
      </dsp:txBody>
      <dsp:txXfrm>
        <a:off x="5396" y="423992"/>
        <a:ext cx="1750764" cy="536456"/>
      </dsp:txXfrm>
    </dsp:sp>
    <dsp:sp modelId="{25998205-159E-4970-8399-DF504D008A5B}">
      <dsp:nvSpPr>
        <dsp:cNvPr id="0" name=""/>
        <dsp:cNvSpPr/>
      </dsp:nvSpPr>
      <dsp:spPr>
        <a:xfrm>
          <a:off x="1756161" y="38414"/>
          <a:ext cx="350152" cy="13076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807B0-1D45-4D59-87AD-5F6228F14AFA}">
      <dsp:nvSpPr>
        <dsp:cNvPr id="0" name=""/>
        <dsp:cNvSpPr/>
      </dsp:nvSpPr>
      <dsp:spPr>
        <a:xfrm>
          <a:off x="2241088" y="106541"/>
          <a:ext cx="7037259" cy="1172352"/>
        </a:xfrm>
        <a:prstGeom prst="rect">
          <a:avLst/>
        </a:prstGeom>
        <a:solidFill>
          <a:srgbClr val="A4D8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>
              <a:solidFill>
                <a:schemeClr val="tx1"/>
              </a:solidFill>
            </a:rPr>
            <a:t>International Standard on Quality Management 1, </a:t>
          </a:r>
          <a:r>
            <a:rPr lang="en-GB" sz="1500" i="1" kern="1200" dirty="0">
              <a:solidFill>
                <a:schemeClr val="tx1"/>
              </a:solidFill>
            </a:rPr>
            <a:t>Quality management for Firms that Perform Audits or Reviews of Financial Statements or Other Assurance or Related Services Engagements</a:t>
          </a:r>
          <a:endParaRPr lang="en-GB" sz="1500" i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>
              <a:solidFill>
                <a:schemeClr val="tx1"/>
              </a:solidFill>
            </a:rPr>
            <a:t>International Standard on Quality Management 2, </a:t>
          </a:r>
          <a:r>
            <a:rPr lang="en-GB" sz="1500" i="1" kern="1200" dirty="0">
              <a:solidFill>
                <a:schemeClr val="tx1"/>
              </a:solidFill>
            </a:rPr>
            <a:t>Engagement Quality Reviews</a:t>
          </a:r>
        </a:p>
      </dsp:txBody>
      <dsp:txXfrm>
        <a:off x="2241088" y="106541"/>
        <a:ext cx="7037259" cy="1172352"/>
      </dsp:txXfrm>
    </dsp:sp>
    <dsp:sp modelId="{63BBE862-72B3-4F9D-A09F-DCB5634FA42D}">
      <dsp:nvSpPr>
        <dsp:cNvPr id="0" name=""/>
        <dsp:cNvSpPr/>
      </dsp:nvSpPr>
      <dsp:spPr>
        <a:xfrm>
          <a:off x="0" y="1440540"/>
          <a:ext cx="1499688" cy="70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/>
            <a:t>ISA 220 revised</a:t>
          </a:r>
        </a:p>
      </dsp:txBody>
      <dsp:txXfrm>
        <a:off x="0" y="1440540"/>
        <a:ext cx="1499688" cy="705064"/>
      </dsp:txXfrm>
    </dsp:sp>
    <dsp:sp modelId="{642AB28A-0954-4FB9-BF80-A2F8A6F75DA6}">
      <dsp:nvSpPr>
        <dsp:cNvPr id="0" name=""/>
        <dsp:cNvSpPr/>
      </dsp:nvSpPr>
      <dsp:spPr>
        <a:xfrm>
          <a:off x="1443957" y="1509625"/>
          <a:ext cx="464007" cy="52175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BA80E-801D-499D-9108-CDA01CFFB5CA}">
      <dsp:nvSpPr>
        <dsp:cNvPr id="0" name=""/>
        <dsp:cNvSpPr/>
      </dsp:nvSpPr>
      <dsp:spPr>
        <a:xfrm>
          <a:off x="2292658" y="1445455"/>
          <a:ext cx="6996373" cy="586749"/>
        </a:xfrm>
        <a:prstGeom prst="rect">
          <a:avLst/>
        </a:prstGeom>
        <a:solidFill>
          <a:srgbClr val="A4D8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>
              <a:solidFill>
                <a:schemeClr val="tx1"/>
              </a:solidFill>
            </a:rPr>
            <a:t>ISA 220 (Revised), Quality Management for an Audit of Financial Statements</a:t>
          </a:r>
        </a:p>
      </dsp:txBody>
      <dsp:txXfrm>
        <a:off x="2292658" y="1445455"/>
        <a:ext cx="6996373" cy="586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D5E0D-2E41-4DDC-BC99-E1F8FAE44D17}">
      <dsp:nvSpPr>
        <dsp:cNvPr id="0" name=""/>
        <dsp:cNvSpPr/>
      </dsp:nvSpPr>
      <dsp:spPr>
        <a:xfrm>
          <a:off x="674067" y="3470"/>
          <a:ext cx="2274977" cy="136498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Risk assessment process</a:t>
          </a:r>
          <a:endParaRPr lang="en-US" sz="1800" kern="1200" dirty="0"/>
        </a:p>
      </dsp:txBody>
      <dsp:txXfrm>
        <a:off x="674067" y="3470"/>
        <a:ext cx="2274977" cy="1364986"/>
      </dsp:txXfrm>
    </dsp:sp>
    <dsp:sp modelId="{2728D74C-1B8F-4558-80EC-F44CB2502D46}">
      <dsp:nvSpPr>
        <dsp:cNvPr id="0" name=""/>
        <dsp:cNvSpPr/>
      </dsp:nvSpPr>
      <dsp:spPr>
        <a:xfrm>
          <a:off x="3176542" y="3470"/>
          <a:ext cx="2274977" cy="13649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Governance and leadership</a:t>
          </a:r>
          <a:endParaRPr lang="en-US" sz="1800" kern="1200" dirty="0"/>
        </a:p>
      </dsp:txBody>
      <dsp:txXfrm>
        <a:off x="3176542" y="3470"/>
        <a:ext cx="2274977" cy="1364986"/>
      </dsp:txXfrm>
    </dsp:sp>
    <dsp:sp modelId="{F6E19149-9485-483C-A6F7-14EE8200B338}">
      <dsp:nvSpPr>
        <dsp:cNvPr id="0" name=""/>
        <dsp:cNvSpPr/>
      </dsp:nvSpPr>
      <dsp:spPr>
        <a:xfrm>
          <a:off x="5679017" y="3470"/>
          <a:ext cx="2274977" cy="13649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Relevant ethical requirements</a:t>
          </a:r>
          <a:endParaRPr lang="en-US" sz="1800" kern="1200" dirty="0"/>
        </a:p>
      </dsp:txBody>
      <dsp:txXfrm>
        <a:off x="5679017" y="3470"/>
        <a:ext cx="2274977" cy="1364986"/>
      </dsp:txXfrm>
    </dsp:sp>
    <dsp:sp modelId="{78E795D8-AD15-4499-B21D-C82052B33617}">
      <dsp:nvSpPr>
        <dsp:cNvPr id="0" name=""/>
        <dsp:cNvSpPr/>
      </dsp:nvSpPr>
      <dsp:spPr>
        <a:xfrm>
          <a:off x="674067" y="1595954"/>
          <a:ext cx="2274977" cy="13649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Acceptance and continuance of client relationships and specific engagements</a:t>
          </a:r>
          <a:endParaRPr lang="en-US" sz="1800" kern="1200" dirty="0"/>
        </a:p>
      </dsp:txBody>
      <dsp:txXfrm>
        <a:off x="674067" y="1595954"/>
        <a:ext cx="2274977" cy="1364986"/>
      </dsp:txXfrm>
    </dsp:sp>
    <dsp:sp modelId="{B1FD18D4-EEC7-4A4E-88B2-C39DA3AF0416}">
      <dsp:nvSpPr>
        <dsp:cNvPr id="0" name=""/>
        <dsp:cNvSpPr/>
      </dsp:nvSpPr>
      <dsp:spPr>
        <a:xfrm>
          <a:off x="3176542" y="1595954"/>
          <a:ext cx="2274977" cy="13649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Engagement performance</a:t>
          </a:r>
          <a:endParaRPr lang="en-US" sz="1800" kern="1200" dirty="0"/>
        </a:p>
      </dsp:txBody>
      <dsp:txXfrm>
        <a:off x="3176542" y="1595954"/>
        <a:ext cx="2274977" cy="1364986"/>
      </dsp:txXfrm>
    </dsp:sp>
    <dsp:sp modelId="{6B650DE2-C97C-4974-901D-A548BC607A9F}">
      <dsp:nvSpPr>
        <dsp:cNvPr id="0" name=""/>
        <dsp:cNvSpPr/>
      </dsp:nvSpPr>
      <dsp:spPr>
        <a:xfrm>
          <a:off x="5679017" y="1595954"/>
          <a:ext cx="2274977" cy="13649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Resources</a:t>
          </a:r>
          <a:endParaRPr lang="en-US" sz="1800" kern="1200" dirty="0"/>
        </a:p>
      </dsp:txBody>
      <dsp:txXfrm>
        <a:off x="5679017" y="1595954"/>
        <a:ext cx="2274977" cy="1364986"/>
      </dsp:txXfrm>
    </dsp:sp>
    <dsp:sp modelId="{9CC13CEE-FC98-4DB5-B85C-30647D6B84DF}">
      <dsp:nvSpPr>
        <dsp:cNvPr id="0" name=""/>
        <dsp:cNvSpPr/>
      </dsp:nvSpPr>
      <dsp:spPr>
        <a:xfrm>
          <a:off x="1925304" y="3188438"/>
          <a:ext cx="2274977" cy="136498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Information and communication</a:t>
          </a:r>
          <a:endParaRPr lang="en-US" sz="1800" kern="1200" dirty="0"/>
        </a:p>
      </dsp:txBody>
      <dsp:txXfrm>
        <a:off x="1925304" y="3188438"/>
        <a:ext cx="2274977" cy="1364986"/>
      </dsp:txXfrm>
    </dsp:sp>
    <dsp:sp modelId="{406D758A-7DCC-4FB2-808A-002B82B83ED3}">
      <dsp:nvSpPr>
        <dsp:cNvPr id="0" name=""/>
        <dsp:cNvSpPr/>
      </dsp:nvSpPr>
      <dsp:spPr>
        <a:xfrm>
          <a:off x="4427779" y="3188438"/>
          <a:ext cx="2274977" cy="13649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Monitoring and remediation process</a:t>
          </a:r>
          <a:endParaRPr lang="en-US" sz="1800" kern="1200" dirty="0"/>
        </a:p>
      </dsp:txBody>
      <dsp:txXfrm>
        <a:off x="4427779" y="3188438"/>
        <a:ext cx="2274977" cy="1364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AC673-794C-467A-BDED-CC8F4FEA74F2}" type="datetimeFigureOut">
              <a:rPr lang="en-IE" smtClean="0"/>
              <a:t>09/05/2023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5BA33-E77F-4650-801A-EA96AC36225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014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FFF2A-1AE3-472D-9BCE-A1AB0BF0802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617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FFF2A-1AE3-472D-9BCE-A1AB0BF0802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42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3063-4250-4027-A806-C993793CFC28}" type="datetime1">
              <a:rPr lang="en-IE" smtClean="0"/>
              <a:t>09/05/2023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3363-58DD-4BA5-ABD5-058885ACF1D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8592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AAB0-DF37-44F2-82DE-4AA0437709E2}" type="datetime1">
              <a:rPr lang="en-IE" smtClean="0"/>
              <a:t>09/05/2023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3363-58DD-4BA5-ABD5-058885ACF1D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057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C48F-7363-4E0A-9153-5B20047A1E0B}" type="datetime1">
              <a:rPr lang="en-IE" smtClean="0"/>
              <a:t>09/05/2023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3363-58DD-4BA5-ABD5-058885ACF1D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82650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00" y="2016000"/>
            <a:ext cx="10752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8000" y="1368000"/>
            <a:ext cx="10752667" cy="288000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68000" y="1700840"/>
            <a:ext cx="10752667" cy="288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2AF08-DF65-45A6-A03E-E6F9F64A7F62}" type="datetime1">
              <a:rPr lang="en-GB" smtClean="0"/>
              <a:t>09/05/2023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63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C0E8-53C2-4365-9269-F3B40E1EE00B}" type="datetime1">
              <a:rPr lang="en-IE" smtClean="0"/>
              <a:t>09/05/2023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3363-58DD-4BA5-ABD5-058885ACF1D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682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8141-E250-403F-84EA-1232F3BFFBA2}" type="datetime1">
              <a:rPr lang="en-IE" smtClean="0"/>
              <a:t>09/05/2023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3363-58DD-4BA5-ABD5-058885ACF1D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9634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BE66-CE5F-4889-A356-F21221178875}" type="datetime1">
              <a:rPr lang="en-IE" smtClean="0"/>
              <a:t>09/05/2023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3363-58DD-4BA5-ABD5-058885ACF1D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8412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28E8-D11B-44C2-B7FC-672826C25974}" type="datetime1">
              <a:rPr lang="en-IE" smtClean="0"/>
              <a:t>09/05/2023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3363-58DD-4BA5-ABD5-058885ACF1D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487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0622-6E07-465F-A48E-61E18F07A8D8}" type="datetime1">
              <a:rPr lang="en-IE" smtClean="0"/>
              <a:t>09/05/2023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3363-58DD-4BA5-ABD5-058885ACF1D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5783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CEC8-1E47-4166-A598-FAE9488212A0}" type="datetime1">
              <a:rPr lang="en-IE" smtClean="0"/>
              <a:t>09/05/2023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3363-58DD-4BA5-ABD5-058885ACF1D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3106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3547-195F-405A-803C-072838A17A81}" type="datetime1">
              <a:rPr lang="en-IE" smtClean="0"/>
              <a:t>09/05/2023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3363-58DD-4BA5-ABD5-058885ACF1D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5581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3337-35CF-42EB-A51B-CD9B1C606CE9}" type="datetime1">
              <a:rPr lang="en-IE" smtClean="0"/>
              <a:t>09/05/2023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3363-58DD-4BA5-ABD5-058885ACF1D0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120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1000">
              <a:schemeClr val="bg1">
                <a:tint val="98000"/>
                <a:satMod val="130000"/>
                <a:shade val="90000"/>
                <a:lumMod val="103000"/>
                <a:alpha val="8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12321" y="0"/>
            <a:ext cx="579679" cy="6870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295072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1319" y="365126"/>
            <a:ext cx="10862481" cy="1040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319" y="1520825"/>
            <a:ext cx="10862481" cy="4656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1478" y="63516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543A2-9621-43D8-9D04-9B8DBEF30AD8}" type="datetime1">
              <a:rPr lang="en-IE" smtClean="0"/>
              <a:t>09/05/2023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20" y="6334919"/>
            <a:ext cx="39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3938" y="6356350"/>
            <a:ext cx="187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E3363-58DD-4BA5-ABD5-058885ACF1D0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76242" y="6096000"/>
            <a:ext cx="4265881" cy="6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30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45085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5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508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97" userDrawn="1">
          <p15:clr>
            <a:srgbClr val="F26B43"/>
          </p15:clr>
        </p15:guide>
        <p15:guide id="2" pos="143" userDrawn="1">
          <p15:clr>
            <a:srgbClr val="F26B43"/>
          </p15:clr>
        </p15:guide>
        <p15:guide id="3" pos="7310" userDrawn="1">
          <p15:clr>
            <a:srgbClr val="F26B43"/>
          </p15:clr>
        </p15:guide>
        <p15:guide id="4" orient="horz" pos="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onal Stripe 3"/>
          <p:cNvSpPr/>
          <p:nvPr/>
        </p:nvSpPr>
        <p:spPr>
          <a:xfrm flipH="1">
            <a:off x="8271163" y="-24938"/>
            <a:ext cx="3920837" cy="1653702"/>
          </a:xfrm>
          <a:prstGeom prst="diagStripe">
            <a:avLst>
              <a:gd name="adj" fmla="val 16143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15000"/>
                </a:schemeClr>
              </a:gs>
              <a:gs pos="40000">
                <a:schemeClr val="accent1">
                  <a:lumMod val="45000"/>
                  <a:lumOff val="55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8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r"/>
            <a:r>
              <a:rPr lang="en-IE" sz="105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Independent</a:t>
            </a:r>
          </a:p>
          <a:p>
            <a:pPr algn="r"/>
            <a:r>
              <a:rPr lang="en-IE" sz="105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Objective</a:t>
            </a:r>
          </a:p>
          <a:p>
            <a:pPr algn="r"/>
            <a:r>
              <a:rPr lang="en-IE" sz="105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Committed to Excellence</a:t>
            </a:r>
          </a:p>
          <a:p>
            <a:pPr algn="r"/>
            <a:r>
              <a:rPr lang="en-IE" sz="105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Constructive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546"/>
            <a:ext cx="9144000" cy="1846615"/>
          </a:xfrm>
        </p:spPr>
        <p:txBody>
          <a:bodyPr/>
          <a:lstStyle/>
          <a:p>
            <a:r>
              <a:rPr lang="en-IE" dirty="0" smtClean="0"/>
              <a:t>ISSAI 140 revision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63774"/>
            <a:ext cx="9144000" cy="1201530"/>
          </a:xfrm>
        </p:spPr>
        <p:txBody>
          <a:bodyPr>
            <a:normAutofit/>
          </a:bodyPr>
          <a:lstStyle/>
          <a:p>
            <a:r>
              <a:rPr lang="en-IE" sz="3200" dirty="0" smtClean="0"/>
              <a:t>Andy Harkness</a:t>
            </a:r>
            <a:endParaRPr lang="en-IE" sz="3200" dirty="0"/>
          </a:p>
          <a:p>
            <a:r>
              <a:rPr lang="en-IE" dirty="0" smtClean="0"/>
              <a:t>FAAS representative on project team</a:t>
            </a:r>
            <a:endParaRPr lang="en-IE" dirty="0"/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3363-58DD-4BA5-ABD5-058885ACF1D0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588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734" y="341376"/>
            <a:ext cx="8064500" cy="761365"/>
          </a:xfrm>
        </p:spPr>
        <p:txBody>
          <a:bodyPr>
            <a:normAutofit/>
          </a:bodyPr>
          <a:lstStyle/>
          <a:p>
            <a:r>
              <a:rPr lang="en-GB" dirty="0"/>
              <a:t>Revised  ISSAI 140 – </a:t>
            </a:r>
            <a:r>
              <a:rPr lang="en-GB" sz="2800" dirty="0"/>
              <a:t>Set around </a:t>
            </a:r>
            <a:r>
              <a:rPr lang="en-GB" sz="2800" dirty="0" smtClean="0">
                <a:solidFill>
                  <a:srgbClr val="006D34"/>
                </a:solidFill>
              </a:rPr>
              <a:t>processes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2F8082-9DF4-4365-90A4-89CBD6F30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7152" y="1346581"/>
            <a:ext cx="7961376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5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582" y="487680"/>
            <a:ext cx="8064500" cy="763312"/>
          </a:xfrm>
        </p:spPr>
        <p:txBody>
          <a:bodyPr>
            <a:normAutofit/>
          </a:bodyPr>
          <a:lstStyle/>
          <a:p>
            <a:r>
              <a:rPr lang="en-GB" dirty="0"/>
              <a:t>Revised  ISSAI 140 – </a:t>
            </a:r>
            <a:r>
              <a:rPr lang="en-GB" sz="2800" dirty="0"/>
              <a:t>Set around </a:t>
            </a:r>
            <a:r>
              <a:rPr lang="en-GB" sz="2800" dirty="0" smtClean="0">
                <a:solidFill>
                  <a:srgbClr val="006D34"/>
                </a:solidFill>
              </a:rPr>
              <a:t>processes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600" y="1444228"/>
            <a:ext cx="8064500" cy="46430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200" dirty="0"/>
              <a:t>Organisational requirements :</a:t>
            </a:r>
          </a:p>
          <a:p>
            <a:pPr lvl="1">
              <a:lnSpc>
                <a:spcPct val="150000"/>
              </a:lnSpc>
            </a:pPr>
            <a:r>
              <a:rPr lang="en-GB" sz="2200" dirty="0"/>
              <a:t>Establishing the </a:t>
            </a:r>
            <a:r>
              <a:rPr lang="en-GB" sz="2200" dirty="0">
                <a:solidFill>
                  <a:schemeClr val="accent4">
                    <a:lumMod val="75000"/>
                  </a:schemeClr>
                </a:solidFill>
              </a:rPr>
              <a:t>system of quality </a:t>
            </a:r>
            <a:r>
              <a:rPr lang="en-GB" sz="2200" dirty="0" smtClean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GB" sz="2200" dirty="0"/>
          </a:p>
          <a:p>
            <a:pPr lvl="1">
              <a:lnSpc>
                <a:spcPct val="150000"/>
              </a:lnSpc>
            </a:pPr>
            <a:r>
              <a:rPr lang="en-GB" sz="2200" dirty="0"/>
              <a:t>Establishing </a:t>
            </a:r>
            <a:r>
              <a:rPr lang="en-GB" sz="2200" dirty="0">
                <a:solidFill>
                  <a:schemeClr val="accent4">
                    <a:lumMod val="75000"/>
                  </a:schemeClr>
                </a:solidFill>
              </a:rPr>
              <a:t>quality </a:t>
            </a:r>
            <a:r>
              <a:rPr lang="en-GB" sz="2200" dirty="0" smtClean="0">
                <a:solidFill>
                  <a:schemeClr val="accent4">
                    <a:lumMod val="75000"/>
                  </a:schemeClr>
                </a:solidFill>
              </a:rPr>
              <a:t>objectives</a:t>
            </a:r>
            <a:endParaRPr lang="en-GB" sz="2200" dirty="0"/>
          </a:p>
          <a:p>
            <a:pPr lvl="1">
              <a:lnSpc>
                <a:spcPct val="150000"/>
              </a:lnSpc>
            </a:pPr>
            <a:r>
              <a:rPr lang="en-GB" sz="2200" dirty="0"/>
              <a:t>Identifying and assessing </a:t>
            </a:r>
            <a:r>
              <a:rPr lang="en-GB" sz="2200" dirty="0">
                <a:solidFill>
                  <a:schemeClr val="accent4">
                    <a:lumMod val="75000"/>
                  </a:schemeClr>
                </a:solidFill>
              </a:rPr>
              <a:t>quality </a:t>
            </a:r>
            <a:r>
              <a:rPr lang="en-GB" sz="2200" dirty="0" smtClean="0">
                <a:solidFill>
                  <a:schemeClr val="accent4">
                    <a:lumMod val="75000"/>
                  </a:schemeClr>
                </a:solidFill>
              </a:rPr>
              <a:t>risks</a:t>
            </a:r>
            <a:endParaRPr lang="en-GB" sz="2200" dirty="0"/>
          </a:p>
          <a:p>
            <a:pPr lvl="1">
              <a:lnSpc>
                <a:spcPct val="150000"/>
              </a:lnSpc>
            </a:pPr>
            <a:r>
              <a:rPr lang="en-GB" sz="2200" dirty="0"/>
              <a:t>Designing and implementing </a:t>
            </a:r>
            <a:r>
              <a:rPr lang="en-GB" sz="2200" dirty="0" smtClean="0">
                <a:solidFill>
                  <a:schemeClr val="accent4">
                    <a:lumMod val="75000"/>
                  </a:schemeClr>
                </a:solidFill>
              </a:rPr>
              <a:t>responses</a:t>
            </a:r>
            <a:endParaRPr lang="en-GB" sz="2200" dirty="0"/>
          </a:p>
          <a:p>
            <a:pPr lvl="1">
              <a:lnSpc>
                <a:spcPct val="150000"/>
              </a:lnSpc>
            </a:pPr>
            <a:r>
              <a:rPr lang="en-GB" sz="2200" dirty="0">
                <a:solidFill>
                  <a:schemeClr val="accent4">
                    <a:lumMod val="75000"/>
                  </a:schemeClr>
                </a:solidFill>
              </a:rPr>
              <a:t>Monitoring</a:t>
            </a:r>
            <a:r>
              <a:rPr lang="en-GB" sz="2200" dirty="0">
                <a:solidFill>
                  <a:srgbClr val="33CC33"/>
                </a:solidFill>
              </a:rPr>
              <a:t> </a:t>
            </a:r>
            <a:r>
              <a:rPr lang="en-GB" sz="2200" dirty="0">
                <a:solidFill>
                  <a:srgbClr val="002060"/>
                </a:solidFill>
              </a:rPr>
              <a:t>the system of quality management and </a:t>
            </a:r>
            <a:r>
              <a:rPr lang="en-GB" sz="2200" dirty="0">
                <a:solidFill>
                  <a:schemeClr val="accent4">
                    <a:lumMod val="75000"/>
                  </a:schemeClr>
                </a:solidFill>
              </a:rPr>
              <a:t>remedying</a:t>
            </a:r>
            <a:r>
              <a:rPr lang="en-GB" sz="2200" dirty="0">
                <a:solidFill>
                  <a:srgbClr val="33CC33"/>
                </a:solidFill>
              </a:rPr>
              <a:t> </a:t>
            </a:r>
            <a:r>
              <a:rPr lang="en-GB" sz="2200" dirty="0">
                <a:solidFill>
                  <a:srgbClr val="002060"/>
                </a:solidFill>
              </a:rPr>
              <a:t>identified </a:t>
            </a:r>
            <a:r>
              <a:rPr lang="en-GB" sz="2200" dirty="0" smtClean="0">
                <a:solidFill>
                  <a:srgbClr val="002060"/>
                </a:solidFill>
              </a:rPr>
              <a:t>deficiencies</a:t>
            </a:r>
            <a:endParaRPr lang="en-GB" sz="2200" dirty="0"/>
          </a:p>
          <a:p>
            <a:pPr lvl="1">
              <a:lnSpc>
                <a:spcPct val="150000"/>
              </a:lnSpc>
            </a:pPr>
            <a:r>
              <a:rPr lang="en-GB" sz="2200" dirty="0">
                <a:solidFill>
                  <a:schemeClr val="accent4">
                    <a:lumMod val="75000"/>
                  </a:schemeClr>
                </a:solidFill>
              </a:rPr>
              <a:t>Evaluating and concluding </a:t>
            </a:r>
            <a:r>
              <a:rPr lang="en-GB" sz="2200" dirty="0"/>
              <a:t>on the effectiveness of the system of quality </a:t>
            </a:r>
            <a:r>
              <a:rPr lang="en-GB" sz="2200" dirty="0" smtClean="0"/>
              <a:t>management</a:t>
            </a:r>
            <a:endParaRPr lang="en-GB" sz="2200" dirty="0"/>
          </a:p>
          <a:p>
            <a:pPr lvl="1">
              <a:lnSpc>
                <a:spcPct val="150000"/>
              </a:lnSpc>
            </a:pPr>
            <a:r>
              <a:rPr lang="en-GB" sz="2200" dirty="0">
                <a:solidFill>
                  <a:schemeClr val="accent4">
                    <a:lumMod val="75000"/>
                  </a:schemeClr>
                </a:solidFill>
              </a:rPr>
              <a:t>Documenting</a:t>
            </a:r>
            <a:r>
              <a:rPr lang="en-GB" sz="2200" dirty="0"/>
              <a:t> the system of quality management.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61638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816864" y="452438"/>
            <a:ext cx="10424160" cy="651902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dirty="0"/>
              <a:t>Timeline of the project - following the due </a:t>
            </a:r>
            <a:r>
              <a:rPr lang="en-GB" altLang="en-US" dirty="0" smtClean="0"/>
              <a:t>process  </a:t>
            </a:r>
            <a:r>
              <a:rPr lang="en-GB" altLang="en-US" sz="1800" i="1" dirty="0" smtClean="0"/>
              <a:t>(as </a:t>
            </a:r>
            <a:r>
              <a:rPr lang="en-GB" altLang="en-US" sz="1800" i="1" dirty="0"/>
              <a:t>of April 2023)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75750" y="2797549"/>
            <a:ext cx="216024" cy="923440"/>
            <a:chOff x="2915816" y="3081624"/>
            <a:chExt cx="216024" cy="923440"/>
          </a:xfrm>
        </p:grpSpPr>
        <p:sp useBgFill="1">
          <p:nvSpPr>
            <p:cNvPr id="5" name="Diamond 4"/>
            <p:cNvSpPr/>
            <p:nvPr/>
          </p:nvSpPr>
          <p:spPr>
            <a:xfrm>
              <a:off x="2915816" y="3645024"/>
              <a:ext cx="216024" cy="360040"/>
            </a:xfrm>
            <a:prstGeom prst="diamond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>
              <a:stCxn id="21" idx="2"/>
            </p:cNvCxnSpPr>
            <p:nvPr/>
          </p:nvCxnSpPr>
          <p:spPr>
            <a:xfrm>
              <a:off x="3052395" y="3081624"/>
              <a:ext cx="3551" cy="46461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962642" y="1797712"/>
            <a:ext cx="1361050" cy="6933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Proposal May 2022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46344" y="4000856"/>
            <a:ext cx="1497428" cy="1489669"/>
            <a:chOff x="1556132" y="4230627"/>
            <a:chExt cx="1270626" cy="1102522"/>
          </a:xfrm>
        </p:grpSpPr>
        <p:sp>
          <p:nvSpPr>
            <p:cNvPr id="9" name="TextBox 8"/>
            <p:cNvSpPr txBox="1"/>
            <p:nvPr/>
          </p:nvSpPr>
          <p:spPr>
            <a:xfrm>
              <a:off x="1556132" y="4819977"/>
              <a:ext cx="1270626" cy="51317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FIPP approval</a:t>
              </a:r>
            </a:p>
            <a:p>
              <a:pPr algn="ctr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June 2022</a:t>
              </a:r>
            </a:p>
          </p:txBody>
        </p:sp>
        <p:cxnSp>
          <p:nvCxnSpPr>
            <p:cNvPr id="10" name="Straight Connector 9"/>
            <p:cNvCxnSpPr>
              <a:endCxn id="9" idx="0"/>
            </p:cNvCxnSpPr>
            <p:nvPr/>
          </p:nvCxnSpPr>
          <p:spPr>
            <a:xfrm flipH="1">
              <a:off x="2191445" y="4230627"/>
              <a:ext cx="14744" cy="589350"/>
            </a:xfrm>
            <a:prstGeom prst="line">
              <a:avLst/>
            </a:prstGeom>
            <a:ln w="12700"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805177" y="3829716"/>
            <a:ext cx="1569172" cy="2271835"/>
            <a:chOff x="1972572" y="4175249"/>
            <a:chExt cx="1406670" cy="171998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686862" y="4175249"/>
              <a:ext cx="0" cy="795066"/>
            </a:xfrm>
            <a:prstGeom prst="line">
              <a:avLst/>
            </a:prstGeom>
            <a:ln w="12700"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72572" y="4906241"/>
              <a:ext cx="1406670" cy="988989"/>
            </a:xfrm>
            <a:prstGeom prst="roundRect">
              <a:avLst/>
            </a:prstGeom>
            <a:solidFill>
              <a:srgbClr val="E5EBF6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FIPP </a:t>
              </a:r>
              <a:r>
                <a:rPr lang="en-GB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and PSC approval </a:t>
              </a:r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September 2023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96342" y="3860208"/>
            <a:ext cx="1579464" cy="2022889"/>
            <a:chOff x="1497847" y="3800829"/>
            <a:chExt cx="1473604" cy="1844583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239400" y="3800829"/>
              <a:ext cx="1" cy="1260015"/>
            </a:xfrm>
            <a:prstGeom prst="line">
              <a:avLst/>
            </a:prstGeom>
            <a:ln w="12700"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97847" y="5013158"/>
              <a:ext cx="1473604" cy="632254"/>
            </a:xfrm>
            <a:prstGeom prst="roundRect">
              <a:avLst/>
            </a:prstGeom>
            <a:solidFill>
              <a:srgbClr val="E5EBF6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FIPP approval March 2023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32305" y="1325151"/>
            <a:ext cx="1664597" cy="1937013"/>
            <a:chOff x="1726062" y="4806617"/>
            <a:chExt cx="1683919" cy="1489392"/>
          </a:xfrm>
        </p:grpSpPr>
        <p:sp>
          <p:nvSpPr>
            <p:cNvPr id="18" name="TextBox 17"/>
            <p:cNvSpPr txBox="1"/>
            <p:nvPr/>
          </p:nvSpPr>
          <p:spPr>
            <a:xfrm>
              <a:off x="1726062" y="4806617"/>
              <a:ext cx="1683919" cy="1128686"/>
            </a:xfrm>
            <a:prstGeom prst="roundRect">
              <a:avLst>
                <a:gd name="adj" fmla="val 8529"/>
              </a:avLst>
            </a:prstGeom>
            <a:solidFill>
              <a:schemeClr val="accent6"/>
            </a:solidFill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INTOSAI Gov Board endorsement November 2023</a:t>
              </a:r>
            </a:p>
          </p:txBody>
        </p:sp>
        <p:cxnSp>
          <p:nvCxnSpPr>
            <p:cNvPr id="19" name="Straight Connector 18"/>
            <p:cNvCxnSpPr>
              <a:endCxn id="18" idx="2"/>
            </p:cNvCxnSpPr>
            <p:nvPr/>
          </p:nvCxnSpPr>
          <p:spPr>
            <a:xfrm flipV="1">
              <a:off x="2563766" y="5935303"/>
              <a:ext cx="4256" cy="360706"/>
            </a:xfrm>
            <a:prstGeom prst="line">
              <a:avLst/>
            </a:prstGeom>
            <a:ln w="12700"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104112" y="1797712"/>
            <a:ext cx="1449582" cy="6933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Submission August 2023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31804" y="1797711"/>
            <a:ext cx="1361050" cy="9998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Submission November 2022</a:t>
            </a:r>
          </a:p>
        </p:txBody>
      </p:sp>
      <p:cxnSp>
        <p:nvCxnSpPr>
          <p:cNvPr id="22" name="Straight Connector 21"/>
          <p:cNvCxnSpPr>
            <a:stCxn id="7" idx="2"/>
          </p:cNvCxnSpPr>
          <p:nvPr/>
        </p:nvCxnSpPr>
        <p:spPr>
          <a:xfrm flipH="1">
            <a:off x="2625455" y="2491083"/>
            <a:ext cx="17713" cy="7710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956346" y="3303957"/>
            <a:ext cx="1360816" cy="655107"/>
          </a:xfrm>
          <a:prstGeom prst="rect">
            <a:avLst/>
          </a:prstGeom>
          <a:solidFill>
            <a:srgbClr val="CEFE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</a:rPr>
              <a:t>Project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12434" y="3315126"/>
            <a:ext cx="2399700" cy="656077"/>
          </a:xfrm>
          <a:prstGeom prst="rect">
            <a:avLst/>
          </a:prstGeom>
          <a:solidFill>
            <a:srgbClr val="A5FD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</a:rPr>
              <a:t>Exposure 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17553" y="3322701"/>
            <a:ext cx="1186353" cy="632837"/>
          </a:xfrm>
          <a:prstGeom prst="rect">
            <a:avLst/>
          </a:prstGeom>
          <a:pattFill prst="wdUpDiag">
            <a:fgClr>
              <a:srgbClr val="56FCA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</a:rPr>
              <a:t>Exposure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</a:rPr>
              <a:t> period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26449" y="3322703"/>
            <a:ext cx="1663315" cy="632834"/>
          </a:xfrm>
          <a:prstGeom prst="rect">
            <a:avLst/>
          </a:prstGeom>
          <a:solidFill>
            <a:srgbClr val="84FC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</a:rPr>
              <a:t>Endorsement version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589763" y="3322702"/>
            <a:ext cx="1813554" cy="632836"/>
          </a:xfrm>
          <a:prstGeom prst="rect">
            <a:avLst/>
          </a:prstGeom>
          <a:solidFill>
            <a:srgbClr val="56FC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</a:rPr>
              <a:t>Final pronouncement</a:t>
            </a:r>
          </a:p>
        </p:txBody>
      </p:sp>
      <p:cxnSp>
        <p:nvCxnSpPr>
          <p:cNvPr id="28" name="Straight Connector 27"/>
          <p:cNvCxnSpPr>
            <a:stCxn id="20" idx="2"/>
          </p:cNvCxnSpPr>
          <p:nvPr/>
        </p:nvCxnSpPr>
        <p:spPr>
          <a:xfrm>
            <a:off x="7828904" y="2491083"/>
            <a:ext cx="5775" cy="7710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110609" y="3941604"/>
            <a:ext cx="1598814" cy="644532"/>
            <a:chOff x="832372" y="4771018"/>
            <a:chExt cx="1598814" cy="644532"/>
          </a:xfrm>
        </p:grpSpPr>
        <p:sp useBgFill="1">
          <p:nvSpPr>
            <p:cNvPr id="30" name="Diamond 29"/>
            <p:cNvSpPr/>
            <p:nvPr/>
          </p:nvSpPr>
          <p:spPr>
            <a:xfrm>
              <a:off x="1532561" y="4771018"/>
              <a:ext cx="216024" cy="360040"/>
            </a:xfrm>
            <a:prstGeom prst="diamond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2372" y="5046218"/>
              <a:ext cx="1598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June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2067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260" y="2725832"/>
            <a:ext cx="8136508" cy="3272512"/>
          </a:xfrm>
        </p:spPr>
        <p:txBody>
          <a:bodyPr>
            <a:normAutofit fontScale="90000"/>
          </a:bodyPr>
          <a:lstStyle/>
          <a:p>
            <a:r>
              <a:rPr lang="fr-CH" sz="2800" dirty="0"/>
              <a:t/>
            </a:r>
            <a:br>
              <a:rPr lang="fr-CH" sz="2800" dirty="0"/>
            </a:br>
            <a:r>
              <a:rPr lang="en-GB" sz="2700" dirty="0"/>
              <a:t>The INTOSAI Framework of Professional Pronouncements</a:t>
            </a:r>
            <a:br>
              <a:rPr lang="en-GB" sz="2700" dirty="0"/>
            </a:br>
            <a:r>
              <a:rPr lang="en-GB" sz="1600" dirty="0"/>
              <a:t>https://www.issai.org/</a:t>
            </a:r>
            <a:r>
              <a:rPr lang="fr-CH" sz="2700" dirty="0"/>
              <a:t/>
            </a:r>
            <a:br>
              <a:rPr lang="fr-CH" sz="2700" dirty="0"/>
            </a:br>
            <a:r>
              <a:rPr lang="fr-CH" sz="2700" dirty="0"/>
              <a:t/>
            </a:r>
            <a:br>
              <a:rPr lang="fr-CH" sz="2700" dirty="0"/>
            </a:br>
            <a:r>
              <a:rPr lang="fr-CH" sz="2700" dirty="0"/>
              <a:t>Due Process for INTOSAI Framework of Professional </a:t>
            </a:r>
            <a:r>
              <a:rPr lang="fr-CH" sz="2700" dirty="0" err="1"/>
              <a:t>Pronouncements</a:t>
            </a:r>
            <a:r>
              <a:rPr lang="fr-CH" sz="2700" dirty="0"/>
              <a:t/>
            </a:r>
            <a:br>
              <a:rPr lang="fr-CH" sz="2700" dirty="0"/>
            </a:br>
            <a:r>
              <a:rPr lang="fr-CH" sz="1600" dirty="0"/>
              <a:t>https://www.intosaifipp.org/wp-content/uploads/2021/01/Due-process-IFPP1.pdf</a:t>
            </a:r>
            <a:r>
              <a:rPr lang="fr-CH" sz="2700" dirty="0"/>
              <a:t/>
            </a:r>
            <a:br>
              <a:rPr lang="fr-CH" sz="2700" dirty="0"/>
            </a:br>
            <a:r>
              <a:rPr lang="fr-CH" sz="2700" dirty="0"/>
              <a:t/>
            </a:r>
            <a:br>
              <a:rPr lang="fr-CH" sz="2700" dirty="0"/>
            </a:br>
            <a:r>
              <a:rPr lang="fr-CH" sz="2700" dirty="0"/>
              <a:t>Forum for INTOSAI Professional </a:t>
            </a:r>
            <a:r>
              <a:rPr lang="fr-CH" sz="2700" dirty="0" err="1"/>
              <a:t>Pronouncements</a:t>
            </a:r>
            <a:r>
              <a:rPr lang="fr-CH" sz="2700" dirty="0"/>
              <a:t> (FIPP)</a:t>
            </a:r>
            <a:br>
              <a:rPr lang="fr-CH" sz="2700" dirty="0"/>
            </a:br>
            <a:r>
              <a:rPr lang="fr-CH" sz="1600" dirty="0"/>
              <a:t>https://www.intosaifipp.org/about-fipp</a:t>
            </a:r>
            <a:r>
              <a:rPr lang="fr-CH" sz="1600" dirty="0" smtClean="0"/>
              <a:t>/</a:t>
            </a:r>
            <a:r>
              <a:rPr lang="fr-CH" sz="2800" dirty="0"/>
              <a:t/>
            </a:r>
            <a:br>
              <a:rPr lang="fr-CH" sz="2800" dirty="0"/>
            </a:br>
            <a:endParaRPr lang="en-GB" sz="2800" dirty="0"/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9155768" y="1543426"/>
            <a:ext cx="1258440" cy="1182406"/>
          </a:xfrm>
          <a:prstGeom prst="actionButtonHelp">
            <a:avLst/>
          </a:prstGeom>
          <a:solidFill>
            <a:srgbClr val="6FC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8000" y="975360"/>
            <a:ext cx="10752667" cy="1097280"/>
          </a:xfrm>
        </p:spPr>
        <p:txBody>
          <a:bodyPr/>
          <a:lstStyle/>
          <a:p>
            <a:r>
              <a:rPr lang="fr-CH" sz="2400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Want</a:t>
            </a:r>
            <a:r>
              <a:rPr lang="fr-C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know more about INTOSAI standards </a:t>
            </a:r>
            <a:br>
              <a:rPr lang="fr-C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C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standard setting </a:t>
            </a:r>
            <a:r>
              <a:rPr lang="fr-CH" sz="2400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process</a:t>
            </a:r>
            <a:r>
              <a:rPr lang="fr-C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IE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36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useful guides from </a:t>
            </a:r>
            <a:r>
              <a:rPr lang="en-IE" dirty="0"/>
              <a:t>IAASB</a:t>
            </a:r>
            <a:br>
              <a:rPr lang="en-IE" dirty="0"/>
            </a:br>
            <a:endParaRPr lang="en-I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4275" y="1405720"/>
            <a:ext cx="3261643" cy="42614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4672" y="1681581"/>
            <a:ext cx="5925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Basis of conclusions for </a:t>
            </a: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ISQM1 and ISQM2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Fact sheets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First time implementation guides</a:t>
            </a: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9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5613" y="1471748"/>
            <a:ext cx="7290816" cy="44413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Why revise ISSAI </a:t>
            </a:r>
            <a:r>
              <a:rPr lang="en-GB" sz="2800" dirty="0" smtClean="0"/>
              <a:t>140?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ISQC1 vs ISQM1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ISSAI 140 revision project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Revised ISSAI 140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Timeline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822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446" y="365126"/>
            <a:ext cx="10291354" cy="897617"/>
          </a:xfrm>
        </p:spPr>
        <p:txBody>
          <a:bodyPr/>
          <a:lstStyle/>
          <a:p>
            <a:r>
              <a:rPr lang="en-GB" sz="2800" dirty="0" smtClean="0"/>
              <a:t>Why revise extant </a:t>
            </a:r>
            <a:r>
              <a:rPr lang="en-GB" sz="2800" dirty="0"/>
              <a:t>ISSAI </a:t>
            </a:r>
            <a:r>
              <a:rPr lang="en-GB" sz="2800" dirty="0" smtClean="0"/>
              <a:t>140?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406" y="1445933"/>
            <a:ext cx="10169433" cy="1932994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ISSAI 140 based </a:t>
            </a:r>
            <a:r>
              <a:rPr lang="en-GB" sz="2400" dirty="0"/>
              <a:t>on key principles in the International Standard on Quality Control (ISQC 1), adapted as necessary to apply to SAIs</a:t>
            </a:r>
          </a:p>
          <a:p>
            <a:r>
              <a:rPr lang="en-GB" sz="2400" dirty="0"/>
              <a:t>structured around elements of quality control system:</a:t>
            </a:r>
          </a:p>
          <a:p>
            <a:pPr marL="793750" lvl="4" indent="-571500">
              <a:buFont typeface="+mj-lt"/>
              <a:buAutoNum type="romanLcPeriod"/>
            </a:pPr>
            <a:r>
              <a:rPr lang="en-GB" sz="2000" dirty="0" smtClean="0"/>
              <a:t>key </a:t>
            </a:r>
            <a:r>
              <a:rPr lang="en-GB" sz="2000" dirty="0"/>
              <a:t>principle quoted from ISQC 1</a:t>
            </a:r>
          </a:p>
          <a:p>
            <a:pPr marL="793750" lvl="4" indent="-571500">
              <a:buFont typeface="+mj-lt"/>
              <a:buAutoNum type="romanLcPeriod"/>
            </a:pPr>
            <a:r>
              <a:rPr lang="en-GB" sz="2000" dirty="0" smtClean="0"/>
              <a:t>key </a:t>
            </a:r>
            <a:r>
              <a:rPr lang="en-GB" sz="2000" dirty="0"/>
              <a:t>principle adapted for SAIs (for elements 1,2,3 and 6 only) </a:t>
            </a:r>
          </a:p>
          <a:p>
            <a:pPr marL="793750" lvl="4" indent="-571500">
              <a:buFont typeface="+mj-lt"/>
              <a:buAutoNum type="romanLcPeriod"/>
            </a:pPr>
            <a:r>
              <a:rPr lang="en-GB" sz="2000" dirty="0" smtClean="0"/>
              <a:t>application </a:t>
            </a:r>
            <a:r>
              <a:rPr lang="en-GB" sz="2000" dirty="0"/>
              <a:t>guidance for </a:t>
            </a:r>
            <a:r>
              <a:rPr lang="en-GB" sz="1800" dirty="0"/>
              <a:t>SAIs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F34D58F-534A-450A-9680-8C2F94DE57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396722"/>
              </p:ext>
            </p:extLst>
          </p:nvPr>
        </p:nvGraphicFramePr>
        <p:xfrm>
          <a:off x="1323704" y="3466324"/>
          <a:ext cx="9289032" cy="2150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360023" y="5617030"/>
            <a:ext cx="7515497" cy="596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7000"/>
              </a:lnSpc>
              <a:spcAft>
                <a:spcPts val="600"/>
              </a:spcAft>
            </a:pPr>
            <a:r>
              <a:rPr lang="en-GB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effective as of December 15, 2022 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(revised ISA 220 effective for audits of financial statements for periods beginning on or after December 15, 2022)</a:t>
            </a:r>
          </a:p>
        </p:txBody>
      </p:sp>
    </p:spTree>
    <p:extLst>
      <p:ext uri="{BB962C8B-B14F-4D97-AF65-F5344CB8AC3E}">
        <p14:creationId xmlns:p14="http://schemas.microsoft.com/office/powerpoint/2010/main" val="24972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ISQC1 –v- ISQM1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793172" cy="823912"/>
          </a:xfrm>
        </p:spPr>
        <p:txBody>
          <a:bodyPr/>
          <a:lstStyle/>
          <a:p>
            <a:r>
              <a:rPr lang="en-IE" dirty="0" smtClean="0"/>
              <a:t>ISQC 1</a:t>
            </a:r>
            <a:endParaRPr lang="en-IE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906383" cy="3684588"/>
          </a:xfrm>
        </p:spPr>
        <p:txBody>
          <a:bodyPr/>
          <a:lstStyle/>
          <a:p>
            <a:pPr lvl="0"/>
            <a:r>
              <a:rPr lang="en-GB" dirty="0">
                <a:solidFill>
                  <a:srgbClr val="FF0000"/>
                </a:solidFill>
              </a:rPr>
              <a:t>quality control standard</a:t>
            </a:r>
            <a:endParaRPr lang="en-US" dirty="0"/>
          </a:p>
          <a:p>
            <a:pPr lvl="0"/>
            <a:r>
              <a:rPr lang="en-GB" dirty="0"/>
              <a:t>set of requirements to comply with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024846" y="1681163"/>
            <a:ext cx="6330542" cy="823912"/>
          </a:xfrm>
        </p:spPr>
        <p:txBody>
          <a:bodyPr/>
          <a:lstStyle/>
          <a:p>
            <a:r>
              <a:rPr lang="en-IE" dirty="0" smtClean="0"/>
              <a:t>ISQM 1</a:t>
            </a:r>
            <a:endParaRPr lang="en-I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946469" y="2505075"/>
            <a:ext cx="6408919" cy="368458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>
                <a:solidFill>
                  <a:srgbClr val="FF0000"/>
                </a:solidFill>
              </a:rPr>
              <a:t>holistic system of quality management operating in continuous and iterative manner</a:t>
            </a:r>
            <a:endParaRPr lang="en-US" dirty="0"/>
          </a:p>
          <a:p>
            <a:pPr lvl="0"/>
            <a:r>
              <a:rPr lang="en-GB" dirty="0"/>
              <a:t>quality objectives</a:t>
            </a:r>
            <a:endParaRPr lang="en-US" dirty="0"/>
          </a:p>
          <a:p>
            <a:pPr lvl="0"/>
            <a:r>
              <a:rPr lang="en-GB" dirty="0"/>
              <a:t>risks to achievement of these quality objectives</a:t>
            </a:r>
            <a:endParaRPr lang="en-US" dirty="0"/>
          </a:p>
          <a:p>
            <a:pPr lvl="0"/>
            <a:r>
              <a:rPr lang="en-GB" dirty="0"/>
              <a:t>respond appropriately to the risks</a:t>
            </a:r>
            <a:endParaRPr lang="en-US" dirty="0"/>
          </a:p>
          <a:p>
            <a:pPr lvl="0"/>
            <a:r>
              <a:rPr lang="en-GB" dirty="0"/>
              <a:t>some mandatory objectives and responses</a:t>
            </a:r>
            <a:endParaRPr lang="en-US" dirty="0"/>
          </a:p>
          <a:p>
            <a:pPr lvl="0"/>
            <a:r>
              <a:rPr lang="en-GB" dirty="0"/>
              <a:t>more flexibility to identify risks specific to the firm’s circumstances and to set up responses in a proportionate way to their circumstances</a:t>
            </a:r>
            <a:endParaRPr lang="en-US" dirty="0"/>
          </a:p>
          <a:p>
            <a:pPr lvl="0"/>
            <a:r>
              <a:rPr lang="en-GB" dirty="0"/>
              <a:t>requirement to evaluate the system and conclude on its effectiveness in achieving quality objectives on an annual </a:t>
            </a:r>
            <a:r>
              <a:rPr lang="en-GB" dirty="0" smtClean="0"/>
              <a:t>basis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3363-58DD-4BA5-ABD5-058885ACF1D0}" type="slidenum">
              <a:rPr lang="en-IE" smtClean="0"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16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ISQC1 vs ISQM1- six </a:t>
            </a:r>
            <a:r>
              <a:rPr lang="en-GB"/>
              <a:t>vs eight components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476579"/>
              </p:ext>
            </p:extLst>
          </p:nvPr>
        </p:nvGraphicFramePr>
        <p:xfrm>
          <a:off x="1296988" y="1547813"/>
          <a:ext cx="8628062" cy="455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764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Revision of ISSAI 140 – working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423" y="1520825"/>
            <a:ext cx="9603377" cy="46561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26 participants</a:t>
            </a:r>
          </a:p>
          <a:p>
            <a:pPr marL="0" indent="0">
              <a:buNone/>
            </a:pPr>
            <a:r>
              <a:rPr lang="fr-FR" dirty="0"/>
              <a:t>17 </a:t>
            </a:r>
            <a:r>
              <a:rPr lang="fr-FR" dirty="0" err="1"/>
              <a:t>SAIs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4 stakeholders </a:t>
            </a:r>
          </a:p>
          <a:p>
            <a:pPr marL="0" indent="0">
              <a:buNone/>
            </a:pPr>
            <a:r>
              <a:rPr lang="fr-FR" dirty="0"/>
              <a:t>	Performance Audit </a:t>
            </a:r>
            <a:r>
              <a:rPr lang="fr-FR" dirty="0" err="1"/>
              <a:t>Subcommittee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Financial Audit and </a:t>
            </a:r>
            <a:r>
              <a:rPr lang="fr-FR" dirty="0" err="1"/>
              <a:t>Accounting</a:t>
            </a:r>
            <a:r>
              <a:rPr lang="fr-FR" dirty="0"/>
              <a:t> </a:t>
            </a:r>
            <a:r>
              <a:rPr lang="fr-FR" dirty="0" err="1"/>
              <a:t>Subcommittee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Compliance Audit </a:t>
            </a:r>
            <a:r>
              <a:rPr lang="fr-FR" dirty="0" err="1"/>
              <a:t>Subcommittee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Internal Control Standards </a:t>
            </a:r>
            <a:r>
              <a:rPr lang="fr-FR" dirty="0" err="1"/>
              <a:t>Subcommittee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Quality review arrangements</a:t>
            </a:r>
          </a:p>
          <a:p>
            <a:pPr marL="0" indent="0">
              <a:buNone/>
            </a:pPr>
            <a:r>
              <a:rPr lang="en-GB" dirty="0"/>
              <a:t>	core drafting team of five</a:t>
            </a:r>
          </a:p>
          <a:p>
            <a:pPr marL="0" indent="0">
              <a:buNone/>
            </a:pPr>
            <a:r>
              <a:rPr lang="en-GB" dirty="0"/>
              <a:t>	rest of the team acting as quality reviewers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9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0" y="527348"/>
            <a:ext cx="8064500" cy="558502"/>
          </a:xfrm>
        </p:spPr>
        <p:txBody>
          <a:bodyPr>
            <a:normAutofit/>
          </a:bodyPr>
          <a:lstStyle/>
          <a:p>
            <a:r>
              <a:rPr lang="en-GB" sz="2800" dirty="0"/>
              <a:t>Aim and scope of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1314450"/>
            <a:ext cx="8893994" cy="4634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Revise ISSAI 140 into a  </a:t>
            </a:r>
            <a:r>
              <a:rPr lang="en-GB" b="1" dirty="0"/>
              <a:t>principle</a:t>
            </a:r>
            <a:r>
              <a:rPr lang="en-GB" dirty="0"/>
              <a:t> </a:t>
            </a:r>
            <a:r>
              <a:rPr lang="en-GB" b="1" dirty="0"/>
              <a:t>based standard:</a:t>
            </a:r>
            <a:r>
              <a:rPr lang="en-GB" dirty="0"/>
              <a:t> </a:t>
            </a:r>
          </a:p>
          <a:p>
            <a:r>
              <a:rPr lang="en-GB" dirty="0"/>
              <a:t>adapting the content of  the IAASB quality management standards ISQM1 and ISQM2 for </a:t>
            </a:r>
            <a:r>
              <a:rPr lang="en-GB" dirty="0" smtClean="0"/>
              <a:t>SAIs</a:t>
            </a:r>
            <a:endParaRPr lang="en-GB" dirty="0"/>
          </a:p>
          <a:p>
            <a:r>
              <a:rPr lang="en-GB" dirty="0" smtClean="0"/>
              <a:t>fit into </a:t>
            </a:r>
            <a:r>
              <a:rPr lang="en-GB" dirty="0"/>
              <a:t>the INTOSAI </a:t>
            </a:r>
            <a:r>
              <a:rPr lang="en-GB" dirty="0" smtClean="0"/>
              <a:t>framework</a:t>
            </a:r>
            <a:endParaRPr lang="en-GB" dirty="0"/>
          </a:p>
          <a:p>
            <a:r>
              <a:rPr lang="en-GB" dirty="0"/>
              <a:t>applicable to different SAI organisational </a:t>
            </a:r>
            <a:r>
              <a:rPr lang="en-GB" dirty="0" smtClean="0"/>
              <a:t>models</a:t>
            </a:r>
            <a:endParaRPr lang="en-GB" dirty="0"/>
          </a:p>
          <a:p>
            <a:r>
              <a:rPr lang="en-GB" dirty="0"/>
              <a:t>clear, useful and accessible for SAIs that seek compliance with the </a:t>
            </a:r>
            <a:r>
              <a:rPr lang="en-GB" dirty="0" smtClean="0"/>
              <a:t>ISSAIs</a:t>
            </a:r>
            <a:endParaRPr lang="en-GB" dirty="0"/>
          </a:p>
          <a:p>
            <a:r>
              <a:rPr lang="en-GB" dirty="0"/>
              <a:t>consistent with similar level standards in terms of </a:t>
            </a:r>
            <a:r>
              <a:rPr lang="en-GB" dirty="0" smtClean="0"/>
              <a:t>presentation</a:t>
            </a:r>
            <a:endParaRPr lang="en-GB" dirty="0"/>
          </a:p>
          <a:p>
            <a:r>
              <a:rPr lang="en-GB" dirty="0"/>
              <a:t>consistent with ISSAI 100 in terms of content.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Scope :</a:t>
            </a:r>
          </a:p>
          <a:p>
            <a:r>
              <a:rPr lang="en-GB" dirty="0"/>
              <a:t>draft the ISSAI 140 as the top level standard</a:t>
            </a:r>
          </a:p>
          <a:p>
            <a:r>
              <a:rPr lang="en-GB" dirty="0"/>
              <a:t>identify conforming amendments to ISSAI 100, ISSAI 2000 and other INTOSAI pronouncements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04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455340"/>
            <a:ext cx="8064500" cy="431800"/>
          </a:xfrm>
        </p:spPr>
        <p:txBody>
          <a:bodyPr>
            <a:normAutofit fontScale="90000"/>
          </a:bodyPr>
          <a:lstStyle/>
          <a:p>
            <a:r>
              <a:rPr lang="en-GB" dirty="0"/>
              <a:t>Revised  ISSAI 140 vs </a:t>
            </a:r>
            <a:r>
              <a:rPr lang="en-GB" dirty="0" smtClean="0"/>
              <a:t>ISQMs - how </a:t>
            </a:r>
            <a:r>
              <a:rPr lang="en-GB" dirty="0"/>
              <a:t>we did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100" y="1308770"/>
            <a:ext cx="9074150" cy="470014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Set out in the 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Explanatory Memorandum to the Exposure Draft </a:t>
            </a:r>
            <a:r>
              <a:rPr lang="en-GB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GB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have taken over the key high level requirements from ISQM1</a:t>
            </a:r>
          </a:p>
          <a:p>
            <a:pPr>
              <a:lnSpc>
                <a:spcPct val="110000"/>
              </a:lnSpc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adapted them to the SAI context</a:t>
            </a:r>
          </a:p>
          <a:p>
            <a:pPr>
              <a:lnSpc>
                <a:spcPct val="110000"/>
              </a:lnSpc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analysed the remaining ISQM1 requirements</a:t>
            </a:r>
          </a:p>
          <a:p>
            <a:pPr>
              <a:lnSpc>
                <a:spcPct val="110000"/>
              </a:lnSpc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included these in the application material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approach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while allowing a certain level of flexibility to the SAIs, will effectively result in SAIs applying most of what is actually required by ISQM1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 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have not taken over the detailed requirements of ISQM2 as they concern </a:t>
            </a:r>
            <a:r>
              <a:rPr lang="en-GB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EQRs, 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which are one of key responses that a SAI should consider putting in place. These should be taken over in further guidance to be developed.</a:t>
            </a:r>
          </a:p>
        </p:txBody>
      </p:sp>
    </p:spTree>
    <p:extLst>
      <p:ext uri="{BB962C8B-B14F-4D97-AF65-F5344CB8AC3E}">
        <p14:creationId xmlns:p14="http://schemas.microsoft.com/office/powerpoint/2010/main" val="70777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474390"/>
            <a:ext cx="8064500" cy="431800"/>
          </a:xfrm>
        </p:spPr>
        <p:txBody>
          <a:bodyPr>
            <a:normAutofit fontScale="90000"/>
          </a:bodyPr>
          <a:lstStyle/>
          <a:p>
            <a:r>
              <a:rPr lang="en-GB" dirty="0"/>
              <a:t>Revised  ISSAI 140 – </a:t>
            </a:r>
            <a:r>
              <a:rPr lang="en-GB" dirty="0" smtClean="0"/>
              <a:t>Exposure </a:t>
            </a:r>
            <a:r>
              <a:rPr lang="en-GB" dirty="0"/>
              <a:t>D</a:t>
            </a:r>
            <a:r>
              <a:rPr lang="en-GB" dirty="0" smtClean="0"/>
              <a:t>raft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19" y="1162357"/>
            <a:ext cx="8795839" cy="4895850"/>
          </a:xfrm>
        </p:spPr>
        <p:txBody>
          <a:bodyPr>
            <a:normAutofit/>
          </a:bodyPr>
          <a:lstStyle/>
          <a:p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</a:p>
          <a:p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Scope</a:t>
            </a:r>
          </a:p>
          <a:p>
            <a:pPr lvl="4"/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 work carried out (judicial activities included)</a:t>
            </a:r>
          </a:p>
          <a:p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Underlying principles</a:t>
            </a:r>
          </a:p>
          <a:p>
            <a:pPr lvl="4"/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SQM commensurate with SAIs mandate and circumstances</a:t>
            </a:r>
          </a:p>
          <a:p>
            <a:pPr lvl="4"/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Provides assurance 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 achievement 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strategic objectives and compliance 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 standards 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legal/regulatory requirements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4"/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SQM operates in continual and iterative manner, responsive to changes in nature and circumstances</a:t>
            </a:r>
          </a:p>
          <a:p>
            <a:pPr lvl="4"/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Eight components</a:t>
            </a:r>
          </a:p>
          <a:p>
            <a:pPr lvl="4"/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Risk based approach to designing, implementing and operating SQM</a:t>
            </a:r>
          </a:p>
          <a:p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Definitions</a:t>
            </a:r>
          </a:p>
          <a:p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Organisational requirements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00490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831</Words>
  <Application>Microsoft Office PowerPoint</Application>
  <PresentationFormat>Widescreen</PresentationFormat>
  <Paragraphs>132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Times New Roman</vt:lpstr>
      <vt:lpstr>Office Theme</vt:lpstr>
      <vt:lpstr>ISSAI 140 revision</vt:lpstr>
      <vt:lpstr>Agenda</vt:lpstr>
      <vt:lpstr>Why revise extant ISSAI 140?</vt:lpstr>
      <vt:lpstr>ISQC1 –v- ISQM1</vt:lpstr>
      <vt:lpstr>ISQC1 vs ISQM1- six vs eight components </vt:lpstr>
      <vt:lpstr>Revision of ISSAI 140 – working group</vt:lpstr>
      <vt:lpstr>Aim and scope of the project</vt:lpstr>
      <vt:lpstr>Revised  ISSAI 140 vs ISQMs - how we did it</vt:lpstr>
      <vt:lpstr>Revised  ISSAI 140 – Exposure Draft</vt:lpstr>
      <vt:lpstr>Revised  ISSAI 140 – Set around processes</vt:lpstr>
      <vt:lpstr>Revised  ISSAI 140 – Set around processes</vt:lpstr>
      <vt:lpstr>Timeline of the project - following the due process  (as of April 2023)</vt:lpstr>
      <vt:lpstr> The INTOSAI Framework of Professional Pronouncements https://www.issai.org/  Due Process for INTOSAI Framework of Professional Pronouncements https://www.intosaifipp.org/wp-content/uploads/2021/01/Due-process-IFPP1.pdf  Forum for INTOSAI Professional Pronouncements (FIPP) https://www.intosaifipp.org/about-fipp/ </vt:lpstr>
      <vt:lpstr>Other useful guides from IAASB </vt:lpstr>
    </vt:vector>
  </TitlesOfParts>
  <Company>OGCIO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Harkness (OCAG)</dc:creator>
  <cp:lastModifiedBy>Avril Butler (OCAG)</cp:lastModifiedBy>
  <cp:revision>105</cp:revision>
  <dcterms:created xsi:type="dcterms:W3CDTF">2020-02-07T12:10:36Z</dcterms:created>
  <dcterms:modified xsi:type="dcterms:W3CDTF">2023-05-09T13:33:52Z</dcterms:modified>
</cp:coreProperties>
</file>