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4" r:id="rId2"/>
    <p:sldId id="256" r:id="rId3"/>
    <p:sldId id="300" r:id="rId4"/>
    <p:sldId id="301" r:id="rId5"/>
    <p:sldId id="261" r:id="rId6"/>
    <p:sldId id="258" r:id="rId7"/>
    <p:sldId id="316" r:id="rId8"/>
    <p:sldId id="309" r:id="rId9"/>
    <p:sldId id="337" r:id="rId10"/>
    <p:sldId id="338" r:id="rId11"/>
    <p:sldId id="357" r:id="rId12"/>
    <p:sldId id="303" r:id="rId13"/>
    <p:sldId id="359" r:id="rId14"/>
    <p:sldId id="360" r:id="rId15"/>
    <p:sldId id="310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51" r:id="rId24"/>
    <p:sldId id="352" r:id="rId25"/>
    <p:sldId id="353" r:id="rId26"/>
    <p:sldId id="358" r:id="rId27"/>
    <p:sldId id="362" r:id="rId28"/>
    <p:sldId id="370" r:id="rId29"/>
    <p:sldId id="361" r:id="rId30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F6DE5-8FCA-4F69-86E6-4211FB3186F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3549B80-FA08-4ACB-AA45-05BC7C2EE7C8}">
      <dgm:prSet phldrT="[Tekst]" custT="1"/>
      <dgm:spPr/>
      <dgm:t>
        <a:bodyPr/>
        <a:lstStyle/>
        <a:p>
          <a:r>
            <a:rPr lang="en" sz="2000" baseline="0" noProof="0" dirty="0" smtClean="0">
              <a:latin typeface="+mj-lt"/>
            </a:rPr>
            <a:t>2017.02 Project Initiative</a:t>
          </a:r>
          <a:endParaRPr lang="en-GB" sz="2000" baseline="0" noProof="0" dirty="0">
            <a:latin typeface="+mj-lt"/>
          </a:endParaRPr>
        </a:p>
      </dgm:t>
    </dgm:pt>
    <dgm:pt modelId="{B93AAD26-43C2-4FF9-9E1B-2256D4C7A568}" type="parTrans" cxnId="{BA355A58-15F2-4F0F-BC92-CD4629F6B82E}">
      <dgm:prSet/>
      <dgm:spPr/>
      <dgm:t>
        <a:bodyPr/>
        <a:lstStyle/>
        <a:p>
          <a:endParaRPr lang="en-GB" noProof="0" dirty="0">
            <a:latin typeface="Bahnschrift Light Condensed" panose="020B0502040204020203" pitchFamily="34" charset="0"/>
          </a:endParaRPr>
        </a:p>
      </dgm:t>
    </dgm:pt>
    <dgm:pt modelId="{058F29EF-ADC0-4F80-8A88-3832E50E2C0F}" type="sibTrans" cxnId="{BA355A58-15F2-4F0F-BC92-CD4629F6B82E}">
      <dgm:prSet/>
      <dgm:spPr/>
      <dgm:t>
        <a:bodyPr/>
        <a:lstStyle/>
        <a:p>
          <a:endParaRPr lang="en-GB" noProof="0" dirty="0">
            <a:latin typeface="Bahnschrift Light Condensed" panose="020B0502040204020203" pitchFamily="34" charset="0"/>
          </a:endParaRPr>
        </a:p>
      </dgm:t>
    </dgm:pt>
    <dgm:pt modelId="{A701BCD5-7144-4EB1-BCB1-CC0E2A4AB39A}">
      <dgm:prSet phldrT="[Tekst]" custT="1"/>
      <dgm:spPr/>
      <dgm:t>
        <a:bodyPr/>
        <a:lstStyle/>
        <a:p>
          <a:r>
            <a:rPr lang="en" sz="2000" baseline="0" noProof="0" dirty="0" smtClean="0">
              <a:latin typeface="+mj-lt"/>
            </a:rPr>
            <a:t>2017.03 Inspirational Visit NAO - UK</a:t>
          </a:r>
          <a:endParaRPr lang="en-GB" sz="2000" baseline="0" noProof="0" dirty="0">
            <a:latin typeface="+mj-lt"/>
          </a:endParaRPr>
        </a:p>
      </dgm:t>
    </dgm:pt>
    <dgm:pt modelId="{98910376-A04C-4CC6-BF80-A1854686DB78}" type="parTrans" cxnId="{34793F16-873D-413E-897E-0DEC360EB9D5}">
      <dgm:prSet/>
      <dgm:spPr/>
      <dgm:t>
        <a:bodyPr/>
        <a:lstStyle/>
        <a:p>
          <a:endParaRPr lang="en-GB" noProof="0" dirty="0">
            <a:latin typeface="Bahnschrift Light Condensed" panose="020B0502040204020203" pitchFamily="34" charset="0"/>
          </a:endParaRPr>
        </a:p>
      </dgm:t>
    </dgm:pt>
    <dgm:pt modelId="{AFE5D1F7-A967-4BFE-8ACC-E0807D484853}" type="sibTrans" cxnId="{34793F16-873D-413E-897E-0DEC360EB9D5}">
      <dgm:prSet/>
      <dgm:spPr/>
      <dgm:t>
        <a:bodyPr/>
        <a:lstStyle/>
        <a:p>
          <a:endParaRPr lang="en-GB" noProof="0" dirty="0">
            <a:latin typeface="Bahnschrift Light Condensed" panose="020B0502040204020203" pitchFamily="34" charset="0"/>
          </a:endParaRPr>
        </a:p>
      </dgm:t>
    </dgm:pt>
    <dgm:pt modelId="{D320BE8D-AE69-4618-A114-113A7FF14966}">
      <dgm:prSet phldrT="[Tekst]" custT="1"/>
      <dgm:spPr/>
      <dgm:t>
        <a:bodyPr/>
        <a:lstStyle/>
        <a:p>
          <a:r>
            <a:rPr lang="en" sz="2000" baseline="0" noProof="0" dirty="0" smtClean="0">
              <a:latin typeface="+mj-lt"/>
            </a:rPr>
            <a:t>2017.05 Data Center Project established</a:t>
          </a:r>
          <a:endParaRPr lang="en-GB" sz="2000" baseline="0" noProof="0" dirty="0">
            <a:latin typeface="+mj-lt"/>
          </a:endParaRPr>
        </a:p>
      </dgm:t>
    </dgm:pt>
    <dgm:pt modelId="{37E6BFA0-F4CC-42B6-BE5E-FDC11382DA58}" type="parTrans" cxnId="{3FD95B02-E4D6-4E9E-A480-F0FEF62591A8}">
      <dgm:prSet/>
      <dgm:spPr/>
      <dgm:t>
        <a:bodyPr/>
        <a:lstStyle/>
        <a:p>
          <a:endParaRPr lang="en-GB" noProof="0" dirty="0">
            <a:latin typeface="Bahnschrift Light Condensed" panose="020B0502040204020203" pitchFamily="34" charset="0"/>
          </a:endParaRPr>
        </a:p>
      </dgm:t>
    </dgm:pt>
    <dgm:pt modelId="{F0D366A7-E9DC-4732-948B-4463D5DB5B96}" type="sibTrans" cxnId="{3FD95B02-E4D6-4E9E-A480-F0FEF62591A8}">
      <dgm:prSet/>
      <dgm:spPr/>
      <dgm:t>
        <a:bodyPr/>
        <a:lstStyle/>
        <a:p>
          <a:endParaRPr lang="en-GB" noProof="0" dirty="0">
            <a:latin typeface="Bahnschrift Light Condensed" panose="020B0502040204020203" pitchFamily="34" charset="0"/>
          </a:endParaRPr>
        </a:p>
      </dgm:t>
    </dgm:pt>
    <dgm:pt modelId="{25014A92-25FE-4417-9589-C76553959B34}">
      <dgm:prSet phldrT="[Tekst]" custT="1"/>
      <dgm:spPr/>
      <dgm:t>
        <a:bodyPr/>
        <a:lstStyle/>
        <a:p>
          <a:r>
            <a:rPr lang="en" sz="2000" baseline="0" noProof="0" dirty="0" smtClean="0">
              <a:latin typeface="+mj-lt"/>
            </a:rPr>
            <a:t>2018.10 Staff increase</a:t>
          </a:r>
          <a:endParaRPr lang="en-GB" sz="2000" baseline="0" noProof="0" dirty="0">
            <a:latin typeface="+mj-lt"/>
          </a:endParaRPr>
        </a:p>
      </dgm:t>
    </dgm:pt>
    <dgm:pt modelId="{520713C3-0E09-4E7B-A39E-5078102EEE0A}" type="parTrans" cxnId="{1A8AF42D-82A8-4CB2-8C10-B165B9509E46}">
      <dgm:prSet/>
      <dgm:spPr/>
      <dgm:t>
        <a:bodyPr/>
        <a:lstStyle/>
        <a:p>
          <a:endParaRPr lang="en-GB" noProof="0" dirty="0">
            <a:latin typeface="Bahnschrift Light Condensed" panose="020B0502040204020203" pitchFamily="34" charset="0"/>
          </a:endParaRPr>
        </a:p>
      </dgm:t>
    </dgm:pt>
    <dgm:pt modelId="{B7DFBED8-EC23-430F-84FC-63CA149E341B}" type="sibTrans" cxnId="{1A8AF42D-82A8-4CB2-8C10-B165B9509E46}">
      <dgm:prSet/>
      <dgm:spPr/>
      <dgm:t>
        <a:bodyPr/>
        <a:lstStyle/>
        <a:p>
          <a:endParaRPr lang="en-GB" noProof="0" dirty="0">
            <a:latin typeface="Bahnschrift Light Condensed" panose="020B0502040204020203" pitchFamily="34" charset="0"/>
          </a:endParaRPr>
        </a:p>
      </dgm:t>
    </dgm:pt>
    <dgm:pt modelId="{0A90A8E3-7160-46E0-A63B-EB920242C60A}">
      <dgm:prSet phldrT="[Tekst]" custT="1"/>
      <dgm:spPr/>
      <dgm:t>
        <a:bodyPr/>
        <a:lstStyle/>
        <a:p>
          <a:r>
            <a:rPr lang="en" sz="2000" baseline="0" noProof="0" dirty="0" smtClean="0">
              <a:latin typeface="+mj-lt"/>
            </a:rPr>
            <a:t>2019.01 OAGN Innovation Lab established</a:t>
          </a:r>
          <a:endParaRPr lang="en-GB" sz="2000" baseline="0" noProof="0" dirty="0">
            <a:latin typeface="+mj-lt"/>
          </a:endParaRPr>
        </a:p>
      </dgm:t>
    </dgm:pt>
    <dgm:pt modelId="{DAB3BDD1-F77F-4A1C-AA27-4EA7C220C02F}" type="parTrans" cxnId="{F09548D5-7003-482E-8FC9-A58292635D70}">
      <dgm:prSet/>
      <dgm:spPr/>
      <dgm:t>
        <a:bodyPr/>
        <a:lstStyle/>
        <a:p>
          <a:endParaRPr lang="en-GB" noProof="0" dirty="0"/>
        </a:p>
      </dgm:t>
    </dgm:pt>
    <dgm:pt modelId="{7470B267-752C-4DFE-B4B0-EE59812FDDED}" type="sibTrans" cxnId="{F09548D5-7003-482E-8FC9-A58292635D70}">
      <dgm:prSet/>
      <dgm:spPr/>
      <dgm:t>
        <a:bodyPr/>
        <a:lstStyle/>
        <a:p>
          <a:endParaRPr lang="en-GB" noProof="0" dirty="0"/>
        </a:p>
      </dgm:t>
    </dgm:pt>
    <dgm:pt modelId="{EE677E09-7702-403B-9C0A-123C1049F277}" type="pres">
      <dgm:prSet presAssocID="{B58F6DE5-8FCA-4F69-86E6-4211FB3186F2}" presName="arrowDiagram" presStyleCnt="0">
        <dgm:presLayoutVars>
          <dgm:chMax val="5"/>
          <dgm:dir/>
          <dgm:resizeHandles val="exact"/>
        </dgm:presLayoutVars>
      </dgm:prSet>
      <dgm:spPr/>
    </dgm:pt>
    <dgm:pt modelId="{4C6C6C53-41DE-49D7-BC4F-2B567C079602}" type="pres">
      <dgm:prSet presAssocID="{B58F6DE5-8FCA-4F69-86E6-4211FB3186F2}" presName="arrow" presStyleLbl="bgShp" presStyleIdx="0" presStyleCnt="1" custScaleX="100656" custLinFactNeighborX="703" custLinFactNeighborY="5800"/>
      <dgm:spPr/>
    </dgm:pt>
    <dgm:pt modelId="{297488BB-29B8-4070-A919-6D9D0F77FE42}" type="pres">
      <dgm:prSet presAssocID="{B58F6DE5-8FCA-4F69-86E6-4211FB3186F2}" presName="arrowDiagram5" presStyleCnt="0"/>
      <dgm:spPr/>
    </dgm:pt>
    <dgm:pt modelId="{0B984E11-DF41-4EA2-B718-3C58A7FD5C4C}" type="pres">
      <dgm:prSet presAssocID="{23549B80-FA08-4ACB-AA45-05BC7C2EE7C8}" presName="bullet5a" presStyleLbl="node1" presStyleIdx="0" presStyleCnt="5" custScaleX="76043" custScaleY="81299" custLinFactX="-100000" custLinFactY="100000" custLinFactNeighborX="-119610" custLinFactNeighborY="169521"/>
      <dgm:spPr/>
    </dgm:pt>
    <dgm:pt modelId="{1F2E09FE-2BD1-48D5-ACEF-25D986119218}" type="pres">
      <dgm:prSet presAssocID="{23549B80-FA08-4ACB-AA45-05BC7C2EE7C8}" presName="textBox5a" presStyleLbl="revTx" presStyleIdx="0" presStyleCnt="5" custScaleX="408553" custScaleY="26113" custLinFactX="8676" custLinFactNeighborX="100000" custLinFactNeighborY="1387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1997EFE-705B-4F74-B3F0-CE4E493EA8F8}" type="pres">
      <dgm:prSet presAssocID="{A701BCD5-7144-4EB1-BCB1-CC0E2A4AB39A}" presName="bullet5b" presStyleLbl="node1" presStyleIdx="1" presStyleCnt="5" custScaleX="81858" custScaleY="78231" custLinFactX="-152448" custLinFactY="118007" custLinFactNeighborX="-200000" custLinFactNeighborY="200000"/>
      <dgm:spPr/>
    </dgm:pt>
    <dgm:pt modelId="{EBE7037B-84BF-4E5F-B4BC-2E462222A286}" type="pres">
      <dgm:prSet presAssocID="{A701BCD5-7144-4EB1-BCB1-CC0E2A4AB39A}" presName="textBox5b" presStyleLbl="revTx" presStyleIdx="1" presStyleCnt="5" custScaleX="408286" custScaleY="16078" custLinFactNeighborX="85227" custLinFactNeighborY="32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703D8C-9E63-4DB5-B17E-E31E73863840}" type="pres">
      <dgm:prSet presAssocID="{D320BE8D-AE69-4618-A114-113A7FF14966}" presName="bullet5c" presStyleLbl="node1" presStyleIdx="2" presStyleCnt="5" custLinFactX="-200000" custLinFactY="100000" custLinFactNeighborX="-244834" custLinFactNeighborY="167857"/>
      <dgm:spPr/>
    </dgm:pt>
    <dgm:pt modelId="{EA187253-3112-4A4E-8EB3-3EE828F2178D}" type="pres">
      <dgm:prSet presAssocID="{D320BE8D-AE69-4618-A114-113A7FF14966}" presName="textBox5c" presStyleLbl="revTx" presStyleIdx="2" presStyleCnt="5" custScaleX="359610" custScaleY="10851" custLinFactNeighborX="26934" custLinFactNeighborY="-405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16C3E1-C291-4893-96FD-EEE70E9B606B}" type="pres">
      <dgm:prSet presAssocID="{25014A92-25FE-4417-9589-C76553959B34}" presName="bullet5d" presStyleLbl="node1" presStyleIdx="3" presStyleCnt="5" custLinFactX="-100000" custLinFactNeighborX="-159433" custLinFactNeighborY="95035"/>
      <dgm:spPr/>
    </dgm:pt>
    <dgm:pt modelId="{482AA682-CC86-4D38-89B9-4913177F0187}" type="pres">
      <dgm:prSet presAssocID="{25014A92-25FE-4417-9589-C76553959B34}" presName="textBox5d" presStyleLbl="revTx" presStyleIdx="3" presStyleCnt="5" custScaleX="184907" custScaleY="12239" custLinFactNeighborX="-60990" custLinFactNeighborY="-1846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BEEF82D-AA97-431A-93F1-77D9B466CB65}" type="pres">
      <dgm:prSet presAssocID="{0A90A8E3-7160-46E0-A63B-EB920242C60A}" presName="bullet5e" presStyleLbl="node1" presStyleIdx="4" presStyleCnt="5" custLinFactX="-100000" custLinFactNeighborX="-111065" custLinFactNeighborY="42628"/>
      <dgm:spPr/>
      <dgm:t>
        <a:bodyPr/>
        <a:lstStyle/>
        <a:p>
          <a:endParaRPr lang="nb-NO"/>
        </a:p>
      </dgm:t>
    </dgm:pt>
    <dgm:pt modelId="{85A70637-91BD-45AC-9F11-38E750EA0846}" type="pres">
      <dgm:prSet presAssocID="{0A90A8E3-7160-46E0-A63B-EB920242C60A}" presName="textBox5e" presStyleLbl="revTx" presStyleIdx="4" presStyleCnt="5" custScaleX="324707" custScaleY="12145" custLinFactNeighborX="28425" custLinFactNeighborY="-2652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A355A58-15F2-4F0F-BC92-CD4629F6B82E}" srcId="{B58F6DE5-8FCA-4F69-86E6-4211FB3186F2}" destId="{23549B80-FA08-4ACB-AA45-05BC7C2EE7C8}" srcOrd="0" destOrd="0" parTransId="{B93AAD26-43C2-4FF9-9E1B-2256D4C7A568}" sibTransId="{058F29EF-ADC0-4F80-8A88-3832E50E2C0F}"/>
    <dgm:cxn modelId="{C1A2176A-2BB0-4167-B5F1-01A318A9C6CF}" type="presOf" srcId="{25014A92-25FE-4417-9589-C76553959B34}" destId="{482AA682-CC86-4D38-89B9-4913177F0187}" srcOrd="0" destOrd="0" presId="urn:microsoft.com/office/officeart/2005/8/layout/arrow2"/>
    <dgm:cxn modelId="{3DB059E5-0AF4-44EC-A352-B1B3926276EB}" type="presOf" srcId="{23549B80-FA08-4ACB-AA45-05BC7C2EE7C8}" destId="{1F2E09FE-2BD1-48D5-ACEF-25D986119218}" srcOrd="0" destOrd="0" presId="urn:microsoft.com/office/officeart/2005/8/layout/arrow2"/>
    <dgm:cxn modelId="{F09548D5-7003-482E-8FC9-A58292635D70}" srcId="{B58F6DE5-8FCA-4F69-86E6-4211FB3186F2}" destId="{0A90A8E3-7160-46E0-A63B-EB920242C60A}" srcOrd="4" destOrd="0" parTransId="{DAB3BDD1-F77F-4A1C-AA27-4EA7C220C02F}" sibTransId="{7470B267-752C-4DFE-B4B0-EE59812FDDED}"/>
    <dgm:cxn modelId="{34793F16-873D-413E-897E-0DEC360EB9D5}" srcId="{B58F6DE5-8FCA-4F69-86E6-4211FB3186F2}" destId="{A701BCD5-7144-4EB1-BCB1-CC0E2A4AB39A}" srcOrd="1" destOrd="0" parTransId="{98910376-A04C-4CC6-BF80-A1854686DB78}" sibTransId="{AFE5D1F7-A967-4BFE-8ACC-E0807D484853}"/>
    <dgm:cxn modelId="{3C5771A8-FA79-44F0-AD78-CDB92BD5A0AD}" type="presOf" srcId="{0A90A8E3-7160-46E0-A63B-EB920242C60A}" destId="{85A70637-91BD-45AC-9F11-38E750EA0846}" srcOrd="0" destOrd="0" presId="urn:microsoft.com/office/officeart/2005/8/layout/arrow2"/>
    <dgm:cxn modelId="{3FD95B02-E4D6-4E9E-A480-F0FEF62591A8}" srcId="{B58F6DE5-8FCA-4F69-86E6-4211FB3186F2}" destId="{D320BE8D-AE69-4618-A114-113A7FF14966}" srcOrd="2" destOrd="0" parTransId="{37E6BFA0-F4CC-42B6-BE5E-FDC11382DA58}" sibTransId="{F0D366A7-E9DC-4732-948B-4463D5DB5B96}"/>
    <dgm:cxn modelId="{1A8AF42D-82A8-4CB2-8C10-B165B9509E46}" srcId="{B58F6DE5-8FCA-4F69-86E6-4211FB3186F2}" destId="{25014A92-25FE-4417-9589-C76553959B34}" srcOrd="3" destOrd="0" parTransId="{520713C3-0E09-4E7B-A39E-5078102EEE0A}" sibTransId="{B7DFBED8-EC23-430F-84FC-63CA149E341B}"/>
    <dgm:cxn modelId="{E392ACDC-6E06-4324-827C-21E12EB68B69}" type="presOf" srcId="{A701BCD5-7144-4EB1-BCB1-CC0E2A4AB39A}" destId="{EBE7037B-84BF-4E5F-B4BC-2E462222A286}" srcOrd="0" destOrd="0" presId="urn:microsoft.com/office/officeart/2005/8/layout/arrow2"/>
    <dgm:cxn modelId="{D3D48BFA-378F-4C49-A0CE-1E39456D30B6}" type="presOf" srcId="{D320BE8D-AE69-4618-A114-113A7FF14966}" destId="{EA187253-3112-4A4E-8EB3-3EE828F2178D}" srcOrd="0" destOrd="0" presId="urn:microsoft.com/office/officeart/2005/8/layout/arrow2"/>
    <dgm:cxn modelId="{A79F65A3-8571-491D-8830-1335C1A30348}" type="presOf" srcId="{B58F6DE5-8FCA-4F69-86E6-4211FB3186F2}" destId="{EE677E09-7702-403B-9C0A-123C1049F277}" srcOrd="0" destOrd="0" presId="urn:microsoft.com/office/officeart/2005/8/layout/arrow2"/>
    <dgm:cxn modelId="{5B287187-DDBF-4010-8DC0-F8D3DFB65DF8}" type="presParOf" srcId="{EE677E09-7702-403B-9C0A-123C1049F277}" destId="{4C6C6C53-41DE-49D7-BC4F-2B567C079602}" srcOrd="0" destOrd="0" presId="urn:microsoft.com/office/officeart/2005/8/layout/arrow2"/>
    <dgm:cxn modelId="{2130888B-FEBF-4C53-97E1-FFD766FB2FA2}" type="presParOf" srcId="{EE677E09-7702-403B-9C0A-123C1049F277}" destId="{297488BB-29B8-4070-A919-6D9D0F77FE42}" srcOrd="1" destOrd="0" presId="urn:microsoft.com/office/officeart/2005/8/layout/arrow2"/>
    <dgm:cxn modelId="{AC906819-EF68-402A-B850-4AF735F84CC0}" type="presParOf" srcId="{297488BB-29B8-4070-A919-6D9D0F77FE42}" destId="{0B984E11-DF41-4EA2-B718-3C58A7FD5C4C}" srcOrd="0" destOrd="0" presId="urn:microsoft.com/office/officeart/2005/8/layout/arrow2"/>
    <dgm:cxn modelId="{6CB14577-6902-4C2B-95E7-50F43F812A53}" type="presParOf" srcId="{297488BB-29B8-4070-A919-6D9D0F77FE42}" destId="{1F2E09FE-2BD1-48D5-ACEF-25D986119218}" srcOrd="1" destOrd="0" presId="urn:microsoft.com/office/officeart/2005/8/layout/arrow2"/>
    <dgm:cxn modelId="{2C19D23A-3228-4D17-BE3B-6E72DE3AE55F}" type="presParOf" srcId="{297488BB-29B8-4070-A919-6D9D0F77FE42}" destId="{71997EFE-705B-4F74-B3F0-CE4E493EA8F8}" srcOrd="2" destOrd="0" presId="urn:microsoft.com/office/officeart/2005/8/layout/arrow2"/>
    <dgm:cxn modelId="{DD0E67C1-A5CC-4CA0-9B51-DD864E702641}" type="presParOf" srcId="{297488BB-29B8-4070-A919-6D9D0F77FE42}" destId="{EBE7037B-84BF-4E5F-B4BC-2E462222A286}" srcOrd="3" destOrd="0" presId="urn:microsoft.com/office/officeart/2005/8/layout/arrow2"/>
    <dgm:cxn modelId="{E05744FE-80E1-44A7-819F-9A8E279C5D5B}" type="presParOf" srcId="{297488BB-29B8-4070-A919-6D9D0F77FE42}" destId="{F9703D8C-9E63-4DB5-B17E-E31E73863840}" srcOrd="4" destOrd="0" presId="urn:microsoft.com/office/officeart/2005/8/layout/arrow2"/>
    <dgm:cxn modelId="{1F3EF542-1A9F-4AA8-B7C5-EF6000745BD6}" type="presParOf" srcId="{297488BB-29B8-4070-A919-6D9D0F77FE42}" destId="{EA187253-3112-4A4E-8EB3-3EE828F2178D}" srcOrd="5" destOrd="0" presId="urn:microsoft.com/office/officeart/2005/8/layout/arrow2"/>
    <dgm:cxn modelId="{C545FF83-C1BF-4F50-9E4E-A52D38BB710A}" type="presParOf" srcId="{297488BB-29B8-4070-A919-6D9D0F77FE42}" destId="{A216C3E1-C291-4893-96FD-EEE70E9B606B}" srcOrd="6" destOrd="0" presId="urn:microsoft.com/office/officeart/2005/8/layout/arrow2"/>
    <dgm:cxn modelId="{65BA0CCE-6F15-482E-8603-A009C8A156D2}" type="presParOf" srcId="{297488BB-29B8-4070-A919-6D9D0F77FE42}" destId="{482AA682-CC86-4D38-89B9-4913177F0187}" srcOrd="7" destOrd="0" presId="urn:microsoft.com/office/officeart/2005/8/layout/arrow2"/>
    <dgm:cxn modelId="{BDD79A45-4190-4D1F-A79C-BFDC40745419}" type="presParOf" srcId="{297488BB-29B8-4070-A919-6D9D0F77FE42}" destId="{6BEEF82D-AA97-431A-93F1-77D9B466CB65}" srcOrd="8" destOrd="0" presId="urn:microsoft.com/office/officeart/2005/8/layout/arrow2"/>
    <dgm:cxn modelId="{099879BC-E77A-45C9-AB2B-6E767C5B6A91}" type="presParOf" srcId="{297488BB-29B8-4070-A919-6D9D0F77FE42}" destId="{85A70637-91BD-45AC-9F11-38E750EA084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C6C53-41DE-49D7-BC4F-2B567C079602}">
      <dsp:nvSpPr>
        <dsp:cNvPr id="0" name=""/>
        <dsp:cNvSpPr/>
      </dsp:nvSpPr>
      <dsp:spPr>
        <a:xfrm>
          <a:off x="802117" y="0"/>
          <a:ext cx="7345789" cy="456119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84E11-DF41-4EA2-B718-3C58A7FD5C4C}">
      <dsp:nvSpPr>
        <dsp:cNvPr id="0" name=""/>
        <dsp:cNvSpPr/>
      </dsp:nvSpPr>
      <dsp:spPr>
        <a:xfrm>
          <a:off x="1145081" y="3859797"/>
          <a:ext cx="127639" cy="136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E09FE-2BD1-48D5-ACEF-25D986119218}">
      <dsp:nvSpPr>
        <dsp:cNvPr id="0" name=""/>
        <dsp:cNvSpPr/>
      </dsp:nvSpPr>
      <dsp:spPr>
        <a:xfrm>
          <a:off x="1141568" y="4027332"/>
          <a:ext cx="3905876" cy="28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4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kern="1200" baseline="0" noProof="0" dirty="0" smtClean="0">
              <a:latin typeface="+mj-lt"/>
            </a:rPr>
            <a:t>2017.02 Project Initiative</a:t>
          </a:r>
          <a:endParaRPr lang="en-GB" sz="2000" kern="1200" baseline="0" noProof="0" dirty="0">
            <a:latin typeface="+mj-lt"/>
          </a:endParaRPr>
        </a:p>
      </dsp:txBody>
      <dsp:txXfrm>
        <a:off x="1141568" y="4027332"/>
        <a:ext cx="3905876" cy="283473"/>
      </dsp:txXfrm>
    </dsp:sp>
    <dsp:sp modelId="{71997EFE-705B-4F74-B3F0-CE4E493EA8F8}">
      <dsp:nvSpPr>
        <dsp:cNvPr id="0" name=""/>
        <dsp:cNvSpPr/>
      </dsp:nvSpPr>
      <dsp:spPr>
        <a:xfrm>
          <a:off x="1500048" y="3382773"/>
          <a:ext cx="215061" cy="205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7037B-84BF-4E5F-B4BC-2E462222A286}">
      <dsp:nvSpPr>
        <dsp:cNvPr id="0" name=""/>
        <dsp:cNvSpPr/>
      </dsp:nvSpPr>
      <dsp:spPr>
        <a:xfrm>
          <a:off x="1698662" y="3513203"/>
          <a:ext cx="4946196" cy="30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1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kern="1200" baseline="0" noProof="0" dirty="0" smtClean="0">
              <a:latin typeface="+mj-lt"/>
            </a:rPr>
            <a:t>2017.03 Inspirational Visit NAO - UK</a:t>
          </a:r>
          <a:endParaRPr lang="en-GB" sz="2000" kern="1200" baseline="0" noProof="0" dirty="0">
            <a:latin typeface="+mj-lt"/>
          </a:endParaRPr>
        </a:p>
      </dsp:txBody>
      <dsp:txXfrm>
        <a:off x="1698662" y="3513203"/>
        <a:ext cx="4946196" cy="307273"/>
      </dsp:txXfrm>
    </dsp:sp>
    <dsp:sp modelId="{F9703D8C-9E63-4DB5-B17E-E31E73863840}">
      <dsp:nvSpPr>
        <dsp:cNvPr id="0" name=""/>
        <dsp:cNvSpPr/>
      </dsp:nvSpPr>
      <dsp:spPr>
        <a:xfrm>
          <a:off x="2011598" y="2760957"/>
          <a:ext cx="350299" cy="350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87253-3112-4A4E-8EB3-3EE828F2178D}">
      <dsp:nvSpPr>
        <dsp:cNvPr id="0" name=""/>
        <dsp:cNvSpPr/>
      </dsp:nvSpPr>
      <dsp:spPr>
        <a:xfrm>
          <a:off x="2296066" y="3036606"/>
          <a:ext cx="5065098" cy="27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kern="1200" baseline="0" noProof="0" dirty="0" smtClean="0">
              <a:latin typeface="+mj-lt"/>
            </a:rPr>
            <a:t>2017.05 Data Center Project established</a:t>
          </a:r>
          <a:endParaRPr lang="en-GB" sz="2000" kern="1200" baseline="0" noProof="0" dirty="0">
            <a:latin typeface="+mj-lt"/>
          </a:endParaRPr>
        </a:p>
      </dsp:txBody>
      <dsp:txXfrm>
        <a:off x="2296066" y="3036606"/>
        <a:ext cx="5065098" cy="278153"/>
      </dsp:txXfrm>
    </dsp:sp>
    <dsp:sp modelId="{A216C3E1-C291-4893-96FD-EEE70E9B606B}">
      <dsp:nvSpPr>
        <dsp:cNvPr id="0" name=""/>
        <dsp:cNvSpPr/>
      </dsp:nvSpPr>
      <dsp:spPr>
        <a:xfrm>
          <a:off x="3753405" y="1708965"/>
          <a:ext cx="452470" cy="452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AA682-CC86-4D38-89B9-4913177F0187}">
      <dsp:nvSpPr>
        <dsp:cNvPr id="0" name=""/>
        <dsp:cNvSpPr/>
      </dsp:nvSpPr>
      <dsp:spPr>
        <a:xfrm>
          <a:off x="3643655" y="2281954"/>
          <a:ext cx="2698871" cy="37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5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kern="1200" baseline="0" noProof="0" dirty="0" smtClean="0">
              <a:latin typeface="+mj-lt"/>
            </a:rPr>
            <a:t>2018.10 Staff increase</a:t>
          </a:r>
          <a:endParaRPr lang="en-GB" sz="2000" kern="1200" baseline="0" noProof="0" dirty="0">
            <a:latin typeface="+mj-lt"/>
          </a:endParaRPr>
        </a:p>
      </dsp:txBody>
      <dsp:txXfrm>
        <a:off x="3643655" y="2281954"/>
        <a:ext cx="2698871" cy="374024"/>
      </dsp:txXfrm>
    </dsp:sp>
    <dsp:sp modelId="{6BEEF82D-AA97-431A-93F1-77D9B466CB65}">
      <dsp:nvSpPr>
        <dsp:cNvPr id="0" name=""/>
        <dsp:cNvSpPr/>
      </dsp:nvSpPr>
      <dsp:spPr>
        <a:xfrm>
          <a:off x="5107950" y="1161653"/>
          <a:ext cx="576535" cy="576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70637-91BD-45AC-9F11-38E750EA0846}">
      <dsp:nvSpPr>
        <dsp:cNvPr id="0" name=""/>
        <dsp:cNvSpPr/>
      </dsp:nvSpPr>
      <dsp:spPr>
        <a:xfrm>
          <a:off x="5075786" y="1788432"/>
          <a:ext cx="4739368" cy="4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49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kern="1200" baseline="0" noProof="0" dirty="0" smtClean="0">
              <a:latin typeface="+mj-lt"/>
            </a:rPr>
            <a:t>2019.01 OAGN Innovation Lab established</a:t>
          </a:r>
          <a:endParaRPr lang="en-GB" sz="2000" kern="1200" baseline="0" noProof="0" dirty="0">
            <a:latin typeface="+mj-lt"/>
          </a:endParaRPr>
        </a:p>
      </dsp:txBody>
      <dsp:txXfrm>
        <a:off x="5075786" y="1788432"/>
        <a:ext cx="4739368" cy="407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38464-94C1-4A93-AA4F-6F15697E0670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9F35-D320-40E2-84D9-DBB50B2CB5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05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68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754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0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8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7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3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56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84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15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79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93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smtClean="0"/>
              <a:t>Click to edit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 smtClean="0"/>
              <a:t>Edit text styles in the template</a:t>
            </a:r>
          </a:p>
          <a:p>
            <a:pPr lvl="1"/>
            <a:r>
              <a:rPr lang="en" smtClean="0"/>
              <a:t>Second level</a:t>
            </a:r>
          </a:p>
          <a:p>
            <a:pPr lvl="2"/>
            <a:r>
              <a:rPr lang="en" smtClean="0"/>
              <a:t>Third level</a:t>
            </a:r>
          </a:p>
          <a:p>
            <a:pPr lvl="3"/>
            <a:r>
              <a:rPr lang="en" smtClean="0"/>
              <a:t>Fourth level</a:t>
            </a:r>
          </a:p>
          <a:p>
            <a:pPr lvl="4"/>
            <a:r>
              <a:rPr lang="en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F828-21D1-4BEB-9DC4-B332DB508234}" type="datetimeFigureOut">
              <a:rPr lang="nb-NO" smtClean="0"/>
              <a:t>18.03.2023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2C3A-281A-41C6-A329-9888A1A33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24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uditingalgorithms.net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86840" y="988579"/>
            <a:ext cx="9962478" cy="5146214"/>
          </a:xfrm>
        </p:spPr>
        <p:txBody>
          <a:bodyPr>
            <a:noAutofit/>
          </a:bodyPr>
          <a:lstStyle/>
          <a:p>
            <a:pPr algn="ctr"/>
            <a:r>
              <a:rPr lang="nb-NO" sz="6600" dirty="0" smtClean="0">
                <a:latin typeface="Georgia" panose="02040502050405020303" pitchFamily="18" charset="0"/>
              </a:rPr>
              <a:t>Data Science Applied</a:t>
            </a:r>
            <a:br>
              <a:rPr lang="nb-NO" sz="6600" dirty="0" smtClean="0">
                <a:latin typeface="Georgia" panose="02040502050405020303" pitchFamily="18" charset="0"/>
              </a:rPr>
            </a:br>
            <a:r>
              <a:rPr lang="nb-NO" sz="3600" dirty="0" smtClean="0">
                <a:latin typeface="Georgia" panose="02040502050405020303" pitchFamily="18" charset="0"/>
              </a:rPr>
              <a:t>The </a:t>
            </a:r>
            <a:r>
              <a:rPr lang="nb-NO" sz="3600" dirty="0" err="1" smtClean="0">
                <a:latin typeface="Georgia" panose="02040502050405020303" pitchFamily="18" charset="0"/>
              </a:rPr>
              <a:t>Innovation</a:t>
            </a:r>
            <a:r>
              <a:rPr lang="nb-NO" sz="3600" dirty="0" smtClean="0">
                <a:latin typeface="Georgia" panose="02040502050405020303" pitchFamily="18" charset="0"/>
              </a:rPr>
              <a:t> Lab &amp; </a:t>
            </a:r>
            <a:r>
              <a:rPr lang="nb-NO" sz="3600" dirty="0" err="1" smtClean="0">
                <a:latin typeface="Georgia" panose="02040502050405020303" pitchFamily="18" charset="0"/>
              </a:rPr>
              <a:t>Performance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Audit</a:t>
            </a:r>
            <a:r>
              <a:rPr lang="nb-NO" sz="3600" dirty="0" smtClean="0">
                <a:latin typeface="Georgia" panose="02040502050405020303" pitchFamily="18" charset="0"/>
              </a:rPr>
              <a:t/>
            </a:r>
            <a:br>
              <a:rPr lang="nb-NO" sz="3600" dirty="0" smtClean="0">
                <a:latin typeface="Georgia" panose="02040502050405020303" pitchFamily="18" charset="0"/>
              </a:rPr>
            </a:br>
            <a:r>
              <a:rPr lang="nb-NO" sz="3600" dirty="0">
                <a:latin typeface="Georgia" panose="02040502050405020303" pitchFamily="18" charset="0"/>
              </a:rPr>
              <a:t/>
            </a:r>
            <a:br>
              <a:rPr lang="nb-NO" sz="3600" dirty="0">
                <a:latin typeface="Georgia" panose="02040502050405020303" pitchFamily="18" charset="0"/>
              </a:rPr>
            </a:br>
            <a:r>
              <a:rPr lang="nb-NO" sz="3600" dirty="0" smtClean="0">
                <a:latin typeface="Georgia" panose="02040502050405020303" pitchFamily="18" charset="0"/>
              </a:rPr>
              <a:t/>
            </a:r>
            <a:br>
              <a:rPr lang="nb-NO" sz="3600" dirty="0" smtClean="0">
                <a:latin typeface="Georgia" panose="02040502050405020303" pitchFamily="18" charset="0"/>
              </a:rPr>
            </a:br>
            <a:r>
              <a:rPr lang="nb-NO" sz="2800" dirty="0" smtClean="0">
                <a:latin typeface="Georgia" panose="02040502050405020303" pitchFamily="18" charset="0"/>
              </a:rPr>
              <a:t>Sverre Lunde</a:t>
            </a:r>
            <a:br>
              <a:rPr lang="nb-NO" sz="2800" dirty="0" smtClean="0">
                <a:latin typeface="Georgia" panose="02040502050405020303" pitchFamily="18" charset="0"/>
              </a:rPr>
            </a:br>
            <a:r>
              <a:rPr lang="nb-NO" sz="2800" dirty="0" err="1" smtClean="0">
                <a:latin typeface="Georgia" panose="02040502050405020303" pitchFamily="18" charset="0"/>
              </a:rPr>
              <a:t>Deputy</a:t>
            </a:r>
            <a:r>
              <a:rPr lang="nb-NO" sz="2800" dirty="0" smtClean="0">
                <a:latin typeface="Georgia" panose="02040502050405020303" pitchFamily="18" charset="0"/>
              </a:rPr>
              <a:t> </a:t>
            </a:r>
            <a:r>
              <a:rPr lang="nb-NO" sz="2800" dirty="0" err="1" smtClean="0">
                <a:latin typeface="Georgia" panose="02040502050405020303" pitchFamily="18" charset="0"/>
              </a:rPr>
              <a:t>Auditor</a:t>
            </a:r>
            <a:r>
              <a:rPr lang="nb-NO" sz="2800" dirty="0" smtClean="0">
                <a:latin typeface="Georgia" panose="02040502050405020303" pitchFamily="18" charset="0"/>
              </a:rPr>
              <a:t> General, OAGN</a:t>
            </a:r>
            <a:br>
              <a:rPr lang="nb-NO" sz="2800" dirty="0" smtClean="0">
                <a:latin typeface="Georgia" panose="02040502050405020303" pitchFamily="18" charset="0"/>
              </a:rPr>
            </a:br>
            <a:r>
              <a:rPr lang="nb-NO" sz="2800" dirty="0" smtClean="0">
                <a:latin typeface="Georgia" panose="02040502050405020303" pitchFamily="18" charset="0"/>
              </a:rPr>
              <a:t>PAS Meeting, Dublin</a:t>
            </a:r>
            <a:br>
              <a:rPr lang="nb-NO" sz="2800" dirty="0" smtClean="0">
                <a:latin typeface="Georgia" panose="02040502050405020303" pitchFamily="18" charset="0"/>
              </a:rPr>
            </a:br>
            <a:r>
              <a:rPr lang="nb-NO" sz="2800" dirty="0" err="1" smtClean="0">
                <a:latin typeface="Georgia" panose="02040502050405020303" pitchFamily="18" charset="0"/>
              </a:rPr>
              <a:t>March</a:t>
            </a:r>
            <a:r>
              <a:rPr lang="nb-NO" sz="2800" dirty="0" smtClean="0">
                <a:latin typeface="Georgia" panose="02040502050405020303" pitchFamily="18" charset="0"/>
              </a:rPr>
              <a:t> 28-29th, 2023</a:t>
            </a:r>
            <a:r>
              <a:rPr lang="nb-NO" sz="2800" dirty="0" smtClean="0">
                <a:latin typeface="Georgia" panose="02040502050405020303" pitchFamily="18" charset="0"/>
              </a:rPr>
              <a:t/>
            </a:r>
            <a:br>
              <a:rPr lang="nb-NO" sz="2800" dirty="0" smtClean="0">
                <a:latin typeface="Georgia" panose="02040502050405020303" pitchFamily="18" charset="0"/>
              </a:rPr>
            </a:br>
            <a:r>
              <a:rPr lang="nb-NO" sz="2800" dirty="0">
                <a:latin typeface="Georgia" panose="02040502050405020303" pitchFamily="18" charset="0"/>
              </a:rPr>
              <a:t/>
            </a:r>
            <a:br>
              <a:rPr lang="nb-NO" sz="2800" dirty="0">
                <a:latin typeface="Georgia" panose="02040502050405020303" pitchFamily="18" charset="0"/>
              </a:rPr>
            </a:br>
            <a:endParaRPr lang="nb-NO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4870" y="618564"/>
            <a:ext cx="10515600" cy="5576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Georgia" panose="02040502050405020303" pitchFamily="18" charset="0"/>
              </a:rPr>
              <a:t>Then…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sz="2400" dirty="0" smtClean="0">
                <a:latin typeface="Georgia" panose="02040502050405020303" pitchFamily="18" charset="0"/>
              </a:rPr>
              <a:t>The three might not fix the assignment</a:t>
            </a:r>
          </a:p>
          <a:p>
            <a:r>
              <a:rPr lang="en-GB" sz="2400" dirty="0" smtClean="0">
                <a:latin typeface="Georgia" panose="02040502050405020303" pitchFamily="18" charset="0"/>
              </a:rPr>
              <a:t>However, they might fix something else and at least as important</a:t>
            </a:r>
          </a:p>
          <a:p>
            <a:r>
              <a:rPr lang="en-GB" sz="2400" dirty="0" smtClean="0">
                <a:latin typeface="Georgia" panose="02040502050405020303" pitchFamily="18" charset="0"/>
              </a:rPr>
              <a:t>Take risk (you waste an incredible amount of time on meaningless tasks anyway)</a:t>
            </a:r>
          </a:p>
          <a:p>
            <a:r>
              <a:rPr lang="en-GB" sz="2400" dirty="0" smtClean="0">
                <a:latin typeface="Georgia" panose="02040502050405020303" pitchFamily="18" charset="0"/>
              </a:rPr>
              <a:t>Work almost as a small tech </a:t>
            </a:r>
            <a:r>
              <a:rPr lang="en-GB" sz="2400" dirty="0" err="1" smtClean="0">
                <a:latin typeface="Georgia" panose="02040502050405020303" pitchFamily="18" charset="0"/>
              </a:rPr>
              <a:t>startup</a:t>
            </a:r>
            <a:r>
              <a:rPr lang="en-GB" sz="2400" dirty="0" smtClean="0">
                <a:latin typeface="Georgia" panose="02040502050405020303" pitchFamily="18" charset="0"/>
              </a:rPr>
              <a:t> (results and product is everything; process less important)</a:t>
            </a:r>
          </a:p>
          <a:p>
            <a:endParaRPr lang="en-GB" sz="2400" dirty="0" smtClean="0">
              <a:latin typeface="Georgia" panose="02040502050405020303" pitchFamily="18" charset="0"/>
            </a:endParaRPr>
          </a:p>
          <a:p>
            <a:r>
              <a:rPr lang="en-GB" sz="2400" dirty="0" smtClean="0">
                <a:latin typeface="Georgia" panose="02040502050405020303" pitchFamily="18" charset="0"/>
              </a:rPr>
              <a:t>A small NB: With freedom comes responsibility (something tangible and useful should have been produced within a few months)</a:t>
            </a:r>
          </a:p>
        </p:txBody>
      </p:sp>
    </p:spTree>
    <p:extLst>
      <p:ext uri="{BB962C8B-B14F-4D97-AF65-F5344CB8AC3E}">
        <p14:creationId xmlns:p14="http://schemas.microsoft.com/office/powerpoint/2010/main" val="39549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Georgia" panose="02040502050405020303" pitchFamily="18" charset="0"/>
              </a:rPr>
              <a:t>Back in 2017… 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/>
          <a:lstStyle/>
          <a:p>
            <a:r>
              <a:rPr lang="nb-NO" dirty="0" err="1" smtClean="0">
                <a:latin typeface="Georgia" panose="02040502050405020303" pitchFamily="18" charset="0"/>
              </a:rPr>
              <a:t>We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could</a:t>
            </a:r>
            <a:r>
              <a:rPr lang="nb-NO" dirty="0" smtClean="0">
                <a:latin typeface="Georgia" panose="02040502050405020303" pitchFamily="18" charset="0"/>
              </a:rPr>
              <a:t> have spent </a:t>
            </a:r>
            <a:r>
              <a:rPr lang="nb-NO" dirty="0" err="1" smtClean="0">
                <a:latin typeface="Georgia" panose="02040502050405020303" pitchFamily="18" charset="0"/>
              </a:rPr>
              <a:t>the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two</a:t>
            </a:r>
            <a:r>
              <a:rPr lang="nb-NO" dirty="0" smtClean="0">
                <a:latin typeface="Georgia" panose="02040502050405020303" pitchFamily="18" charset="0"/>
              </a:rPr>
              <a:t> first </a:t>
            </a:r>
            <a:r>
              <a:rPr lang="nb-NO" dirty="0" err="1" smtClean="0">
                <a:latin typeface="Georgia" panose="02040502050405020303" pitchFamily="18" charset="0"/>
              </a:rPr>
              <a:t>months</a:t>
            </a:r>
            <a:r>
              <a:rPr lang="nb-NO" dirty="0" smtClean="0">
                <a:latin typeface="Georgia" panose="02040502050405020303" pitchFamily="18" charset="0"/>
              </a:rPr>
              <a:t> planning</a:t>
            </a:r>
          </a:p>
          <a:p>
            <a:endParaRPr lang="nb-NO" dirty="0" smtClean="0">
              <a:latin typeface="Georgia" panose="02040502050405020303" pitchFamily="18" charset="0"/>
            </a:endParaRPr>
          </a:p>
          <a:p>
            <a:r>
              <a:rPr lang="nb-NO" dirty="0" err="1" smtClean="0">
                <a:latin typeface="Georgia" panose="02040502050405020303" pitchFamily="18" charset="0"/>
              </a:rPr>
              <a:t>We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didn’t</a:t>
            </a:r>
            <a:r>
              <a:rPr lang="nb-NO" dirty="0" smtClean="0">
                <a:latin typeface="Georgia" panose="02040502050405020303" pitchFamily="18" charset="0"/>
              </a:rPr>
              <a:t> – </a:t>
            </a:r>
            <a:r>
              <a:rPr lang="nb-NO" dirty="0" err="1" smtClean="0">
                <a:latin typeface="Georgia" panose="02040502050405020303" pitchFamily="18" charset="0"/>
              </a:rPr>
              <a:t>we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started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making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our</a:t>
            </a:r>
            <a:r>
              <a:rPr lang="nb-NO" dirty="0" smtClean="0">
                <a:latin typeface="Georgia" panose="02040502050405020303" pitchFamily="18" charset="0"/>
              </a:rPr>
              <a:t> first </a:t>
            </a:r>
            <a:r>
              <a:rPr lang="nb-NO" dirty="0" err="1" smtClean="0">
                <a:latin typeface="Georgia" panose="02040502050405020303" pitchFamily="18" charset="0"/>
              </a:rPr>
              <a:t>product</a:t>
            </a:r>
            <a:endParaRPr lang="nb-NO" dirty="0" smtClean="0">
              <a:latin typeface="Georgia" panose="02040502050405020303" pitchFamily="18" charset="0"/>
            </a:endParaRPr>
          </a:p>
          <a:p>
            <a:endParaRPr lang="nb-NO" dirty="0">
              <a:latin typeface="Georgia" panose="02040502050405020303" pitchFamily="18" charset="0"/>
            </a:endParaRPr>
          </a:p>
          <a:p>
            <a:r>
              <a:rPr lang="nb-NO" dirty="0" err="1" smtClean="0">
                <a:latin typeface="Georgia" panose="02040502050405020303" pitchFamily="18" charset="0"/>
              </a:rPr>
              <a:t>Called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the</a:t>
            </a:r>
            <a:r>
              <a:rPr lang="nb-NO" dirty="0" smtClean="0">
                <a:latin typeface="Georgia" panose="02040502050405020303" pitchFamily="18" charset="0"/>
              </a:rPr>
              <a:t> «back </a:t>
            </a:r>
            <a:r>
              <a:rPr lang="nb-NO" dirty="0" err="1" smtClean="0">
                <a:latin typeface="Georgia" panose="02040502050405020303" pitchFamily="18" charset="0"/>
              </a:rPr>
              <a:t>catalogue</a:t>
            </a:r>
            <a:r>
              <a:rPr lang="nb-NO" dirty="0" smtClean="0">
                <a:latin typeface="Georgia" panose="02040502050405020303" pitchFamily="18" charset="0"/>
              </a:rPr>
              <a:t> analyser»</a:t>
            </a:r>
          </a:p>
          <a:p>
            <a:endParaRPr lang="nb-NO" dirty="0">
              <a:latin typeface="Georgia" panose="02040502050405020303" pitchFamily="18" charset="0"/>
            </a:endParaRPr>
          </a:p>
          <a:p>
            <a:r>
              <a:rPr lang="nb-NO" dirty="0" err="1" smtClean="0">
                <a:latin typeface="Georgia" panose="02040502050405020303" pitchFamily="18" charset="0"/>
              </a:rPr>
              <a:t>Ready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after</a:t>
            </a:r>
            <a:r>
              <a:rPr lang="nb-NO" dirty="0" smtClean="0">
                <a:latin typeface="Georgia" panose="02040502050405020303" pitchFamily="18" charset="0"/>
              </a:rPr>
              <a:t> a </a:t>
            </a:r>
            <a:r>
              <a:rPr lang="nb-NO" dirty="0" err="1" smtClean="0">
                <a:latin typeface="Georgia" panose="02040502050405020303" pitchFamily="18" charset="0"/>
              </a:rPr>
              <a:t>month</a:t>
            </a:r>
            <a:endParaRPr lang="nb-NO" dirty="0" smtClean="0">
              <a:latin typeface="Georgia" panose="02040502050405020303" pitchFamily="18" charset="0"/>
            </a:endParaRPr>
          </a:p>
          <a:p>
            <a:endParaRPr lang="nb-NO" dirty="0">
              <a:latin typeface="Georgia" panose="02040502050405020303" pitchFamily="18" charset="0"/>
            </a:endParaRPr>
          </a:p>
          <a:p>
            <a:r>
              <a:rPr lang="nb-NO" dirty="0" smtClean="0">
                <a:latin typeface="Georgia" panose="02040502050405020303" pitchFamily="18" charset="0"/>
              </a:rPr>
              <a:t>«Wow… </a:t>
            </a:r>
            <a:r>
              <a:rPr lang="nb-NO" dirty="0" err="1" smtClean="0">
                <a:latin typeface="Georgia" panose="02040502050405020303" pitchFamily="18" charset="0"/>
              </a:rPr>
              <a:t>We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actually</a:t>
            </a:r>
            <a:r>
              <a:rPr lang="nb-NO" dirty="0" smtClean="0">
                <a:latin typeface="Georgia" panose="02040502050405020303" pitchFamily="18" charset="0"/>
              </a:rPr>
              <a:t> do </a:t>
            </a:r>
            <a:r>
              <a:rPr lang="nb-NO" dirty="0" err="1" smtClean="0">
                <a:latin typeface="Georgia" panose="02040502050405020303" pitchFamily="18" charset="0"/>
              </a:rPr>
              <a:t>something</a:t>
            </a:r>
            <a:r>
              <a:rPr lang="nb-NO" dirty="0" smtClean="0">
                <a:latin typeface="Georgia" panose="02040502050405020303" pitchFamily="18" charset="0"/>
              </a:rPr>
              <a:t>…»</a:t>
            </a:r>
          </a:p>
          <a:p>
            <a:endParaRPr lang="nb-NO" dirty="0">
              <a:latin typeface="Georgia" panose="02040502050405020303" pitchFamily="18" charset="0"/>
            </a:endParaRPr>
          </a:p>
          <a:p>
            <a:endParaRPr lang="nb-NO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0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latin typeface="Georgia" panose="02040502050405020303" pitchFamily="18" charset="0"/>
              </a:rPr>
              <a:t>Some general comments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838200" y="1866900"/>
            <a:ext cx="10515600" cy="3546069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" dirty="0" smtClean="0">
                <a:latin typeface="Georgia" panose="02040502050405020303" pitchFamily="18" charset="0"/>
              </a:rPr>
              <a:t>Knowledge of </a:t>
            </a:r>
            <a:r>
              <a:rPr lang="en" dirty="0" smtClean="0">
                <a:solidFill>
                  <a:srgbClr val="00B0F0"/>
                </a:solidFill>
                <a:latin typeface="Georgia" panose="02040502050405020303" pitchFamily="18" charset="0"/>
              </a:rPr>
              <a:t>both audit and technology </a:t>
            </a:r>
            <a:r>
              <a:rPr lang="en" dirty="0" smtClean="0">
                <a:latin typeface="Georgia" panose="02040502050405020303" pitchFamily="18" charset="0"/>
              </a:rPr>
              <a:t>is important </a:t>
            </a:r>
            <a:endParaRPr lang="en-GB" dirty="0" smtClean="0">
              <a:latin typeface="Georgia" panose="02040502050405020303" pitchFamily="18" charset="0"/>
            </a:endParaRPr>
          </a:p>
          <a:p>
            <a:pPr>
              <a:spcAft>
                <a:spcPts val="1200"/>
              </a:spcAft>
            </a:pPr>
            <a:r>
              <a:rPr lang="en" dirty="0" smtClean="0">
                <a:latin typeface="Georgia" panose="02040502050405020303" pitchFamily="18" charset="0"/>
              </a:rPr>
              <a:t>" </a:t>
            </a:r>
            <a:r>
              <a:rPr lang="en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Entrepreneurial spirit </a:t>
            </a:r>
            <a:r>
              <a:rPr lang="en" dirty="0" smtClean="0">
                <a:solidFill>
                  <a:srgbClr val="00B0F0"/>
                </a:solidFill>
                <a:latin typeface="Georgia" panose="02040502050405020303" pitchFamily="18" charset="0"/>
              </a:rPr>
              <a:t>" </a:t>
            </a:r>
            <a:r>
              <a:rPr lang="en" dirty="0" err="1" smtClean="0">
                <a:latin typeface="Georgia" panose="02040502050405020303" pitchFamily="18" charset="0"/>
              </a:rPr>
              <a:t>is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probably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yet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more important</a:t>
            </a:r>
            <a:endParaRPr lang="en-GB" dirty="0" smtClean="0">
              <a:latin typeface="Georgia" panose="02040502050405020303" pitchFamily="18" charset="0"/>
            </a:endParaRPr>
          </a:p>
          <a:p>
            <a:pPr>
              <a:spcAft>
                <a:spcPts val="1200"/>
              </a:spcAft>
            </a:pPr>
            <a:r>
              <a:rPr lang="en" dirty="0" smtClean="0">
                <a:latin typeface="Georgia" panose="02040502050405020303" pitchFamily="18" charset="0"/>
              </a:rPr>
              <a:t>Lots of nice technology is </a:t>
            </a:r>
            <a:r>
              <a:rPr lang="en" dirty="0" smtClean="0">
                <a:solidFill>
                  <a:srgbClr val="00B0F0"/>
                </a:solidFill>
                <a:latin typeface="Georgia" panose="02040502050405020303" pitchFamily="18" charset="0"/>
              </a:rPr>
              <a:t>open source </a:t>
            </a:r>
            <a:r>
              <a:rPr lang="en" dirty="0" smtClean="0">
                <a:latin typeface="Georgia" panose="02040502050405020303" pitchFamily="18" charset="0"/>
              </a:rPr>
              <a:t>and (almost) free – use</a:t>
            </a:r>
            <a:r>
              <a:rPr lang="en" dirty="0">
                <a:latin typeface="Georgia" panose="02040502050405020303" pitchFamily="18" charset="0"/>
              </a:rPr>
              <a:t> </a:t>
            </a:r>
            <a:r>
              <a:rPr lang="en" dirty="0" smtClean="0">
                <a:latin typeface="Georgia" panose="02040502050405020303" pitchFamily="18" charset="0"/>
              </a:rPr>
              <a:t>it</a:t>
            </a:r>
            <a:endParaRPr lang="en-GB" dirty="0" smtClean="0">
              <a:latin typeface="Georgia" panose="02040502050405020303" pitchFamily="18" charset="0"/>
            </a:endParaRPr>
          </a:p>
          <a:p>
            <a:pPr>
              <a:spcAft>
                <a:spcPts val="1200"/>
              </a:spcAft>
            </a:pPr>
            <a:r>
              <a:rPr lang="en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Make </a:t>
            </a:r>
            <a:r>
              <a:rPr lang="en" i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something </a:t>
            </a:r>
            <a:r>
              <a:rPr lang="en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,</a:t>
            </a:r>
            <a:r>
              <a:rPr lang="en" i="1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and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sell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what </a:t>
            </a:r>
            <a:r>
              <a:rPr lang="en" dirty="0" smtClean="0">
                <a:latin typeface="Georgia" panose="02040502050405020303" pitchFamily="18" charset="0"/>
              </a:rPr>
              <a:t>you </a:t>
            </a:r>
            <a:r>
              <a:rPr lang="en" dirty="0" err="1" smtClean="0">
                <a:latin typeface="Georgia" panose="02040502050405020303" pitchFamily="18" charset="0"/>
              </a:rPr>
              <a:t>have</a:t>
            </a:r>
            <a:endParaRPr lang="en-GB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Georgia" panose="02040502050405020303" pitchFamily="18" charset="0"/>
              </a:rPr>
              <a:t>A </a:t>
            </a:r>
            <a:r>
              <a:rPr lang="nb-NO" dirty="0" err="1" smtClean="0">
                <a:latin typeface="Georgia" panose="02040502050405020303" pitchFamily="18" charset="0"/>
              </a:rPr>
              <a:t>few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principles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58134"/>
            <a:ext cx="10515600" cy="3669088"/>
          </a:xfrm>
        </p:spPr>
        <p:txBody>
          <a:bodyPr/>
          <a:lstStyle/>
          <a:p>
            <a:r>
              <a:rPr lang="nb-NO" dirty="0" smtClean="0">
                <a:latin typeface="Georgia" panose="02040502050405020303" pitchFamily="18" charset="0"/>
              </a:rPr>
              <a:t>If </a:t>
            </a:r>
            <a:r>
              <a:rPr lang="nb-NO" dirty="0" err="1" smtClean="0">
                <a:latin typeface="Georgia" panose="02040502050405020303" pitchFamily="18" charset="0"/>
              </a:rPr>
              <a:t>someone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else</a:t>
            </a:r>
            <a:r>
              <a:rPr lang="nb-NO" dirty="0" smtClean="0">
                <a:latin typeface="Georgia" panose="02040502050405020303" pitchFamily="18" charset="0"/>
              </a:rPr>
              <a:t> at </a:t>
            </a:r>
            <a:r>
              <a:rPr lang="nb-NO" dirty="0" err="1" smtClean="0">
                <a:latin typeface="Georgia" panose="02040502050405020303" pitchFamily="18" charset="0"/>
              </a:rPr>
              <a:t>the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office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can</a:t>
            </a:r>
            <a:r>
              <a:rPr lang="nb-NO" dirty="0" smtClean="0">
                <a:latin typeface="Georgia" panose="02040502050405020303" pitchFamily="18" charset="0"/>
              </a:rPr>
              <a:t> do it, </a:t>
            </a:r>
            <a:r>
              <a:rPr lang="nb-NO" dirty="0" err="1" smtClean="0">
                <a:latin typeface="Georgia" panose="02040502050405020303" pitchFamily="18" charset="0"/>
              </a:rPr>
              <a:t>the</a:t>
            </a:r>
            <a:r>
              <a:rPr lang="nb-NO" dirty="0" smtClean="0">
                <a:latin typeface="Georgia" panose="02040502050405020303" pitchFamily="18" charset="0"/>
              </a:rPr>
              <a:t> lab </a:t>
            </a:r>
            <a:r>
              <a:rPr lang="nb-NO" dirty="0" err="1" smtClean="0">
                <a:latin typeface="Georgia" panose="02040502050405020303" pitchFamily="18" charset="0"/>
              </a:rPr>
              <a:t>shouldn’t</a:t>
            </a:r>
            <a:endParaRPr lang="nb-NO" dirty="0" smtClean="0">
              <a:latin typeface="Georgia" panose="02040502050405020303" pitchFamily="18" charset="0"/>
            </a:endParaRPr>
          </a:p>
          <a:p>
            <a:endParaRPr lang="nb-NO" dirty="0">
              <a:latin typeface="Georgia" panose="02040502050405020303" pitchFamily="18" charset="0"/>
            </a:endParaRPr>
          </a:p>
          <a:p>
            <a:r>
              <a:rPr lang="nb-NO" dirty="0" err="1" smtClean="0">
                <a:latin typeface="Georgia" panose="02040502050405020303" pitchFamily="18" charset="0"/>
              </a:rPr>
              <a:t>Prioritization</a:t>
            </a:r>
            <a:r>
              <a:rPr lang="nb-NO" dirty="0" smtClean="0">
                <a:latin typeface="Georgia" panose="02040502050405020303" pitchFamily="18" charset="0"/>
              </a:rPr>
              <a:t> is </a:t>
            </a:r>
            <a:r>
              <a:rPr lang="nb-NO" dirty="0" err="1" smtClean="0">
                <a:latin typeface="Georgia" panose="02040502050405020303" pitchFamily="18" charset="0"/>
              </a:rPr>
              <a:t>based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on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cost</a:t>
            </a:r>
            <a:r>
              <a:rPr lang="nb-NO" dirty="0" smtClean="0">
                <a:latin typeface="Georgia" panose="02040502050405020303" pitchFamily="18" charset="0"/>
              </a:rPr>
              <a:t>/</a:t>
            </a:r>
            <a:r>
              <a:rPr lang="nb-NO" dirty="0" err="1" smtClean="0">
                <a:latin typeface="Georgia" panose="02040502050405020303" pitchFamily="18" charset="0"/>
              </a:rPr>
              <a:t>benefit</a:t>
            </a:r>
            <a:endParaRPr lang="nb-NO" dirty="0" smtClean="0">
              <a:latin typeface="Georgia" panose="02040502050405020303" pitchFamily="18" charset="0"/>
            </a:endParaRPr>
          </a:p>
          <a:p>
            <a:endParaRPr lang="nb-NO" dirty="0">
              <a:latin typeface="Georgia" panose="02040502050405020303" pitchFamily="18" charset="0"/>
            </a:endParaRPr>
          </a:p>
          <a:p>
            <a:r>
              <a:rPr lang="nb-NO" dirty="0" err="1" smtClean="0">
                <a:latin typeface="Georgia" panose="02040502050405020303" pitchFamily="18" charset="0"/>
              </a:rPr>
              <a:t>Everything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the</a:t>
            </a:r>
            <a:r>
              <a:rPr lang="nb-NO" dirty="0" smtClean="0">
                <a:latin typeface="Georgia" panose="02040502050405020303" pitchFamily="18" charset="0"/>
              </a:rPr>
              <a:t> lab </a:t>
            </a:r>
            <a:r>
              <a:rPr lang="nb-NO" dirty="0" err="1" smtClean="0">
                <a:latin typeface="Georgia" panose="02040502050405020303" pitchFamily="18" charset="0"/>
              </a:rPr>
              <a:t>does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should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involve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something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novel</a:t>
            </a:r>
            <a:r>
              <a:rPr lang="nb-NO" dirty="0" smtClean="0">
                <a:latin typeface="Georgia" panose="02040502050405020303" pitchFamily="18" charset="0"/>
              </a:rPr>
              <a:t>, </a:t>
            </a:r>
            <a:r>
              <a:rPr lang="nb-NO" dirty="0" err="1" smtClean="0">
                <a:latin typeface="Georgia" panose="02040502050405020303" pitchFamily="18" charset="0"/>
              </a:rPr>
              <a:t>untried</a:t>
            </a:r>
            <a:r>
              <a:rPr lang="nb-NO" dirty="0" smtClean="0">
                <a:latin typeface="Georgia" panose="02040502050405020303" pitchFamily="18" charset="0"/>
              </a:rPr>
              <a:t>, innovative </a:t>
            </a:r>
            <a:endParaRPr lang="nb-NO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9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Georgia" panose="02040502050405020303" pitchFamily="18" charset="0"/>
              </a:rPr>
              <a:t>A </a:t>
            </a:r>
            <a:r>
              <a:rPr lang="nb-NO" dirty="0" err="1" smtClean="0">
                <a:latin typeface="Georgia" panose="02040502050405020303" pitchFamily="18" charset="0"/>
              </a:rPr>
              <a:t>rather</a:t>
            </a:r>
            <a:r>
              <a:rPr lang="nb-NO" dirty="0" smtClean="0">
                <a:latin typeface="Georgia" panose="02040502050405020303" pitchFamily="18" charset="0"/>
              </a:rPr>
              <a:t> major risk…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>
                <a:latin typeface="Georgia" panose="02040502050405020303" pitchFamily="18" charset="0"/>
              </a:rPr>
              <a:t>Becoming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victims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of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our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own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success</a:t>
            </a:r>
            <a:endParaRPr lang="nb-NO" sz="3600" dirty="0" smtClean="0">
              <a:latin typeface="Georgia" panose="02040502050405020303" pitchFamily="18" charset="0"/>
            </a:endParaRPr>
          </a:p>
          <a:p>
            <a:endParaRPr lang="nb-NO" sz="3600" dirty="0" smtClean="0">
              <a:latin typeface="Georgia" panose="02040502050405020303" pitchFamily="18" charset="0"/>
            </a:endParaRPr>
          </a:p>
          <a:p>
            <a:r>
              <a:rPr lang="nb-NO" sz="3600" dirty="0" err="1" smtClean="0">
                <a:latin typeface="Georgia" panose="02040502050405020303" pitchFamily="18" charset="0"/>
              </a:rPr>
              <a:t>When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you</a:t>
            </a:r>
            <a:r>
              <a:rPr lang="nb-NO" sz="3600" dirty="0" smtClean="0">
                <a:latin typeface="Georgia" panose="02040502050405020303" pitchFamily="18" charset="0"/>
              </a:rPr>
              <a:t> make </a:t>
            </a:r>
            <a:r>
              <a:rPr lang="nb-NO" sz="3600" dirty="0" err="1" smtClean="0">
                <a:latin typeface="Georgia" panose="02040502050405020303" pitchFamily="18" charset="0"/>
              </a:rPr>
              <a:t>something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useful</a:t>
            </a:r>
            <a:r>
              <a:rPr lang="nb-NO" sz="3600" dirty="0" smtClean="0">
                <a:latin typeface="Georgia" panose="02040502050405020303" pitchFamily="18" charset="0"/>
              </a:rPr>
              <a:t>, </a:t>
            </a:r>
            <a:r>
              <a:rPr lang="nb-NO" sz="3600" dirty="0" err="1" smtClean="0">
                <a:latin typeface="Georgia" panose="02040502050405020303" pitchFamily="18" charset="0"/>
              </a:rPr>
              <a:t>you</a:t>
            </a:r>
            <a:r>
              <a:rPr lang="nb-NO" sz="3600" dirty="0" smtClean="0">
                <a:latin typeface="Georgia" panose="02040502050405020303" pitchFamily="18" charset="0"/>
              </a:rPr>
              <a:t> have to </a:t>
            </a:r>
            <a:r>
              <a:rPr lang="nb-NO" sz="3600" dirty="0" err="1" smtClean="0">
                <a:latin typeface="Georgia" panose="02040502050405020303" pitchFamily="18" charset="0"/>
              </a:rPr>
              <a:t>keep</a:t>
            </a:r>
            <a:r>
              <a:rPr lang="nb-NO" sz="3600" dirty="0" smtClean="0">
                <a:latin typeface="Georgia" panose="02040502050405020303" pitchFamily="18" charset="0"/>
              </a:rPr>
              <a:t> it </a:t>
            </a:r>
            <a:r>
              <a:rPr lang="nb-NO" sz="3600" dirty="0" err="1" smtClean="0">
                <a:latin typeface="Georgia" panose="02040502050405020303" pitchFamily="18" charset="0"/>
              </a:rPr>
              <a:t>running</a:t>
            </a:r>
            <a:r>
              <a:rPr lang="nb-NO" sz="3600" dirty="0" smtClean="0">
                <a:latin typeface="Georgia" panose="02040502050405020303" pitchFamily="18" charset="0"/>
              </a:rPr>
              <a:t>, </a:t>
            </a:r>
            <a:r>
              <a:rPr lang="nb-NO" sz="3600" dirty="0" err="1" smtClean="0">
                <a:latin typeface="Georgia" panose="02040502050405020303" pitchFamily="18" charset="0"/>
              </a:rPr>
              <a:t>updated</a:t>
            </a:r>
            <a:endParaRPr lang="nb-NO" sz="3600" dirty="0" smtClean="0">
              <a:latin typeface="Georgia" panose="02040502050405020303" pitchFamily="18" charset="0"/>
            </a:endParaRPr>
          </a:p>
          <a:p>
            <a:endParaRPr lang="nb-NO" sz="3600" dirty="0">
              <a:latin typeface="Georgia" panose="02040502050405020303" pitchFamily="18" charset="0"/>
            </a:endParaRPr>
          </a:p>
          <a:p>
            <a:r>
              <a:rPr lang="nb-NO" sz="3600" dirty="0" err="1" smtClean="0">
                <a:latin typeface="Georgia" panose="02040502050405020303" pitchFamily="18" charset="0"/>
              </a:rPr>
              <a:t>You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may</a:t>
            </a:r>
            <a:r>
              <a:rPr lang="nb-NO" sz="3600" dirty="0" smtClean="0">
                <a:latin typeface="Georgia" panose="02040502050405020303" pitchFamily="18" charset="0"/>
              </a:rPr>
              <a:t> end up just </a:t>
            </a:r>
            <a:r>
              <a:rPr lang="nb-NO" sz="3600" dirty="0" err="1" smtClean="0">
                <a:latin typeface="Georgia" panose="02040502050405020303" pitchFamily="18" charset="0"/>
              </a:rPr>
              <a:t>updating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old</a:t>
            </a:r>
            <a:r>
              <a:rPr lang="nb-NO" sz="3600" dirty="0" smtClean="0">
                <a:latin typeface="Georgia" panose="02040502050405020303" pitchFamily="18" charset="0"/>
              </a:rPr>
              <a:t> </a:t>
            </a:r>
            <a:r>
              <a:rPr lang="nb-NO" sz="3600" dirty="0" err="1" smtClean="0">
                <a:latin typeface="Georgia" panose="02040502050405020303" pitchFamily="18" charset="0"/>
              </a:rPr>
              <a:t>successes</a:t>
            </a:r>
            <a:r>
              <a:rPr lang="nb-NO" sz="3600" dirty="0" smtClean="0">
                <a:latin typeface="Georgia" panose="02040502050405020303" pitchFamily="18" charset="0"/>
              </a:rPr>
              <a:t>, </a:t>
            </a:r>
            <a:r>
              <a:rPr lang="nb-NO" sz="3600" dirty="0" err="1" smtClean="0">
                <a:latin typeface="Georgia" panose="02040502050405020303" pitchFamily="18" charset="0"/>
              </a:rPr>
              <a:t>no</a:t>
            </a:r>
            <a:r>
              <a:rPr lang="nb-NO" sz="3600" dirty="0" smtClean="0">
                <a:latin typeface="Georgia" panose="02040502050405020303" pitchFamily="18" charset="0"/>
              </a:rPr>
              <a:t> time for </a:t>
            </a:r>
            <a:r>
              <a:rPr lang="nb-NO" sz="3600" dirty="0" err="1" smtClean="0">
                <a:latin typeface="Georgia" panose="02040502050405020303" pitchFamily="18" charset="0"/>
              </a:rPr>
              <a:t>experimentation</a:t>
            </a:r>
            <a:endParaRPr lang="nb-NO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4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812925"/>
            <a:ext cx="10515600" cy="1325563"/>
          </a:xfrm>
        </p:spPr>
        <p:txBody>
          <a:bodyPr/>
          <a:lstStyle/>
          <a:p>
            <a:pPr algn="ctr"/>
            <a:r>
              <a:rPr lang="en" dirty="0" smtClean="0">
                <a:latin typeface="Georgia" panose="02040502050405020303" pitchFamily="18" charset="0"/>
              </a:rPr>
              <a:t>Examples of things we have made/done</a:t>
            </a:r>
            <a:endParaRPr lang="nb-NO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9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900193" y="1044984"/>
            <a:ext cx="10515600" cy="5138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5400" dirty="0" smtClean="0">
                <a:latin typeface="Georgia" panose="02040502050405020303" pitchFamily="18" charset="0"/>
              </a:rPr>
              <a:t>Using machine learning in PA</a:t>
            </a:r>
          </a:p>
          <a:p>
            <a:endParaRPr lang="en-US" sz="3600" dirty="0" smtClean="0">
              <a:latin typeface="Georgia" panose="02040502050405020303" pitchFamily="18" charset="0"/>
            </a:endParaRPr>
          </a:p>
          <a:p>
            <a:endParaRPr lang="en-US" sz="3600" dirty="0" smtClean="0">
              <a:latin typeface="Georgia" panose="02040502050405020303" pitchFamily="18" charset="0"/>
            </a:endParaRPr>
          </a:p>
          <a:p>
            <a:r>
              <a:rPr lang="en-US" sz="3600" dirty="0" smtClean="0">
                <a:latin typeface="Georgia" panose="02040502050405020303" pitchFamily="18" charset="0"/>
              </a:rPr>
              <a:t>Two </a:t>
            </a:r>
            <a:r>
              <a:rPr lang="en-US" sz="3600" dirty="0">
                <a:latin typeface="Georgia" panose="02040502050405020303" pitchFamily="18" charset="0"/>
              </a:rPr>
              <a:t>examples from </a:t>
            </a:r>
            <a:r>
              <a:rPr lang="en-US" sz="3600" dirty="0" smtClean="0">
                <a:latin typeface="Georgia" panose="02040502050405020303" pitchFamily="18" charset="0"/>
              </a:rPr>
              <a:t>performance </a:t>
            </a:r>
            <a:r>
              <a:rPr lang="en-US" sz="3600" dirty="0">
                <a:latin typeface="Georgia" panose="02040502050405020303" pitchFamily="18" charset="0"/>
              </a:rPr>
              <a:t>audit: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/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 - classification of criminal </a:t>
            </a:r>
            <a:r>
              <a:rPr lang="en-US" sz="3600" dirty="0" smtClean="0">
                <a:latin typeface="Georgia" panose="02040502050405020303" pitchFamily="18" charset="0"/>
              </a:rPr>
              <a:t>cases – ICT crime</a:t>
            </a:r>
            <a:r>
              <a:rPr lang="en-US" sz="3600" dirty="0">
                <a:latin typeface="Georgia" panose="02040502050405020303" pitchFamily="18" charset="0"/>
              </a:rPr>
              <a:t/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- satellite data and food </a:t>
            </a:r>
            <a:r>
              <a:rPr lang="en-US" sz="3600" dirty="0" smtClean="0">
                <a:latin typeface="Georgia" panose="02040502050405020303" pitchFamily="18" charset="0"/>
              </a:rPr>
              <a:t>security</a:t>
            </a:r>
            <a:endParaRPr lang="en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2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519" y="3470301"/>
            <a:ext cx="3218481" cy="33877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252488" y="4020352"/>
            <a:ext cx="2831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Georgia" panose="02040502050405020303" pitchFamily="18" charset="0"/>
              </a:rPr>
              <a:t>«Office </a:t>
            </a:r>
            <a:r>
              <a:rPr lang="nb-NO" sz="1400" dirty="0" err="1" smtClean="0">
                <a:latin typeface="Georgia" panose="02040502050405020303" pitchFamily="18" charset="0"/>
              </a:rPr>
              <a:t>of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the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Auditor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General’s</a:t>
            </a:r>
            <a:endParaRPr lang="nb-NO" sz="1400" dirty="0" smtClean="0">
              <a:latin typeface="Georgia" panose="02040502050405020303" pitchFamily="18" charset="0"/>
            </a:endParaRPr>
          </a:p>
          <a:p>
            <a:r>
              <a:rPr lang="nb-NO" sz="1400" dirty="0" err="1">
                <a:latin typeface="Georgia" panose="02040502050405020303" pitchFamily="18" charset="0"/>
              </a:rPr>
              <a:t>e</a:t>
            </a:r>
            <a:r>
              <a:rPr lang="nb-NO" sz="1400" dirty="0" err="1" smtClean="0">
                <a:latin typeface="Georgia" panose="02040502050405020303" pitchFamily="18" charset="0"/>
              </a:rPr>
              <a:t>xamination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of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police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efforts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related</a:t>
            </a:r>
            <a:r>
              <a:rPr lang="nb-NO" sz="1400" dirty="0" smtClean="0">
                <a:latin typeface="Georgia" panose="02040502050405020303" pitchFamily="18" charset="0"/>
              </a:rPr>
              <a:t> to ICT </a:t>
            </a:r>
            <a:r>
              <a:rPr lang="nb-NO" sz="1400" dirty="0" err="1" smtClean="0">
                <a:latin typeface="Georgia" panose="02040502050405020303" pitchFamily="18" charset="0"/>
              </a:rPr>
              <a:t>crime</a:t>
            </a:r>
            <a:r>
              <a:rPr lang="nb-NO" sz="1400" dirty="0" smtClean="0">
                <a:latin typeface="Georgia" panose="02040502050405020303" pitchFamily="18" charset="0"/>
              </a:rPr>
              <a:t>»</a:t>
            </a:r>
            <a:endParaRPr lang="nb-NO" sz="1400" dirty="0">
              <a:latin typeface="Georgia" panose="02040502050405020303" pitchFamily="18" charset="0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729712" y="799079"/>
            <a:ext cx="10515600" cy="8669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dirty="0" smtClean="0">
                <a:latin typeface="Georgia" panose="02040502050405020303" pitchFamily="18" charset="0"/>
              </a:rPr>
              <a:t>ML-</a:t>
            </a:r>
            <a:r>
              <a:rPr lang="nb-NO" sz="4000" dirty="0" err="1" smtClean="0">
                <a:latin typeface="Georgia" panose="02040502050405020303" pitchFamily="18" charset="0"/>
              </a:rPr>
              <a:t>example</a:t>
            </a:r>
            <a:r>
              <a:rPr lang="nb-NO" sz="4000" dirty="0" smtClean="0">
                <a:latin typeface="Georgia" panose="02040502050405020303" pitchFamily="18" charset="0"/>
              </a:rPr>
              <a:t> 1: ICT-</a:t>
            </a:r>
            <a:r>
              <a:rPr lang="nb-NO" sz="4000" dirty="0" err="1" smtClean="0">
                <a:latin typeface="Georgia" panose="02040502050405020303" pitchFamily="18" charset="0"/>
              </a:rPr>
              <a:t>crime</a:t>
            </a:r>
            <a:endParaRPr lang="nb-NO" sz="4000" dirty="0">
              <a:latin typeface="Georgia" panose="02040502050405020303" pitchFamily="18" charset="0"/>
            </a:endParaRP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838200" y="1883813"/>
            <a:ext cx="10515600" cy="4600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latin typeface="Georgia" panose="02040502050405020303" pitchFamily="18" charset="0"/>
            </a:endParaRP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Of all reported crime cases</a:t>
            </a:r>
          </a:p>
          <a:p>
            <a:pPr lvl="2"/>
            <a:r>
              <a:rPr lang="en-GB" dirty="0" smtClean="0">
                <a:latin typeface="Georgia" panose="02040502050405020303" pitchFamily="18" charset="0"/>
              </a:rPr>
              <a:t>how many cases are related to ICT-crime?</a:t>
            </a:r>
          </a:p>
          <a:p>
            <a:pPr lvl="2"/>
            <a:r>
              <a:rPr lang="en-GB" dirty="0" smtClean="0">
                <a:latin typeface="Georgia" panose="02040502050405020303" pitchFamily="18" charset="0"/>
              </a:rPr>
              <a:t>what types of ICT-crime do we have?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dirty="0" smtClean="0">
                <a:latin typeface="Georgia" panose="02040502050405020303" pitchFamily="18" charset="0"/>
              </a:rPr>
              <a:t>	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A classical (binary) classification problem</a:t>
            </a:r>
          </a:p>
          <a:p>
            <a:pPr lvl="1"/>
            <a:endParaRPr lang="en-GB" dirty="0" smtClean="0">
              <a:latin typeface="Georgia" panose="02040502050405020303" pitchFamily="18" charset="0"/>
            </a:endParaRPr>
          </a:p>
          <a:p>
            <a:pPr lvl="2"/>
            <a:r>
              <a:rPr lang="en-GB" dirty="0" smtClean="0">
                <a:latin typeface="Georgia" panose="02040502050405020303" pitchFamily="18" charset="0"/>
              </a:rPr>
              <a:t>300 000+ criminal cases </a:t>
            </a:r>
            <a:r>
              <a:rPr lang="en-GB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 train a ML-algorithm</a:t>
            </a:r>
          </a:p>
          <a:p>
            <a:pPr lvl="2"/>
            <a:r>
              <a:rPr lang="en-GB" dirty="0" smtClean="0">
                <a:latin typeface="Georgia" panose="02040502050405020303" pitchFamily="18" charset="0"/>
                <a:sym typeface="Wingdings" panose="05000000000000000000" pitchFamily="2" charset="2"/>
              </a:rPr>
              <a:t>Used Support Vector Machine as ML-algorithm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5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687" y="1239865"/>
            <a:ext cx="7782098" cy="5397449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567178" y="365059"/>
            <a:ext cx="10515600" cy="874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Georgia" panose="02040502050405020303" pitchFamily="18" charset="0"/>
              </a:rPr>
              <a:t>Some of the results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6206" y="273684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 smtClean="0">
                <a:latin typeface="Georgia" panose="02040502050405020303" pitchFamily="18" charset="0"/>
              </a:rPr>
              <a:t>ML-</a:t>
            </a:r>
            <a:r>
              <a:rPr lang="nb-NO" sz="4000" dirty="0" err="1" smtClean="0">
                <a:latin typeface="Georgia" panose="02040502050405020303" pitchFamily="18" charset="0"/>
              </a:rPr>
              <a:t>example</a:t>
            </a:r>
            <a:r>
              <a:rPr lang="nb-NO" sz="4000" dirty="0" smtClean="0">
                <a:latin typeface="Georgia" panose="02040502050405020303" pitchFamily="18" charset="0"/>
              </a:rPr>
              <a:t> 2: ML and </a:t>
            </a:r>
            <a:r>
              <a:rPr lang="nb-NO" sz="4000" dirty="0" err="1" smtClean="0">
                <a:latin typeface="Georgia" panose="02040502050405020303" pitchFamily="18" charset="0"/>
              </a:rPr>
              <a:t>food</a:t>
            </a:r>
            <a:r>
              <a:rPr lang="nb-NO" sz="4000" dirty="0" smtClean="0">
                <a:latin typeface="Georgia" panose="02040502050405020303" pitchFamily="18" charset="0"/>
              </a:rPr>
              <a:t> </a:t>
            </a:r>
            <a:r>
              <a:rPr lang="nb-NO" sz="4000" dirty="0" err="1" smtClean="0">
                <a:latin typeface="Georgia" panose="02040502050405020303" pitchFamily="18" charset="0"/>
              </a:rPr>
              <a:t>security</a:t>
            </a:r>
            <a:r>
              <a:rPr lang="nb-NO" sz="4000" dirty="0" smtClean="0">
                <a:latin typeface="Georgia" panose="02040502050405020303" pitchFamily="18" charset="0"/>
              </a:rPr>
              <a:t> </a:t>
            </a:r>
            <a:endParaRPr lang="nb-NO" sz="4000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9064" y="1599247"/>
            <a:ext cx="9004070" cy="132683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Question:</a:t>
            </a:r>
          </a:p>
          <a:p>
            <a:pPr lvl="1"/>
            <a:r>
              <a:rPr lang="en-GB" dirty="0" smtClean="0">
                <a:latin typeface="Georgia" panose="02040502050405020303" pitchFamily="18" charset="0"/>
              </a:rPr>
              <a:t>Is agricultural land actually used for producing food?</a:t>
            </a:r>
          </a:p>
          <a:p>
            <a:pPr marL="457200" lvl="1" indent="0">
              <a:buNone/>
            </a:pPr>
            <a:r>
              <a:rPr lang="en-GB" dirty="0" smtClean="0">
                <a:latin typeface="Georgia" panose="02040502050405020303" pitchFamily="18" charset="0"/>
              </a:rPr>
              <a:t> </a:t>
            </a:r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07" y="2607257"/>
            <a:ext cx="7203018" cy="3993048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90946" y="3197688"/>
            <a:ext cx="4123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eorgia" panose="02040502050405020303" pitchFamily="18" charset="0"/>
              </a:rPr>
              <a:t>We used ML on satellite images to study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eorgia" panose="02040502050405020303" pitchFamily="18" charset="0"/>
              </a:rPr>
              <a:t>Trained a deep learning model to recognise different types of crops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eorgia" panose="02040502050405020303" pitchFamily="18" charset="0"/>
              </a:rPr>
              <a:t>Didn’t really work out that well because of bad data…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eorgia" panose="02040502050405020303" pitchFamily="18" charset="0"/>
              </a:rPr>
              <a:t>But a valuable proof-of-concept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 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97877" y="1122363"/>
            <a:ext cx="11025553" cy="2387600"/>
          </a:xfrm>
        </p:spPr>
        <p:txBody>
          <a:bodyPr>
            <a:normAutofit/>
          </a:bodyPr>
          <a:lstStyle/>
          <a:p>
            <a:r>
              <a:rPr lang="en" dirty="0" smtClean="0">
                <a:latin typeface="Georgia" panose="02040502050405020303" pitchFamily="18" charset="0"/>
              </a:rPr>
              <a:t>The OAGN innovation lab </a:t>
            </a:r>
            <a:r>
              <a:rPr lang="nb-NO" dirty="0" smtClean="0">
                <a:latin typeface="Georgia" panose="02040502050405020303" pitchFamily="18" charset="0"/>
              </a:rPr>
              <a:t/>
            </a:r>
            <a:br>
              <a:rPr lang="nb-NO" dirty="0" smtClean="0">
                <a:latin typeface="Georgia" panose="02040502050405020303" pitchFamily="18" charset="0"/>
              </a:rPr>
            </a:br>
            <a:endParaRPr lang="nb-NO" sz="1800" dirty="0">
              <a:latin typeface="Georgia" panose="02040502050405020303" pitchFamily="18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10346" y="5610387"/>
            <a:ext cx="9272307" cy="1080560"/>
          </a:xfrm>
        </p:spPr>
        <p:txBody>
          <a:bodyPr>
            <a:normAutofit/>
          </a:bodyPr>
          <a:lstStyle/>
          <a:p>
            <a:endParaRPr lang="nb-NO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1" y="130805"/>
            <a:ext cx="6083978" cy="6858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419975" y="283973"/>
            <a:ext cx="338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Sentinel</a:t>
            </a:r>
            <a:r>
              <a:rPr lang="nb-NO" b="1" dirty="0" smtClean="0"/>
              <a:t> 2 tiles and relative orbits</a:t>
            </a:r>
            <a:endParaRPr lang="nb-NO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97" y="2152812"/>
            <a:ext cx="1829596" cy="381086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0739595" y="6225290"/>
            <a:ext cx="113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More tiles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778211" y="6108475"/>
            <a:ext cx="12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More orbits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80" y="1930616"/>
            <a:ext cx="3105817" cy="4019005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6927245" y="889491"/>
            <a:ext cx="441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Most relevant tiles and orbits for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endParaRPr lang="nb-NO" dirty="0"/>
          </a:p>
        </p:txBody>
      </p:sp>
      <p:cxnSp>
        <p:nvCxnSpPr>
          <p:cNvPr id="14" name="Rett pilkobling 13"/>
          <p:cNvCxnSpPr/>
          <p:nvPr/>
        </p:nvCxnSpPr>
        <p:spPr>
          <a:xfrm flipH="1">
            <a:off x="6083978" y="1074157"/>
            <a:ext cx="75497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1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11" y="1418186"/>
            <a:ext cx="2710648" cy="247811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60375" y="565330"/>
            <a:ext cx="583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latin typeface="Georgia" panose="02040502050405020303" pitchFamily="18" charset="0"/>
              </a:rPr>
              <a:t>Example</a:t>
            </a:r>
            <a:r>
              <a:rPr lang="nb-NO" dirty="0" smtClean="0">
                <a:latin typeface="Georgia" panose="02040502050405020303" pitchFamily="18" charset="0"/>
              </a:rPr>
              <a:t>: The problem </a:t>
            </a:r>
            <a:r>
              <a:rPr lang="nb-NO" dirty="0" err="1" smtClean="0">
                <a:latin typeface="Georgia" panose="02040502050405020303" pitchFamily="18" charset="0"/>
              </a:rPr>
              <a:t>of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clouds</a:t>
            </a:r>
            <a:r>
              <a:rPr lang="nb-NO" dirty="0" smtClean="0">
                <a:latin typeface="Georgia" panose="02040502050405020303" pitchFamily="18" charset="0"/>
              </a:rPr>
              <a:t> – tile </a:t>
            </a:r>
            <a:r>
              <a:rPr lang="nb-NO" dirty="0" err="1" smtClean="0">
                <a:latin typeface="Georgia" panose="02040502050405020303" pitchFamily="18" charset="0"/>
              </a:rPr>
              <a:t>number</a:t>
            </a:r>
            <a:r>
              <a:rPr lang="nb-NO" dirty="0" smtClean="0">
                <a:latin typeface="Georgia" panose="02040502050405020303" pitchFamily="18" charset="0"/>
              </a:rPr>
              <a:t> T32VNR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5" name="AutoShape 4" descr="$value (512×51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830111" y="4012936"/>
            <a:ext cx="25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Georgia" panose="02040502050405020303" pitchFamily="18" charset="0"/>
              </a:rPr>
              <a:t>Google </a:t>
            </a:r>
            <a:r>
              <a:rPr lang="nb-NO" dirty="0" err="1" smtClean="0">
                <a:latin typeface="Georgia" panose="02040502050405020303" pitchFamily="18" charset="0"/>
              </a:rPr>
              <a:t>earth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view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smtClean="0">
                <a:latin typeface="Georgia" panose="02040502050405020303" pitchFamily="18" charset="0"/>
                <a:sym typeface="Wingdings" panose="05000000000000000000" pitchFamily="2" charset="2"/>
              </a:rPr>
              <a:t>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4993038" y="4009624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latin typeface="Georgia" panose="02040502050405020303" pitchFamily="18" charset="0"/>
              </a:rPr>
              <a:t>Actual</a:t>
            </a:r>
            <a:r>
              <a:rPr lang="nb-NO" dirty="0" smtClean="0">
                <a:latin typeface="Georgia" panose="02040502050405020303" pitchFamily="18" charset="0"/>
              </a:rPr>
              <a:t> data </a:t>
            </a:r>
            <a:r>
              <a:rPr lang="nb-NO" dirty="0" smtClean="0">
                <a:latin typeface="Georgia" panose="02040502050405020303" pitchFamily="18" charset="0"/>
                <a:sym typeface="Wingdings" panose="05000000000000000000" pitchFamily="2" charset="2"/>
              </a:rPr>
              <a:t></a:t>
            </a:r>
            <a:endParaRPr lang="nb-NO" dirty="0">
              <a:latin typeface="Georgia" panose="02040502050405020303" pitchFamily="18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60" y="1423694"/>
            <a:ext cx="2467722" cy="247260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609" y="5230942"/>
            <a:ext cx="5532791" cy="1509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kstSylinder 11"/>
          <p:cNvSpPr txBox="1"/>
          <p:nvPr/>
        </p:nvSpPr>
        <p:spPr>
          <a:xfrm>
            <a:off x="460375" y="5298004"/>
            <a:ext cx="5663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Georgia" panose="02040502050405020303" pitchFamily="18" charset="0"/>
              </a:rPr>
              <a:t>(Algorithm used was convolutional neural network (CNN) – </a:t>
            </a:r>
          </a:p>
          <a:p>
            <a:r>
              <a:rPr lang="en-GB" sz="1600" dirty="0" smtClean="0">
                <a:latin typeface="Georgia" panose="02040502050405020303" pitchFamily="18" charset="0"/>
              </a:rPr>
              <a:t>A type of deep learning algorithm)</a:t>
            </a:r>
            <a:endParaRPr lang="en-GB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520483" y="556788"/>
            <a:ext cx="10515600" cy="4487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latin typeface="Georgia" panose="02040502050405020303" pitchFamily="18" charset="0"/>
              </a:rPr>
              <a:t>Auditing algorithms</a:t>
            </a:r>
          </a:p>
          <a:p>
            <a:endParaRPr lang="en" dirty="0">
              <a:latin typeface="Georgia" panose="02040502050405020303" pitchFamily="18" charset="0"/>
            </a:endParaRPr>
          </a:p>
          <a:p>
            <a:r>
              <a:rPr lang="en-GB" sz="2400" dirty="0" smtClean="0">
                <a:latin typeface="Georgia" panose="02040502050405020303" pitchFamily="18" charset="0"/>
              </a:rPr>
              <a:t>Doing a performance audit on the use of artificial intelligenc</a:t>
            </a:r>
            <a:r>
              <a:rPr lang="en-GB" sz="2400" dirty="0">
                <a:latin typeface="Georgia" panose="02040502050405020303" pitchFamily="18" charset="0"/>
              </a:rPr>
              <a:t>e</a:t>
            </a:r>
            <a:r>
              <a:rPr lang="en-GB" sz="2400" dirty="0" smtClean="0">
                <a:latin typeface="Georgia" panose="02040502050405020303" pitchFamily="18" charset="0"/>
              </a:rPr>
              <a:t> in government</a:t>
            </a:r>
          </a:p>
          <a:p>
            <a:endParaRPr lang="en-GB" sz="2400" dirty="0" smtClean="0">
              <a:latin typeface="Georgia" panose="02040502050405020303" pitchFamily="18" charset="0"/>
            </a:endParaRPr>
          </a:p>
          <a:p>
            <a:endParaRPr lang="en-GB" sz="2400" dirty="0">
              <a:latin typeface="Georgia" panose="02040502050405020303" pitchFamily="18" charset="0"/>
            </a:endParaRPr>
          </a:p>
          <a:p>
            <a:endParaRPr lang="en-GB" sz="1800" dirty="0" smtClean="0">
              <a:latin typeface="Georgia" panose="02040502050405020303" pitchFamily="18" charset="0"/>
            </a:endParaRPr>
          </a:p>
          <a:p>
            <a:r>
              <a:rPr lang="en-GB" sz="1800" dirty="0" smtClean="0">
                <a:latin typeface="Georgia" panose="02040502050405020303" pitchFamily="18" charset="0"/>
              </a:rPr>
              <a:t>Also:</a:t>
            </a:r>
            <a:endParaRPr lang="en-GB" sz="1800" dirty="0">
              <a:latin typeface="Georgia" panose="02040502050405020303" pitchFamily="18" charset="0"/>
            </a:endParaRPr>
          </a:p>
          <a:p>
            <a:r>
              <a:rPr lang="en-GB" sz="1800" dirty="0" smtClean="0">
                <a:latin typeface="Georgia" panose="02040502050405020303" pitchFamily="18" charset="0"/>
              </a:rPr>
              <a:t>Together with good SAI colleagues we wrote</a:t>
            </a:r>
          </a:p>
          <a:p>
            <a:r>
              <a:rPr lang="en-GB" sz="2400" dirty="0" smtClean="0">
                <a:latin typeface="Georgia" panose="02040502050405020303" pitchFamily="18" charset="0"/>
                <a:hlinkClick r:id="rId2"/>
              </a:rPr>
              <a:t>www.auditingalgorithms.net</a:t>
            </a:r>
            <a:r>
              <a:rPr lang="en-GB" sz="2400" dirty="0" smtClean="0">
                <a:latin typeface="Georgia" panose="02040502050405020303" pitchFamily="18" charset="0"/>
              </a:rPr>
              <a:t> </a:t>
            </a:r>
          </a:p>
          <a:p>
            <a:endParaRPr lang="en-GB" sz="2400" dirty="0">
              <a:latin typeface="Georgia" panose="02040502050405020303" pitchFamily="18" charset="0"/>
            </a:endParaRPr>
          </a:p>
          <a:p>
            <a:endParaRPr lang="en-GB" sz="2400" dirty="0" smtClean="0">
              <a:latin typeface="Georgia" panose="02040502050405020303" pitchFamily="18" charset="0"/>
            </a:endParaRPr>
          </a:p>
          <a:p>
            <a:endParaRPr lang="en-GB" sz="3200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191" y="2603715"/>
            <a:ext cx="4936459" cy="4254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7660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401445"/>
            <a:ext cx="10515600" cy="1325563"/>
          </a:xfrm>
        </p:spPr>
        <p:txBody>
          <a:bodyPr/>
          <a:lstStyle/>
          <a:p>
            <a:r>
              <a:rPr lang="en" dirty="0" smtClean="0">
                <a:latin typeface="Georgia" panose="02040502050405020303" pitchFamily="18" charset="0"/>
              </a:rPr>
              <a:t>PDF - Where Information Goes to Die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6280" y="3219393"/>
            <a:ext cx="10698222" cy="1665027"/>
          </a:xfrm>
        </p:spPr>
        <p:txBody>
          <a:bodyPr/>
          <a:lstStyle/>
          <a:p>
            <a:pPr marL="457200" lvl="1" indent="0"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" dirty="0" err="1" smtClean="0">
                <a:latin typeface="Georgia" panose="02040502050405020303" pitchFamily="18" charset="0"/>
              </a:rPr>
              <a:t>What </a:t>
            </a:r>
            <a:r>
              <a:rPr lang="en" dirty="0" smtClean="0">
                <a:latin typeface="Georgia" panose="02040502050405020303" pitchFamily="18" charset="0"/>
              </a:rPr>
              <a:t>if you </a:t>
            </a:r>
            <a:r>
              <a:rPr lang="en" dirty="0" err="1" smtClean="0">
                <a:latin typeface="Georgia" panose="02040502050405020303" pitchFamily="18" charset="0"/>
              </a:rPr>
              <a:t>want</a:t>
            </a:r>
            <a:r>
              <a:rPr lang="en" dirty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do </a:t>
            </a:r>
            <a:r>
              <a:rPr lang="en" dirty="0" smtClean="0">
                <a:latin typeface="Georgia" panose="02040502050405020303" pitchFamily="18" charset="0"/>
              </a:rPr>
              <a:t>( </a:t>
            </a:r>
            <a:r>
              <a:rPr lang="en" dirty="0" err="1" smtClean="0">
                <a:latin typeface="Georgia" panose="02040502050405020303" pitchFamily="18" charset="0"/>
              </a:rPr>
              <a:t>fast </a:t>
            </a:r>
            <a:r>
              <a:rPr lang="en" dirty="0" smtClean="0">
                <a:latin typeface="Georgia" panose="02040502050405020303" pitchFamily="18" charset="0"/>
              </a:rPr>
              <a:t>) </a:t>
            </a:r>
            <a:r>
              <a:rPr lang="en" dirty="0" err="1" smtClean="0">
                <a:latin typeface="Georgia" panose="02040502050405020303" pitchFamily="18" charset="0"/>
              </a:rPr>
              <a:t>full text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search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in </a:t>
            </a:r>
            <a:r>
              <a:rPr lang="en" dirty="0" smtClean="0">
                <a:latin typeface="Georgia" panose="02040502050405020303" pitchFamily="18" charset="0"/>
              </a:rPr>
              <a:t>100,000 PDF </a:t>
            </a:r>
            <a:r>
              <a:rPr lang="en" dirty="0" err="1" smtClean="0">
                <a:latin typeface="Georgia" panose="02040502050405020303" pitchFamily="18" charset="0"/>
              </a:rPr>
              <a:t>documents </a:t>
            </a:r>
            <a:r>
              <a:rPr lang="en" dirty="0" smtClean="0">
                <a:latin typeface="Georgia" panose="02040502050405020303" pitchFamily="18" charset="0"/>
              </a:rPr>
              <a:t>?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latin typeface="Georgia" panose="02040502050405020303" pitchFamily="18" charset="0"/>
              </a:rPr>
              <a:t>Example : 50,000 PDFs – what to do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42469"/>
            <a:ext cx="10515600" cy="4255686"/>
          </a:xfrm>
        </p:spPr>
        <p:txBody>
          <a:bodyPr/>
          <a:lstStyle/>
          <a:p>
            <a:r>
              <a:rPr lang="en" dirty="0">
                <a:latin typeface="Georgia" panose="02040502050405020303" pitchFamily="18" charset="0"/>
              </a:rPr>
              <a:t>5</a:t>
            </a:r>
            <a:r>
              <a:rPr lang="en" dirty="0" smtClean="0">
                <a:latin typeface="Georgia" panose="02040502050405020303" pitchFamily="18" charset="0"/>
              </a:rPr>
              <a:t>0,000 PDF documents from the Norwegian hospital boards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" dirty="0" smtClean="0">
                <a:latin typeface="Georgia" panose="02040502050405020303" pitchFamily="18" charset="0"/>
              </a:rPr>
              <a:t>25 healthcare companies , 12-14 board meetings</a:t>
            </a:r>
            <a:r>
              <a:rPr lang="en" dirty="0">
                <a:latin typeface="Georgia" panose="02040502050405020303" pitchFamily="18" charset="0"/>
              </a:rPr>
              <a:t> </a:t>
            </a:r>
            <a:r>
              <a:rPr lang="en" dirty="0" smtClean="0">
                <a:latin typeface="Georgia" panose="02040502050405020303" pitchFamily="18" charset="0"/>
              </a:rPr>
              <a:t>a year ,</a:t>
            </a:r>
            <a:r>
              <a:rPr lang="en" dirty="0">
                <a:latin typeface="Georgia" panose="02040502050405020303" pitchFamily="18" charset="0"/>
              </a:rPr>
              <a:t> </a:t>
            </a:r>
            <a:r>
              <a:rPr lang="en" dirty="0" smtClean="0">
                <a:latin typeface="Georgia" panose="02040502050405020303" pitchFamily="18" charset="0"/>
              </a:rPr>
              <a:t>last 7 years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" dirty="0" smtClean="0">
                <a:latin typeface="Georgia" panose="02040502050405020303" pitchFamily="18" charset="0"/>
              </a:rPr>
              <a:t>All </a:t>
            </a:r>
            <a:r>
              <a:rPr lang="en" dirty="0" err="1" smtClean="0">
                <a:latin typeface="Georgia" panose="02040502050405020303" pitchFamily="18" charset="0"/>
              </a:rPr>
              <a:t>documents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published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online </a:t>
            </a:r>
            <a:r>
              <a:rPr lang="en" dirty="0" smtClean="0">
                <a:latin typeface="Georgia" panose="02040502050405020303" pitchFamily="18" charset="0"/>
              </a:rPr>
              <a:t>(25 </a:t>
            </a:r>
            <a:r>
              <a:rPr lang="en" dirty="0" err="1" smtClean="0">
                <a:latin typeface="Georgia" panose="02040502050405020303" pitchFamily="18" charset="0"/>
              </a:rPr>
              <a:t>different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web pages </a:t>
            </a:r>
            <a:r>
              <a:rPr lang="en" dirty="0" smtClean="0">
                <a:latin typeface="Georgia" panose="02040502050405020303" pitchFamily="18" charset="0"/>
              </a:rPr>
              <a:t>)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" dirty="0" smtClean="0">
                <a:latin typeface="Georgia" panose="02040502050405020303" pitchFamily="18" charset="0"/>
              </a:rPr>
              <a:t>How</a:t>
            </a:r>
            <a:r>
              <a:rPr lang="en" dirty="0">
                <a:latin typeface="Georgia" panose="02040502050405020303" pitchFamily="18" charset="0"/>
              </a:rPr>
              <a:t> </a:t>
            </a:r>
            <a:r>
              <a:rPr lang="en" dirty="0" smtClean="0">
                <a:latin typeface="Georgia" panose="02040502050405020303" pitchFamily="18" charset="0"/>
              </a:rPr>
              <a:t>to make this searchable in full text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latin typeface="Georgia" panose="02040502050405020303" pitchFamily="18" charset="0"/>
              </a:rPr>
              <a:t>V </a:t>
            </a:r>
            <a:r>
              <a:rPr lang="en" dirty="0">
                <a:latin typeface="Georgia" panose="02040502050405020303" pitchFamily="18" charset="0"/>
              </a:rPr>
              <a:t>i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built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a </a:t>
            </a:r>
            <a:r>
              <a:rPr lang="en" dirty="0" smtClean="0">
                <a:latin typeface="Georgia" panose="02040502050405020303" pitchFamily="18" charset="0"/>
              </a:rPr>
              <a:t>pipeline </a:t>
            </a:r>
            <a:r>
              <a:rPr lang="en" dirty="0" err="1" smtClean="0">
                <a:latin typeface="Georgia" panose="02040502050405020303" pitchFamily="18" charset="0"/>
              </a:rPr>
              <a:t>where </a:t>
            </a:r>
            <a:r>
              <a:rPr lang="en" dirty="0" smtClean="0">
                <a:latin typeface="Georgia" panose="02040502050405020303" pitchFamily="18" charset="0"/>
              </a:rPr>
              <a:t>…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>
                <a:latin typeface="Georgia" panose="02040502050405020303" pitchFamily="18" charset="0"/>
              </a:rPr>
              <a:t>Board documents</a:t>
            </a:r>
            <a:endParaRPr lang="en-GB" dirty="0" smtClean="0">
              <a:latin typeface="Georgia" panose="02040502050405020303" pitchFamily="18" charset="0"/>
            </a:endParaRPr>
          </a:p>
          <a:p>
            <a:pPr lvl="1"/>
            <a:r>
              <a:rPr lang="en" dirty="0" smtClean="0">
                <a:latin typeface="Georgia" panose="02040502050405020303" pitchFamily="18" charset="0"/>
              </a:rPr>
              <a:t>Picked up automatic from web ( </a:t>
            </a:r>
            <a:r>
              <a:rPr lang="en" dirty="0" smtClean="0">
                <a:solidFill>
                  <a:srgbClr val="00B0F0"/>
                </a:solidFill>
                <a:latin typeface="Georgia" panose="02040502050405020303" pitchFamily="18" charset="0"/>
              </a:rPr>
              <a:t>webscraped</a:t>
            </a:r>
            <a:r>
              <a:rPr lang="en" dirty="0" smtClean="0">
                <a:latin typeface="Georgia" panose="02040502050405020303" pitchFamily="18" charset="0"/>
              </a:rPr>
              <a:t> once a week )</a:t>
            </a:r>
            <a:endParaRPr lang="en-GB" dirty="0" smtClean="0">
              <a:latin typeface="Georgia" panose="02040502050405020303" pitchFamily="18" charset="0"/>
            </a:endParaRPr>
          </a:p>
          <a:p>
            <a:pPr lvl="1"/>
            <a:r>
              <a:rPr lang="en" dirty="0" smtClean="0">
                <a:solidFill>
                  <a:srgbClr val="00B0F0"/>
                </a:solidFill>
                <a:latin typeface="Georgia" panose="02040502050405020303" pitchFamily="18" charset="0"/>
              </a:rPr>
              <a:t>Ingested</a:t>
            </a:r>
            <a:r>
              <a:rPr lang="en" dirty="0" smtClean="0">
                <a:latin typeface="Georgia" panose="02040502050405020303" pitchFamily="18" charset="0"/>
              </a:rPr>
              <a:t> into a type of database, incl . PDF </a:t>
            </a:r>
            <a:r>
              <a:rPr lang="en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 JSON </a:t>
            </a:r>
            <a:r>
              <a:rPr lang="en" dirty="0" smtClean="0">
                <a:latin typeface="Georgia" panose="02040502050405020303" pitchFamily="18" charset="0"/>
              </a:rPr>
              <a:t>( </a:t>
            </a:r>
            <a:r>
              <a:rPr lang="en" dirty="0" err="1" smtClean="0">
                <a:latin typeface="Georgia" panose="02040502050405020303" pitchFamily="18" charset="0"/>
              </a:rPr>
              <a:t>Elasticsearch </a:t>
            </a:r>
            <a:r>
              <a:rPr lang="en" dirty="0" smtClean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en" dirty="0" smtClean="0">
                <a:solidFill>
                  <a:srgbClr val="00B0F0"/>
                </a:solidFill>
                <a:latin typeface="Georgia" panose="02040502050405020303" pitchFamily="18" charset="0"/>
              </a:rPr>
              <a:t>Made searchable </a:t>
            </a:r>
            <a:r>
              <a:rPr lang="en" dirty="0" smtClean="0">
                <a:latin typeface="Georgia" panose="02040502050405020303" pitchFamily="18" charset="0"/>
              </a:rPr>
              <a:t>in a webapp (built with R &amp; Shiny)</a:t>
            </a:r>
          </a:p>
          <a:p>
            <a:pPr marL="457200" lvl="1" indent="0"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r>
              <a:rPr lang="en" dirty="0" smtClean="0">
                <a:latin typeface="Georgia" panose="02040502050405020303" pitchFamily="18" charset="0"/>
              </a:rPr>
              <a:t>If we have a need (and data), we can now make a new custom search app in one week </a:t>
            </a:r>
            <a:endParaRPr lang="en-GB" dirty="0" smtClean="0">
              <a:latin typeface="Georgia" panose="02040502050405020303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33" y="4595058"/>
            <a:ext cx="6296037" cy="21208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033" y="2163225"/>
            <a:ext cx="1620390" cy="54732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760" y="3048144"/>
            <a:ext cx="506012" cy="51210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3331" y="3048144"/>
            <a:ext cx="445651" cy="51210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8996" y="2679249"/>
            <a:ext cx="462193" cy="4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129" y="4546075"/>
            <a:ext cx="4662377" cy="215299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 err="1" smtClean="0">
                <a:latin typeface="Georgia" panose="02040502050405020303" pitchFamily="18" charset="0"/>
              </a:rPr>
              <a:t>Example</a:t>
            </a:r>
            <a:r>
              <a:rPr lang="nb-NO" sz="4000" dirty="0" smtClean="0">
                <a:latin typeface="Georgia" panose="02040502050405020303" pitchFamily="18" charset="0"/>
              </a:rPr>
              <a:t>: </a:t>
            </a:r>
            <a:r>
              <a:rPr lang="nb-NO" sz="4000" dirty="0" err="1" smtClean="0">
                <a:latin typeface="Georgia" panose="02040502050405020303" pitchFamily="18" charset="0"/>
              </a:rPr>
              <a:t>Use</a:t>
            </a:r>
            <a:r>
              <a:rPr lang="nb-NO" sz="4000" dirty="0" smtClean="0">
                <a:latin typeface="Georgia" panose="02040502050405020303" pitchFamily="18" charset="0"/>
              </a:rPr>
              <a:t> </a:t>
            </a:r>
            <a:r>
              <a:rPr lang="nb-NO" sz="4000" dirty="0" err="1" smtClean="0">
                <a:latin typeface="Georgia" panose="02040502050405020303" pitchFamily="18" charset="0"/>
              </a:rPr>
              <a:t>of</a:t>
            </a:r>
            <a:r>
              <a:rPr lang="nb-NO" sz="4000" dirty="0" smtClean="0">
                <a:latin typeface="Georgia" panose="02040502050405020303" pitchFamily="18" charset="0"/>
              </a:rPr>
              <a:t> travel data from Google </a:t>
            </a:r>
            <a:r>
              <a:rPr lang="nb-NO" sz="4000" dirty="0" err="1" smtClean="0">
                <a:latin typeface="Georgia" panose="02040502050405020303" pitchFamily="18" charset="0"/>
              </a:rPr>
              <a:t>Maps</a:t>
            </a:r>
            <a:r>
              <a:rPr lang="nb-NO" dirty="0" smtClean="0">
                <a:latin typeface="Georgia" panose="02040502050405020303" pitchFamily="18" charset="0"/>
              </a:rPr>
              <a:t/>
            </a:r>
            <a:br>
              <a:rPr lang="nb-NO" dirty="0" smtClean="0">
                <a:latin typeface="Georgia" panose="02040502050405020303" pitchFamily="18" charset="0"/>
              </a:rPr>
            </a:br>
            <a:r>
              <a:rPr lang="nb-NO" dirty="0" smtClean="0">
                <a:latin typeface="Georgia" panose="02040502050405020303" pitchFamily="18" charset="0"/>
              </a:rPr>
              <a:t>	</a:t>
            </a:r>
            <a:r>
              <a:rPr lang="nb-NO" sz="2400" dirty="0" smtClean="0">
                <a:latin typeface="Georgia" panose="02040502050405020303" pitchFamily="18" charset="0"/>
              </a:rPr>
              <a:t>- </a:t>
            </a:r>
            <a:r>
              <a:rPr lang="nb-NO" sz="2400" dirty="0" err="1" smtClean="0">
                <a:latin typeface="Georgia" panose="02040502050405020303" pitchFamily="18" charset="0"/>
              </a:rPr>
              <a:t>work</a:t>
            </a:r>
            <a:r>
              <a:rPr lang="nb-NO" sz="2400" dirty="0" smtClean="0">
                <a:latin typeface="Georgia" panose="02040502050405020303" pitchFamily="18" charset="0"/>
              </a:rPr>
              <a:t> in progress</a:t>
            </a:r>
            <a:endParaRPr lang="nb-NO" sz="2400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0753" y="2316077"/>
            <a:ext cx="10515600" cy="4126288"/>
          </a:xfrm>
        </p:spPr>
        <p:txBody>
          <a:bodyPr>
            <a:normAutofit/>
          </a:bodyPr>
          <a:lstStyle/>
          <a:p>
            <a:r>
              <a:rPr lang="nb-NO" sz="2400" dirty="0" err="1" smtClean="0">
                <a:latin typeface="Georgia" panose="02040502050405020303" pitchFamily="18" charset="0"/>
              </a:rPr>
              <a:t>Question</a:t>
            </a:r>
            <a:r>
              <a:rPr lang="nb-NO" sz="2400" dirty="0" smtClean="0">
                <a:latin typeface="Georgia" panose="02040502050405020303" pitchFamily="18" charset="0"/>
              </a:rPr>
              <a:t>: Is </a:t>
            </a:r>
            <a:r>
              <a:rPr lang="nb-NO" sz="2400" dirty="0" err="1" smtClean="0">
                <a:latin typeface="Georgia" panose="02040502050405020303" pitchFamily="18" charset="0"/>
              </a:rPr>
              <a:t>road</a:t>
            </a:r>
            <a:r>
              <a:rPr lang="nb-NO" sz="2400" dirty="0" smtClean="0">
                <a:latin typeface="Georgia" panose="02040502050405020303" pitchFamily="18" charset="0"/>
              </a:rPr>
              <a:t> </a:t>
            </a:r>
            <a:r>
              <a:rPr lang="nb-NO" sz="2400" dirty="0" err="1" smtClean="0">
                <a:latin typeface="Georgia" panose="02040502050405020303" pitchFamily="18" charset="0"/>
              </a:rPr>
              <a:t>maintenance</a:t>
            </a:r>
            <a:r>
              <a:rPr lang="nb-NO" sz="2400" dirty="0" smtClean="0">
                <a:latin typeface="Georgia" panose="02040502050405020303" pitchFamily="18" charset="0"/>
              </a:rPr>
              <a:t> </a:t>
            </a:r>
            <a:r>
              <a:rPr lang="nb-NO" sz="2400" dirty="0" err="1" smtClean="0">
                <a:latin typeface="Georgia" panose="02040502050405020303" pitchFamily="18" charset="0"/>
              </a:rPr>
              <a:t>being</a:t>
            </a:r>
            <a:r>
              <a:rPr lang="nb-NO" sz="2400" dirty="0" smtClean="0">
                <a:latin typeface="Georgia" panose="02040502050405020303" pitchFamily="18" charset="0"/>
              </a:rPr>
              <a:t> done </a:t>
            </a:r>
            <a:r>
              <a:rPr lang="nb-NO" sz="2400" dirty="0" err="1" smtClean="0">
                <a:latin typeface="Georgia" panose="02040502050405020303" pitchFamily="18" charset="0"/>
              </a:rPr>
              <a:t>when</a:t>
            </a:r>
            <a:r>
              <a:rPr lang="nb-NO" sz="2400" dirty="0" smtClean="0">
                <a:latin typeface="Georgia" panose="02040502050405020303" pitchFamily="18" charset="0"/>
              </a:rPr>
              <a:t> </a:t>
            </a:r>
            <a:r>
              <a:rPr lang="nb-NO" sz="2400" dirty="0" err="1" smtClean="0">
                <a:latin typeface="Georgia" panose="02040502050405020303" pitchFamily="18" charset="0"/>
              </a:rPr>
              <a:t>needed</a:t>
            </a:r>
            <a:r>
              <a:rPr lang="nb-NO" sz="2400" dirty="0" smtClean="0">
                <a:latin typeface="Georgia" panose="02040502050405020303" pitchFamily="18" charset="0"/>
              </a:rPr>
              <a:t>?</a:t>
            </a:r>
          </a:p>
          <a:p>
            <a:endParaRPr lang="nb-NO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err="1" smtClean="0">
                <a:latin typeface="Georgia" panose="02040502050405020303" pitchFamily="18" charset="0"/>
              </a:rPr>
              <a:t>Combined</a:t>
            </a:r>
            <a:r>
              <a:rPr lang="nb-NO" sz="2400" dirty="0" smtClean="0">
                <a:latin typeface="Georgia" panose="02040502050405020303" pitchFamily="18" charset="0"/>
              </a:rPr>
              <a:t>:</a:t>
            </a:r>
            <a:endParaRPr lang="nb-NO" sz="2400" dirty="0">
              <a:latin typeface="Georgia" panose="02040502050405020303" pitchFamily="18" charset="0"/>
            </a:endParaRPr>
          </a:p>
          <a:p>
            <a:r>
              <a:rPr lang="nb-NO" sz="2400" dirty="0">
                <a:latin typeface="Georgia" panose="02040502050405020303" pitchFamily="18" charset="0"/>
              </a:rPr>
              <a:t>D</a:t>
            </a:r>
            <a:r>
              <a:rPr lang="nb-NO" sz="2400" dirty="0" smtClean="0">
                <a:latin typeface="Georgia" panose="02040502050405020303" pitchFamily="18" charset="0"/>
              </a:rPr>
              <a:t>ata </a:t>
            </a:r>
            <a:r>
              <a:rPr lang="nb-NO" sz="2400" dirty="0" err="1" smtClean="0">
                <a:latin typeface="Georgia" panose="02040502050405020303" pitchFamily="18" charset="0"/>
              </a:rPr>
              <a:t>on</a:t>
            </a:r>
            <a:r>
              <a:rPr lang="nb-NO" sz="2400" dirty="0" smtClean="0">
                <a:latin typeface="Georgia" panose="02040502050405020303" pitchFamily="18" charset="0"/>
              </a:rPr>
              <a:t> travel time for </a:t>
            </a:r>
            <a:r>
              <a:rPr lang="nb-NO" sz="2400" dirty="0" err="1" smtClean="0">
                <a:latin typeface="Georgia" panose="02040502050405020303" pitchFamily="18" charset="0"/>
              </a:rPr>
              <a:t>cars</a:t>
            </a:r>
            <a:r>
              <a:rPr lang="nb-NO" sz="2400" dirty="0" smtClean="0">
                <a:latin typeface="Georgia" panose="02040502050405020303" pitchFamily="18" charset="0"/>
              </a:rPr>
              <a:t> from Google (</a:t>
            </a:r>
            <a:r>
              <a:rPr lang="nb-NO" sz="2400" dirty="0" err="1" smtClean="0">
                <a:latin typeface="Georgia" panose="02040502050405020303" pitchFamily="18" charset="0"/>
              </a:rPr>
              <a:t>Maps</a:t>
            </a:r>
            <a:r>
              <a:rPr lang="nb-NO" sz="2400" dirty="0" smtClean="0">
                <a:latin typeface="Georgia" panose="02040502050405020303" pitchFamily="18" charset="0"/>
              </a:rPr>
              <a:t> </a:t>
            </a:r>
            <a:r>
              <a:rPr lang="nb-NO" sz="2400" dirty="0" err="1" smtClean="0">
                <a:latin typeface="Georgia" panose="02040502050405020303" pitchFamily="18" charset="0"/>
              </a:rPr>
              <a:t>api</a:t>
            </a:r>
            <a:r>
              <a:rPr lang="nb-NO" sz="2400" dirty="0" smtClean="0">
                <a:latin typeface="Georgia" panose="02040502050405020303" pitchFamily="18" charset="0"/>
              </a:rPr>
              <a:t>)</a:t>
            </a:r>
            <a:endParaRPr lang="nb-NO" sz="2400" dirty="0">
              <a:latin typeface="Georgia" panose="02040502050405020303" pitchFamily="18" charset="0"/>
            </a:endParaRPr>
          </a:p>
          <a:p>
            <a:r>
              <a:rPr lang="nb-NO" sz="2400" dirty="0" err="1">
                <a:latin typeface="Georgia" panose="02040502050405020303" pitchFamily="18" charset="0"/>
              </a:rPr>
              <a:t>W</a:t>
            </a:r>
            <a:r>
              <a:rPr lang="nb-NO" sz="2400" dirty="0" err="1" smtClean="0">
                <a:latin typeface="Georgia" panose="02040502050405020303" pitchFamily="18" charset="0"/>
              </a:rPr>
              <a:t>eather</a:t>
            </a:r>
            <a:r>
              <a:rPr lang="nb-NO" sz="2400" dirty="0" smtClean="0">
                <a:latin typeface="Georgia" panose="02040502050405020303" pitchFamily="18" charset="0"/>
              </a:rPr>
              <a:t> data from </a:t>
            </a:r>
            <a:r>
              <a:rPr lang="nb-NO" sz="2400" dirty="0" err="1" smtClean="0">
                <a:latin typeface="Georgia" panose="02040502050405020303" pitchFamily="18" charset="0"/>
              </a:rPr>
              <a:t>the</a:t>
            </a:r>
            <a:r>
              <a:rPr lang="nb-NO" sz="2400" dirty="0">
                <a:latin typeface="Georgia" panose="02040502050405020303" pitchFamily="18" charset="0"/>
              </a:rPr>
              <a:t> </a:t>
            </a:r>
            <a:r>
              <a:rPr lang="nb-NO" sz="2400" dirty="0" smtClean="0">
                <a:latin typeface="Georgia" panose="02040502050405020303" pitchFamily="18" charset="0"/>
              </a:rPr>
              <a:t>MET </a:t>
            </a:r>
            <a:r>
              <a:rPr lang="nb-NO" sz="2400" dirty="0" err="1" smtClean="0">
                <a:latin typeface="Georgia" panose="02040502050405020303" pitchFamily="18" charset="0"/>
              </a:rPr>
              <a:t>api</a:t>
            </a:r>
            <a:r>
              <a:rPr lang="nb-NO" sz="24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nb-NO" sz="2400" dirty="0" smtClean="0">
                <a:latin typeface="Georgia" panose="02040502050405020303" pitchFamily="18" charset="0"/>
              </a:rPr>
              <a:t>GPS-data </a:t>
            </a:r>
            <a:r>
              <a:rPr lang="nb-NO" sz="2400" dirty="0" err="1" smtClean="0">
                <a:latin typeface="Georgia" panose="02040502050405020303" pitchFamily="18" charset="0"/>
              </a:rPr>
              <a:t>on</a:t>
            </a:r>
            <a:r>
              <a:rPr lang="nb-NO" sz="2400" dirty="0" smtClean="0">
                <a:latin typeface="Georgia" panose="02040502050405020303" pitchFamily="18" charset="0"/>
              </a:rPr>
              <a:t> </a:t>
            </a:r>
            <a:r>
              <a:rPr lang="nb-NO" sz="2400" dirty="0" err="1" smtClean="0">
                <a:latin typeface="Georgia" panose="02040502050405020303" pitchFamily="18" charset="0"/>
              </a:rPr>
              <a:t>the</a:t>
            </a:r>
            <a:r>
              <a:rPr lang="nb-NO" sz="2400" dirty="0" smtClean="0">
                <a:latin typeface="Georgia" panose="02040502050405020303" pitchFamily="18" charset="0"/>
              </a:rPr>
              <a:t> location </a:t>
            </a:r>
            <a:r>
              <a:rPr lang="nb-NO" sz="2400" dirty="0" err="1" smtClean="0">
                <a:latin typeface="Georgia" panose="02040502050405020303" pitchFamily="18" charset="0"/>
              </a:rPr>
              <a:t>of</a:t>
            </a:r>
            <a:r>
              <a:rPr lang="nb-NO" sz="2400" dirty="0" smtClean="0">
                <a:latin typeface="Georgia" panose="02040502050405020303" pitchFamily="18" charset="0"/>
              </a:rPr>
              <a:t> </a:t>
            </a:r>
            <a:r>
              <a:rPr lang="nb-NO" sz="2400" dirty="0" err="1" smtClean="0">
                <a:latin typeface="Georgia" panose="02040502050405020303" pitchFamily="18" charset="0"/>
              </a:rPr>
              <a:t>snowploughs</a:t>
            </a:r>
            <a:endParaRPr lang="nb-NO" sz="2400" dirty="0" smtClean="0">
              <a:latin typeface="Georgia" panose="02040502050405020303" pitchFamily="18" charset="0"/>
            </a:endParaRPr>
          </a:p>
          <a:p>
            <a:endParaRPr lang="nb-NO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  <a:p>
            <a:r>
              <a:rPr lang="nb-NO" sz="2400" dirty="0" smtClean="0">
                <a:latin typeface="Georgia" panose="02040502050405020303" pitchFamily="18" charset="0"/>
              </a:rPr>
              <a:t>Data </a:t>
            </a:r>
            <a:r>
              <a:rPr lang="nb-NO" sz="2400" dirty="0" err="1" smtClean="0">
                <a:latin typeface="Georgia" panose="02040502050405020303" pitchFamily="18" charset="0"/>
              </a:rPr>
              <a:t>stored</a:t>
            </a:r>
            <a:r>
              <a:rPr lang="nb-NO" sz="2400" dirty="0" smtClean="0">
                <a:latin typeface="Georgia" panose="02040502050405020303" pitchFamily="18" charset="0"/>
              </a:rPr>
              <a:t> </a:t>
            </a:r>
            <a:r>
              <a:rPr lang="nb-NO" sz="2400" dirty="0" err="1" smtClean="0">
                <a:latin typeface="Georgia" panose="02040502050405020303" pitchFamily="18" charset="0"/>
              </a:rPr>
              <a:t>on</a:t>
            </a:r>
            <a:r>
              <a:rPr lang="nb-NO" sz="2400" dirty="0" smtClean="0">
                <a:latin typeface="Georgia" panose="02040502050405020303" pitchFamily="18" charset="0"/>
              </a:rPr>
              <a:t> AWS - </a:t>
            </a:r>
            <a:r>
              <a:rPr lang="nb-NO" sz="2400" dirty="0" err="1" smtClean="0">
                <a:latin typeface="Georgia" panose="02040502050405020303" pitchFamily="18" charset="0"/>
              </a:rPr>
              <a:t>Analysed</a:t>
            </a:r>
            <a:r>
              <a:rPr lang="nb-NO" sz="2400" dirty="0" smtClean="0">
                <a:latin typeface="Georgia" panose="02040502050405020303" pitchFamily="18" charset="0"/>
              </a:rPr>
              <a:t> </a:t>
            </a:r>
            <a:r>
              <a:rPr lang="nb-NO" sz="2400" dirty="0" err="1" smtClean="0">
                <a:latin typeface="Georgia" panose="02040502050405020303" pitchFamily="18" charset="0"/>
              </a:rPr>
              <a:t>using</a:t>
            </a:r>
            <a:r>
              <a:rPr lang="nb-NO" sz="2400" dirty="0" smtClean="0">
                <a:latin typeface="Georgia" panose="02040502050405020303" pitchFamily="18" charset="0"/>
              </a:rPr>
              <a:t> R/R studio</a:t>
            </a:r>
            <a:endParaRPr lang="nb-NO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38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latin typeface="Georgia" panose="02040502050405020303" pitchFamily="18" charset="0"/>
              </a:rPr>
              <a:t>Webapp</a:t>
            </a:r>
            <a:r>
              <a:rPr lang="nb-NO" dirty="0" smtClean="0">
                <a:latin typeface="Georgia" panose="02040502050405020303" pitchFamily="18" charset="0"/>
              </a:rPr>
              <a:t> for DEA-</a:t>
            </a:r>
            <a:r>
              <a:rPr lang="nb-NO" dirty="0" err="1" smtClean="0">
                <a:latin typeface="Georgia" panose="02040502050405020303" pitchFamily="18" charset="0"/>
              </a:rPr>
              <a:t>analysis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Georgia" panose="02040502050405020303" pitchFamily="18" charset="0"/>
              </a:rPr>
              <a:t>DEA = Data </a:t>
            </a:r>
            <a:r>
              <a:rPr lang="nb-NO" dirty="0" err="1" smtClean="0">
                <a:latin typeface="Georgia" panose="02040502050405020303" pitchFamily="18" charset="0"/>
              </a:rPr>
              <a:t>Envelopment</a:t>
            </a:r>
            <a:r>
              <a:rPr lang="nb-NO" dirty="0" smtClean="0">
                <a:latin typeface="Georgia" panose="02040502050405020303" pitchFamily="18" charset="0"/>
              </a:rPr>
              <a:t> Analysis</a:t>
            </a:r>
          </a:p>
          <a:p>
            <a:endParaRPr lang="nb-NO" dirty="0">
              <a:latin typeface="Georgia" panose="02040502050405020303" pitchFamily="18" charset="0"/>
            </a:endParaRPr>
          </a:p>
          <a:p>
            <a:r>
              <a:rPr lang="nb-NO" dirty="0" smtClean="0">
                <a:latin typeface="Georgia" panose="02040502050405020303" pitchFamily="18" charset="0"/>
              </a:rPr>
              <a:t>Analysis </a:t>
            </a:r>
            <a:r>
              <a:rPr lang="nb-NO" dirty="0" err="1" smtClean="0">
                <a:latin typeface="Georgia" panose="02040502050405020303" pitchFamily="18" charset="0"/>
              </a:rPr>
              <a:t>of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productivity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based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on</a:t>
            </a:r>
            <a:r>
              <a:rPr lang="nb-NO" dirty="0" smtClean="0">
                <a:latin typeface="Georgia" panose="02040502050405020303" pitchFamily="18" charset="0"/>
              </a:rPr>
              <a:t> input-output</a:t>
            </a:r>
          </a:p>
          <a:p>
            <a:pPr lvl="1"/>
            <a:r>
              <a:rPr lang="nb-NO" sz="1400" dirty="0" smtClean="0">
                <a:latin typeface="Georgia" panose="02040502050405020303" pitchFamily="18" charset="0"/>
              </a:rPr>
              <a:t>For </a:t>
            </a:r>
            <a:r>
              <a:rPr lang="nb-NO" sz="1400" dirty="0" err="1" smtClean="0">
                <a:latin typeface="Georgia" panose="02040502050405020303" pitchFamily="18" charset="0"/>
              </a:rPr>
              <a:t>example</a:t>
            </a:r>
            <a:r>
              <a:rPr lang="nb-NO" sz="1400" dirty="0" smtClean="0">
                <a:latin typeface="Georgia" panose="02040502050405020303" pitchFamily="18" charset="0"/>
              </a:rPr>
              <a:t>: How </a:t>
            </a:r>
            <a:r>
              <a:rPr lang="nb-NO" sz="1400" dirty="0" err="1" smtClean="0">
                <a:latin typeface="Georgia" panose="02040502050405020303" pitchFamily="18" charset="0"/>
              </a:rPr>
              <a:t>many</a:t>
            </a:r>
            <a:r>
              <a:rPr lang="nb-NO" sz="1400" dirty="0" smtClean="0">
                <a:latin typeface="Georgia" panose="02040502050405020303" pitchFamily="18" charset="0"/>
              </a:rPr>
              <a:t> cases do different </a:t>
            </a:r>
            <a:r>
              <a:rPr lang="nb-NO" sz="1400" dirty="0" err="1" smtClean="0">
                <a:latin typeface="Georgia" panose="02040502050405020303" pitchFamily="18" charset="0"/>
              </a:rPr>
              <a:t>courts</a:t>
            </a:r>
            <a:r>
              <a:rPr lang="nb-NO" sz="1400" dirty="0" smtClean="0">
                <a:latin typeface="Georgia" panose="02040502050405020303" pitchFamily="18" charset="0"/>
              </a:rPr>
              <a:t> handle, </a:t>
            </a:r>
            <a:r>
              <a:rPr lang="nb-NO" sz="1400" dirty="0" err="1" smtClean="0">
                <a:latin typeface="Georgia" panose="02040502050405020303" pitchFamily="18" charset="0"/>
              </a:rPr>
              <a:t>compared</a:t>
            </a:r>
            <a:r>
              <a:rPr lang="nb-NO" sz="1400" dirty="0" smtClean="0">
                <a:latin typeface="Georgia" panose="02040502050405020303" pitchFamily="18" charset="0"/>
              </a:rPr>
              <a:t> to </a:t>
            </a:r>
            <a:r>
              <a:rPr lang="nb-NO" sz="1400" dirty="0" err="1" smtClean="0">
                <a:latin typeface="Georgia" panose="02040502050405020303" pitchFamily="18" charset="0"/>
              </a:rPr>
              <a:t>the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number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of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judges</a:t>
            </a:r>
            <a:r>
              <a:rPr lang="nb-NO" sz="1400" dirty="0" smtClean="0">
                <a:latin typeface="Georgia" panose="02040502050405020303" pitchFamily="18" charset="0"/>
              </a:rPr>
              <a:t> and </a:t>
            </a:r>
            <a:r>
              <a:rPr lang="nb-NO" sz="1400" dirty="0" err="1" smtClean="0">
                <a:latin typeface="Georgia" panose="02040502050405020303" pitchFamily="18" charset="0"/>
              </a:rPr>
              <a:t>admin</a:t>
            </a:r>
            <a:r>
              <a:rPr lang="nb-NO" sz="1400" dirty="0" smtClean="0">
                <a:latin typeface="Georgia" panose="02040502050405020303" pitchFamily="18" charset="0"/>
              </a:rPr>
              <a:t>. staff?</a:t>
            </a:r>
          </a:p>
          <a:p>
            <a:pPr lvl="1"/>
            <a:r>
              <a:rPr lang="nb-NO" sz="1400" dirty="0" err="1" smtClean="0">
                <a:latin typeface="Georgia" panose="02040502050405020303" pitchFamily="18" charset="0"/>
              </a:rPr>
              <a:t>Efficiency</a:t>
            </a:r>
            <a:r>
              <a:rPr lang="nb-NO" sz="1400" dirty="0" smtClean="0">
                <a:latin typeface="Georgia" panose="02040502050405020303" pitchFamily="18" charset="0"/>
              </a:rPr>
              <a:t> is </a:t>
            </a:r>
            <a:r>
              <a:rPr lang="nb-NO" sz="1400" dirty="0" err="1" smtClean="0">
                <a:latin typeface="Georgia" panose="02040502050405020303" pitchFamily="18" charset="0"/>
              </a:rPr>
              <a:t>the</a:t>
            </a:r>
            <a:r>
              <a:rPr lang="nb-NO" sz="1400" dirty="0" smtClean="0">
                <a:latin typeface="Georgia" panose="02040502050405020303" pitchFamily="18" charset="0"/>
              </a:rPr>
              <a:t> «gap» </a:t>
            </a:r>
            <a:r>
              <a:rPr lang="nb-NO" sz="1400" dirty="0" err="1" smtClean="0">
                <a:latin typeface="Georgia" panose="02040502050405020303" pitchFamily="18" charset="0"/>
              </a:rPr>
              <a:t>between</a:t>
            </a:r>
            <a:r>
              <a:rPr lang="nb-NO" sz="1400" dirty="0" smtClean="0">
                <a:latin typeface="Georgia" panose="02040502050405020303" pitchFamily="18" charset="0"/>
              </a:rPr>
              <a:t> a </a:t>
            </a:r>
            <a:r>
              <a:rPr lang="nb-NO" sz="1400" dirty="0" err="1" smtClean="0">
                <a:latin typeface="Georgia" panose="02040502050405020303" pitchFamily="18" charset="0"/>
              </a:rPr>
              <a:t>court’s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productivity</a:t>
            </a:r>
            <a:r>
              <a:rPr lang="nb-NO" sz="1400" dirty="0" smtClean="0">
                <a:latin typeface="Georgia" panose="02040502050405020303" pitchFamily="18" charset="0"/>
              </a:rPr>
              <a:t> and </a:t>
            </a:r>
            <a:r>
              <a:rPr lang="nb-NO" sz="1400" dirty="0" err="1" smtClean="0">
                <a:latin typeface="Georgia" panose="02040502050405020303" pitchFamily="18" charset="0"/>
              </a:rPr>
              <a:t>the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court</a:t>
            </a:r>
            <a:r>
              <a:rPr lang="nb-NO" sz="1400" dirty="0" smtClean="0">
                <a:latin typeface="Georgia" panose="02040502050405020303" pitchFamily="18" charset="0"/>
              </a:rPr>
              <a:t> </a:t>
            </a:r>
            <a:r>
              <a:rPr lang="nb-NO" sz="1400" dirty="0" err="1" smtClean="0">
                <a:latin typeface="Georgia" panose="02040502050405020303" pitchFamily="18" charset="0"/>
              </a:rPr>
              <a:t>which</a:t>
            </a:r>
            <a:r>
              <a:rPr lang="nb-NO" sz="1400" dirty="0" smtClean="0">
                <a:latin typeface="Georgia" panose="02040502050405020303" pitchFamily="18" charset="0"/>
              </a:rPr>
              <a:t> is «best in </a:t>
            </a:r>
            <a:r>
              <a:rPr lang="nb-NO" sz="1400" dirty="0" err="1" smtClean="0">
                <a:latin typeface="Georgia" panose="02040502050405020303" pitchFamily="18" charset="0"/>
              </a:rPr>
              <a:t>class</a:t>
            </a:r>
            <a:r>
              <a:rPr lang="nb-NO" sz="1400" dirty="0" smtClean="0">
                <a:latin typeface="Georgia" panose="02040502050405020303" pitchFamily="18" charset="0"/>
              </a:rPr>
              <a:t>». </a:t>
            </a:r>
          </a:p>
          <a:p>
            <a:pPr marL="0" indent="0">
              <a:buNone/>
            </a:pPr>
            <a:endParaRPr lang="nb-NO" sz="18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1800" dirty="0">
              <a:latin typeface="Georgia" panose="02040502050405020303" pitchFamily="18" charset="0"/>
            </a:endParaRPr>
          </a:p>
          <a:p>
            <a:r>
              <a:rPr lang="nb-NO" dirty="0" smtClean="0">
                <a:latin typeface="Georgia" panose="02040502050405020303" pitchFamily="18" charset="0"/>
              </a:rPr>
              <a:t>This </a:t>
            </a:r>
            <a:r>
              <a:rPr lang="nb-NO" dirty="0" err="1" smtClean="0">
                <a:latin typeface="Georgia" panose="02040502050405020303" pitchFamily="18" charset="0"/>
              </a:rPr>
              <a:t>webapp</a:t>
            </a:r>
            <a:r>
              <a:rPr lang="nb-NO" dirty="0" smtClean="0">
                <a:latin typeface="Georgia" panose="02040502050405020303" pitchFamily="18" charset="0"/>
              </a:rPr>
              <a:t> is </a:t>
            </a:r>
            <a:r>
              <a:rPr lang="nb-NO" dirty="0" err="1" smtClean="0">
                <a:latin typeface="Georgia" panose="02040502050405020303" pitchFamily="18" charset="0"/>
              </a:rPr>
              <a:t>available</a:t>
            </a:r>
            <a:r>
              <a:rPr lang="nb-NO" dirty="0" smtClean="0">
                <a:latin typeface="Georgia" panose="02040502050405020303" pitchFamily="18" charset="0"/>
              </a:rPr>
              <a:t> for </a:t>
            </a:r>
            <a:r>
              <a:rPr lang="nb-NO" dirty="0" err="1" smtClean="0">
                <a:latin typeface="Georgia" panose="02040502050405020303" pitchFamily="18" charset="0"/>
              </a:rPr>
              <a:t>anyone</a:t>
            </a:r>
            <a:r>
              <a:rPr lang="nb-NO" dirty="0" smtClean="0">
                <a:latin typeface="Georgia" panose="02040502050405020303" pitchFamily="18" charset="0"/>
              </a:rPr>
              <a:t>, in </a:t>
            </a:r>
            <a:r>
              <a:rPr lang="nb-NO" dirty="0" err="1" smtClean="0">
                <a:latin typeface="Georgia" panose="02040502050405020303" pitchFamily="18" charset="0"/>
              </a:rPr>
              <a:t>the</a:t>
            </a:r>
            <a:r>
              <a:rPr lang="nb-NO" dirty="0" smtClean="0">
                <a:latin typeface="Georgia" panose="02040502050405020303" pitchFamily="18" charset="0"/>
              </a:rPr>
              <a:t> form </a:t>
            </a:r>
            <a:r>
              <a:rPr lang="nb-NO" dirty="0" err="1" smtClean="0">
                <a:latin typeface="Georgia" panose="02040502050405020303" pitchFamily="18" charset="0"/>
              </a:rPr>
              <a:t>of</a:t>
            </a:r>
            <a:r>
              <a:rPr lang="nb-NO" dirty="0" smtClean="0">
                <a:latin typeface="Georgia" panose="02040502050405020303" pitchFamily="18" charset="0"/>
              </a:rPr>
              <a:t> an R-</a:t>
            </a:r>
            <a:r>
              <a:rPr lang="nb-NO" dirty="0" err="1" smtClean="0">
                <a:latin typeface="Georgia" panose="02040502050405020303" pitchFamily="18" charset="0"/>
              </a:rPr>
              <a:t>package</a:t>
            </a:r>
            <a:r>
              <a:rPr lang="nb-NO" dirty="0" smtClean="0">
                <a:latin typeface="Georgia" panose="02040502050405020303" pitchFamily="18" charset="0"/>
              </a:rPr>
              <a:t> (</a:t>
            </a:r>
            <a:r>
              <a:rPr lang="nb-NO" dirty="0" err="1" smtClean="0">
                <a:latin typeface="Georgia" panose="02040502050405020303" pitchFamily="18" charset="0"/>
              </a:rPr>
              <a:t>we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can</a:t>
            </a:r>
            <a:r>
              <a:rPr lang="nb-NO" dirty="0" smtClean="0">
                <a:latin typeface="Georgia" panose="02040502050405020303" pitchFamily="18" charset="0"/>
              </a:rPr>
              <a:t> send it to </a:t>
            </a:r>
            <a:r>
              <a:rPr lang="nb-NO" dirty="0" err="1" smtClean="0">
                <a:latin typeface="Georgia" panose="02040502050405020303" pitchFamily="18" charset="0"/>
              </a:rPr>
              <a:t>you</a:t>
            </a:r>
            <a:r>
              <a:rPr lang="nb-NO" dirty="0" smtClean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1049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latin typeface="Georgia" panose="02040502050405020303" pitchFamily="18" charset="0"/>
              </a:rPr>
              <a:t>R-</a:t>
            </a:r>
            <a:r>
              <a:rPr lang="nb-NO" sz="4000" dirty="0" err="1" smtClean="0">
                <a:latin typeface="Georgia" panose="02040502050405020303" pitchFamily="18" charset="0"/>
              </a:rPr>
              <a:t>packages</a:t>
            </a:r>
            <a:r>
              <a:rPr lang="nb-NO" sz="4000" dirty="0" smtClean="0">
                <a:latin typeface="Georgia" panose="02040502050405020303" pitchFamily="18" charset="0"/>
              </a:rPr>
              <a:t> for </a:t>
            </a:r>
            <a:r>
              <a:rPr lang="nb-NO" sz="4000" dirty="0" err="1" smtClean="0">
                <a:latin typeface="Georgia" panose="02040502050405020303" pitchFamily="18" charset="0"/>
              </a:rPr>
              <a:t>easier</a:t>
            </a:r>
            <a:r>
              <a:rPr lang="nb-NO" sz="4000" dirty="0" smtClean="0">
                <a:latin typeface="Georgia" panose="02040502050405020303" pitchFamily="18" charset="0"/>
              </a:rPr>
              <a:t> </a:t>
            </a:r>
            <a:r>
              <a:rPr lang="nb-NO" sz="4000" dirty="0" err="1" smtClean="0">
                <a:latin typeface="Georgia" panose="02040502050405020303" pitchFamily="18" charset="0"/>
              </a:rPr>
              <a:t>access</a:t>
            </a:r>
            <a:r>
              <a:rPr lang="nb-NO" sz="4000" dirty="0" smtClean="0">
                <a:latin typeface="Georgia" panose="02040502050405020303" pitchFamily="18" charset="0"/>
              </a:rPr>
              <a:t> to </a:t>
            </a:r>
            <a:r>
              <a:rPr lang="nb-NO" sz="4000" dirty="0" err="1" smtClean="0">
                <a:latin typeface="Georgia" panose="02040502050405020303" pitchFamily="18" charset="0"/>
              </a:rPr>
              <a:t>open</a:t>
            </a:r>
            <a:r>
              <a:rPr lang="nb-NO" sz="4000" dirty="0" smtClean="0">
                <a:latin typeface="Georgia" panose="02040502050405020303" pitchFamily="18" charset="0"/>
              </a:rPr>
              <a:t> data </a:t>
            </a:r>
            <a:endParaRPr lang="nb-NO" sz="4000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1256"/>
          </a:xfrm>
        </p:spPr>
        <p:txBody>
          <a:bodyPr/>
          <a:lstStyle/>
          <a:p>
            <a:pPr marL="0" indent="0">
              <a:buNone/>
            </a:pPr>
            <a:endParaRPr lang="nb-NO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dirty="0" smtClean="0">
                <a:latin typeface="Georgia" panose="02040502050405020303" pitchFamily="18" charset="0"/>
              </a:rPr>
              <a:t>Made a </a:t>
            </a:r>
            <a:r>
              <a:rPr lang="nb-NO" dirty="0" err="1" smtClean="0">
                <a:latin typeface="Georgia" panose="02040502050405020303" pitchFamily="18" charset="0"/>
              </a:rPr>
              <a:t>few</a:t>
            </a:r>
            <a:r>
              <a:rPr lang="nb-NO" dirty="0">
                <a:latin typeface="Georgia" panose="02040502050405020303" pitchFamily="18" charset="0"/>
              </a:rPr>
              <a:t> </a:t>
            </a:r>
            <a:r>
              <a:rPr lang="nb-NO" dirty="0" smtClean="0">
                <a:latin typeface="Georgia" panose="02040502050405020303" pitchFamily="18" charset="0"/>
              </a:rPr>
              <a:t>R-</a:t>
            </a:r>
            <a:r>
              <a:rPr lang="nb-NO" dirty="0" err="1" smtClean="0">
                <a:latin typeface="Georgia" panose="02040502050405020303" pitchFamily="18" charset="0"/>
              </a:rPr>
              <a:t>packages</a:t>
            </a:r>
            <a:r>
              <a:rPr lang="nb-NO" dirty="0" smtClean="0">
                <a:latin typeface="Georgia" panose="02040502050405020303" pitchFamily="18" charset="0"/>
              </a:rPr>
              <a:t> for </a:t>
            </a:r>
            <a:r>
              <a:rPr lang="nb-NO" dirty="0" err="1" smtClean="0">
                <a:latin typeface="Georgia" panose="02040502050405020303" pitchFamily="18" charset="0"/>
              </a:rPr>
              <a:t>easy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collection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of</a:t>
            </a:r>
            <a:r>
              <a:rPr lang="nb-NO" dirty="0" smtClean="0">
                <a:latin typeface="Georgia" panose="02040502050405020303" pitchFamily="18" charset="0"/>
              </a:rPr>
              <a:t> (</a:t>
            </a:r>
            <a:r>
              <a:rPr lang="nb-NO" dirty="0" err="1" smtClean="0">
                <a:latin typeface="Georgia" panose="02040502050405020303" pitchFamily="18" charset="0"/>
              </a:rPr>
              <a:t>examples</a:t>
            </a:r>
            <a:r>
              <a:rPr lang="nb-NO" dirty="0" smtClean="0">
                <a:latin typeface="Georgia" panose="02040502050405020303" pitchFamily="18" charset="0"/>
              </a:rPr>
              <a:t>) </a:t>
            </a:r>
          </a:p>
          <a:p>
            <a:r>
              <a:rPr lang="nb-NO" dirty="0" err="1" smtClean="0">
                <a:latin typeface="Georgia" panose="02040502050405020303" pitchFamily="18" charset="0"/>
              </a:rPr>
              <a:t>enterprise</a:t>
            </a:r>
            <a:r>
              <a:rPr lang="nb-NO" dirty="0" smtClean="0">
                <a:latin typeface="Georgia" panose="02040502050405020303" pitchFamily="18" charset="0"/>
              </a:rPr>
              <a:t> data from </a:t>
            </a:r>
            <a:r>
              <a:rPr lang="nb-NO" dirty="0" err="1" smtClean="0">
                <a:latin typeface="Georgia" panose="02040502050405020303" pitchFamily="18" charset="0"/>
              </a:rPr>
              <a:t>the</a:t>
            </a:r>
            <a:r>
              <a:rPr lang="nb-NO" dirty="0" smtClean="0">
                <a:latin typeface="Georgia" panose="02040502050405020303" pitchFamily="18" charset="0"/>
              </a:rPr>
              <a:t> register </a:t>
            </a:r>
            <a:r>
              <a:rPr lang="nb-NO" dirty="0" err="1" smtClean="0">
                <a:latin typeface="Georgia" panose="02040502050405020303" pitchFamily="18" charset="0"/>
              </a:rPr>
              <a:t>of</a:t>
            </a:r>
            <a:r>
              <a:rPr lang="nb-NO" dirty="0" smtClean="0">
                <a:latin typeface="Georgia" panose="02040502050405020303" pitchFamily="18" charset="0"/>
              </a:rPr>
              <a:t> legal </a:t>
            </a:r>
            <a:r>
              <a:rPr lang="nb-NO" dirty="0" err="1" smtClean="0">
                <a:latin typeface="Georgia" panose="02040502050405020303" pitchFamily="18" charset="0"/>
              </a:rPr>
              <a:t>entities</a:t>
            </a:r>
            <a:endParaRPr lang="nb-NO" dirty="0" smtClean="0">
              <a:latin typeface="Georgia" panose="02040502050405020303" pitchFamily="18" charset="0"/>
            </a:endParaRPr>
          </a:p>
          <a:p>
            <a:r>
              <a:rPr lang="nb-NO" dirty="0">
                <a:latin typeface="Georgia" panose="02040502050405020303" pitchFamily="18" charset="0"/>
              </a:rPr>
              <a:t>d</a:t>
            </a:r>
            <a:r>
              <a:rPr lang="nb-NO" dirty="0" smtClean="0">
                <a:latin typeface="Georgia" panose="02040502050405020303" pitchFamily="18" charset="0"/>
              </a:rPr>
              <a:t>ata from The Central Bank </a:t>
            </a:r>
            <a:r>
              <a:rPr lang="nb-NO" dirty="0" err="1" smtClean="0">
                <a:latin typeface="Georgia" panose="02040502050405020303" pitchFamily="18" charset="0"/>
              </a:rPr>
              <a:t>of</a:t>
            </a:r>
            <a:r>
              <a:rPr lang="nb-NO" dirty="0" smtClean="0">
                <a:latin typeface="Georgia" panose="02040502050405020303" pitchFamily="18" charset="0"/>
              </a:rPr>
              <a:t> Norway</a:t>
            </a:r>
          </a:p>
          <a:p>
            <a:pPr marL="0" indent="0">
              <a:buNone/>
            </a:pPr>
            <a:endParaRPr lang="nb-NO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dirty="0" err="1">
                <a:latin typeface="Georgia" panose="02040502050405020303" pitchFamily="18" charset="0"/>
              </a:rPr>
              <a:t>W</a:t>
            </a:r>
            <a:r>
              <a:rPr lang="nb-NO" dirty="0" err="1" smtClean="0">
                <a:latin typeface="Georgia" panose="02040502050405020303" pitchFamily="18" charset="0"/>
              </a:rPr>
              <a:t>rapped</a:t>
            </a:r>
            <a:r>
              <a:rPr lang="nb-NO" dirty="0" smtClean="0">
                <a:latin typeface="Georgia" panose="02040502050405020303" pitchFamily="18" charset="0"/>
              </a:rPr>
              <a:t> in an </a:t>
            </a:r>
            <a:r>
              <a:rPr lang="nb-NO" dirty="0" err="1" smtClean="0">
                <a:latin typeface="Georgia" panose="02040502050405020303" pitchFamily="18" charset="0"/>
              </a:rPr>
              <a:t>webapp</a:t>
            </a:r>
            <a:r>
              <a:rPr lang="nb-NO" dirty="0" smtClean="0">
                <a:latin typeface="Georgia" panose="02040502050405020303" pitchFamily="18" charset="0"/>
              </a:rPr>
              <a:t> so </a:t>
            </a:r>
            <a:r>
              <a:rPr lang="nb-NO" dirty="0" err="1" smtClean="0">
                <a:latin typeface="Georgia" panose="02040502050405020303" pitchFamily="18" charset="0"/>
              </a:rPr>
              <a:t>you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don’t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need</a:t>
            </a:r>
            <a:r>
              <a:rPr lang="nb-NO" dirty="0" smtClean="0">
                <a:latin typeface="Georgia" panose="02040502050405020303" pitchFamily="18" charset="0"/>
              </a:rPr>
              <a:t> to </a:t>
            </a:r>
            <a:r>
              <a:rPr lang="nb-NO" dirty="0" err="1" smtClean="0">
                <a:latin typeface="Georgia" panose="02040502050405020303" pitchFamily="18" charset="0"/>
              </a:rPr>
              <a:t>know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how</a:t>
            </a:r>
            <a:r>
              <a:rPr lang="nb-NO" dirty="0" smtClean="0">
                <a:latin typeface="Georgia" panose="02040502050405020303" pitchFamily="18" charset="0"/>
              </a:rPr>
              <a:t> to </a:t>
            </a:r>
            <a:r>
              <a:rPr lang="nb-NO" dirty="0" err="1" smtClean="0">
                <a:latin typeface="Georgia" panose="02040502050405020303" pitchFamily="18" charset="0"/>
              </a:rPr>
              <a:t>code</a:t>
            </a:r>
            <a:endParaRPr lang="nb-NO" dirty="0" smtClean="0">
              <a:latin typeface="Georgia" panose="02040502050405020303" pitchFamily="18" charset="0"/>
            </a:endParaRPr>
          </a:p>
          <a:p>
            <a:endParaRPr lang="nb-NO" dirty="0">
              <a:latin typeface="Georgia" panose="02040502050405020303" pitchFamily="18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62" y="5265380"/>
            <a:ext cx="2498536" cy="14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8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Georgia" panose="02040502050405020303" pitchFamily="18" charset="0"/>
              </a:rPr>
              <a:t>And </a:t>
            </a:r>
            <a:r>
              <a:rPr lang="nb-NO" dirty="0" err="1" smtClean="0">
                <a:latin typeface="Georgia" panose="02040502050405020303" pitchFamily="18" charset="0"/>
              </a:rPr>
              <a:t>of</a:t>
            </a:r>
            <a:r>
              <a:rPr lang="nb-NO" dirty="0" smtClean="0">
                <a:latin typeface="Georgia" panose="02040502050405020303" pitchFamily="18" charset="0"/>
              </a:rPr>
              <a:t> </a:t>
            </a:r>
            <a:r>
              <a:rPr lang="nb-NO" dirty="0" err="1" smtClean="0">
                <a:latin typeface="Georgia" panose="02040502050405020303" pitchFamily="18" charset="0"/>
              </a:rPr>
              <a:t>course</a:t>
            </a:r>
            <a:r>
              <a:rPr lang="nb-NO" dirty="0" smtClean="0">
                <a:latin typeface="Georgia" panose="02040502050405020303" pitchFamily="18" charset="0"/>
              </a:rPr>
              <a:t>: </a:t>
            </a:r>
            <a:r>
              <a:rPr lang="nb-NO" dirty="0" err="1" smtClean="0">
                <a:latin typeface="Georgia" panose="02040502050405020303" pitchFamily="18" charset="0"/>
              </a:rPr>
              <a:t>Hackathon</a:t>
            </a:r>
            <a:r>
              <a:rPr lang="nb-NO" dirty="0" smtClean="0">
                <a:latin typeface="Georgia" panose="02040502050405020303" pitchFamily="18" charset="0"/>
              </a:rPr>
              <a:t> 2022</a:t>
            </a:r>
            <a:endParaRPr lang="nb-NO" dirty="0">
              <a:latin typeface="Georgia" panose="02040502050405020303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6697" y="1528902"/>
            <a:ext cx="3442390" cy="52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4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latin typeface="Georgia" panose="02040502050405020303" pitchFamily="18" charset="0"/>
              </a:rPr>
              <a:t>The innovation lab - What they do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838200" y="1986523"/>
            <a:ext cx="10759831" cy="4040203"/>
          </a:xfrm>
        </p:spPr>
        <p:txBody>
          <a:bodyPr anchor="ctr"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" sz="24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Curate /wrangle data – </a:t>
            </a:r>
            <a:r>
              <a:rPr lang="en" sz="2400" dirty="0" smtClean="0">
                <a:latin typeface="Georgia" panose="02040502050405020303" pitchFamily="18" charset="0"/>
              </a:rPr>
              <a:t>all audit types</a:t>
            </a:r>
            <a:endParaRPr lang="en-GB" sz="2400" dirty="0" smtClean="0">
              <a:latin typeface="Georgia" panose="02040502050405020303" pitchFamily="18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" sz="2400" dirty="0" smtClean="0">
                <a:latin typeface="Georgia" panose="02040502050405020303" pitchFamily="18" charset="0"/>
              </a:rPr>
              <a:t>On-demand </a:t>
            </a:r>
            <a:r>
              <a:rPr lang="en" sz="24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data analytics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" sz="2400" dirty="0" err="1" smtClean="0">
                <a:latin typeface="Georgia" panose="02040502050405020303" pitchFamily="18" charset="0"/>
              </a:rPr>
              <a:t>Make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latin typeface="Georgia" panose="02040502050405020303" pitchFamily="18" charset="0"/>
              </a:rPr>
              <a:t>small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latin typeface="Georgia" panose="02040502050405020303" pitchFamily="18" charset="0"/>
              </a:rPr>
              <a:t>tailor made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webapps</a:t>
            </a:r>
            <a:r>
              <a:rPr lang="en" sz="24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en" sz="2400" dirty="0" smtClean="0">
                <a:latin typeface="Georgia" panose="02040502050405020303" pitchFamily="18" charset="0"/>
              </a:rPr>
              <a:t>- particularly financial audit</a:t>
            </a:r>
            <a:endParaRPr lang="nb-NO" sz="2400" dirty="0" smtClean="0">
              <a:latin typeface="Georgia" panose="02040502050405020303" pitchFamily="18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" sz="2400" dirty="0" err="1" smtClean="0">
                <a:latin typeface="Georgia" panose="02040502050405020303" pitchFamily="18" charset="0"/>
              </a:rPr>
              <a:t>Make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>
                <a:solidFill>
                  <a:srgbClr val="00B0F0"/>
                </a:solidFill>
                <a:latin typeface="Georgia" panose="02040502050405020303" pitchFamily="18" charset="0"/>
              </a:rPr>
              <a:t>custom</a:t>
            </a:r>
            <a:r>
              <a:rPr lang="en" sz="2400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search apps</a:t>
            </a:r>
            <a:endParaRPr lang="nb-NO" sz="2400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" sz="2400" dirty="0" err="1" smtClean="0">
                <a:latin typeface="Georgia" panose="02040502050405020303" pitchFamily="18" charset="0"/>
              </a:rPr>
              <a:t>Promote </a:t>
            </a:r>
            <a:r>
              <a:rPr lang="en" sz="2400" dirty="0" smtClean="0">
                <a:latin typeface="Georgia" panose="02040502050405020303" pitchFamily="18" charset="0"/>
              </a:rPr>
              <a:t>data science </a:t>
            </a:r>
            <a:r>
              <a:rPr lang="en" sz="2400" dirty="0" err="1" smtClean="0">
                <a:latin typeface="Georgia" panose="02040502050405020303" pitchFamily="18" charset="0"/>
              </a:rPr>
              <a:t>and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latin typeface="Georgia" panose="02040502050405020303" pitchFamily="18" charset="0"/>
              </a:rPr>
              <a:t>use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latin typeface="Georgia" panose="02040502050405020303" pitchFamily="18" charset="0"/>
              </a:rPr>
              <a:t>of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machine learning</a:t>
            </a:r>
            <a:endParaRPr lang="en-GB" sz="2400" dirty="0" smtClean="0">
              <a:latin typeface="Georgia" panose="02040502050405020303" pitchFamily="18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" sz="2400" dirty="0" err="1" smtClean="0">
                <a:latin typeface="Georgia" panose="02040502050405020303" pitchFamily="18" charset="0"/>
              </a:rPr>
              <a:t>Experiment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latin typeface="Georgia" panose="02040502050405020303" pitchFamily="18" charset="0"/>
              </a:rPr>
              <a:t>and </a:t>
            </a:r>
            <a:r>
              <a:rPr lang="en" sz="2400" dirty="0" smtClean="0">
                <a:latin typeface="Georgia" panose="02040502050405020303" pitchFamily="18" charset="0"/>
              </a:rPr>
              <a:t>take </a:t>
            </a:r>
            <a:r>
              <a:rPr lang="en" sz="2400" dirty="0" err="1" smtClean="0">
                <a:latin typeface="Georgia" panose="02040502050405020303" pitchFamily="18" charset="0"/>
              </a:rPr>
              <a:t>in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latin typeface="Georgia" panose="02040502050405020303" pitchFamily="18" charset="0"/>
              </a:rPr>
              <a:t>use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latin typeface="Georgia" panose="02040502050405020303" pitchFamily="18" charset="0"/>
              </a:rPr>
              <a:t>new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(cloud) </a:t>
            </a:r>
            <a:r>
              <a:rPr lang="en" sz="2400" dirty="0" err="1" smtClean="0">
                <a:latin typeface="Georgia" panose="02040502050405020303" pitchFamily="18" charset="0"/>
              </a:rPr>
              <a:t>technologies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latin typeface="Georgia" panose="02040502050405020303" pitchFamily="18" charset="0"/>
              </a:rPr>
              <a:t>and</a:t>
            </a:r>
            <a:r>
              <a:rPr lang="en" sz="2400" dirty="0" smtClean="0">
                <a:latin typeface="Georgia" panose="02040502050405020303" pitchFamily="18" charset="0"/>
              </a:rPr>
              <a:t> </a:t>
            </a:r>
            <a:r>
              <a:rPr lang="en" sz="2400" dirty="0" err="1" smtClean="0">
                <a:latin typeface="Georgia" panose="02040502050405020303" pitchFamily="18" charset="0"/>
              </a:rPr>
              <a:t>methods</a:t>
            </a:r>
            <a:endParaRPr lang="en-GB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latin typeface="Georgia" panose="02040502050405020303" pitchFamily="18" charset="0"/>
              </a:rPr>
              <a:t>Who they are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838200" y="1589088"/>
            <a:ext cx="10515600" cy="4351338"/>
          </a:xfrm>
        </p:spPr>
        <p:txBody>
          <a:bodyPr anchor="ctr"/>
          <a:lstStyle/>
          <a:p>
            <a:r>
              <a:rPr lang="en" dirty="0">
                <a:latin typeface="Georgia" panose="02040502050405020303" pitchFamily="18" charset="0"/>
              </a:rPr>
              <a:t>2</a:t>
            </a:r>
            <a:r>
              <a:rPr lang="en" dirty="0" smtClean="0">
                <a:latin typeface="Georgia" panose="02040502050405020303" pitchFamily="18" charset="0"/>
              </a:rPr>
              <a:t> political scientists</a:t>
            </a:r>
            <a:endParaRPr lang="en-GB" dirty="0" smtClean="0">
              <a:latin typeface="Georgia" panose="02040502050405020303" pitchFamily="18" charset="0"/>
            </a:endParaRPr>
          </a:p>
          <a:p>
            <a:r>
              <a:rPr lang="en" dirty="0" smtClean="0">
                <a:latin typeface="Georgia" panose="02040502050405020303" pitchFamily="18" charset="0"/>
              </a:rPr>
              <a:t>1 </a:t>
            </a:r>
            <a:r>
              <a:rPr lang="en" dirty="0" err="1" smtClean="0">
                <a:latin typeface="Georgia" panose="02040502050405020303" pitchFamily="18" charset="0"/>
              </a:rPr>
              <a:t>economist</a:t>
            </a:r>
            <a:endParaRPr lang="en-GB" dirty="0" smtClean="0">
              <a:latin typeface="Georgia" panose="02040502050405020303" pitchFamily="18" charset="0"/>
            </a:endParaRPr>
          </a:p>
          <a:p>
            <a:r>
              <a:rPr lang="en" dirty="0" smtClean="0">
                <a:latin typeface="Georgia" panose="02040502050405020303" pitchFamily="18" charset="0"/>
              </a:rPr>
              <a:t>1 sociologist</a:t>
            </a:r>
          </a:p>
          <a:p>
            <a:r>
              <a:rPr lang="en" dirty="0" smtClean="0">
                <a:latin typeface="Georgia" panose="02040502050405020303" pitchFamily="18" charset="0"/>
              </a:rPr>
              <a:t>1 social psychologist</a:t>
            </a:r>
            <a:endParaRPr lang="en-GB" dirty="0" smtClean="0">
              <a:latin typeface="Georgia" panose="02040502050405020303" pitchFamily="18" charset="0"/>
            </a:endParaRPr>
          </a:p>
          <a:p>
            <a:r>
              <a:rPr lang="en" dirty="0" smtClean="0">
                <a:latin typeface="Georgia" panose="02040502050405020303" pitchFamily="18" charset="0"/>
              </a:rPr>
              <a:t>1 </a:t>
            </a:r>
            <a:r>
              <a:rPr lang="en" dirty="0" err="1" smtClean="0">
                <a:latin typeface="Georgia" panose="02040502050405020303" pitchFamily="18" charset="0"/>
              </a:rPr>
              <a:t>physicist</a:t>
            </a:r>
            <a:endParaRPr lang="en-GB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" dirty="0" smtClean="0">
                <a:latin typeface="Georgia" panose="02040502050405020303" pitchFamily="18" charset="0"/>
              </a:rPr>
              <a:t>( </a:t>
            </a:r>
            <a:r>
              <a:rPr lang="en" dirty="0" err="1" smtClean="0">
                <a:latin typeface="Georgia" panose="02040502050405020303" pitchFamily="18" charset="0"/>
              </a:rPr>
              <a:t>started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as </a:t>
            </a:r>
            <a:r>
              <a:rPr lang="en" dirty="0" smtClean="0">
                <a:latin typeface="Georgia" panose="02040502050405020303" pitchFamily="18" charset="0"/>
              </a:rPr>
              <a:t>a </a:t>
            </a:r>
            <a:r>
              <a:rPr lang="en" dirty="0" err="1" smtClean="0">
                <a:latin typeface="Georgia" panose="02040502050405020303" pitchFamily="18" charset="0"/>
              </a:rPr>
              <a:t>project </a:t>
            </a:r>
            <a:r>
              <a:rPr lang="en" dirty="0" smtClean="0">
                <a:latin typeface="Georgia" panose="02040502050405020303" pitchFamily="18" charset="0"/>
              </a:rPr>
              <a:t>with only 3)</a:t>
            </a:r>
            <a:endParaRPr lang="en-GB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" dirty="0" smtClean="0">
                <a:solidFill>
                  <a:srgbClr val="00B0F0"/>
                </a:solidFill>
                <a:latin typeface="Georgia" panose="02040502050405020303" pitchFamily="18" charset="0"/>
              </a:rPr>
              <a:t>… </a:t>
            </a:r>
            <a:r>
              <a:rPr lang="en" dirty="0" smtClean="0">
                <a:latin typeface="Georgia" panose="02040502050405020303" pitchFamily="18" charset="0"/>
              </a:rPr>
              <a:t>we </a:t>
            </a:r>
            <a:r>
              <a:rPr lang="en" dirty="0" err="1" smtClean="0">
                <a:latin typeface="Georgia" panose="02040502050405020303" pitchFamily="18" charset="0"/>
              </a:rPr>
              <a:t>are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not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an </a:t>
            </a:r>
            <a:r>
              <a:rPr lang="en" dirty="0" smtClean="0">
                <a:latin typeface="Georgia" panose="02040502050405020303" pitchFamily="18" charset="0"/>
              </a:rPr>
              <a:t>IT </a:t>
            </a:r>
            <a:r>
              <a:rPr lang="en" dirty="0" err="1" smtClean="0">
                <a:latin typeface="Georgia" panose="02040502050405020303" pitchFamily="18" charset="0"/>
              </a:rPr>
              <a:t>thing </a:t>
            </a:r>
            <a:r>
              <a:rPr lang="en" dirty="0" smtClean="0">
                <a:latin typeface="Georgia" panose="02040502050405020303" pitchFamily="18" charset="0"/>
              </a:rPr>
              <a:t>, we </a:t>
            </a:r>
            <a:r>
              <a:rPr lang="en" dirty="0" err="1" smtClean="0">
                <a:latin typeface="Georgia" panose="02040502050405020303" pitchFamily="18" charset="0"/>
              </a:rPr>
              <a:t>are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err="1" smtClean="0">
                <a:latin typeface="Georgia" panose="02040502050405020303" pitchFamily="18" charset="0"/>
              </a:rPr>
              <a:t>one</a:t>
            </a:r>
            <a:r>
              <a:rPr lang="en" dirty="0" smtClean="0">
                <a:latin typeface="Georgia" panose="02040502050405020303" pitchFamily="18" charset="0"/>
              </a:rPr>
              <a:t> </a:t>
            </a:r>
            <a:r>
              <a:rPr lang="en" dirty="0" smtClean="0">
                <a:solidFill>
                  <a:srgbClr val="00B0F0"/>
                </a:solidFill>
                <a:latin typeface="Georgia" panose="02040502050405020303" pitchFamily="18" charset="0"/>
              </a:rPr>
              <a:t>data science </a:t>
            </a:r>
            <a:r>
              <a:rPr lang="en" dirty="0" err="1" smtClean="0">
                <a:latin typeface="Georgia" panose="02040502050405020303" pitchFamily="18" charset="0"/>
              </a:rPr>
              <a:t>thing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0000" y="452669"/>
            <a:ext cx="9840000" cy="720000"/>
          </a:xfrm>
        </p:spPr>
        <p:txBody>
          <a:bodyPr>
            <a:normAutofit fontScale="90000"/>
          </a:bodyPr>
          <a:lstStyle/>
          <a:p>
            <a:r>
              <a:rPr lang="en" dirty="0" smtClean="0">
                <a:latin typeface="Georgia" panose="02040502050405020303" pitchFamily="18" charset="0"/>
              </a:rPr>
              <a:t>Why was the Innovation Lab established?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189" indent="-457189"/>
            <a:r>
              <a:rPr lang="en" dirty="0" smtClean="0">
                <a:latin typeface="Georgia" panose="02040502050405020303" pitchFamily="18" charset="0"/>
              </a:rPr>
              <a:t>Desire for more speed on technological development/innovation in OAGN</a:t>
            </a:r>
          </a:p>
          <a:p>
            <a:pPr marL="457189" indent="-457189"/>
            <a:endParaRPr lang="nb-NO" dirty="0" smtClean="0">
              <a:latin typeface="Georgia" panose="02040502050405020303" pitchFamily="18" charset="0"/>
            </a:endParaRPr>
          </a:p>
          <a:p>
            <a:pPr marL="457189" indent="-457189"/>
            <a:r>
              <a:rPr lang="en" dirty="0" smtClean="0">
                <a:latin typeface="Georgia" panose="02040502050405020303" pitchFamily="18" charset="0"/>
              </a:rPr>
              <a:t>The </a:t>
            </a:r>
            <a:r>
              <a:rPr lang="en" dirty="0">
                <a:latin typeface="Georgia" panose="02040502050405020303" pitchFamily="18" charset="0"/>
              </a:rPr>
              <a:t>usual – do things faster, possibly stop doing some things</a:t>
            </a:r>
          </a:p>
          <a:p>
            <a:pPr marL="457189" indent="-457189"/>
            <a:endParaRPr lang="nb-NO" dirty="0" smtClean="0">
              <a:latin typeface="Georgia" panose="02040502050405020303" pitchFamily="18" charset="0"/>
            </a:endParaRPr>
          </a:p>
          <a:p>
            <a:pPr marL="457189" indent="-457189"/>
            <a:r>
              <a:rPr lang="en" dirty="0" smtClean="0">
                <a:latin typeface="Georgia" panose="02040502050405020303" pitchFamily="18" charset="0"/>
              </a:rPr>
              <a:t>Private audit - full speed ahead with the automation of the audit</a:t>
            </a:r>
          </a:p>
          <a:p>
            <a:pPr marL="457189" indent="-457189"/>
            <a:endParaRPr lang="nb-NO" dirty="0" smtClean="0">
              <a:latin typeface="Georgia" panose="02040502050405020303" pitchFamily="18" charset="0"/>
            </a:endParaRPr>
          </a:p>
          <a:p>
            <a:pPr marL="457189" indent="-457189"/>
            <a:r>
              <a:rPr lang="en" dirty="0" smtClean="0">
                <a:latin typeface="Georgia" panose="02040502050405020303" pitchFamily="18" charset="0"/>
              </a:rPr>
              <a:t>Some international colleagues (UK, Netherlands) had got a head start - we wanted to keep up</a:t>
            </a:r>
          </a:p>
          <a:p>
            <a:pPr marL="457189" indent="-457189"/>
            <a:endParaRPr lang="nb-NO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910102" y="2524750"/>
            <a:ext cx="106051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dirty="0" smtClean="0">
                <a:latin typeface="Georgia" panose="02040502050405020303" pitchFamily="18" charset="0"/>
              </a:rPr>
              <a:t>"We automate boring stuff,</a:t>
            </a:r>
          </a:p>
          <a:p>
            <a:pPr algn="ctr"/>
            <a:r>
              <a:rPr lang="en" sz="4400" dirty="0">
                <a:latin typeface="Georgia" panose="02040502050405020303" pitchFamily="18" charset="0"/>
              </a:rPr>
              <a:t>so </a:t>
            </a:r>
            <a:r>
              <a:rPr lang="en" sz="4400" dirty="0" smtClean="0">
                <a:latin typeface="Georgia" panose="02040502050405020303" pitchFamily="18" charset="0"/>
              </a:rPr>
              <a:t>you can have more time for fun stuff“</a:t>
            </a:r>
          </a:p>
          <a:p>
            <a:pPr algn="ctr"/>
            <a:r>
              <a:rPr lang="en" sz="1600" dirty="0" smtClean="0">
                <a:latin typeface="Georgia" panose="02040502050405020303" pitchFamily="18" charset="0"/>
              </a:rPr>
              <a:t>(perhaps most relevant for financial auditors)</a:t>
            </a:r>
            <a:endParaRPr lang="nb-NO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latin typeface="Georgia" panose="02040502050405020303" pitchFamily="18" charset="0"/>
              </a:rPr>
              <a:t>The OAGN Data Science Project</a:t>
            </a:r>
            <a:endParaRPr lang="nb-NO" dirty="0">
              <a:latin typeface="Georgia" panose="02040502050405020303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8321618"/>
              </p:ext>
            </p:extLst>
          </p:nvPr>
        </p:nvGraphicFramePr>
        <p:xfrm>
          <a:off x="1116082" y="1629295"/>
          <a:ext cx="9815155" cy="456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8175355" y="2823135"/>
            <a:ext cx="327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latin typeface="+mj-lt"/>
              </a:rPr>
              <a:t>2022.04 </a:t>
            </a:r>
            <a:r>
              <a:rPr lang="nb-NO" sz="2000" dirty="0" err="1" smtClean="0">
                <a:latin typeface="+mj-lt"/>
              </a:rPr>
              <a:t>Further</a:t>
            </a:r>
            <a:r>
              <a:rPr lang="nb-NO" sz="2000" dirty="0" smtClean="0">
                <a:latin typeface="+mj-lt"/>
              </a:rPr>
              <a:t> staff </a:t>
            </a:r>
            <a:r>
              <a:rPr lang="nb-NO" sz="2000" dirty="0" err="1" smtClean="0">
                <a:latin typeface="+mj-lt"/>
              </a:rPr>
              <a:t>increase</a:t>
            </a:r>
            <a:endParaRPr lang="nb-NO" sz="2000" dirty="0">
              <a:latin typeface="+mj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385017" y="2453619"/>
            <a:ext cx="790338" cy="73903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01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9694" y="2167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5400" dirty="0" smtClean="0">
                <a:latin typeface="Georgia" panose="02040502050405020303" pitchFamily="18" charset="0"/>
              </a:rPr>
              <a:t>Success factors</a:t>
            </a:r>
            <a:endParaRPr lang="nb-NO" sz="5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2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7395" y="541008"/>
            <a:ext cx="11247783" cy="5594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Georgia" panose="02040502050405020303" pitchFamily="18" charset="0"/>
              </a:rPr>
              <a:t>Ideas on how </a:t>
            </a:r>
            <a:r>
              <a:rPr lang="en-GB" sz="4400" dirty="0">
                <a:latin typeface="Georgia" panose="02040502050405020303" pitchFamily="18" charset="0"/>
              </a:rPr>
              <a:t>to start:</a:t>
            </a:r>
          </a:p>
          <a:p>
            <a:endParaRPr lang="en-GB" sz="3600" dirty="0">
              <a:latin typeface="Georgia" panose="02040502050405020303" pitchFamily="18" charset="0"/>
            </a:endParaRPr>
          </a:p>
          <a:p>
            <a:pPr marL="609585" indent="-609585"/>
            <a:r>
              <a:rPr lang="en-GB" sz="2400" dirty="0" smtClean="0">
                <a:latin typeface="Georgia" panose="02040502050405020303" pitchFamily="18" charset="0"/>
              </a:rPr>
              <a:t>Start small</a:t>
            </a:r>
          </a:p>
          <a:p>
            <a:pPr marL="609585" indent="-609585"/>
            <a:endParaRPr lang="en-GB" sz="2400" dirty="0" smtClean="0">
              <a:latin typeface="Georgia" panose="02040502050405020303" pitchFamily="18" charset="0"/>
            </a:endParaRPr>
          </a:p>
          <a:p>
            <a:pPr marL="609585" indent="-609585"/>
            <a:r>
              <a:rPr lang="en-GB" sz="2400" dirty="0" smtClean="0">
                <a:latin typeface="Georgia" panose="02040502050405020303" pitchFamily="18" charset="0"/>
              </a:rPr>
              <a:t>Identify a concrete and practical problem</a:t>
            </a:r>
          </a:p>
          <a:p>
            <a:pPr marL="609585" indent="-609585"/>
            <a:endParaRPr lang="en-GB" sz="2400" dirty="0" smtClean="0">
              <a:latin typeface="Georgia" panose="02040502050405020303" pitchFamily="18" charset="0"/>
            </a:endParaRPr>
          </a:p>
          <a:p>
            <a:pPr marL="609585" indent="-609585"/>
            <a:r>
              <a:rPr lang="en-GB" sz="2400" dirty="0" smtClean="0">
                <a:latin typeface="Georgia" panose="02040502050405020303" pitchFamily="18" charset="0"/>
              </a:rPr>
              <a:t>Find three competent persons and give them full freedom</a:t>
            </a:r>
          </a:p>
          <a:p>
            <a:pPr marL="609585" indent="-609585"/>
            <a:endParaRPr lang="en-GB" sz="2400" dirty="0" smtClean="0">
              <a:latin typeface="Georgia" panose="02040502050405020303" pitchFamily="18" charset="0"/>
            </a:endParaRPr>
          </a:p>
          <a:p>
            <a:pPr marL="609585" indent="-609585"/>
            <a:r>
              <a:rPr lang="en-GB" sz="2400" dirty="0" smtClean="0">
                <a:latin typeface="Georgia" panose="02040502050405020303" pitchFamily="18" charset="0"/>
              </a:rPr>
              <a:t>The message: «Just fix something»</a:t>
            </a:r>
          </a:p>
          <a:p>
            <a:pPr marL="609585" indent="-609585"/>
            <a:endParaRPr lang="en-GB" sz="2400" dirty="0" smtClean="0">
              <a:latin typeface="Georgia" panose="02040502050405020303" pitchFamily="18" charset="0"/>
            </a:endParaRPr>
          </a:p>
          <a:p>
            <a:pPr marL="609585" indent="-609585"/>
            <a:r>
              <a:rPr lang="en-GB" sz="2400" dirty="0" smtClean="0">
                <a:latin typeface="Georgia" panose="02040502050405020303" pitchFamily="18" charset="0"/>
              </a:rPr>
              <a:t>Limit the amount of planning, meetings, involvement, </a:t>
            </a:r>
            <a:r>
              <a:rPr lang="en-GB" sz="2400" dirty="0" err="1" smtClean="0">
                <a:latin typeface="Georgia" panose="02040502050405020303" pitchFamily="18" charset="0"/>
              </a:rPr>
              <a:t>adm.</a:t>
            </a:r>
            <a:r>
              <a:rPr lang="en-GB" sz="2400" dirty="0" smtClean="0">
                <a:latin typeface="Georgia" panose="02040502050405020303" pitchFamily="18" charset="0"/>
              </a:rPr>
              <a:t> memos, follow-up and reporting</a:t>
            </a:r>
          </a:p>
        </p:txBody>
      </p:sp>
    </p:spTree>
    <p:extLst>
      <p:ext uri="{BB962C8B-B14F-4D97-AF65-F5344CB8AC3E}">
        <p14:creationId xmlns:p14="http://schemas.microsoft.com/office/powerpoint/2010/main" val="34712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21230</TotalTime>
  <Words>1084</Words>
  <Application>Microsoft Office PowerPoint</Application>
  <PresentationFormat>Widescreen</PresentationFormat>
  <Paragraphs>181</Paragraphs>
  <Slides>29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Wingdings</vt:lpstr>
      <vt:lpstr>Office-tema</vt:lpstr>
      <vt:lpstr>Data Science Applied The Innovation Lab &amp; Performance Audit   Sverre Lunde Deputy Auditor General, OAGN PAS Meeting, Dublin March 28-29th, 2023  </vt:lpstr>
      <vt:lpstr>The OAGN innovation lab  </vt:lpstr>
      <vt:lpstr>The innovation lab - What they do</vt:lpstr>
      <vt:lpstr>Who they are</vt:lpstr>
      <vt:lpstr>Why was the Innovation Lab established?</vt:lpstr>
      <vt:lpstr>PowerPoint-presentasjon</vt:lpstr>
      <vt:lpstr>The OAGN Data Science Project</vt:lpstr>
      <vt:lpstr>Success factors</vt:lpstr>
      <vt:lpstr>PowerPoint-presentasjon</vt:lpstr>
      <vt:lpstr>PowerPoint-presentasjon</vt:lpstr>
      <vt:lpstr>Back in 2017… </vt:lpstr>
      <vt:lpstr>Some general comments</vt:lpstr>
      <vt:lpstr>A few principles</vt:lpstr>
      <vt:lpstr>A rather major risk…</vt:lpstr>
      <vt:lpstr>Examples of things we have made/done</vt:lpstr>
      <vt:lpstr>PowerPoint-presentasjon</vt:lpstr>
      <vt:lpstr>PowerPoint-presentasjon</vt:lpstr>
      <vt:lpstr>PowerPoint-presentasjon</vt:lpstr>
      <vt:lpstr>ML-example 2: ML and food security </vt:lpstr>
      <vt:lpstr>PowerPoint-presentasjon</vt:lpstr>
      <vt:lpstr>PowerPoint-presentasjon</vt:lpstr>
      <vt:lpstr>PowerPoint-presentasjon</vt:lpstr>
      <vt:lpstr>PDF - Where Information Goes to Die</vt:lpstr>
      <vt:lpstr>Example : 50,000 PDFs – what to do</vt:lpstr>
      <vt:lpstr>V i built a pipeline where …</vt:lpstr>
      <vt:lpstr>Example: Use of travel data from Google Maps  - work in progress</vt:lpstr>
      <vt:lpstr>Webapp for DEA-analysis</vt:lpstr>
      <vt:lpstr>R-packages for easier access to open data </vt:lpstr>
      <vt:lpstr>And of course: Hackathon 2022</vt:lpstr>
    </vt:vector>
  </TitlesOfParts>
  <Company>Riksrevisjonen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Digitalisering – slik gjør vi det i Riksrevisjonen</dc:title>
  <dc:creator>Beckstrøm, Jan Roar</dc:creator>
  <cp:lastModifiedBy>Lunde, Sverre</cp:lastModifiedBy>
  <cp:revision>148</cp:revision>
  <dcterms:created xsi:type="dcterms:W3CDTF">2018-06-05T12:29:41Z</dcterms:created>
  <dcterms:modified xsi:type="dcterms:W3CDTF">2023-03-19T15:00:03Z</dcterms:modified>
</cp:coreProperties>
</file>