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0" r:id="rId2"/>
    <p:sldId id="329" r:id="rId3"/>
    <p:sldId id="334" r:id="rId4"/>
    <p:sldId id="328" r:id="rId5"/>
    <p:sldId id="330" r:id="rId6"/>
    <p:sldId id="262" r:id="rId7"/>
    <p:sldId id="297" r:id="rId8"/>
    <p:sldId id="298" r:id="rId9"/>
    <p:sldId id="336" r:id="rId10"/>
    <p:sldId id="299" r:id="rId11"/>
    <p:sldId id="300" r:id="rId12"/>
    <p:sldId id="331" r:id="rId13"/>
    <p:sldId id="303" r:id="rId14"/>
    <p:sldId id="333" r:id="rId15"/>
    <p:sldId id="306" r:id="rId16"/>
    <p:sldId id="335" r:id="rId17"/>
    <p:sldId id="338" r:id="rId18"/>
    <p:sldId id="269" r:id="rId19"/>
  </p:sldIdLst>
  <p:sldSz cx="12192000" cy="6858000"/>
  <p:notesSz cx="6669088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a Carolina Barreto Ribeiro Alvarenga" initials="ACBRA" lastIdx="2" clrIdx="0">
    <p:extLst>
      <p:ext uri="{19B8F6BF-5375-455C-9EA6-DF929625EA0E}">
        <p15:presenceInfo xmlns:p15="http://schemas.microsoft.com/office/powerpoint/2012/main" userId="S-1-5-21-2076597496-86852003-636688714-260355" providerId="AD"/>
      </p:ext>
    </p:extLst>
  </p:cmAuthor>
  <p:cmAuthor id="2" name="Liana Mattos de Mello Tavares" initials="LMdMT" lastIdx="1" clrIdx="1">
    <p:extLst>
      <p:ext uri="{19B8F6BF-5375-455C-9EA6-DF929625EA0E}">
        <p15:presenceInfo xmlns:p15="http://schemas.microsoft.com/office/powerpoint/2012/main" userId="S-1-5-21-2076597496-86852003-636688714-158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838D"/>
    <a:srgbClr val="D38D42"/>
    <a:srgbClr val="FFFFFF"/>
    <a:srgbClr val="F6F6F6"/>
    <a:srgbClr val="FCA100"/>
    <a:srgbClr val="4D4D4D"/>
    <a:srgbClr val="6CA9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79923" autoAdjust="0"/>
  </p:normalViewPr>
  <p:slideViewPr>
    <p:cSldViewPr snapToGrid="0">
      <p:cViewPr varScale="1">
        <p:scale>
          <a:sx n="91" d="100"/>
          <a:sy n="91" d="100"/>
        </p:scale>
        <p:origin x="1350" y="96"/>
      </p:cViewPr>
      <p:guideLst/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1" dirty="0"/>
              <a:t>Ranking of reasons for non-compliance with ISSAIs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Insufficient capacities or resources to implement al the requirements</c:v>
                </c:pt>
                <c:pt idx="1">
                  <c:v>We do not cover all the tyopes of audit in the INTOSAI Principles &amp; Standards</c:v>
                </c:pt>
                <c:pt idx="2">
                  <c:v>We face contradictory legal constraints</c:v>
                </c:pt>
                <c:pt idx="3">
                  <c:v>We do not consider that all the requirements are necessary</c:v>
                </c:pt>
                <c:pt idx="4">
                  <c:v>INTOSAI Standards &amp; Principles do not cover all the types of audit we undertake</c:v>
                </c:pt>
                <c:pt idx="5">
                  <c:v>We sometimes have difficulty in understanding the requirements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44</c:v>
                </c:pt>
                <c:pt idx="1">
                  <c:v>20</c:v>
                </c:pt>
                <c:pt idx="2">
                  <c:v>13</c:v>
                </c:pt>
                <c:pt idx="3">
                  <c:v>10</c:v>
                </c:pt>
                <c:pt idx="4">
                  <c:v>6</c:v>
                </c:pt>
                <c:pt idx="5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3F-43E8-BB64-1266D9B3F21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Insufficient capacities or resources to implement al the requirements</c:v>
                </c:pt>
                <c:pt idx="1">
                  <c:v>We do not cover all the tyopes of audit in the INTOSAI Principles &amp; Standards</c:v>
                </c:pt>
                <c:pt idx="2">
                  <c:v>We face contradictory legal constraints</c:v>
                </c:pt>
                <c:pt idx="3">
                  <c:v>We do not consider that all the requirements are necessary</c:v>
                </c:pt>
                <c:pt idx="4">
                  <c:v>INTOSAI Standards &amp; Principles do not cover all the types of audit we undertake</c:v>
                </c:pt>
                <c:pt idx="5">
                  <c:v>We sometimes have difficulty in understanding the requirements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1-2C3F-43E8-BB64-1266D9B3F21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Insufficient capacities or resources to implement al the requirements</c:v>
                </c:pt>
                <c:pt idx="1">
                  <c:v>We do not cover all the tyopes of audit in the INTOSAI Principles &amp; Standards</c:v>
                </c:pt>
                <c:pt idx="2">
                  <c:v>We face contradictory legal constraints</c:v>
                </c:pt>
                <c:pt idx="3">
                  <c:v>We do not consider that all the requirements are necessary</c:v>
                </c:pt>
                <c:pt idx="4">
                  <c:v>INTOSAI Standards &amp; Principles do not cover all the types of audit we undertake</c:v>
                </c:pt>
                <c:pt idx="5">
                  <c:v>We sometimes have difficulty in understanding the requirements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2-2C3F-43E8-BB64-1266D9B3F2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77556543"/>
        <c:axId val="977557375"/>
      </c:barChart>
      <c:catAx>
        <c:axId val="9775565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7557375"/>
        <c:crosses val="autoZero"/>
        <c:auto val="1"/>
        <c:lblAlgn val="ctr"/>
        <c:lblOffset val="100"/>
        <c:noMultiLvlLbl val="0"/>
      </c:catAx>
      <c:valAx>
        <c:axId val="9775573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75565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C8B85-0319-44BC-A719-51A385A4D7FC}" type="datetimeFigureOut">
              <a:rPr lang="pt-BR" smtClean="0"/>
              <a:t>17/03/2023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04D656-5ED0-4780-93FE-C8F14D969D1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5751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4D656-5ED0-4780-93FE-C8F14D969D11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29006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4D656-5ED0-4780-93FE-C8F14D969D11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60616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4D656-5ED0-4780-93FE-C8F14D969D11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37924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4D656-5ED0-4780-93FE-C8F14D969D11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69415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4D656-5ED0-4780-93FE-C8F14D969D11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91469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4D656-5ED0-4780-93FE-C8F14D969D11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27482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4D656-5ED0-4780-93FE-C8F14D969D11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98386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4D656-5ED0-4780-93FE-C8F14D969D11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2835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04D656-5ED0-4780-93FE-C8F14D969D11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77081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04D656-5ED0-4780-93FE-C8F14D969D11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69968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4D656-5ED0-4780-93FE-C8F14D969D11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07588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4D656-5ED0-4780-93FE-C8F14D969D11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382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4D656-5ED0-4780-93FE-C8F14D969D11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24780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4D656-5ED0-4780-93FE-C8F14D969D11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34934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4D656-5ED0-4780-93FE-C8F14D969D11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77081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4D656-5ED0-4780-93FE-C8F14D969D11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81767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4D656-5ED0-4780-93FE-C8F14D969D11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5308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4D656-5ED0-4780-93FE-C8F14D969D11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4334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17/03/2023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6315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17/03/2023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1974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17/03/2023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513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17/03/2023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5540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17/03/2023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0092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17/03/2023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5957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17/03/2023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241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17/03/2023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9880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17/03/2023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3080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17/03/2023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3966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17/03/2023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4512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95F2F-4143-4AB7-803B-907EB1970032}" type="datetimeFigureOut">
              <a:rPr lang="pt-BR" smtClean="0"/>
              <a:t>17/03/2023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31DC0-25CC-4484-9016-B53D35289A61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8027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65070" y="1601132"/>
            <a:ext cx="915619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Performance Audit Subcommittee (PAS) </a:t>
            </a:r>
            <a:endParaRPr lang="en-GB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lang="en-IE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Annual Meeting</a:t>
            </a:r>
            <a:endParaRPr lang="en-GB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IE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28 – 29 March 2023 </a:t>
            </a:r>
            <a:endParaRPr lang="en-GB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lang="en-IE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Dublin Castle, Ireland</a:t>
            </a:r>
            <a:endParaRPr lang="en-GB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149" y="411200"/>
            <a:ext cx="2707089" cy="82541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879249F-6FC4-47DB-B3A0-0DF438DD6753}"/>
              </a:ext>
            </a:extLst>
          </p:cNvPr>
          <p:cNvSpPr txBox="1"/>
          <p:nvPr/>
        </p:nvSpPr>
        <p:spPr>
          <a:xfrm>
            <a:off x="2364828" y="4785170"/>
            <a:ext cx="96379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Niels-Erik Brokopp, INTOSAI Professional Standards Committee secretariat and Liaison Officer</a:t>
            </a:r>
          </a:p>
        </p:txBody>
      </p:sp>
    </p:spTree>
    <p:extLst>
      <p:ext uri="{BB962C8B-B14F-4D97-AF65-F5344CB8AC3E}">
        <p14:creationId xmlns:p14="http://schemas.microsoft.com/office/powerpoint/2010/main" val="914397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149" y="411200"/>
            <a:ext cx="2707089" cy="82541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7062475-5790-4F08-8A6C-F8AC003EF3E3}"/>
              </a:ext>
            </a:extLst>
          </p:cNvPr>
          <p:cNvSpPr txBox="1"/>
          <p:nvPr/>
        </p:nvSpPr>
        <p:spPr>
          <a:xfrm>
            <a:off x="6718433" y="0"/>
            <a:ext cx="297228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4400" dirty="0"/>
              <a:t>Accessibility</a:t>
            </a:r>
            <a:endParaRPr lang="en-GB" sz="4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A9CA97A-4FD1-47BE-A98A-3C3012647E18}"/>
              </a:ext>
            </a:extLst>
          </p:cNvPr>
          <p:cNvSpPr txBox="1"/>
          <p:nvPr/>
        </p:nvSpPr>
        <p:spPr>
          <a:xfrm>
            <a:off x="433149" y="1813643"/>
            <a:ext cx="1821581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accent5">
                    <a:lumMod val="75000"/>
                  </a:schemeClr>
                </a:solidFill>
              </a:rPr>
              <a:t>A framework that is available to all users in ways that suit their needs</a:t>
            </a:r>
          </a:p>
        </p:txBody>
      </p:sp>
      <p:sp>
        <p:nvSpPr>
          <p:cNvPr id="8" name="CaixaDeTexto 5">
            <a:extLst>
              <a:ext uri="{FF2B5EF4-FFF2-40B4-BE49-F238E27FC236}">
                <a16:creationId xmlns:a16="http://schemas.microsoft.com/office/drawing/2014/main" id="{40BB1293-B287-46C6-ADDD-553632A0BACB}"/>
              </a:ext>
            </a:extLst>
          </p:cNvPr>
          <p:cNvSpPr txBox="1"/>
          <p:nvPr/>
        </p:nvSpPr>
        <p:spPr>
          <a:xfrm>
            <a:off x="5104701" y="936480"/>
            <a:ext cx="6938913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cs-CZ" sz="2400" b="1" i="0" dirty="0" err="1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b="1" i="0" dirty="0" err="1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accessible</a:t>
            </a:r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b="1" i="0" dirty="0" err="1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framework </a:t>
            </a:r>
            <a:r>
              <a:rPr lang="cs-CZ" sz="2400" b="1" dirty="0" err="1">
                <a:solidFill>
                  <a:srgbClr val="DB67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needs</a:t>
            </a:r>
            <a:r>
              <a:rPr lang="cs-CZ" sz="2400" b="1" dirty="0">
                <a:solidFill>
                  <a:srgbClr val="DB67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</a:t>
            </a:r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cs-CZ" sz="2800" b="1" dirty="0">
              <a:solidFill>
                <a:srgbClr val="DB67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Clr>
                <a:srgbClr val="DB6733"/>
              </a:buClr>
              <a:buFont typeface="Arial" panose="020B0604020202020204" pitchFamily="34" charset="0"/>
              <a:buChar char="•"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Use up-to-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presenting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endParaRPr lang="cs-CZ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Clr>
                <a:srgbClr val="DB6733"/>
              </a:buClr>
              <a:buFont typeface="Arial" panose="020B0604020202020204" pitchFamily="34" charset="0"/>
              <a:buChar char="•"/>
            </a:pP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consistent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form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extent</a:t>
            </a:r>
            <a:endParaRPr lang="cs-CZ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Clr>
                <a:srgbClr val="DB6733"/>
              </a:buClr>
              <a:buFont typeface="Arial" panose="020B0604020202020204" pitchFamily="34" charset="0"/>
              <a:buChar char="•"/>
            </a:pP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searchable</a:t>
            </a:r>
            <a:endParaRPr lang="pt-B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aixaDeTexto 5">
            <a:extLst>
              <a:ext uri="{FF2B5EF4-FFF2-40B4-BE49-F238E27FC236}">
                <a16:creationId xmlns:a16="http://schemas.microsoft.com/office/drawing/2014/main" id="{6BA7B851-83D0-440D-816A-84500B52CCB0}"/>
              </a:ext>
            </a:extLst>
          </p:cNvPr>
          <p:cNvSpPr txBox="1"/>
          <p:nvPr/>
        </p:nvSpPr>
        <p:spPr>
          <a:xfrm>
            <a:off x="5225014" y="3458010"/>
            <a:ext cx="6698285" cy="321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cs-CZ" sz="2400" b="1" i="0" dirty="0" err="1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review</a:t>
            </a:r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cs-CZ" sz="2400" b="1" i="0" dirty="0" err="1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IFPP </a:t>
            </a:r>
            <a:r>
              <a:rPr lang="cs-CZ" sz="2400" b="1" i="0" dirty="0" err="1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found</a:t>
            </a:r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fr-BE" sz="2400" b="1" i="0" dirty="0">
              <a:solidFill>
                <a:srgbClr val="DB67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400" b="1" i="0" dirty="0">
              <a:solidFill>
                <a:srgbClr val="DB67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spcAft>
                <a:spcPts val="600"/>
              </a:spcAft>
              <a:buClr>
                <a:srgbClr val="DB6733"/>
              </a:buClr>
              <a:buFont typeface="Arial" panose="020B0604020202020204" pitchFamily="34" charset="0"/>
              <a:buChar char="•"/>
            </a:pP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Material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available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national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working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of most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users</a:t>
            </a:r>
            <a:r>
              <a:rPr lang="fr-BE" sz="2000" b="1" dirty="0">
                <a:latin typeface="Arial" panose="020B0604020202020204" pitchFamily="34" charset="0"/>
                <a:cs typeface="Arial" panose="020B0604020202020204" pitchFamily="34" charset="0"/>
              </a:rPr>
              <a:t>, but translation </a:t>
            </a:r>
            <a:r>
              <a:rPr lang="fr-BE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problems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lvl="0" indent="-285750">
              <a:spcAft>
                <a:spcPts val="600"/>
              </a:spcAft>
              <a:buClr>
                <a:srgbClr val="DB6733"/>
              </a:buClr>
              <a:buFont typeface="Arial" panose="020B0604020202020204" pitchFamily="34" charset="0"/>
              <a:buChar char="•"/>
            </a:pP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Material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presented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in static, not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easily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searchable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documents</a:t>
            </a:r>
            <a:r>
              <a:rPr lang="fr-BE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BE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little</a:t>
            </a:r>
            <a:r>
              <a:rPr lang="fr-BE" sz="2000" b="1" dirty="0">
                <a:latin typeface="Arial" panose="020B0604020202020204" pitchFamily="34" charset="0"/>
                <a:cs typeface="Arial" panose="020B0604020202020204" pitchFamily="34" charset="0"/>
              </a:rPr>
              <a:t> cross-</a:t>
            </a:r>
            <a:r>
              <a:rPr lang="fr-BE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referencing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85750" lvl="0" indent="-285750">
              <a:spcAft>
                <a:spcPts val="600"/>
              </a:spcAft>
              <a:buClr>
                <a:srgbClr val="DB6733"/>
              </a:buClr>
              <a:buFont typeface="Arial" panose="020B0604020202020204" pitchFamily="34" charset="0"/>
              <a:buChar char="•"/>
            </a:pP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Advantages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modern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presen</a:t>
            </a:r>
            <a:r>
              <a:rPr lang="fr-CH" sz="2000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ation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not </a:t>
            </a:r>
            <a:r>
              <a:rPr lang="fr-BE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used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cs-CZ" sz="2000" b="1" dirty="0">
              <a:solidFill>
                <a:srgbClr val="DB67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043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149" y="411200"/>
            <a:ext cx="2707089" cy="82541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7062475-5790-4F08-8A6C-F8AC003EF3E3}"/>
              </a:ext>
            </a:extLst>
          </p:cNvPr>
          <p:cNvSpPr txBox="1"/>
          <p:nvPr/>
        </p:nvSpPr>
        <p:spPr>
          <a:xfrm>
            <a:off x="4731589" y="54468"/>
            <a:ext cx="647266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/>
              <a:t>Strengths on which to build</a:t>
            </a:r>
          </a:p>
        </p:txBody>
      </p:sp>
      <p:sp>
        <p:nvSpPr>
          <p:cNvPr id="10" name="CaixaDeTexto 5">
            <a:extLst>
              <a:ext uri="{FF2B5EF4-FFF2-40B4-BE49-F238E27FC236}">
                <a16:creationId xmlns:a16="http://schemas.microsoft.com/office/drawing/2014/main" id="{7BC02FB9-E95B-43F0-82EA-ED1093B9A68F}"/>
              </a:ext>
            </a:extLst>
          </p:cNvPr>
          <p:cNvSpPr txBox="1"/>
          <p:nvPr/>
        </p:nvSpPr>
        <p:spPr>
          <a:xfrm>
            <a:off x="2122312" y="1236618"/>
            <a:ext cx="856826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Clr>
                <a:srgbClr val="DB6733"/>
              </a:buClr>
              <a:buFont typeface="Arial" panose="020B0604020202020204" pitchFamily="34" charset="0"/>
              <a:buChar char="•"/>
            </a:pPr>
            <a:r>
              <a:rPr lang="cs-CZ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Strong</a:t>
            </a: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material</a:t>
            </a: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based</a:t>
            </a: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 on a </a:t>
            </a:r>
            <a:r>
              <a:rPr lang="cs-CZ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strong</a:t>
            </a: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inclusive standard setting process</a:t>
            </a: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spcAft>
                <a:spcPts val="600"/>
              </a:spcAft>
              <a:buClr>
                <a:srgbClr val="DB6733"/>
              </a:buClr>
              <a:buFont typeface="Arial" panose="020B0604020202020204" pitchFamily="34" charset="0"/>
              <a:buChar char="•"/>
            </a:pPr>
            <a:r>
              <a:rPr lang="cs-CZ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Appreciation</a:t>
            </a: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 of ISSAI 100.</a:t>
            </a:r>
          </a:p>
          <a:p>
            <a:pPr marL="285750" indent="-285750">
              <a:spcAft>
                <a:spcPts val="600"/>
              </a:spcAft>
              <a:buClr>
                <a:srgbClr val="DB6733"/>
              </a:buClr>
              <a:buFont typeface="Arial" panose="020B0604020202020204" pitchFamily="34" charset="0"/>
              <a:buChar char="•"/>
            </a:pP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A f</a:t>
            </a:r>
            <a:r>
              <a:rPr lang="en-GB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ramework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 widely known and used across the community.</a:t>
            </a:r>
            <a:endParaRPr lang="cs-CZ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Clr>
                <a:srgbClr val="DB6733"/>
              </a:buClr>
              <a:buFont typeface="Arial" panose="020B0604020202020204" pitchFamily="34" charset="0"/>
              <a:buChar char="•"/>
            </a:pP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GB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otential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cs-CZ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desire</a:t>
            </a: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to make the framework clearer, more relevant, more robust and more accessible</a:t>
            </a: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 to benefit </a:t>
            </a:r>
            <a:r>
              <a:rPr lang="cs-CZ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users</a:t>
            </a: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Clr>
                <a:srgbClr val="DB6733"/>
              </a:buClr>
              <a:buFont typeface="Arial" panose="020B0604020202020204" pitchFamily="34" charset="0"/>
              <a:buChar char="•"/>
            </a:pPr>
            <a:endParaRPr lang="cs-C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3506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65070" y="1601132"/>
            <a:ext cx="91561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2">
                    <a:lumMod val="75000"/>
                  </a:schemeClr>
                </a:solidFill>
              </a:rPr>
              <a:t>Agenda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3200" dirty="0">
                <a:solidFill>
                  <a:schemeClr val="accent2">
                    <a:lumMod val="75000"/>
                  </a:schemeClr>
                </a:solidFill>
              </a:rPr>
              <a:t>A competent framework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3200" dirty="0">
                <a:solidFill>
                  <a:schemeClr val="accent2">
                    <a:lumMod val="75000"/>
                  </a:schemeClr>
                </a:solidFill>
              </a:rPr>
              <a:t>Component 1 – main outcomes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Moving </a:t>
            </a:r>
            <a:r>
              <a:rPr lang="fr-BE" sz="3200" dirty="0" err="1">
                <a:solidFill>
                  <a:schemeClr val="accent2">
                    <a:lumMod val="75000"/>
                  </a:schemeClr>
                </a:solidFill>
              </a:rPr>
              <a:t>forward</a:t>
            </a: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BE" sz="3200" dirty="0" err="1">
                <a:solidFill>
                  <a:schemeClr val="accent2">
                    <a:lumMod val="75000"/>
                  </a:schemeClr>
                </a:solidFill>
              </a:rPr>
              <a:t>with</a:t>
            </a: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 the SDP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The initiatives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BE" sz="3200" dirty="0" err="1">
                <a:solidFill>
                  <a:schemeClr val="accent2">
                    <a:lumMod val="75000"/>
                  </a:schemeClr>
                </a:solidFill>
              </a:rPr>
              <a:t>Other</a:t>
            </a: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 news </a:t>
            </a:r>
            <a:r>
              <a:rPr lang="fr-BE" sz="3200" dirty="0" err="1">
                <a:solidFill>
                  <a:schemeClr val="accent2">
                    <a:lumMod val="75000"/>
                  </a:schemeClr>
                </a:solidFill>
              </a:rPr>
              <a:t>from</a:t>
            </a: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 the PSC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149" y="411200"/>
            <a:ext cx="2707089" cy="82541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EA0CCE30-57D4-4427-BC14-7010AA2D1C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84389" y="3098863"/>
            <a:ext cx="999831" cy="518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7080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149" y="411200"/>
            <a:ext cx="2707089" cy="8254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C4B5E5A-5DCE-4074-A496-129486AE3F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67963" y="1119883"/>
            <a:ext cx="12088727" cy="532691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EB15BC0-08A4-471C-A5CA-57435AB5148F}"/>
              </a:ext>
            </a:extLst>
          </p:cNvPr>
          <p:cNvSpPr txBox="1"/>
          <p:nvPr/>
        </p:nvSpPr>
        <p:spPr>
          <a:xfrm>
            <a:off x="6246688" y="26479"/>
            <a:ext cx="41806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4400" dirty="0"/>
              <a:t>Stages of the SDP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9981428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65070" y="1601132"/>
            <a:ext cx="91561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2">
                    <a:lumMod val="75000"/>
                  </a:schemeClr>
                </a:solidFill>
              </a:rPr>
              <a:t>Agenda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3200" dirty="0">
                <a:solidFill>
                  <a:schemeClr val="accent2">
                    <a:lumMod val="75000"/>
                  </a:schemeClr>
                </a:solidFill>
              </a:rPr>
              <a:t>A competent framework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3200" dirty="0">
                <a:solidFill>
                  <a:schemeClr val="accent2">
                    <a:lumMod val="75000"/>
                  </a:schemeClr>
                </a:solidFill>
              </a:rPr>
              <a:t>Component 1 – main outcomes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Moving </a:t>
            </a:r>
            <a:r>
              <a:rPr lang="fr-BE" sz="3200" dirty="0" err="1">
                <a:solidFill>
                  <a:schemeClr val="accent2">
                    <a:lumMod val="75000"/>
                  </a:schemeClr>
                </a:solidFill>
              </a:rPr>
              <a:t>forward</a:t>
            </a: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BE" sz="3200" dirty="0" err="1">
                <a:solidFill>
                  <a:schemeClr val="accent2">
                    <a:lumMod val="75000"/>
                  </a:schemeClr>
                </a:solidFill>
              </a:rPr>
              <a:t>with</a:t>
            </a: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 the SDP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The initiatives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BE" sz="3200" dirty="0" err="1">
                <a:solidFill>
                  <a:schemeClr val="accent2">
                    <a:lumMod val="75000"/>
                  </a:schemeClr>
                </a:solidFill>
              </a:rPr>
              <a:t>Other</a:t>
            </a: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 news </a:t>
            </a:r>
            <a:r>
              <a:rPr lang="fr-BE" sz="3200" dirty="0" err="1">
                <a:solidFill>
                  <a:schemeClr val="accent2">
                    <a:lumMod val="75000"/>
                  </a:schemeClr>
                </a:solidFill>
              </a:rPr>
              <a:t>from</a:t>
            </a: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 the PSC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149" y="411200"/>
            <a:ext cx="2707089" cy="82541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EA0CCE30-57D4-4427-BC14-7010AA2D1C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06161" y="3580782"/>
            <a:ext cx="999831" cy="518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9579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149" y="411200"/>
            <a:ext cx="2707089" cy="82541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EB15BC0-08A4-471C-A5CA-57435AB5148F}"/>
              </a:ext>
            </a:extLst>
          </p:cNvPr>
          <p:cNvSpPr txBox="1"/>
          <p:nvPr/>
        </p:nvSpPr>
        <p:spPr>
          <a:xfrm>
            <a:off x="6246688" y="26479"/>
            <a:ext cx="41806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4400" dirty="0"/>
              <a:t>Stages of the SDP</a:t>
            </a:r>
            <a:endParaRPr lang="en-GB" sz="44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62A71B4-D297-4537-A317-B4F73C532B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4323" y="1409699"/>
            <a:ext cx="10443353" cy="434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4362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65070" y="1601132"/>
            <a:ext cx="91561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2">
                    <a:lumMod val="75000"/>
                  </a:schemeClr>
                </a:solidFill>
              </a:rPr>
              <a:t>Agenda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3200" dirty="0">
                <a:solidFill>
                  <a:schemeClr val="accent2">
                    <a:lumMod val="75000"/>
                  </a:schemeClr>
                </a:solidFill>
              </a:rPr>
              <a:t>A competent framework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3200" dirty="0">
                <a:solidFill>
                  <a:schemeClr val="accent2">
                    <a:lumMod val="75000"/>
                  </a:schemeClr>
                </a:solidFill>
              </a:rPr>
              <a:t>Component 1 – main outcomes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Moving </a:t>
            </a:r>
            <a:r>
              <a:rPr lang="fr-BE" sz="3200" dirty="0" err="1">
                <a:solidFill>
                  <a:schemeClr val="accent2">
                    <a:lumMod val="75000"/>
                  </a:schemeClr>
                </a:solidFill>
              </a:rPr>
              <a:t>forward</a:t>
            </a: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BE" sz="3200" dirty="0" err="1">
                <a:solidFill>
                  <a:schemeClr val="accent2">
                    <a:lumMod val="75000"/>
                  </a:schemeClr>
                </a:solidFill>
              </a:rPr>
              <a:t>with</a:t>
            </a: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 the SDP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The initiatives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BE" sz="3200" dirty="0" err="1">
                <a:solidFill>
                  <a:schemeClr val="accent2">
                    <a:lumMod val="75000"/>
                  </a:schemeClr>
                </a:solidFill>
              </a:rPr>
              <a:t>Other</a:t>
            </a: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 news </a:t>
            </a:r>
            <a:r>
              <a:rPr lang="fr-BE" sz="3200" dirty="0" err="1">
                <a:solidFill>
                  <a:schemeClr val="accent2">
                    <a:lumMod val="75000"/>
                  </a:schemeClr>
                </a:solidFill>
              </a:rPr>
              <a:t>from</a:t>
            </a: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 the PSC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149" y="411200"/>
            <a:ext cx="2707089" cy="82541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EA0CCE30-57D4-4427-BC14-7010AA2D1C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27932" y="4067011"/>
            <a:ext cx="999831" cy="518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7019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75543" y="0"/>
            <a:ext cx="57776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New PSC chair and secretariat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65070" y="1601132"/>
            <a:ext cx="9156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Introducing the new PSC chair and secretariat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149" y="411200"/>
            <a:ext cx="2707089" cy="825418"/>
          </a:xfrm>
          <a:prstGeom prst="rect">
            <a:avLst/>
          </a:prstGeom>
        </p:spPr>
      </p:pic>
      <p:sp>
        <p:nvSpPr>
          <p:cNvPr id="2" name="Flowchart: Process 1"/>
          <p:cNvSpPr/>
          <p:nvPr/>
        </p:nvSpPr>
        <p:spPr>
          <a:xfrm>
            <a:off x="3034251" y="2360023"/>
            <a:ext cx="5242560" cy="125403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PSC Chair: Ms </a:t>
            </a:r>
            <a:r>
              <a:rPr kumimoji="0" lang="fr-BE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Iliana</a:t>
            </a:r>
            <a:r>
              <a:rPr kumimoji="0" lang="fr-BE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IVANOVA (ECA)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PSC Vice-chair Mr Bruno DANTAS (TCU)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lowchart: Alternate Process 5"/>
          <p:cNvSpPr/>
          <p:nvPr/>
        </p:nvSpPr>
        <p:spPr>
          <a:xfrm>
            <a:off x="3704810" y="4188822"/>
            <a:ext cx="3901441" cy="186546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PSC </a:t>
            </a:r>
            <a:r>
              <a:rPr kumimoji="0" lang="fr-BE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secretariat</a:t>
            </a:r>
            <a:endParaRPr kumimoji="0" lang="fr-BE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Niels-Erik, Alan, Radek, </a:t>
            </a:r>
            <a:r>
              <a:rPr kumimoji="0" lang="fr-BE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Heika</a:t>
            </a:r>
            <a:r>
              <a:rPr kumimoji="0" lang="fr-BE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(ECA)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Paula, Raisa, Hellen, Alice, </a:t>
            </a:r>
            <a:r>
              <a:rPr kumimoji="0" lang="fr-BE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Cíntia</a:t>
            </a:r>
            <a:r>
              <a:rPr kumimoji="0" lang="fr-BE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(TCU)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86148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2528" y="0"/>
            <a:ext cx="75032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PSC steering committee meetings 2023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149" y="411200"/>
            <a:ext cx="2707089" cy="82541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4481" y="2030772"/>
            <a:ext cx="10863038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32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22nd meeting of the PSC-SC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Spring meeting: 28 June 2023) – online </a:t>
            </a:r>
            <a:r>
              <a:rPr kumimoji="0" lang="fr-B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only</a:t>
            </a:r>
            <a:endParaRPr kumimoji="0" lang="fr-BE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32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23rd meeting of the PSC-SC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Autumn</a:t>
            </a:r>
            <a:r>
              <a:rPr kumimoji="0" lang="fr-B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meeting: 27 &amp; 28 </a:t>
            </a:r>
            <a:r>
              <a:rPr kumimoji="0" lang="fr-B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September</a:t>
            </a:r>
            <a:r>
              <a:rPr kumimoji="0" lang="fr-B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in Luxembourg and online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0380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65070" y="1601132"/>
            <a:ext cx="91561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2">
                    <a:lumMod val="75000"/>
                  </a:schemeClr>
                </a:solidFill>
              </a:rPr>
              <a:t>Agenda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3200" dirty="0">
                <a:solidFill>
                  <a:schemeClr val="accent2">
                    <a:lumMod val="75000"/>
                  </a:schemeClr>
                </a:solidFill>
              </a:rPr>
              <a:t>A competent framework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3200" dirty="0">
                <a:solidFill>
                  <a:schemeClr val="accent2">
                    <a:lumMod val="75000"/>
                  </a:schemeClr>
                </a:solidFill>
              </a:rPr>
              <a:t>Component 1 – main outcomes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Moving </a:t>
            </a:r>
            <a:r>
              <a:rPr lang="fr-BE" sz="3200" dirty="0" err="1">
                <a:solidFill>
                  <a:schemeClr val="accent2">
                    <a:lumMod val="75000"/>
                  </a:schemeClr>
                </a:solidFill>
              </a:rPr>
              <a:t>forward</a:t>
            </a: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BE" sz="3200" dirty="0" err="1">
                <a:solidFill>
                  <a:schemeClr val="accent2">
                    <a:lumMod val="75000"/>
                  </a:schemeClr>
                </a:solidFill>
              </a:rPr>
              <a:t>with</a:t>
            </a: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 the SDP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The initiatives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BE" sz="3200" dirty="0" err="1">
                <a:solidFill>
                  <a:schemeClr val="accent2">
                    <a:lumMod val="75000"/>
                  </a:schemeClr>
                </a:solidFill>
              </a:rPr>
              <a:t>Other</a:t>
            </a: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 news </a:t>
            </a:r>
            <a:r>
              <a:rPr lang="fr-BE" sz="3200" dirty="0" err="1">
                <a:solidFill>
                  <a:schemeClr val="accent2">
                    <a:lumMod val="75000"/>
                  </a:schemeClr>
                </a:solidFill>
              </a:rPr>
              <a:t>from</a:t>
            </a: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 the PSC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149" y="411200"/>
            <a:ext cx="2707089" cy="825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25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65070" y="1601132"/>
            <a:ext cx="91561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2">
                    <a:lumMod val="75000"/>
                  </a:schemeClr>
                </a:solidFill>
              </a:rPr>
              <a:t>Agenda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3200" dirty="0">
                <a:solidFill>
                  <a:schemeClr val="accent2">
                    <a:lumMod val="75000"/>
                  </a:schemeClr>
                </a:solidFill>
              </a:rPr>
              <a:t>A competent framework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3200" dirty="0">
                <a:solidFill>
                  <a:schemeClr val="accent2">
                    <a:lumMod val="75000"/>
                  </a:schemeClr>
                </a:solidFill>
              </a:rPr>
              <a:t>Component 1 – main outcomes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Moving </a:t>
            </a:r>
            <a:r>
              <a:rPr lang="fr-BE" sz="3200" dirty="0" err="1">
                <a:solidFill>
                  <a:schemeClr val="accent2">
                    <a:lumMod val="75000"/>
                  </a:schemeClr>
                </a:solidFill>
              </a:rPr>
              <a:t>forward</a:t>
            </a: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BE" sz="3200" dirty="0" err="1">
                <a:solidFill>
                  <a:schemeClr val="accent2">
                    <a:lumMod val="75000"/>
                  </a:schemeClr>
                </a:solidFill>
              </a:rPr>
              <a:t>with</a:t>
            </a: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 the SDP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The initiatives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BE" sz="3200" dirty="0" err="1">
                <a:solidFill>
                  <a:schemeClr val="accent2">
                    <a:lumMod val="75000"/>
                  </a:schemeClr>
                </a:solidFill>
              </a:rPr>
              <a:t>Other</a:t>
            </a: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 news </a:t>
            </a:r>
            <a:r>
              <a:rPr lang="fr-BE" sz="3200" dirty="0" err="1">
                <a:solidFill>
                  <a:schemeClr val="accent2">
                    <a:lumMod val="75000"/>
                  </a:schemeClr>
                </a:solidFill>
              </a:rPr>
              <a:t>from</a:t>
            </a: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 the PSC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149" y="411200"/>
            <a:ext cx="2707089" cy="82541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EA0CCE30-57D4-4427-BC14-7010AA2D1C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88444" y="2099265"/>
            <a:ext cx="999831" cy="518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318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149" y="411200"/>
            <a:ext cx="2707089" cy="825418"/>
          </a:xfrm>
          <a:prstGeom prst="rect">
            <a:avLst/>
          </a:prstGeom>
        </p:spPr>
      </p:pic>
      <p:sp>
        <p:nvSpPr>
          <p:cNvPr id="4" name="CaixaDeTexto 4">
            <a:extLst>
              <a:ext uri="{FF2B5EF4-FFF2-40B4-BE49-F238E27FC236}">
                <a16:creationId xmlns:a16="http://schemas.microsoft.com/office/drawing/2014/main" id="{F5F16380-B065-44AE-841B-CBB4A6619BC7}"/>
              </a:ext>
            </a:extLst>
          </p:cNvPr>
          <p:cNvSpPr txBox="1"/>
          <p:nvPr/>
        </p:nvSpPr>
        <p:spPr>
          <a:xfrm>
            <a:off x="4425696" y="81551"/>
            <a:ext cx="7766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Framework of Professional Pronouncements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4CB751-2048-4E2E-8FC7-D409E7E0D268}"/>
              </a:ext>
            </a:extLst>
          </p:cNvPr>
          <p:cNvSpPr txBox="1"/>
          <p:nvPr/>
        </p:nvSpPr>
        <p:spPr>
          <a:xfrm>
            <a:off x="653143" y="2221077"/>
            <a:ext cx="1843314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accent5">
                    <a:lumMod val="75000"/>
                  </a:schemeClr>
                </a:solidFill>
              </a:rPr>
              <a:t>What is the purpose of an auditing standards framework?</a:t>
            </a:r>
            <a:endParaRPr lang="en-IN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C2B306-E9ED-483D-838B-31E956FEC5FD}"/>
              </a:ext>
            </a:extLst>
          </p:cNvPr>
          <p:cNvSpPr/>
          <p:nvPr/>
        </p:nvSpPr>
        <p:spPr>
          <a:xfrm>
            <a:off x="4596384" y="937472"/>
            <a:ext cx="6096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Ensure the quality of the audits conducted.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3333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Strengthen the credibility of the audit reports for users / stakeholders.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3333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Enhance transparency of the audit process.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3333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Specify the auditor’s responsibility in relation to the other parties involved.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3333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Define the different types of audit engagements and their related concepts</a:t>
            </a:r>
          </a:p>
          <a:p>
            <a:pPr algn="just"/>
            <a:endParaRPr lang="en-GB" sz="2400" dirty="0">
              <a:solidFill>
                <a:srgbClr val="3333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Provides a common language for public sector auditing</a:t>
            </a:r>
            <a:r>
              <a:rPr lang="en-GB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3043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65070" y="1601132"/>
            <a:ext cx="91561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2">
                    <a:lumMod val="75000"/>
                  </a:schemeClr>
                </a:solidFill>
              </a:rPr>
              <a:t>Agenda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3200" dirty="0">
                <a:solidFill>
                  <a:schemeClr val="accent2">
                    <a:lumMod val="75000"/>
                  </a:schemeClr>
                </a:solidFill>
              </a:rPr>
              <a:t>A competent framework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3200" dirty="0">
                <a:solidFill>
                  <a:schemeClr val="accent2">
                    <a:lumMod val="75000"/>
                  </a:schemeClr>
                </a:solidFill>
              </a:rPr>
              <a:t>Component 1 – main outcomes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Moving </a:t>
            </a:r>
            <a:r>
              <a:rPr lang="fr-BE" sz="3200" dirty="0" err="1">
                <a:solidFill>
                  <a:schemeClr val="accent2">
                    <a:lumMod val="75000"/>
                  </a:schemeClr>
                </a:solidFill>
              </a:rPr>
              <a:t>forward</a:t>
            </a: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BE" sz="3200" dirty="0" err="1">
                <a:solidFill>
                  <a:schemeClr val="accent2">
                    <a:lumMod val="75000"/>
                  </a:schemeClr>
                </a:solidFill>
              </a:rPr>
              <a:t>with</a:t>
            </a: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 the SDP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The initiatives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BE" sz="3200" dirty="0" err="1">
                <a:solidFill>
                  <a:schemeClr val="accent2">
                    <a:lumMod val="75000"/>
                  </a:schemeClr>
                </a:solidFill>
              </a:rPr>
              <a:t>Other</a:t>
            </a: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 news </a:t>
            </a:r>
            <a:r>
              <a:rPr lang="fr-BE" sz="3200" dirty="0" err="1">
                <a:solidFill>
                  <a:schemeClr val="accent2">
                    <a:lumMod val="75000"/>
                  </a:schemeClr>
                </a:solidFill>
              </a:rPr>
              <a:t>from</a:t>
            </a:r>
            <a:r>
              <a:rPr lang="fr-BE" sz="3200" dirty="0">
                <a:solidFill>
                  <a:schemeClr val="accent2">
                    <a:lumMod val="75000"/>
                  </a:schemeClr>
                </a:solidFill>
              </a:rPr>
              <a:t> the PSC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149" y="411200"/>
            <a:ext cx="2707089" cy="82541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EA0CCE30-57D4-4427-BC14-7010AA2D1C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62617" y="2650808"/>
            <a:ext cx="999831" cy="518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591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149" y="411200"/>
            <a:ext cx="2707089" cy="82541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7062475-5790-4F08-8A6C-F8AC003EF3E3}"/>
              </a:ext>
            </a:extLst>
          </p:cNvPr>
          <p:cNvSpPr txBox="1"/>
          <p:nvPr/>
        </p:nvSpPr>
        <p:spPr>
          <a:xfrm>
            <a:off x="6718433" y="0"/>
            <a:ext cx="165782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4400" dirty="0"/>
              <a:t>Clarity</a:t>
            </a:r>
            <a:endParaRPr lang="en-GB" sz="4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A9CA97A-4FD1-47BE-A98A-3C3012647E18}"/>
              </a:ext>
            </a:extLst>
          </p:cNvPr>
          <p:cNvSpPr txBox="1"/>
          <p:nvPr/>
        </p:nvSpPr>
        <p:spPr>
          <a:xfrm>
            <a:off x="433149" y="1813643"/>
            <a:ext cx="201654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accent5">
                    <a:lumMod val="75000"/>
                  </a:schemeClr>
                </a:solidFill>
              </a:rPr>
              <a:t>A framework that is easily understood, unambiguous and not open to misinterpretation</a:t>
            </a:r>
          </a:p>
        </p:txBody>
      </p:sp>
      <p:sp>
        <p:nvSpPr>
          <p:cNvPr id="10" name="CaixaDeTexto 5">
            <a:extLst>
              <a:ext uri="{FF2B5EF4-FFF2-40B4-BE49-F238E27FC236}">
                <a16:creationId xmlns:a16="http://schemas.microsoft.com/office/drawing/2014/main" id="{5ABB751A-DF36-482C-B9FC-ED283FDFBAB2}"/>
              </a:ext>
            </a:extLst>
          </p:cNvPr>
          <p:cNvSpPr txBox="1"/>
          <p:nvPr/>
        </p:nvSpPr>
        <p:spPr>
          <a:xfrm>
            <a:off x="5092665" y="1280141"/>
            <a:ext cx="6999072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cs-CZ" sz="2400" b="1" i="0" dirty="0" err="1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b="1" i="1" dirty="0" err="1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clear</a:t>
            </a:r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b="1" i="0" dirty="0" err="1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requires</a:t>
            </a:r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b="1" i="0" dirty="0" err="1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clarity</a:t>
            </a:r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cs-CZ" sz="2400" b="1" i="0" dirty="0" err="1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consistency</a:t>
            </a:r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in:</a:t>
            </a:r>
          </a:p>
          <a:p>
            <a:endParaRPr lang="cs-CZ" sz="2400" b="1" dirty="0">
              <a:solidFill>
                <a:srgbClr val="DB67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Clr>
                <a:srgbClr val="DB6733"/>
              </a:buClr>
              <a:buFont typeface="Arial" panose="020B0604020202020204" pitchFamily="34" charset="0"/>
              <a:buChar char="•"/>
            </a:pP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Drafting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style (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short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active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sentences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spcAft>
                <a:spcPts val="600"/>
              </a:spcAft>
              <a:buClr>
                <a:srgbClr val="DB6733"/>
              </a:buClr>
              <a:buFont typeface="Arial" panose="020B0604020202020204" pitchFamily="34" charset="0"/>
              <a:buChar char="•"/>
            </a:pP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Concepts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meaning</a:t>
            </a:r>
            <a:endParaRPr lang="cs-CZ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Clr>
                <a:srgbClr val="DB6733"/>
              </a:buClr>
              <a:buFont typeface="Arial" panose="020B0604020202020204" pitchFamily="34" charset="0"/>
              <a:buChar char="•"/>
            </a:pP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Structure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presentation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material</a:t>
            </a:r>
            <a:endParaRPr lang="pt-B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aixaDeTexto 5">
            <a:extLst>
              <a:ext uri="{FF2B5EF4-FFF2-40B4-BE49-F238E27FC236}">
                <a16:creationId xmlns:a16="http://schemas.microsoft.com/office/drawing/2014/main" id="{F12C21FC-9F32-42F1-B429-4339E7E6D653}"/>
              </a:ext>
            </a:extLst>
          </p:cNvPr>
          <p:cNvSpPr txBox="1"/>
          <p:nvPr/>
        </p:nvSpPr>
        <p:spPr>
          <a:xfrm>
            <a:off x="5092665" y="3348626"/>
            <a:ext cx="6207743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cs-CZ" sz="2400" b="1" i="0" dirty="0" err="1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review</a:t>
            </a:r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cs-CZ" sz="2400" b="1" i="0" dirty="0" err="1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IFPP </a:t>
            </a:r>
            <a:r>
              <a:rPr lang="cs-CZ" sz="2400" b="1" i="0" dirty="0" err="1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found</a:t>
            </a:r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cs-CZ" sz="2400" b="1" dirty="0">
              <a:solidFill>
                <a:srgbClr val="DB67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600"/>
              </a:spcAft>
              <a:buClr>
                <a:srgbClr val="DB6733"/>
              </a:buClr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Drafting style often overly elaborate and inconsistent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Aft>
                <a:spcPts val="600"/>
              </a:spcAft>
              <a:buClr>
                <a:srgbClr val="DB6733"/>
              </a:buClr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 lack of clarity in concepts and consistency in their application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Clr>
                <a:srgbClr val="DB6733"/>
              </a:buClr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Inconsistent and sometimes illogical structure and presentation of material</a:t>
            </a:r>
            <a:endParaRPr lang="pt-B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23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149" y="411200"/>
            <a:ext cx="2707089" cy="82541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7062475-5790-4F08-8A6C-F8AC003EF3E3}"/>
              </a:ext>
            </a:extLst>
          </p:cNvPr>
          <p:cNvSpPr txBox="1"/>
          <p:nvPr/>
        </p:nvSpPr>
        <p:spPr>
          <a:xfrm>
            <a:off x="6718433" y="0"/>
            <a:ext cx="25024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4400" dirty="0"/>
              <a:t>Relevance</a:t>
            </a:r>
            <a:endParaRPr lang="en-GB" sz="4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A9CA97A-4FD1-47BE-A98A-3C3012647E18}"/>
              </a:ext>
            </a:extLst>
          </p:cNvPr>
          <p:cNvSpPr txBox="1"/>
          <p:nvPr/>
        </p:nvSpPr>
        <p:spPr>
          <a:xfrm>
            <a:off x="433149" y="1813643"/>
            <a:ext cx="1821581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accent5">
                    <a:lumMod val="75000"/>
                  </a:schemeClr>
                </a:solidFill>
              </a:rPr>
              <a:t>A framework that covers key organisational issues and tasks that many or most SAIs are required to do</a:t>
            </a:r>
          </a:p>
        </p:txBody>
      </p:sp>
      <p:sp>
        <p:nvSpPr>
          <p:cNvPr id="8" name="CaixaDeTexto 5">
            <a:extLst>
              <a:ext uri="{FF2B5EF4-FFF2-40B4-BE49-F238E27FC236}">
                <a16:creationId xmlns:a16="http://schemas.microsoft.com/office/drawing/2014/main" id="{EEDB36A1-E690-4AF1-87E2-E1D1B624D77D}"/>
              </a:ext>
            </a:extLst>
          </p:cNvPr>
          <p:cNvSpPr txBox="1"/>
          <p:nvPr/>
        </p:nvSpPr>
        <p:spPr>
          <a:xfrm>
            <a:off x="5092666" y="1001009"/>
            <a:ext cx="608467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cs-CZ" sz="2400" b="1" i="0" dirty="0" err="1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b="1" i="0" dirty="0" err="1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relevant</a:t>
            </a:r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b="1" i="0" dirty="0" err="1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framework </a:t>
            </a:r>
            <a:r>
              <a:rPr lang="cs-CZ" sz="2400" b="1" i="0" dirty="0" err="1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needs</a:t>
            </a:r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to:</a:t>
            </a:r>
          </a:p>
          <a:p>
            <a:endParaRPr lang="cs-CZ" sz="2400" b="1" dirty="0">
              <a:solidFill>
                <a:srgbClr val="DB67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Clr>
                <a:srgbClr val="DB6733"/>
              </a:buClr>
              <a:buFont typeface="Arial" panose="020B0604020202020204" pitchFamily="34" charset="0"/>
              <a:buChar char="•"/>
            </a:pP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Cover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key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tasks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most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SAIs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do.</a:t>
            </a:r>
          </a:p>
          <a:p>
            <a:pPr marL="285750" indent="-285750">
              <a:spcAft>
                <a:spcPts val="600"/>
              </a:spcAft>
              <a:buClr>
                <a:srgbClr val="DB6733"/>
              </a:buClr>
              <a:buFont typeface="Arial" panose="020B0604020202020204" pitchFamily="34" charset="0"/>
              <a:buChar char="•"/>
            </a:pP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Reflect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how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SAIs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spcAft>
                <a:spcPts val="600"/>
              </a:spcAft>
              <a:buClr>
                <a:srgbClr val="DB6733"/>
              </a:buClr>
              <a:buFont typeface="Arial" panose="020B0604020202020204" pitchFamily="34" charset="0"/>
              <a:buChar char="•"/>
            </a:pP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up-to-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timely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providing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aixaDeTexto 5">
            <a:extLst>
              <a:ext uri="{FF2B5EF4-FFF2-40B4-BE49-F238E27FC236}">
                <a16:creationId xmlns:a16="http://schemas.microsoft.com/office/drawing/2014/main" id="{50326B5D-EDF9-4753-8382-01F8DD326F4E}"/>
              </a:ext>
            </a:extLst>
          </p:cNvPr>
          <p:cNvSpPr txBox="1"/>
          <p:nvPr/>
        </p:nvSpPr>
        <p:spPr>
          <a:xfrm>
            <a:off x="5092666" y="3140792"/>
            <a:ext cx="6626091" cy="321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cs-CZ" sz="2400" b="1" i="0" dirty="0" err="1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review</a:t>
            </a:r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cs-CZ" sz="2400" b="1" i="0" dirty="0" err="1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IFPP </a:t>
            </a:r>
            <a:r>
              <a:rPr lang="cs-CZ" sz="2400" b="1" i="0" dirty="0" err="1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found</a:t>
            </a:r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cs-CZ" sz="2400" b="1" i="0" dirty="0">
              <a:solidFill>
                <a:srgbClr val="DB67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13" lvl="0" indent="-265113">
              <a:spcAft>
                <a:spcPts val="600"/>
              </a:spcAft>
              <a:buClr>
                <a:srgbClr val="DB6733"/>
              </a:buClr>
              <a:buFont typeface="Arial" panose="020B0604020202020204" pitchFamily="34" charset="0"/>
              <a:buChar char="•"/>
            </a:pP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Much material concerning audit work is covered.</a:t>
            </a:r>
          </a:p>
          <a:p>
            <a:pPr marL="265113" lvl="0" indent="-265113">
              <a:spcAft>
                <a:spcPts val="600"/>
              </a:spcAft>
              <a:buClr>
                <a:srgbClr val="DB6733"/>
              </a:buClr>
              <a:buFont typeface="Arial" panose="020B0604020202020204" pitchFamily="34" charset="0"/>
              <a:buChar char="•"/>
            </a:pP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An increasing amount of non-audit work SAIs do not covered (even indirectly).</a:t>
            </a:r>
          </a:p>
          <a:p>
            <a:pPr marL="265113" lvl="0" indent="-265113">
              <a:spcAft>
                <a:spcPts val="600"/>
              </a:spcAft>
              <a:buClr>
                <a:srgbClr val="DB6733"/>
              </a:buClr>
              <a:buFont typeface="Arial" panose="020B0604020202020204" pitchFamily="34" charset="0"/>
              <a:buChar char="•"/>
            </a:pP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Material separated by audit type, whilst most audit work integrates different audit objectives.</a:t>
            </a:r>
          </a:p>
          <a:p>
            <a:pPr marL="265113" lvl="0" indent="-265113">
              <a:spcAft>
                <a:spcPts val="600"/>
              </a:spcAft>
              <a:buClr>
                <a:srgbClr val="DB6733"/>
              </a:buClr>
              <a:buFont typeface="Arial" panose="020B0604020202020204" pitchFamily="34" charset="0"/>
              <a:buChar char="•"/>
            </a:pP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Lengthy and complex development process makes it difficult to keep the framework up-to-date.</a:t>
            </a:r>
          </a:p>
        </p:txBody>
      </p:sp>
    </p:spTree>
    <p:extLst>
      <p:ext uri="{BB962C8B-B14F-4D97-AF65-F5344CB8AC3E}">
        <p14:creationId xmlns:p14="http://schemas.microsoft.com/office/powerpoint/2010/main" val="1491928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149" y="411200"/>
            <a:ext cx="2707089" cy="82541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7062475-5790-4F08-8A6C-F8AC003EF3E3}"/>
              </a:ext>
            </a:extLst>
          </p:cNvPr>
          <p:cNvSpPr txBox="1"/>
          <p:nvPr/>
        </p:nvSpPr>
        <p:spPr>
          <a:xfrm>
            <a:off x="6718433" y="0"/>
            <a:ext cx="279409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4400" dirty="0"/>
              <a:t>Robustness</a:t>
            </a:r>
            <a:endParaRPr lang="en-GB" sz="4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A9CA97A-4FD1-47BE-A98A-3C3012647E18}"/>
              </a:ext>
            </a:extLst>
          </p:cNvPr>
          <p:cNvSpPr txBox="1"/>
          <p:nvPr/>
        </p:nvSpPr>
        <p:spPr>
          <a:xfrm>
            <a:off x="433149" y="1813643"/>
            <a:ext cx="182158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accent5">
                    <a:lumMod val="75000"/>
                  </a:schemeClr>
                </a:solidFill>
              </a:rPr>
              <a:t>A framework that is technically strong and leads to reliable results</a:t>
            </a:r>
          </a:p>
        </p:txBody>
      </p:sp>
      <p:sp>
        <p:nvSpPr>
          <p:cNvPr id="10" name="CaixaDeTexto 5">
            <a:extLst>
              <a:ext uri="{FF2B5EF4-FFF2-40B4-BE49-F238E27FC236}">
                <a16:creationId xmlns:a16="http://schemas.microsoft.com/office/drawing/2014/main" id="{6F7D4D11-BB89-4B8A-89CE-25ED6A948E47}"/>
              </a:ext>
            </a:extLst>
          </p:cNvPr>
          <p:cNvSpPr txBox="1"/>
          <p:nvPr/>
        </p:nvSpPr>
        <p:spPr>
          <a:xfrm>
            <a:off x="5104697" y="920033"/>
            <a:ext cx="581939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cs-CZ" sz="2400" b="1" i="0" dirty="0" err="1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robust </a:t>
            </a:r>
            <a:r>
              <a:rPr lang="cs-CZ" sz="2400" b="1" i="0" dirty="0" err="1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framework </a:t>
            </a:r>
            <a:r>
              <a:rPr lang="cs-CZ" sz="2400" b="1" i="0" dirty="0" err="1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needs</a:t>
            </a:r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to:</a:t>
            </a:r>
          </a:p>
          <a:p>
            <a:endParaRPr lang="cs-CZ" sz="2400" b="1" dirty="0">
              <a:solidFill>
                <a:srgbClr val="DB67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Clr>
                <a:srgbClr val="DB6733"/>
              </a:buClr>
              <a:buFont typeface="Arial" panose="020B0604020202020204" pitchFamily="34" charset="0"/>
              <a:buChar char="•"/>
            </a:pP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Underpinned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by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technically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sound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material</a:t>
            </a:r>
            <a:endParaRPr lang="cs-CZ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Clr>
                <a:srgbClr val="DB6733"/>
              </a:buClr>
              <a:buFont typeface="Arial" panose="020B0604020202020204" pitchFamily="34" charset="0"/>
              <a:buChar char="•"/>
            </a:pP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Clear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terms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must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achieved</a:t>
            </a:r>
            <a:endParaRPr lang="cs-CZ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Clr>
                <a:srgbClr val="DB6733"/>
              </a:buClr>
              <a:buFont typeface="Arial" panose="020B0604020202020204" pitchFamily="34" charset="0"/>
              <a:buChar char="•"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Clarity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means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comply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framework</a:t>
            </a:r>
            <a:endParaRPr lang="pt-B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aixaDeTexto 5">
            <a:extLst>
              <a:ext uri="{FF2B5EF4-FFF2-40B4-BE49-F238E27FC236}">
                <a16:creationId xmlns:a16="http://schemas.microsoft.com/office/drawing/2014/main" id="{3D5324F0-6BC8-44BC-A1D4-781DA9D3EE90}"/>
              </a:ext>
            </a:extLst>
          </p:cNvPr>
          <p:cNvSpPr txBox="1"/>
          <p:nvPr/>
        </p:nvSpPr>
        <p:spPr>
          <a:xfrm>
            <a:off x="5104697" y="3333958"/>
            <a:ext cx="6698285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cs-CZ" sz="2400" b="1" i="0" dirty="0" err="1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review</a:t>
            </a:r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cs-CZ" sz="2400" b="1" i="0" dirty="0" err="1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IFPP </a:t>
            </a:r>
            <a:r>
              <a:rPr lang="cs-CZ" sz="2400" b="1" i="0" dirty="0" err="1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found</a:t>
            </a:r>
            <a:r>
              <a:rPr lang="cs-CZ" sz="2400" b="1" i="0" dirty="0">
                <a:solidFill>
                  <a:srgbClr val="DB67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cs-CZ" sz="2400" b="1" i="0" dirty="0">
              <a:solidFill>
                <a:srgbClr val="DB67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13" lvl="0" indent="-265113">
              <a:spcAft>
                <a:spcPts val="600"/>
              </a:spcAft>
              <a:buClr>
                <a:srgbClr val="DB6733"/>
              </a:buClr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Material technically robust, but can be difficult to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identify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access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13" lvl="0" indent="-265113">
              <a:spcAft>
                <a:spcPts val="600"/>
              </a:spcAft>
              <a:buClr>
                <a:srgbClr val="DB6733"/>
              </a:buClr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No clarity about how to calibrate the principles, requirements and other content for optimal output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5113" lvl="0" indent="-265113">
              <a:spcAft>
                <a:spcPts val="600"/>
              </a:spcAft>
              <a:buClr>
                <a:srgbClr val="DB6733"/>
              </a:buClr>
              <a:buFont typeface="Arial" panose="020B0604020202020204" pitchFamily="34" charset="0"/>
              <a:buChar char="•"/>
            </a:pP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Confusion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means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claim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compliance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framework.</a:t>
            </a:r>
            <a:endParaRPr lang="cs-CZ" sz="2000" b="1" dirty="0">
              <a:solidFill>
                <a:srgbClr val="DB67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327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149" y="411200"/>
            <a:ext cx="2707089" cy="82541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7062475-5790-4F08-8A6C-F8AC003EF3E3}"/>
              </a:ext>
            </a:extLst>
          </p:cNvPr>
          <p:cNvSpPr txBox="1"/>
          <p:nvPr/>
        </p:nvSpPr>
        <p:spPr>
          <a:xfrm>
            <a:off x="4700947" y="0"/>
            <a:ext cx="656705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4400" dirty="0"/>
              <a:t>Non-compliance </a:t>
            </a:r>
            <a:r>
              <a:rPr lang="fr-BE" sz="4400" dirty="0" err="1"/>
              <a:t>with</a:t>
            </a:r>
            <a:r>
              <a:rPr lang="fr-BE" sz="4400" dirty="0"/>
              <a:t> </a:t>
            </a:r>
            <a:r>
              <a:rPr lang="fr-BE" sz="4400" dirty="0" err="1"/>
              <a:t>ISSAIs</a:t>
            </a:r>
            <a:endParaRPr lang="en-GB" sz="4400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8541C36-2FE2-4B85-8A4C-FC4E39EB13D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1516754"/>
              </p:ext>
            </p:extLst>
          </p:nvPr>
        </p:nvGraphicFramePr>
        <p:xfrm>
          <a:off x="2032000" y="1088571"/>
          <a:ext cx="9361714" cy="5049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3B8991F-5D95-4CB6-9E3D-5ADBE00EB97A}"/>
              </a:ext>
            </a:extLst>
          </p:cNvPr>
          <p:cNvSpPr txBox="1"/>
          <p:nvPr/>
        </p:nvSpPr>
        <p:spPr>
          <a:xfrm>
            <a:off x="246742" y="2505670"/>
            <a:ext cx="137885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>
                <a:solidFill>
                  <a:schemeClr val="accent5">
                    <a:lumMod val="75000"/>
                  </a:schemeClr>
                </a:solidFill>
              </a:rPr>
              <a:t>Source: </a:t>
            </a:r>
          </a:p>
          <a:p>
            <a:r>
              <a:rPr lang="fr-BE" sz="2000" dirty="0">
                <a:solidFill>
                  <a:schemeClr val="accent5">
                    <a:lumMod val="75000"/>
                  </a:schemeClr>
                </a:solidFill>
              </a:rPr>
              <a:t>IDI Global </a:t>
            </a:r>
            <a:r>
              <a:rPr lang="fr-BE" sz="2000" dirty="0" err="1">
                <a:solidFill>
                  <a:schemeClr val="accent5">
                    <a:lumMod val="75000"/>
                  </a:schemeClr>
                </a:solidFill>
              </a:rPr>
              <a:t>Stocktaking</a:t>
            </a:r>
            <a:r>
              <a:rPr lang="fr-BE" sz="2000" dirty="0">
                <a:solidFill>
                  <a:schemeClr val="accent5">
                    <a:lumMod val="75000"/>
                  </a:schemeClr>
                </a:solidFill>
              </a:rPr>
              <a:t> Report 2020</a:t>
            </a:r>
            <a:endParaRPr lang="en-GB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B545AB6-4AEE-4468-8B15-DB63D249C750}"/>
              </a:ext>
            </a:extLst>
          </p:cNvPr>
          <p:cNvSpPr txBox="1"/>
          <p:nvPr/>
        </p:nvSpPr>
        <p:spPr>
          <a:xfrm>
            <a:off x="1703691" y="1236618"/>
            <a:ext cx="11164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200" dirty="0"/>
              <a:t>(% of 129 </a:t>
            </a:r>
            <a:r>
              <a:rPr lang="fr-BE" sz="1200" dirty="0" err="1"/>
              <a:t>SAIs</a:t>
            </a:r>
            <a:r>
              <a:rPr lang="fr-BE" sz="1200" dirty="0"/>
              <a:t>)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5569050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3407</TotalTime>
  <Words>777</Words>
  <Application>Microsoft Office PowerPoint</Application>
  <PresentationFormat>Widescreen</PresentationFormat>
  <Paragraphs>147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Wingdings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TCU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Carolina Barreto Ribeiro Alvarenga</dc:creator>
  <cp:lastModifiedBy>Kerli Ilves</cp:lastModifiedBy>
  <cp:revision>166</cp:revision>
  <cp:lastPrinted>2019-11-28T09:46:23Z</cp:lastPrinted>
  <dcterms:created xsi:type="dcterms:W3CDTF">2017-08-14T21:15:23Z</dcterms:created>
  <dcterms:modified xsi:type="dcterms:W3CDTF">2023-03-17T17:10:57Z</dcterms:modified>
</cp:coreProperties>
</file>