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258" r:id="rId4"/>
    <p:sldId id="260" r:id="rId5"/>
    <p:sldId id="261" r:id="rId6"/>
    <p:sldId id="262" r:id="rId7"/>
    <p:sldId id="263" r:id="rId8"/>
    <p:sldId id="284" r:id="rId9"/>
    <p:sldId id="264" r:id="rId10"/>
    <p:sldId id="265" r:id="rId11"/>
    <p:sldId id="266" r:id="rId12"/>
    <p:sldId id="268" r:id="rId13"/>
    <p:sldId id="269" r:id="rId14"/>
    <p:sldId id="271" r:id="rId15"/>
    <p:sldId id="285" r:id="rId16"/>
    <p:sldId id="272" r:id="rId17"/>
    <p:sldId id="289" r:id="rId18"/>
    <p:sldId id="274" r:id="rId19"/>
    <p:sldId id="286" r:id="rId20"/>
    <p:sldId id="267" r:id="rId21"/>
    <p:sldId id="290" r:id="rId22"/>
    <p:sldId id="276" r:id="rId23"/>
    <p:sldId id="277" r:id="rId24"/>
    <p:sldId id="287" r:id="rId25"/>
    <p:sldId id="291" r:id="rId26"/>
    <p:sldId id="279" r:id="rId27"/>
    <p:sldId id="280" r:id="rId28"/>
    <p:sldId id="281" r:id="rId29"/>
    <p:sldId id="292" r:id="rId30"/>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E44"/>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4" autoAdjust="0"/>
  </p:normalViewPr>
  <p:slideViewPr>
    <p:cSldViewPr snapToGrid="0">
      <p:cViewPr varScale="1">
        <p:scale>
          <a:sx n="111" d="100"/>
          <a:sy n="111" d="100"/>
        </p:scale>
        <p:origin x="5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FE68E-10A0-4532-90B3-6B486D83D176}" type="datetimeFigureOut">
              <a:rPr lang="ro-RO" smtClean="0"/>
              <a:t>24.03.2023</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 smtClean="0"/>
              <a:t>Edit the coordinating text styles</a:t>
            </a:r>
          </a:p>
          <a:p>
            <a:pPr lvl="1"/>
            <a:r>
              <a:rPr lang="en" smtClean="0"/>
              <a:t>The second level</a:t>
            </a:r>
          </a:p>
          <a:p>
            <a:pPr lvl="2"/>
            <a:r>
              <a:rPr lang="en" smtClean="0"/>
              <a:t>The third level</a:t>
            </a:r>
          </a:p>
          <a:p>
            <a:pPr lvl="3"/>
            <a:r>
              <a:rPr lang="en" smtClean="0"/>
              <a:t>The fourth level</a:t>
            </a:r>
          </a:p>
          <a:p>
            <a:pPr lvl="4"/>
            <a:r>
              <a:rPr lang="en" smtClean="0"/>
              <a:t>Fifth level</a:t>
            </a:r>
            <a:endParaRPr lang="ro-RO"/>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8E1C3-A5D0-49AD-8648-C49B2958814C}" type="slidenum">
              <a:rPr lang="ro-RO" smtClean="0"/>
              <a:t>‹#›</a:t>
            </a:fld>
            <a:endParaRPr lang="ro-RO"/>
          </a:p>
        </p:txBody>
      </p:sp>
    </p:spTree>
    <p:extLst>
      <p:ext uri="{BB962C8B-B14F-4D97-AF65-F5344CB8AC3E}">
        <p14:creationId xmlns:p14="http://schemas.microsoft.com/office/powerpoint/2010/main" val="185116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5088E1C3-A5D0-49AD-8648-C49B2958814C}" type="slidenum">
              <a:rPr lang="ro-RO" smtClean="0"/>
              <a:t>5</a:t>
            </a:fld>
            <a:endParaRPr lang="ro-RO"/>
          </a:p>
        </p:txBody>
      </p:sp>
    </p:spTree>
    <p:extLst>
      <p:ext uri="{BB962C8B-B14F-4D97-AF65-F5344CB8AC3E}">
        <p14:creationId xmlns:p14="http://schemas.microsoft.com/office/powerpoint/2010/main" val="140468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smtClean="0"/>
              <a:t>Clic pentru editare stil titlu</a:t>
            </a:r>
            <a:endParaRPr lang="ro-RO"/>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smtClean="0"/>
              <a:t>Faceți clic pentru a edita stilul de subtitlu coordonator</a:t>
            </a:r>
            <a:endParaRPr lang="ro-RO"/>
          </a:p>
        </p:txBody>
      </p:sp>
      <p:sp>
        <p:nvSpPr>
          <p:cNvPr id="4" name="Substituent dată 3"/>
          <p:cNvSpPr>
            <a:spLocks noGrp="1"/>
          </p:cNvSpPr>
          <p:nvPr>
            <p:ph type="dt" sz="half" idx="10"/>
          </p:nvPr>
        </p:nvSpPr>
        <p:spPr/>
        <p:txBody>
          <a:bodyPr/>
          <a:lstStyle/>
          <a:p>
            <a:fld id="{14CD61FA-BA95-42F1-9C8E-48DF2AD1B5A1}" type="datetimeFigureOut">
              <a:rPr lang="ro-RO" smtClean="0"/>
              <a:t>24.03.2023</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301049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text vertical 2"/>
          <p:cNvSpPr>
            <a:spLocks noGrp="1"/>
          </p:cNvSpPr>
          <p:nvPr>
            <p:ph type="body" orient="vert" idx="1"/>
          </p:nvPr>
        </p:nvSpPr>
        <p:spPr/>
        <p:txBody>
          <a:bodyPr vert="eaVert"/>
          <a:lstStyle/>
          <a:p>
            <a:pPr lvl="0"/>
            <a:r>
              <a:rPr lang="ro-RO" smtClean="0"/>
              <a:t>Editați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14CD61FA-BA95-42F1-9C8E-48DF2AD1B5A1}" type="datetimeFigureOut">
              <a:rPr lang="ro-RO" smtClean="0"/>
              <a:t>24.03.2023</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25040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smtClean="0"/>
              <a:t>Clic pentru editare stil titlu</a:t>
            </a:r>
            <a:endParaRPr lang="ro-RO"/>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smtClean="0"/>
              <a:t>Editați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14CD61FA-BA95-42F1-9C8E-48DF2AD1B5A1}" type="datetimeFigureOut">
              <a:rPr lang="ro-RO" smtClean="0"/>
              <a:t>24.03.2023</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90575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idx="1"/>
          </p:nvPr>
        </p:nvSpPr>
        <p:spPr/>
        <p:txBody>
          <a:bodyPr/>
          <a:lstStyle/>
          <a:p>
            <a:pPr lvl="0"/>
            <a:r>
              <a:rPr lang="ro-RO" smtClean="0"/>
              <a:t>Editați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14CD61FA-BA95-42F1-9C8E-48DF2AD1B5A1}" type="datetimeFigureOut">
              <a:rPr lang="ro-RO" smtClean="0"/>
              <a:t>24.03.2023</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91459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smtClean="0"/>
              <a:t>Clic pentru editare stil titlu</a:t>
            </a:r>
            <a:endParaRPr lang="ro-RO"/>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smtClean="0"/>
              <a:t>Editați stilurile de text coordonator</a:t>
            </a:r>
          </a:p>
        </p:txBody>
      </p:sp>
      <p:sp>
        <p:nvSpPr>
          <p:cNvPr id="4" name="Substituent dată 3"/>
          <p:cNvSpPr>
            <a:spLocks noGrp="1"/>
          </p:cNvSpPr>
          <p:nvPr>
            <p:ph type="dt" sz="half" idx="10"/>
          </p:nvPr>
        </p:nvSpPr>
        <p:spPr/>
        <p:txBody>
          <a:bodyPr/>
          <a:lstStyle/>
          <a:p>
            <a:fld id="{14CD61FA-BA95-42F1-9C8E-48DF2AD1B5A1}" type="datetimeFigureOut">
              <a:rPr lang="ro-RO" smtClean="0"/>
              <a:t>24.03.2023</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170229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sz="half" idx="1"/>
          </p:nvPr>
        </p:nvSpPr>
        <p:spPr>
          <a:xfrm>
            <a:off x="838200" y="1825625"/>
            <a:ext cx="5181600" cy="4351338"/>
          </a:xfrm>
        </p:spPr>
        <p:txBody>
          <a:bodyPr/>
          <a:lstStyle/>
          <a:p>
            <a:pPr lvl="0"/>
            <a:r>
              <a:rPr lang="ro-RO" smtClean="0"/>
              <a:t>Editați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6172200" y="1825625"/>
            <a:ext cx="5181600" cy="4351338"/>
          </a:xfrm>
        </p:spPr>
        <p:txBody>
          <a:bodyPr/>
          <a:lstStyle/>
          <a:p>
            <a:pPr lvl="0"/>
            <a:r>
              <a:rPr lang="ro-RO" smtClean="0"/>
              <a:t>Editați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p>
            <a:fld id="{14CD61FA-BA95-42F1-9C8E-48DF2AD1B5A1}" type="datetimeFigureOut">
              <a:rPr lang="ro-RO" smtClean="0"/>
              <a:t>24.03.2023</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143905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smtClean="0"/>
              <a:t>Clic pentru editare stil titlu</a:t>
            </a:r>
            <a:endParaRPr lang="ro-RO"/>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Editați stilurile de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smtClean="0"/>
              <a:t>Editați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Editați stilurile de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smtClean="0"/>
              <a:t>Editați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p>
            <a:fld id="{14CD61FA-BA95-42F1-9C8E-48DF2AD1B5A1}" type="datetimeFigureOut">
              <a:rPr lang="ro-RO" smtClean="0"/>
              <a:t>24.03.2023</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223986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dată 2"/>
          <p:cNvSpPr>
            <a:spLocks noGrp="1"/>
          </p:cNvSpPr>
          <p:nvPr>
            <p:ph type="dt" sz="half" idx="10"/>
          </p:nvPr>
        </p:nvSpPr>
        <p:spPr/>
        <p:txBody>
          <a:bodyPr/>
          <a:lstStyle/>
          <a:p>
            <a:fld id="{14CD61FA-BA95-42F1-9C8E-48DF2AD1B5A1}" type="datetimeFigureOut">
              <a:rPr lang="ro-RO" smtClean="0"/>
              <a:t>24.03.2023</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359121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14CD61FA-BA95-42F1-9C8E-48DF2AD1B5A1}" type="datetimeFigureOut">
              <a:rPr lang="ro-RO" smtClean="0"/>
              <a:t>24.03.2023</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298516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smtClean="0"/>
              <a:t>Clic pentru editare stil titlu</a:t>
            </a:r>
            <a:endParaRPr lang="ro-RO"/>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Editați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Editați stilurile de text coordonator</a:t>
            </a:r>
          </a:p>
        </p:txBody>
      </p:sp>
      <p:sp>
        <p:nvSpPr>
          <p:cNvPr id="5" name="Substituent dată 4"/>
          <p:cNvSpPr>
            <a:spLocks noGrp="1"/>
          </p:cNvSpPr>
          <p:nvPr>
            <p:ph type="dt" sz="half" idx="10"/>
          </p:nvPr>
        </p:nvSpPr>
        <p:spPr/>
        <p:txBody>
          <a:bodyPr/>
          <a:lstStyle/>
          <a:p>
            <a:fld id="{14CD61FA-BA95-42F1-9C8E-48DF2AD1B5A1}" type="datetimeFigureOut">
              <a:rPr lang="ro-RO" smtClean="0"/>
              <a:t>24.03.2023</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269327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smtClean="0"/>
              <a:t>Clic pentru editare stil titlu</a:t>
            </a:r>
            <a:endParaRPr lang="ro-RO"/>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Editați stilurile de text coordonator</a:t>
            </a:r>
          </a:p>
        </p:txBody>
      </p:sp>
      <p:sp>
        <p:nvSpPr>
          <p:cNvPr id="5" name="Substituent dată 4"/>
          <p:cNvSpPr>
            <a:spLocks noGrp="1"/>
          </p:cNvSpPr>
          <p:nvPr>
            <p:ph type="dt" sz="half" idx="10"/>
          </p:nvPr>
        </p:nvSpPr>
        <p:spPr/>
        <p:txBody>
          <a:bodyPr/>
          <a:lstStyle/>
          <a:p>
            <a:fld id="{14CD61FA-BA95-42F1-9C8E-48DF2AD1B5A1}" type="datetimeFigureOut">
              <a:rPr lang="ro-RO" smtClean="0"/>
              <a:t>24.03.2023</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512C669D-D998-45FE-B3A9-4772C87C432F}" type="slidenum">
              <a:rPr lang="ro-RO" smtClean="0"/>
              <a:t>‹#›</a:t>
            </a:fld>
            <a:endParaRPr lang="ro-RO"/>
          </a:p>
        </p:txBody>
      </p:sp>
    </p:spTree>
    <p:extLst>
      <p:ext uri="{BB962C8B-B14F-4D97-AF65-F5344CB8AC3E}">
        <p14:creationId xmlns:p14="http://schemas.microsoft.com/office/powerpoint/2010/main" val="91616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 smtClean="0"/>
              <a:t>Click to edit title style</a:t>
            </a:r>
            <a:endParaRPr lang="ro-RO"/>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 smtClean="0"/>
              <a:t>Edit the coordinating text styles</a:t>
            </a:r>
          </a:p>
          <a:p>
            <a:pPr lvl="1"/>
            <a:r>
              <a:rPr lang="en" smtClean="0"/>
              <a:t>The second level</a:t>
            </a:r>
          </a:p>
          <a:p>
            <a:pPr lvl="2"/>
            <a:r>
              <a:rPr lang="en" smtClean="0"/>
              <a:t>The third level</a:t>
            </a:r>
          </a:p>
          <a:p>
            <a:pPr lvl="3"/>
            <a:r>
              <a:rPr lang="en" smtClean="0"/>
              <a:t>The fourth level</a:t>
            </a:r>
          </a:p>
          <a:p>
            <a:pPr lvl="4"/>
            <a:r>
              <a:rPr lang="en" smtClean="0"/>
              <a:t>Fifth level</a:t>
            </a:r>
            <a:endParaRPr lang="ro-RO"/>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D61FA-BA95-42F1-9C8E-48DF2AD1B5A1}" type="datetimeFigureOut">
              <a:rPr lang="ro-RO" smtClean="0"/>
              <a:t>24.03.2023</a:t>
            </a:fld>
            <a:endParaRPr lang="ro-RO"/>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C669D-D998-45FE-B3A9-4772C87C432F}" type="slidenum">
              <a:rPr lang="ro-RO" smtClean="0"/>
              <a:t>‹#›</a:t>
            </a:fld>
            <a:endParaRPr lang="ro-RO"/>
          </a:p>
        </p:txBody>
      </p:sp>
    </p:spTree>
    <p:extLst>
      <p:ext uri="{BB962C8B-B14F-4D97-AF65-F5344CB8AC3E}">
        <p14:creationId xmlns:p14="http://schemas.microsoft.com/office/powerpoint/2010/main" val="3030481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mailto:adrian.gogolan@rcc.ro" TargetMode="External"/><Relationship Id="rId5" Type="http://schemas.openxmlformats.org/officeDocument/2006/relationships/hyperlink" Target="mailto:International.romania@rcc.ro"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433475" y="1089467"/>
            <a:ext cx="4938188" cy="73158"/>
          </a:xfrm>
          <a:prstGeom prst="rect">
            <a:avLst/>
          </a:prstGeom>
        </p:spPr>
      </p:pic>
      <p:sp>
        <p:nvSpPr>
          <p:cNvPr id="79" name="Dreptunghi 78"/>
          <p:cNvSpPr/>
          <p:nvPr/>
        </p:nvSpPr>
        <p:spPr>
          <a:xfrm>
            <a:off x="1389183" y="2518929"/>
            <a:ext cx="9680331" cy="954107"/>
          </a:xfrm>
          <a:prstGeom prst="rect">
            <a:avLst/>
          </a:prstGeom>
        </p:spPr>
        <p:txBody>
          <a:bodyPr wrap="square">
            <a:spAutoFit/>
          </a:bodyPr>
          <a:lstStyle/>
          <a:p>
            <a:pPr algn="ctr">
              <a:spcAft>
                <a:spcPts val="0"/>
              </a:spcAft>
            </a:pPr>
            <a:r>
              <a:rPr lang="en" sz="2800" b="1" i="1" dirty="0">
                <a:solidFill>
                  <a:srgbClr val="002060"/>
                </a:solidFill>
                <a:latin typeface="Times New Roman" panose="02020603050405020304" pitchFamily="18" charset="0"/>
                <a:ea typeface="Times New Roman" panose="02020603050405020304" pitchFamily="18" charset="0"/>
              </a:rPr>
              <a:t>Fulfilling the objectives of sustainable development on the environmental </a:t>
            </a:r>
            <a:r>
              <a:rPr lang="en" sz="2800" b="1" i="1" dirty="0" smtClean="0">
                <a:solidFill>
                  <a:srgbClr val="002060"/>
                </a:solidFill>
                <a:latin typeface="Times New Roman" panose="02020603050405020304" pitchFamily="18" charset="0"/>
                <a:ea typeface="Times New Roman" panose="02020603050405020304" pitchFamily="18" charset="0"/>
              </a:rPr>
              <a:t>component, essential </a:t>
            </a:r>
            <a:r>
              <a:rPr lang="en" sz="2800" b="1" i="1" dirty="0">
                <a:solidFill>
                  <a:srgbClr val="002060"/>
                </a:solidFill>
                <a:latin typeface="Times New Roman" panose="02020603050405020304" pitchFamily="18" charset="0"/>
                <a:ea typeface="Times New Roman" panose="02020603050405020304" pitchFamily="18" charset="0"/>
              </a:rPr>
              <a:t>for a sustainable future</a:t>
            </a:r>
            <a:endParaRPr lang="ro-RO" sz="2800" dirty="0"/>
          </a:p>
        </p:txBody>
      </p:sp>
      <p:sp>
        <p:nvSpPr>
          <p:cNvPr id="2" name="CasetăText 1"/>
          <p:cNvSpPr txBox="1"/>
          <p:nvPr/>
        </p:nvSpPr>
        <p:spPr>
          <a:xfrm>
            <a:off x="3433474" y="461234"/>
            <a:ext cx="4938189" cy="461665"/>
          </a:xfrm>
          <a:prstGeom prst="rect">
            <a:avLst/>
          </a:prstGeom>
          <a:noFill/>
        </p:spPr>
        <p:txBody>
          <a:bodyPr wrap="square" rtlCol="0">
            <a:spAutoFit/>
          </a:bodyPr>
          <a:lstStyle/>
          <a:p>
            <a:pPr algn="ctr"/>
            <a:r>
              <a:rPr lang="en" sz="2400" b="1" dirty="0" smtClean="0">
                <a:solidFill>
                  <a:srgbClr val="002060"/>
                </a:solidFill>
                <a:latin typeface="Times New Roman" panose="02020603050405020304" pitchFamily="18" charset="0"/>
                <a:cs typeface="Times New Roman" panose="02020603050405020304" pitchFamily="18" charset="0"/>
              </a:rPr>
              <a:t>Performance Audit Report</a:t>
            </a:r>
            <a:endParaRPr lang="ro-RO" sz="2400" b="1" dirty="0">
              <a:solidFill>
                <a:srgbClr val="002060"/>
              </a:solidFill>
              <a:latin typeface="Times New Roman" panose="02020603050405020304" pitchFamily="18" charset="0"/>
              <a:cs typeface="Times New Roman" panose="02020603050405020304" pitchFamily="18" charset="0"/>
            </a:endParaRPr>
          </a:p>
        </p:txBody>
      </p:sp>
      <p:pic>
        <p:nvPicPr>
          <p:cNvPr id="7" name="Imagine 6"/>
          <p:cNvPicPr>
            <a:picLocks noChangeAspect="1"/>
          </p:cNvPicPr>
          <p:nvPr/>
        </p:nvPicPr>
        <p:blipFill>
          <a:blip r:embed="rId3"/>
          <a:stretch>
            <a:fillRect/>
          </a:stretch>
        </p:blipFill>
        <p:spPr>
          <a:xfrm>
            <a:off x="269760" y="155916"/>
            <a:ext cx="672822" cy="572730"/>
          </a:xfrm>
          <a:prstGeom prst="rect">
            <a:avLst/>
          </a:prstGeom>
        </p:spPr>
      </p:pic>
      <p:pic>
        <p:nvPicPr>
          <p:cNvPr id="8" name="Picture 2" descr="Logo românia-durabila.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2947"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3" name="CasetăText 2"/>
          <p:cNvSpPr txBox="1"/>
          <p:nvPr/>
        </p:nvSpPr>
        <p:spPr>
          <a:xfrm>
            <a:off x="5732584" y="5224894"/>
            <a:ext cx="1556239" cy="830997"/>
          </a:xfrm>
          <a:prstGeom prst="rect">
            <a:avLst/>
          </a:prstGeom>
          <a:noFill/>
        </p:spPr>
        <p:txBody>
          <a:bodyPr wrap="square" rtlCol="0">
            <a:spAutoFit/>
          </a:bodyPr>
          <a:lstStyle/>
          <a:p>
            <a:pPr algn="ctr"/>
            <a:r>
              <a:rPr lang="en" sz="2400" b="1" dirty="0" smtClean="0">
                <a:solidFill>
                  <a:srgbClr val="002060"/>
                </a:solidFill>
                <a:latin typeface="Times New Roman" panose="02020603050405020304" pitchFamily="18" charset="0"/>
                <a:cs typeface="Times New Roman" panose="02020603050405020304" pitchFamily="18" charset="0"/>
              </a:rPr>
              <a:t>February 2023</a:t>
            </a:r>
            <a:endParaRPr lang="ro-RO"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16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210603" y="798757"/>
            <a:ext cx="4938188" cy="73158"/>
          </a:xfrm>
          <a:prstGeom prst="rect">
            <a:avLst/>
          </a:prstGeom>
        </p:spPr>
      </p:pic>
      <p:sp>
        <p:nvSpPr>
          <p:cNvPr id="3" name="Dreptunghi 2"/>
          <p:cNvSpPr/>
          <p:nvPr/>
        </p:nvSpPr>
        <p:spPr>
          <a:xfrm>
            <a:off x="970060" y="897368"/>
            <a:ext cx="3698448" cy="369332"/>
          </a:xfrm>
          <a:prstGeom prst="rect">
            <a:avLst/>
          </a:prstGeom>
        </p:spPr>
        <p:txBody>
          <a:bodyPr wrap="none">
            <a:spAutoFit/>
          </a:bodyPr>
          <a:lstStyle/>
          <a:p>
            <a:pPr lvl="0" algn="just">
              <a:spcAft>
                <a:spcPts val="600"/>
              </a:spcAft>
              <a:tabLst>
                <a:tab pos="450215" algn="l"/>
              </a:tabLst>
            </a:pPr>
            <a:r>
              <a:rPr lang="en" b="1" i="1" spc="75" dirty="0">
                <a:solidFill>
                  <a:srgbClr val="1FBD86"/>
                </a:solidFill>
                <a:latin typeface="Times New Roman" panose="02020603050405020304" pitchFamily="18" charset="0"/>
                <a:ea typeface="Calibri" panose="020F0502020204030204" pitchFamily="34" charset="0"/>
              </a:rPr>
              <a:t>The </a:t>
            </a:r>
            <a:r>
              <a:rPr lang="en" b="1" i="1" spc="75" dirty="0" smtClean="0">
                <a:solidFill>
                  <a:srgbClr val="1FBD86"/>
                </a:solidFill>
                <a:latin typeface="Times New Roman" panose="02020603050405020304" pitchFamily="18" charset="0"/>
                <a:ea typeface="Calibri" panose="020F0502020204030204" pitchFamily="34" charset="0"/>
              </a:rPr>
              <a:t>sector</a:t>
            </a:r>
            <a:r>
              <a:rPr lang="ro-RO" b="1" i="1" spc="75" dirty="0" smtClean="0">
                <a:solidFill>
                  <a:srgbClr val="1FBD86"/>
                </a:solidFill>
                <a:latin typeface="Times New Roman" panose="02020603050405020304" pitchFamily="18" charset="0"/>
                <a:ea typeface="Calibri" panose="020F0502020204030204" pitchFamily="34" charset="0"/>
              </a:rPr>
              <a:t>i</a:t>
            </a:r>
            <a:r>
              <a:rPr lang="en" b="1" i="1" spc="75" dirty="0" smtClean="0">
                <a:solidFill>
                  <a:srgbClr val="1FBD86"/>
                </a:solidFill>
                <a:latin typeface="Times New Roman" panose="02020603050405020304" pitchFamily="18" charset="0"/>
                <a:ea typeface="Calibri" panose="020F0502020204030204" pitchFamily="34" charset="0"/>
              </a:rPr>
              <a:t>al </a:t>
            </a:r>
            <a:r>
              <a:rPr lang="en" b="1" i="1" spc="75" dirty="0">
                <a:solidFill>
                  <a:srgbClr val="1FBD86"/>
                </a:solidFill>
                <a:latin typeface="Times New Roman" panose="02020603050405020304" pitchFamily="18" charset="0"/>
                <a:ea typeface="Calibri" panose="020F0502020204030204" pitchFamily="34" charset="0"/>
              </a:rPr>
              <a:t>strategies of MMAP</a:t>
            </a:r>
            <a:endParaRPr lang="ro-RO" dirty="0">
              <a:latin typeface="Times New Roman" panose="02020603050405020304" pitchFamily="18" charset="0"/>
              <a:ea typeface="Times New Roman" panose="02020603050405020304" pitchFamily="18" charset="0"/>
            </a:endParaRPr>
          </a:p>
        </p:txBody>
      </p:sp>
      <p:pic>
        <p:nvPicPr>
          <p:cNvPr id="9"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00" y="2216945"/>
            <a:ext cx="5269639" cy="2281429"/>
          </a:xfrm>
          <a:prstGeom prst="rect">
            <a:avLst/>
          </a:prstGeom>
          <a:noFill/>
          <a:ln>
            <a:noFill/>
          </a:ln>
        </p:spPr>
      </p:pic>
      <p:sp>
        <p:nvSpPr>
          <p:cNvPr id="4" name="Dreptunghi 3"/>
          <p:cNvSpPr/>
          <p:nvPr/>
        </p:nvSpPr>
        <p:spPr>
          <a:xfrm>
            <a:off x="1474823" y="1705958"/>
            <a:ext cx="4982585" cy="523220"/>
          </a:xfrm>
          <a:prstGeom prst="rect">
            <a:avLst/>
          </a:prstGeom>
        </p:spPr>
        <p:txBody>
          <a:bodyPr wrap="square">
            <a:spAutoFit/>
          </a:bodyPr>
          <a:lstStyle/>
          <a:p>
            <a:pPr marL="131445" marR="2540" algn="just">
              <a:spcAft>
                <a:spcPts val="600"/>
              </a:spcAft>
              <a:tabLst>
                <a:tab pos="228600" algn="l"/>
              </a:tabLst>
            </a:pPr>
            <a:r>
              <a:rPr lang="en" sz="1400" dirty="0" smtClean="0">
                <a:latin typeface="Times New Roman" panose="02020603050405020304" pitchFamily="18" charset="0"/>
                <a:ea typeface="Calibri" panose="020F0502020204030204" pitchFamily="34" charset="0"/>
              </a:rPr>
              <a:t>Chronology </a:t>
            </a:r>
            <a:r>
              <a:rPr lang="en" sz="1400" dirty="0">
                <a:latin typeface="Times New Roman" panose="02020603050405020304" pitchFamily="18" charset="0"/>
                <a:ea typeface="Calibri" panose="020F0502020204030204" pitchFamily="34" charset="0"/>
              </a:rPr>
              <a:t>of the strategies developed by the ministry in relation to SNDDR 2030:</a:t>
            </a:r>
          </a:p>
        </p:txBody>
      </p:sp>
      <p:grpSp>
        <p:nvGrpSpPr>
          <p:cNvPr id="11" name="Grupare 10"/>
          <p:cNvGrpSpPr/>
          <p:nvPr/>
        </p:nvGrpSpPr>
        <p:grpSpPr>
          <a:xfrm>
            <a:off x="7276650" y="1323372"/>
            <a:ext cx="2002876" cy="369332"/>
            <a:chOff x="475130" y="4953851"/>
            <a:chExt cx="2002876" cy="369332"/>
          </a:xfrm>
        </p:grpSpPr>
        <p:pic>
          <p:nvPicPr>
            <p:cNvPr id="307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30" y="4992323"/>
              <a:ext cx="247650" cy="26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837813" y="4953851"/>
              <a:ext cx="16401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 altLang="ro-RO" b="1"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kumimoji="0" lang="ro-RO" altLang="ro-RO"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Dreptunghi 9"/>
          <p:cNvSpPr/>
          <p:nvPr/>
        </p:nvSpPr>
        <p:spPr>
          <a:xfrm>
            <a:off x="6672738" y="1700975"/>
            <a:ext cx="5373047" cy="2862322"/>
          </a:xfrm>
          <a:prstGeom prst="rect">
            <a:avLst/>
          </a:prstGeom>
        </p:spPr>
        <p:txBody>
          <a:bodyPr wrap="square">
            <a:spAutoFit/>
          </a:bodyPr>
          <a:lstStyle/>
          <a:p>
            <a:pPr marL="548640" marR="548640" algn="just">
              <a:spcBef>
                <a:spcPts val="600"/>
              </a:spcBef>
              <a:spcAft>
                <a:spcPts val="600"/>
              </a:spcAft>
            </a:pPr>
            <a:r>
              <a:rPr lang="en" b="1" i="1" dirty="0" smtClean="0">
                <a:solidFill>
                  <a:srgbClr val="4472C4"/>
                </a:solidFill>
                <a:latin typeface="Times New Roman" panose="02020603050405020304" pitchFamily="18" charset="0"/>
                <a:ea typeface="Calibri" panose="020F0502020204030204" pitchFamily="34" charset="0"/>
              </a:rPr>
              <a:t>R2 </a:t>
            </a:r>
            <a:r>
              <a:rPr lang="en" i="1" dirty="0">
                <a:solidFill>
                  <a:srgbClr val="4472C4"/>
                </a:solidFill>
                <a:latin typeface="Times New Roman" panose="02020603050405020304" pitchFamily="18" charset="0"/>
                <a:ea typeface="Calibri" panose="020F0502020204030204" pitchFamily="34" charset="0"/>
              </a:rPr>
              <a:t>. Updating the strategies provided for in art. 6 of </a:t>
            </a:r>
            <a:r>
              <a:rPr lang="en" i="1" dirty="0" smtClean="0">
                <a:solidFill>
                  <a:srgbClr val="4472C4"/>
                </a:solidFill>
                <a:latin typeface="Times New Roman" panose="02020603050405020304" pitchFamily="18" charset="0"/>
                <a:ea typeface="Calibri" panose="020F0502020204030204" pitchFamily="34" charset="0"/>
              </a:rPr>
              <a:t>G</a:t>
            </a:r>
            <a:r>
              <a:rPr lang="ro-RO" i="1" dirty="0" smtClean="0">
                <a:solidFill>
                  <a:srgbClr val="4472C4"/>
                </a:solidFill>
                <a:latin typeface="Times New Roman" panose="02020603050405020304" pitchFamily="18" charset="0"/>
                <a:ea typeface="Calibri" panose="020F0502020204030204" pitchFamily="34" charset="0"/>
              </a:rPr>
              <a:t>D</a:t>
            </a:r>
            <a:r>
              <a:rPr lang="en" i="1" dirty="0" smtClean="0">
                <a:solidFill>
                  <a:srgbClr val="4472C4"/>
                </a:solidFill>
                <a:latin typeface="Times New Roman" panose="02020603050405020304" pitchFamily="18" charset="0"/>
                <a:ea typeface="Calibri" panose="020F0502020204030204" pitchFamily="34" charset="0"/>
              </a:rPr>
              <a:t> </a:t>
            </a:r>
            <a:r>
              <a:rPr lang="en" i="1" dirty="0">
                <a:solidFill>
                  <a:srgbClr val="4472C4"/>
                </a:solidFill>
                <a:latin typeface="Times New Roman" panose="02020603050405020304" pitchFamily="18" charset="0"/>
                <a:ea typeface="Calibri" panose="020F0502020204030204" pitchFamily="34" charset="0"/>
              </a:rPr>
              <a:t>no. 43/2020 and the inclusion of the Sustainable Environmental Development Objectives provided by SNDDR 2030. The update will also take into account GD no. 379/2022 regarding the approval of the Methodology for the development, implementation, monitoring, evaluation and updating of government strategies.</a:t>
            </a:r>
          </a:p>
        </p:txBody>
      </p:sp>
      <p:pic>
        <p:nvPicPr>
          <p:cNvPr id="16" name="Imagine 15"/>
          <p:cNvPicPr>
            <a:picLocks noChangeAspect="1"/>
          </p:cNvPicPr>
          <p:nvPr/>
        </p:nvPicPr>
        <p:blipFill>
          <a:blip r:embed="rId5"/>
          <a:stretch>
            <a:fillRect/>
          </a:stretch>
        </p:blipFill>
        <p:spPr>
          <a:xfrm>
            <a:off x="181213" y="183420"/>
            <a:ext cx="672822" cy="572730"/>
          </a:xfrm>
          <a:prstGeom prst="rect">
            <a:avLst/>
          </a:prstGeom>
        </p:spPr>
      </p:pic>
      <p:pic>
        <p:nvPicPr>
          <p:cNvPr id="13" name="Picture 2" descr="Logo românia-durabila.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62947" y="5809652"/>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14" name="CasetăText 13"/>
          <p:cNvSpPr txBox="1"/>
          <p:nvPr/>
        </p:nvSpPr>
        <p:spPr>
          <a:xfrm>
            <a:off x="3125532" y="9657"/>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1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smtClean="0">
                <a:solidFill>
                  <a:srgbClr val="002060"/>
                </a:solidFill>
                <a:latin typeface="Times New Roman" panose="02020603050405020304" pitchFamily="18" charset="0"/>
                <a:cs typeface="Times New Roman" panose="02020603050405020304" pitchFamily="18" charset="0"/>
              </a:rPr>
              <a:t>Findings and recommendations</a:t>
            </a:r>
            <a:endParaRPr lang="ro-RO" sz="2400" b="1" dirty="0"/>
          </a:p>
        </p:txBody>
      </p:sp>
      <p:sp>
        <p:nvSpPr>
          <p:cNvPr id="2" name="Dreptunghi 1"/>
          <p:cNvSpPr/>
          <p:nvPr/>
        </p:nvSpPr>
        <p:spPr>
          <a:xfrm>
            <a:off x="1389185" y="4557138"/>
            <a:ext cx="5370202" cy="1969770"/>
          </a:xfrm>
          <a:prstGeom prst="rect">
            <a:avLst/>
          </a:prstGeom>
        </p:spPr>
        <p:txBody>
          <a:bodyPr wrap="square">
            <a:spAutoFit/>
          </a:bodyPr>
          <a:lstStyle/>
          <a:p>
            <a:pPr>
              <a:spcBef>
                <a:spcPts val="600"/>
              </a:spcBef>
              <a:spcAft>
                <a:spcPts val="600"/>
              </a:spcAft>
            </a:pPr>
            <a:r>
              <a:rPr lang="en" sz="1400" dirty="0">
                <a:latin typeface="Times New Roman" panose="02020603050405020304" pitchFamily="18" charset="0"/>
                <a:cs typeface="Times New Roman" panose="02020603050405020304" pitchFamily="18" charset="0"/>
              </a:rPr>
              <a:t>According to the legal </a:t>
            </a:r>
            <a:r>
              <a:rPr lang="en" sz="1400" dirty="0" smtClean="0">
                <a:latin typeface="Times New Roman" panose="02020603050405020304" pitchFamily="18" charset="0"/>
                <a:cs typeface="Times New Roman" panose="02020603050405020304" pitchFamily="18" charset="0"/>
              </a:rPr>
              <a:t>regulations, MMAP </a:t>
            </a:r>
            <a:r>
              <a:rPr lang="en" sz="1400" dirty="0">
                <a:latin typeface="Times New Roman" panose="02020603050405020304" pitchFamily="18" charset="0"/>
                <a:cs typeface="Times New Roman" panose="02020603050405020304" pitchFamily="18" charset="0"/>
              </a:rPr>
              <a:t>had the obligation to update the sectoral strategies, given that several strategies expired in 2020.</a:t>
            </a:r>
            <a:endParaRPr lang="ro-RO" sz="1400" dirty="0" smtClean="0">
              <a:latin typeface="Times New Roman" panose="02020603050405020304" pitchFamily="18" charset="0"/>
              <a:cs typeface="Times New Roman" panose="02020603050405020304" pitchFamily="18" charset="0"/>
            </a:endParaRPr>
          </a:p>
          <a:p>
            <a:pPr>
              <a:spcBef>
                <a:spcPts val="600"/>
              </a:spcBef>
              <a:spcAft>
                <a:spcPts val="600"/>
              </a:spcAft>
            </a:pPr>
            <a:r>
              <a:rPr lang="en" sz="1400" dirty="0" smtClean="0">
                <a:latin typeface="Times New Roman" panose="02020603050405020304" pitchFamily="18" charset="0"/>
                <a:ea typeface="Calibri" panose="020F0502020204030204" pitchFamily="34" charset="0"/>
                <a:cs typeface="Times New Roman" panose="02020603050405020304" pitchFamily="18" charset="0"/>
              </a:rPr>
              <a:t>As </a:t>
            </a:r>
            <a:r>
              <a:rPr lang="en" sz="1400" dirty="0">
                <a:latin typeface="Times New Roman" panose="02020603050405020304" pitchFamily="18" charset="0"/>
                <a:ea typeface="Calibri" panose="020F0502020204030204" pitchFamily="34" charset="0"/>
                <a:cs typeface="Times New Roman" panose="02020603050405020304" pitchFamily="18" charset="0"/>
              </a:rPr>
              <a:t>seen </a:t>
            </a:r>
            <a:r>
              <a:rPr lang="en" sz="1400" dirty="0" smtClean="0">
                <a:latin typeface="Times New Roman" panose="02020603050405020304" pitchFamily="18" charset="0"/>
                <a:ea typeface="Calibri" panose="020F0502020204030204" pitchFamily="34" charset="0"/>
                <a:cs typeface="Times New Roman" panose="02020603050405020304" pitchFamily="18" charset="0"/>
              </a:rPr>
              <a:t>from </a:t>
            </a:r>
            <a:r>
              <a:rPr lang="en" sz="1400" dirty="0" err="1">
                <a:latin typeface="Times New Roman" panose="02020603050405020304" pitchFamily="18" charset="0"/>
                <a:ea typeface="Calibri" panose="020F0502020204030204" pitchFamily="34" charset="0"/>
                <a:cs typeface="Times New Roman" panose="02020603050405020304" pitchFamily="18" charset="0"/>
              </a:rPr>
              <a:t>the Infographic</a:t>
            </a:r>
            <a:r>
              <a:rPr lang="en" sz="1400" dirty="0">
                <a:latin typeface="Times New Roman" panose="02020603050405020304" pitchFamily="18" charset="0"/>
                <a:ea typeface="Calibri" panose="020F0502020204030204" pitchFamily="34" charset="0"/>
                <a:cs typeface="Times New Roman" panose="02020603050405020304" pitchFamily="18" charset="0"/>
              </a:rPr>
              <a:t> </a:t>
            </a:r>
            <a:r>
              <a:rPr lang="en" sz="1400" dirty="0" smtClean="0">
                <a:latin typeface="Times New Roman" panose="02020603050405020304" pitchFamily="18" charset="0"/>
                <a:ea typeface="Calibri" panose="020F0502020204030204" pitchFamily="34" charset="0"/>
                <a:cs typeface="Times New Roman" panose="02020603050405020304" pitchFamily="18" charset="0"/>
              </a:rPr>
              <a:t>in addition, </a:t>
            </a:r>
            <a:r>
              <a:rPr lang="en" sz="1400" dirty="0">
                <a:latin typeface="Times New Roman" panose="02020603050405020304" pitchFamily="18" charset="0"/>
                <a:ea typeface="Calibri" panose="020F0502020204030204" pitchFamily="34" charset="0"/>
                <a:cs typeface="Times New Roman" panose="02020603050405020304" pitchFamily="18" charset="0"/>
              </a:rPr>
              <a:t>between the years 2020-2022, the ministry's activities took place without being circumscribed by strategies. This factual situation leads us to the conclusion that the activity of the ministry, in the previously mentioned period, was reactive to the challenges of the moment, without pursuing the achievement of strategic objectives and targets in a clearly determined period of time.</a:t>
            </a:r>
          </a:p>
        </p:txBody>
      </p:sp>
      <p:grpSp>
        <p:nvGrpSpPr>
          <p:cNvPr id="15" name="Grupare 14"/>
          <p:cNvGrpSpPr/>
          <p:nvPr/>
        </p:nvGrpSpPr>
        <p:grpSpPr>
          <a:xfrm>
            <a:off x="1460704" y="1325437"/>
            <a:ext cx="1811887" cy="380521"/>
            <a:chOff x="1168030" y="1248508"/>
            <a:chExt cx="1811887" cy="447069"/>
          </a:xfrm>
        </p:grpSpPr>
        <p:sp>
          <p:nvSpPr>
            <p:cNvPr id="17" name="Rectangle 3"/>
            <p:cNvSpPr>
              <a:spLocks noChangeArrowheads="1"/>
            </p:cNvSpPr>
            <p:nvPr/>
          </p:nvSpPr>
          <p:spPr bwMode="auto">
            <a:xfrm>
              <a:off x="1516055" y="1326245"/>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18" name="Group 552"/>
            <p:cNvGrpSpPr/>
            <p:nvPr/>
          </p:nvGrpSpPr>
          <p:grpSpPr>
            <a:xfrm>
              <a:off x="1168030" y="1248508"/>
              <a:ext cx="465984" cy="414515"/>
              <a:chOff x="6238876" y="2390775"/>
              <a:chExt cx="576262" cy="419101"/>
            </a:xfrm>
            <a:solidFill>
              <a:schemeClr val="tx1"/>
            </a:solidFill>
          </p:grpSpPr>
          <p:sp>
            <p:nvSpPr>
              <p:cNvPr id="19"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6" name="Group 40"/>
          <p:cNvGrpSpPr/>
          <p:nvPr/>
        </p:nvGrpSpPr>
        <p:grpSpPr>
          <a:xfrm>
            <a:off x="682768" y="925749"/>
            <a:ext cx="306616" cy="233702"/>
            <a:chOff x="3908425" y="1439863"/>
            <a:chExt cx="260350" cy="198438"/>
          </a:xfrm>
          <a:solidFill>
            <a:srgbClr val="1FBD86"/>
          </a:solidFill>
        </p:grpSpPr>
        <p:sp>
          <p:nvSpPr>
            <p:cNvPr id="37" name="Line 54"/>
            <p:cNvSpPr>
              <a:spLocks noChangeShapeType="1"/>
            </p:cNvSpPr>
            <p:nvPr/>
          </p:nvSpPr>
          <p:spPr bwMode="auto">
            <a:xfrm>
              <a:off x="4044950" y="160020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55"/>
            <p:cNvSpPr>
              <a:spLocks noChangeShapeType="1"/>
            </p:cNvSpPr>
            <p:nvPr/>
          </p:nvSpPr>
          <p:spPr bwMode="auto">
            <a:xfrm>
              <a:off x="4044950" y="160020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6"/>
            <p:cNvSpPr>
              <a:spLocks noEditPoints="1"/>
            </p:cNvSpPr>
            <p:nvPr/>
          </p:nvSpPr>
          <p:spPr bwMode="auto">
            <a:xfrm>
              <a:off x="3908425" y="1439863"/>
              <a:ext cx="260350" cy="198438"/>
            </a:xfrm>
            <a:custGeom>
              <a:avLst/>
              <a:gdLst/>
              <a:ahLst/>
              <a:cxnLst>
                <a:cxn ang="0">
                  <a:pos x="80" y="6"/>
                </a:cxn>
                <a:cxn ang="0">
                  <a:pos x="78" y="3"/>
                </a:cxn>
                <a:cxn ang="0">
                  <a:pos x="53" y="0"/>
                </a:cxn>
                <a:cxn ang="0">
                  <a:pos x="42" y="5"/>
                </a:cxn>
                <a:cxn ang="0">
                  <a:pos x="35" y="0"/>
                </a:cxn>
                <a:cxn ang="0">
                  <a:pos x="8" y="3"/>
                </a:cxn>
                <a:cxn ang="0">
                  <a:pos x="4" y="5"/>
                </a:cxn>
                <a:cxn ang="0">
                  <a:pos x="3" y="6"/>
                </a:cxn>
                <a:cxn ang="0">
                  <a:pos x="0" y="42"/>
                </a:cxn>
                <a:cxn ang="0">
                  <a:pos x="2" y="61"/>
                </a:cxn>
                <a:cxn ang="0">
                  <a:pos x="28" y="61"/>
                </a:cxn>
                <a:cxn ang="0">
                  <a:pos x="32" y="61"/>
                </a:cxn>
                <a:cxn ang="0">
                  <a:pos x="36" y="64"/>
                </a:cxn>
                <a:cxn ang="0">
                  <a:pos x="46" y="64"/>
                </a:cxn>
                <a:cxn ang="0">
                  <a:pos x="50" y="62"/>
                </a:cxn>
                <a:cxn ang="0">
                  <a:pos x="51" y="61"/>
                </a:cxn>
                <a:cxn ang="0">
                  <a:pos x="74" y="61"/>
                </a:cxn>
                <a:cxn ang="0">
                  <a:pos x="84" y="58"/>
                </a:cxn>
                <a:cxn ang="0">
                  <a:pos x="84" y="10"/>
                </a:cxn>
                <a:cxn ang="0">
                  <a:pos x="35" y="57"/>
                </a:cxn>
                <a:cxn ang="0">
                  <a:pos x="6" y="54"/>
                </a:cxn>
                <a:cxn ang="0">
                  <a:pos x="20" y="51"/>
                </a:cxn>
                <a:cxn ang="0">
                  <a:pos x="39" y="56"/>
                </a:cxn>
                <a:cxn ang="0">
                  <a:pos x="40" y="8"/>
                </a:cxn>
                <a:cxn ang="0">
                  <a:pos x="40" y="50"/>
                </a:cxn>
                <a:cxn ang="0">
                  <a:pos x="33" y="48"/>
                </a:cxn>
                <a:cxn ang="0">
                  <a:pos x="6" y="51"/>
                </a:cxn>
                <a:cxn ang="0">
                  <a:pos x="6" y="6"/>
                </a:cxn>
                <a:cxn ang="0">
                  <a:pos x="7" y="5"/>
                </a:cxn>
                <a:cxn ang="0">
                  <a:pos x="22" y="3"/>
                </a:cxn>
                <a:cxn ang="0">
                  <a:pos x="39" y="5"/>
                </a:cxn>
                <a:cxn ang="0">
                  <a:pos x="40" y="8"/>
                </a:cxn>
                <a:cxn ang="0">
                  <a:pos x="43" y="20"/>
                </a:cxn>
                <a:cxn ang="0">
                  <a:pos x="43" y="7"/>
                </a:cxn>
                <a:cxn ang="0">
                  <a:pos x="46" y="4"/>
                </a:cxn>
                <a:cxn ang="0">
                  <a:pos x="48" y="21"/>
                </a:cxn>
                <a:cxn ang="0">
                  <a:pos x="52" y="21"/>
                </a:cxn>
                <a:cxn ang="0">
                  <a:pos x="54" y="2"/>
                </a:cxn>
                <a:cxn ang="0">
                  <a:pos x="78" y="5"/>
                </a:cxn>
                <a:cxn ang="0">
                  <a:pos x="78" y="7"/>
                </a:cxn>
                <a:cxn ang="0">
                  <a:pos x="78" y="51"/>
                </a:cxn>
                <a:cxn ang="0">
                  <a:pos x="51" y="48"/>
                </a:cxn>
                <a:cxn ang="0">
                  <a:pos x="49" y="57"/>
                </a:cxn>
                <a:cxn ang="0">
                  <a:pos x="49" y="51"/>
                </a:cxn>
                <a:cxn ang="0">
                  <a:pos x="75" y="54"/>
                </a:cxn>
                <a:cxn ang="0">
                  <a:pos x="78" y="57"/>
                </a:cxn>
              </a:cxnLst>
              <a:rect l="0" t="0" r="r" b="b"/>
              <a:pathLst>
                <a:path w="84" h="64">
                  <a:moveTo>
                    <a:pt x="81" y="6"/>
                  </a:moveTo>
                  <a:cubicBezTo>
                    <a:pt x="81" y="6"/>
                    <a:pt x="81" y="6"/>
                    <a:pt x="80" y="6"/>
                  </a:cubicBezTo>
                  <a:cubicBezTo>
                    <a:pt x="80" y="6"/>
                    <a:pt x="80" y="6"/>
                    <a:pt x="80" y="5"/>
                  </a:cubicBezTo>
                  <a:cubicBezTo>
                    <a:pt x="80" y="4"/>
                    <a:pt x="79" y="3"/>
                    <a:pt x="78" y="3"/>
                  </a:cubicBezTo>
                  <a:cubicBezTo>
                    <a:pt x="74" y="3"/>
                    <a:pt x="71" y="2"/>
                    <a:pt x="67" y="1"/>
                  </a:cubicBezTo>
                  <a:cubicBezTo>
                    <a:pt x="62" y="1"/>
                    <a:pt x="58" y="0"/>
                    <a:pt x="53" y="0"/>
                  </a:cubicBezTo>
                  <a:cubicBezTo>
                    <a:pt x="51" y="0"/>
                    <a:pt x="49" y="0"/>
                    <a:pt x="47" y="1"/>
                  </a:cubicBezTo>
                  <a:cubicBezTo>
                    <a:pt x="45" y="1"/>
                    <a:pt x="43" y="3"/>
                    <a:pt x="42" y="5"/>
                  </a:cubicBezTo>
                  <a:cubicBezTo>
                    <a:pt x="41" y="4"/>
                    <a:pt x="40" y="2"/>
                    <a:pt x="39" y="2"/>
                  </a:cubicBezTo>
                  <a:cubicBezTo>
                    <a:pt x="37" y="1"/>
                    <a:pt x="36" y="0"/>
                    <a:pt x="35" y="0"/>
                  </a:cubicBezTo>
                  <a:cubicBezTo>
                    <a:pt x="31" y="0"/>
                    <a:pt x="29" y="0"/>
                    <a:pt x="25" y="0"/>
                  </a:cubicBezTo>
                  <a:cubicBezTo>
                    <a:pt x="20" y="1"/>
                    <a:pt x="14" y="2"/>
                    <a:pt x="8" y="3"/>
                  </a:cubicBezTo>
                  <a:cubicBezTo>
                    <a:pt x="7" y="3"/>
                    <a:pt x="6" y="3"/>
                    <a:pt x="5" y="3"/>
                  </a:cubicBezTo>
                  <a:cubicBezTo>
                    <a:pt x="4" y="3"/>
                    <a:pt x="4" y="4"/>
                    <a:pt x="4" y="5"/>
                  </a:cubicBezTo>
                  <a:cubicBezTo>
                    <a:pt x="4" y="6"/>
                    <a:pt x="4" y="6"/>
                    <a:pt x="4" y="6"/>
                  </a:cubicBezTo>
                  <a:cubicBezTo>
                    <a:pt x="3" y="6"/>
                    <a:pt x="3" y="6"/>
                    <a:pt x="3" y="6"/>
                  </a:cubicBezTo>
                  <a:cubicBezTo>
                    <a:pt x="0" y="6"/>
                    <a:pt x="0" y="7"/>
                    <a:pt x="0" y="9"/>
                  </a:cubicBezTo>
                  <a:cubicBezTo>
                    <a:pt x="0" y="22"/>
                    <a:pt x="0" y="30"/>
                    <a:pt x="0" y="42"/>
                  </a:cubicBezTo>
                  <a:cubicBezTo>
                    <a:pt x="0" y="47"/>
                    <a:pt x="0" y="52"/>
                    <a:pt x="0" y="57"/>
                  </a:cubicBezTo>
                  <a:cubicBezTo>
                    <a:pt x="0" y="59"/>
                    <a:pt x="0" y="61"/>
                    <a:pt x="2" y="61"/>
                  </a:cubicBezTo>
                  <a:cubicBezTo>
                    <a:pt x="4" y="61"/>
                    <a:pt x="6" y="61"/>
                    <a:pt x="8" y="61"/>
                  </a:cubicBezTo>
                  <a:cubicBezTo>
                    <a:pt x="15" y="61"/>
                    <a:pt x="22" y="61"/>
                    <a:pt x="28" y="61"/>
                  </a:cubicBezTo>
                  <a:cubicBezTo>
                    <a:pt x="30" y="61"/>
                    <a:pt x="31" y="61"/>
                    <a:pt x="32" y="61"/>
                  </a:cubicBezTo>
                  <a:cubicBezTo>
                    <a:pt x="32" y="61"/>
                    <a:pt x="32" y="61"/>
                    <a:pt x="32" y="61"/>
                  </a:cubicBezTo>
                  <a:cubicBezTo>
                    <a:pt x="33" y="61"/>
                    <a:pt x="33" y="61"/>
                    <a:pt x="33" y="62"/>
                  </a:cubicBezTo>
                  <a:cubicBezTo>
                    <a:pt x="34" y="64"/>
                    <a:pt x="35" y="64"/>
                    <a:pt x="36" y="64"/>
                  </a:cubicBezTo>
                  <a:cubicBezTo>
                    <a:pt x="38" y="64"/>
                    <a:pt x="39" y="64"/>
                    <a:pt x="41" y="64"/>
                  </a:cubicBezTo>
                  <a:cubicBezTo>
                    <a:pt x="43" y="64"/>
                    <a:pt x="44" y="64"/>
                    <a:pt x="46" y="64"/>
                  </a:cubicBezTo>
                  <a:cubicBezTo>
                    <a:pt x="47" y="64"/>
                    <a:pt x="48" y="64"/>
                    <a:pt x="49" y="64"/>
                  </a:cubicBezTo>
                  <a:cubicBezTo>
                    <a:pt x="50" y="63"/>
                    <a:pt x="50" y="63"/>
                    <a:pt x="50" y="62"/>
                  </a:cubicBezTo>
                  <a:cubicBezTo>
                    <a:pt x="50" y="62"/>
                    <a:pt x="50" y="61"/>
                    <a:pt x="51" y="61"/>
                  </a:cubicBezTo>
                  <a:cubicBezTo>
                    <a:pt x="51" y="61"/>
                    <a:pt x="51" y="61"/>
                    <a:pt x="51" y="61"/>
                  </a:cubicBezTo>
                  <a:cubicBezTo>
                    <a:pt x="52" y="61"/>
                    <a:pt x="53" y="61"/>
                    <a:pt x="54" y="61"/>
                  </a:cubicBezTo>
                  <a:cubicBezTo>
                    <a:pt x="60" y="61"/>
                    <a:pt x="67" y="61"/>
                    <a:pt x="74" y="61"/>
                  </a:cubicBezTo>
                  <a:cubicBezTo>
                    <a:pt x="76" y="61"/>
                    <a:pt x="79" y="61"/>
                    <a:pt x="81" y="61"/>
                  </a:cubicBezTo>
                  <a:cubicBezTo>
                    <a:pt x="83" y="61"/>
                    <a:pt x="84" y="60"/>
                    <a:pt x="84" y="58"/>
                  </a:cubicBezTo>
                  <a:cubicBezTo>
                    <a:pt x="84" y="53"/>
                    <a:pt x="84" y="49"/>
                    <a:pt x="84" y="44"/>
                  </a:cubicBezTo>
                  <a:cubicBezTo>
                    <a:pt x="84" y="31"/>
                    <a:pt x="84" y="23"/>
                    <a:pt x="84" y="10"/>
                  </a:cubicBezTo>
                  <a:cubicBezTo>
                    <a:pt x="84" y="8"/>
                    <a:pt x="84" y="6"/>
                    <a:pt x="81" y="6"/>
                  </a:cubicBezTo>
                  <a:close/>
                  <a:moveTo>
                    <a:pt x="35" y="57"/>
                  </a:moveTo>
                  <a:cubicBezTo>
                    <a:pt x="25" y="57"/>
                    <a:pt x="15" y="57"/>
                    <a:pt x="5" y="57"/>
                  </a:cubicBezTo>
                  <a:cubicBezTo>
                    <a:pt x="5" y="57"/>
                    <a:pt x="6" y="54"/>
                    <a:pt x="6" y="54"/>
                  </a:cubicBezTo>
                  <a:cubicBezTo>
                    <a:pt x="7" y="54"/>
                    <a:pt x="8" y="54"/>
                    <a:pt x="8" y="54"/>
                  </a:cubicBezTo>
                  <a:cubicBezTo>
                    <a:pt x="12" y="53"/>
                    <a:pt x="16" y="52"/>
                    <a:pt x="20" y="51"/>
                  </a:cubicBezTo>
                  <a:cubicBezTo>
                    <a:pt x="25" y="51"/>
                    <a:pt x="30" y="50"/>
                    <a:pt x="34" y="51"/>
                  </a:cubicBezTo>
                  <a:cubicBezTo>
                    <a:pt x="36" y="52"/>
                    <a:pt x="38" y="53"/>
                    <a:pt x="39" y="56"/>
                  </a:cubicBezTo>
                  <a:cubicBezTo>
                    <a:pt x="38" y="56"/>
                    <a:pt x="36" y="56"/>
                    <a:pt x="35" y="57"/>
                  </a:cubicBezTo>
                  <a:close/>
                  <a:moveTo>
                    <a:pt x="40" y="8"/>
                  </a:moveTo>
                  <a:cubicBezTo>
                    <a:pt x="40" y="11"/>
                    <a:pt x="40" y="10"/>
                    <a:pt x="40" y="12"/>
                  </a:cubicBezTo>
                  <a:cubicBezTo>
                    <a:pt x="40" y="25"/>
                    <a:pt x="40" y="37"/>
                    <a:pt x="40" y="50"/>
                  </a:cubicBezTo>
                  <a:cubicBezTo>
                    <a:pt x="40" y="50"/>
                    <a:pt x="40" y="51"/>
                    <a:pt x="40" y="52"/>
                  </a:cubicBezTo>
                  <a:cubicBezTo>
                    <a:pt x="38" y="50"/>
                    <a:pt x="36" y="48"/>
                    <a:pt x="33" y="48"/>
                  </a:cubicBezTo>
                  <a:cubicBezTo>
                    <a:pt x="30" y="47"/>
                    <a:pt x="27" y="47"/>
                    <a:pt x="24" y="47"/>
                  </a:cubicBezTo>
                  <a:cubicBezTo>
                    <a:pt x="18" y="48"/>
                    <a:pt x="12" y="49"/>
                    <a:pt x="6" y="51"/>
                  </a:cubicBezTo>
                  <a:cubicBezTo>
                    <a:pt x="6" y="40"/>
                    <a:pt x="6" y="29"/>
                    <a:pt x="6" y="18"/>
                  </a:cubicBezTo>
                  <a:cubicBezTo>
                    <a:pt x="6" y="12"/>
                    <a:pt x="6" y="11"/>
                    <a:pt x="6" y="6"/>
                  </a:cubicBezTo>
                  <a:cubicBezTo>
                    <a:pt x="6" y="5"/>
                    <a:pt x="6" y="5"/>
                    <a:pt x="6" y="5"/>
                  </a:cubicBezTo>
                  <a:cubicBezTo>
                    <a:pt x="7" y="5"/>
                    <a:pt x="7" y="5"/>
                    <a:pt x="7" y="5"/>
                  </a:cubicBezTo>
                  <a:cubicBezTo>
                    <a:pt x="9" y="5"/>
                    <a:pt x="10" y="5"/>
                    <a:pt x="11" y="4"/>
                  </a:cubicBezTo>
                  <a:cubicBezTo>
                    <a:pt x="15" y="4"/>
                    <a:pt x="18" y="3"/>
                    <a:pt x="22" y="3"/>
                  </a:cubicBezTo>
                  <a:cubicBezTo>
                    <a:pt x="25" y="2"/>
                    <a:pt x="28" y="2"/>
                    <a:pt x="31" y="2"/>
                  </a:cubicBezTo>
                  <a:cubicBezTo>
                    <a:pt x="34" y="2"/>
                    <a:pt x="37" y="3"/>
                    <a:pt x="39" y="5"/>
                  </a:cubicBezTo>
                  <a:cubicBezTo>
                    <a:pt x="40" y="5"/>
                    <a:pt x="40" y="6"/>
                    <a:pt x="40" y="6"/>
                  </a:cubicBezTo>
                  <a:cubicBezTo>
                    <a:pt x="40" y="7"/>
                    <a:pt x="40" y="8"/>
                    <a:pt x="40" y="8"/>
                  </a:cubicBezTo>
                  <a:close/>
                  <a:moveTo>
                    <a:pt x="43" y="52"/>
                  </a:moveTo>
                  <a:cubicBezTo>
                    <a:pt x="43" y="41"/>
                    <a:pt x="43" y="31"/>
                    <a:pt x="43" y="20"/>
                  </a:cubicBezTo>
                  <a:cubicBezTo>
                    <a:pt x="43" y="15"/>
                    <a:pt x="43" y="15"/>
                    <a:pt x="43" y="11"/>
                  </a:cubicBezTo>
                  <a:cubicBezTo>
                    <a:pt x="43" y="9"/>
                    <a:pt x="43" y="8"/>
                    <a:pt x="43" y="7"/>
                  </a:cubicBezTo>
                  <a:cubicBezTo>
                    <a:pt x="43" y="6"/>
                    <a:pt x="43" y="6"/>
                    <a:pt x="43" y="6"/>
                  </a:cubicBezTo>
                  <a:cubicBezTo>
                    <a:pt x="43" y="5"/>
                    <a:pt x="45" y="4"/>
                    <a:pt x="46" y="4"/>
                  </a:cubicBezTo>
                  <a:cubicBezTo>
                    <a:pt x="46" y="11"/>
                    <a:pt x="46" y="15"/>
                    <a:pt x="46" y="23"/>
                  </a:cubicBezTo>
                  <a:cubicBezTo>
                    <a:pt x="46" y="22"/>
                    <a:pt x="47" y="22"/>
                    <a:pt x="48" y="21"/>
                  </a:cubicBezTo>
                  <a:cubicBezTo>
                    <a:pt x="48" y="21"/>
                    <a:pt x="50" y="20"/>
                    <a:pt x="50" y="20"/>
                  </a:cubicBezTo>
                  <a:cubicBezTo>
                    <a:pt x="51" y="20"/>
                    <a:pt x="52" y="21"/>
                    <a:pt x="52" y="21"/>
                  </a:cubicBezTo>
                  <a:cubicBezTo>
                    <a:pt x="53" y="22"/>
                    <a:pt x="54" y="22"/>
                    <a:pt x="54" y="23"/>
                  </a:cubicBezTo>
                  <a:cubicBezTo>
                    <a:pt x="54" y="14"/>
                    <a:pt x="54" y="10"/>
                    <a:pt x="54" y="2"/>
                  </a:cubicBezTo>
                  <a:cubicBezTo>
                    <a:pt x="61" y="2"/>
                    <a:pt x="68" y="4"/>
                    <a:pt x="74" y="5"/>
                  </a:cubicBezTo>
                  <a:cubicBezTo>
                    <a:pt x="75" y="5"/>
                    <a:pt x="76" y="5"/>
                    <a:pt x="78" y="5"/>
                  </a:cubicBezTo>
                  <a:cubicBezTo>
                    <a:pt x="78" y="6"/>
                    <a:pt x="78" y="6"/>
                    <a:pt x="78" y="6"/>
                  </a:cubicBezTo>
                  <a:cubicBezTo>
                    <a:pt x="78" y="7"/>
                    <a:pt x="78" y="7"/>
                    <a:pt x="78" y="7"/>
                  </a:cubicBezTo>
                  <a:cubicBezTo>
                    <a:pt x="78" y="13"/>
                    <a:pt x="78" y="14"/>
                    <a:pt x="78" y="19"/>
                  </a:cubicBezTo>
                  <a:cubicBezTo>
                    <a:pt x="78" y="30"/>
                    <a:pt x="78" y="40"/>
                    <a:pt x="78" y="51"/>
                  </a:cubicBezTo>
                  <a:cubicBezTo>
                    <a:pt x="72" y="49"/>
                    <a:pt x="66" y="48"/>
                    <a:pt x="60" y="48"/>
                  </a:cubicBezTo>
                  <a:cubicBezTo>
                    <a:pt x="57" y="47"/>
                    <a:pt x="54" y="47"/>
                    <a:pt x="51" y="48"/>
                  </a:cubicBezTo>
                  <a:cubicBezTo>
                    <a:pt x="48" y="48"/>
                    <a:pt x="45" y="50"/>
                    <a:pt x="43" y="52"/>
                  </a:cubicBezTo>
                  <a:close/>
                  <a:moveTo>
                    <a:pt x="49" y="57"/>
                  </a:moveTo>
                  <a:cubicBezTo>
                    <a:pt x="48" y="56"/>
                    <a:pt x="46" y="56"/>
                    <a:pt x="44" y="56"/>
                  </a:cubicBezTo>
                  <a:cubicBezTo>
                    <a:pt x="45" y="53"/>
                    <a:pt x="47" y="52"/>
                    <a:pt x="49" y="51"/>
                  </a:cubicBezTo>
                  <a:cubicBezTo>
                    <a:pt x="54" y="50"/>
                    <a:pt x="59" y="51"/>
                    <a:pt x="63" y="51"/>
                  </a:cubicBezTo>
                  <a:cubicBezTo>
                    <a:pt x="67" y="52"/>
                    <a:pt x="71" y="53"/>
                    <a:pt x="75" y="54"/>
                  </a:cubicBezTo>
                  <a:cubicBezTo>
                    <a:pt x="76" y="54"/>
                    <a:pt x="77" y="54"/>
                    <a:pt x="78" y="54"/>
                  </a:cubicBezTo>
                  <a:cubicBezTo>
                    <a:pt x="78" y="54"/>
                    <a:pt x="78" y="57"/>
                    <a:pt x="78" y="57"/>
                  </a:cubicBezTo>
                  <a:cubicBezTo>
                    <a:pt x="69" y="57"/>
                    <a:pt x="59" y="57"/>
                    <a:pt x="49"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7"/>
            <p:cNvSpPr>
              <a:spLocks/>
            </p:cNvSpPr>
            <p:nvPr/>
          </p:nvSpPr>
          <p:spPr bwMode="auto">
            <a:xfrm>
              <a:off x="4044950" y="16002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58"/>
            <p:cNvSpPr>
              <a:spLocks/>
            </p:cNvSpPr>
            <p:nvPr/>
          </p:nvSpPr>
          <p:spPr bwMode="auto">
            <a:xfrm>
              <a:off x="4041775" y="1600200"/>
              <a:ext cx="3175" cy="1588"/>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59"/>
            <p:cNvSpPr>
              <a:spLocks/>
            </p:cNvSpPr>
            <p:nvPr/>
          </p:nvSpPr>
          <p:spPr bwMode="auto">
            <a:xfrm>
              <a:off x="4041775" y="16002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5280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304520" y="810003"/>
            <a:ext cx="4938188" cy="73158"/>
          </a:xfrm>
          <a:prstGeom prst="rect">
            <a:avLst/>
          </a:prstGeom>
        </p:spPr>
      </p:pic>
      <p:pic>
        <p:nvPicPr>
          <p:cNvPr id="7" name="Imagine 6"/>
          <p:cNvPicPr>
            <a:picLocks noChangeAspect="1"/>
          </p:cNvPicPr>
          <p:nvPr/>
        </p:nvPicPr>
        <p:blipFill>
          <a:blip r:embed="rId3"/>
          <a:stretch>
            <a:fillRect/>
          </a:stretch>
        </p:blipFill>
        <p:spPr>
          <a:xfrm>
            <a:off x="269760" y="155916"/>
            <a:ext cx="672822" cy="572730"/>
          </a:xfrm>
          <a:prstGeom prst="rect">
            <a:avLst/>
          </a:prstGeom>
        </p:spPr>
      </p:pic>
      <p:sp>
        <p:nvSpPr>
          <p:cNvPr id="3" name="Dreptunghi 2"/>
          <p:cNvSpPr/>
          <p:nvPr/>
        </p:nvSpPr>
        <p:spPr>
          <a:xfrm>
            <a:off x="979661" y="917263"/>
            <a:ext cx="3355406" cy="369332"/>
          </a:xfrm>
          <a:prstGeom prst="rect">
            <a:avLst/>
          </a:prstGeom>
        </p:spPr>
        <p:txBody>
          <a:bodyPr wrap="none">
            <a:spAutoFit/>
          </a:bodyPr>
          <a:lstStyle/>
          <a:p>
            <a:pPr lvl="0" algn="just">
              <a:spcAft>
                <a:spcPts val="600"/>
              </a:spcAft>
              <a:tabLst>
                <a:tab pos="450215" algn="l"/>
              </a:tabLst>
            </a:pPr>
            <a:r>
              <a:rPr lang="en" b="1" i="1" spc="75" dirty="0" smtClean="0">
                <a:solidFill>
                  <a:srgbClr val="1FBD86"/>
                </a:solidFill>
                <a:latin typeface="Times New Roman" panose="02020603050405020304" pitchFamily="18" charset="0"/>
                <a:ea typeface="Calibri" panose="020F0502020204030204" pitchFamily="34" charset="0"/>
              </a:rPr>
              <a:t>Interministerial</a:t>
            </a:r>
            <a:r>
              <a:rPr lang="ro-RO" b="1" i="1" spc="75" dirty="0" smtClean="0">
                <a:solidFill>
                  <a:srgbClr val="1FBD86"/>
                </a:solidFill>
                <a:latin typeface="Times New Roman" panose="02020603050405020304" pitchFamily="18" charset="0"/>
                <a:ea typeface="Calibri" panose="020F0502020204030204" pitchFamily="34" charset="0"/>
              </a:rPr>
              <a:t> </a:t>
            </a:r>
            <a:r>
              <a:rPr lang="en-US" b="1" i="1" spc="75" dirty="0" smtClean="0">
                <a:solidFill>
                  <a:srgbClr val="1FBD86"/>
                </a:solidFill>
                <a:latin typeface="Times New Roman" panose="02020603050405020304" pitchFamily="18" charset="0"/>
                <a:ea typeface="Calibri" panose="020F0502020204030204" pitchFamily="34" charset="0"/>
              </a:rPr>
              <a:t>relationship</a:t>
            </a:r>
            <a:r>
              <a:rPr lang="en" b="1" i="1" spc="75" dirty="0" smtClean="0">
                <a:solidFill>
                  <a:srgbClr val="1FBD86"/>
                </a:solidFill>
                <a:latin typeface="Times New Roman" panose="02020603050405020304" pitchFamily="18" charset="0"/>
                <a:ea typeface="Calibri" panose="020F0502020204030204" pitchFamily="34" charset="0"/>
              </a:rPr>
              <a:t> </a:t>
            </a:r>
            <a:endParaRPr lang="ro-RO" dirty="0">
              <a:latin typeface="Times New Roman" panose="02020603050405020304" pitchFamily="18" charset="0"/>
              <a:ea typeface="Times New Roman" panose="02020603050405020304" pitchFamily="18" charset="0"/>
            </a:endParaRPr>
          </a:p>
        </p:txBody>
      </p:sp>
      <p:grpSp>
        <p:nvGrpSpPr>
          <p:cNvPr id="9" name="Grupare 8"/>
          <p:cNvGrpSpPr/>
          <p:nvPr/>
        </p:nvGrpSpPr>
        <p:grpSpPr>
          <a:xfrm>
            <a:off x="6430915" y="1689124"/>
            <a:ext cx="5490661" cy="3889463"/>
            <a:chOff x="413749" y="4210268"/>
            <a:chExt cx="8764126" cy="3889463"/>
          </a:xfrm>
        </p:grpSpPr>
        <p:sp>
          <p:nvSpPr>
            <p:cNvPr id="4" name="Dreptunghi 3"/>
            <p:cNvSpPr/>
            <p:nvPr/>
          </p:nvSpPr>
          <p:spPr>
            <a:xfrm>
              <a:off x="413749" y="4652633"/>
              <a:ext cx="8764126" cy="3447098"/>
            </a:xfrm>
            <a:prstGeom prst="rect">
              <a:avLst/>
            </a:prstGeom>
          </p:spPr>
          <p:txBody>
            <a:bodyPr wrap="square">
              <a:spAutoFit/>
            </a:bodyPr>
            <a:lstStyle/>
            <a:p>
              <a:pPr marL="548640" marR="548640" algn="just">
                <a:spcBef>
                  <a:spcPts val="600"/>
                </a:spcBef>
                <a:spcAft>
                  <a:spcPts val="600"/>
                </a:spcAft>
              </a:pPr>
              <a:r>
                <a:rPr lang="en" sz="1600" b="1" i="1" dirty="0">
                  <a:solidFill>
                    <a:srgbClr val="2F5496"/>
                  </a:solidFill>
                  <a:latin typeface="Times New Roman" panose="02020603050405020304" pitchFamily="18" charset="0"/>
                  <a:ea typeface="Calibri" panose="020F0502020204030204" pitchFamily="34" charset="0"/>
                </a:rPr>
                <a:t>R3.</a:t>
              </a:r>
              <a:r>
                <a:rPr lang="en" sz="1600" i="1" dirty="0">
                  <a:solidFill>
                    <a:srgbClr val="2F5496"/>
                  </a:solidFill>
                  <a:latin typeface="Times New Roman" panose="02020603050405020304" pitchFamily="18" charset="0"/>
                  <a:ea typeface="Calibri" panose="020F0502020204030204" pitchFamily="34" charset="0"/>
                </a:rPr>
                <a:t> </a:t>
              </a:r>
              <a:r>
                <a:rPr lang="en" sz="1600" i="1" dirty="0">
                  <a:solidFill>
                    <a:srgbClr val="4472C4"/>
                  </a:solidFill>
                  <a:latin typeface="Times New Roman" panose="02020603050405020304" pitchFamily="18" charset="0"/>
                  <a:ea typeface="Calibri" panose="020F0502020204030204" pitchFamily="34" charset="0"/>
                </a:rPr>
                <a:t>Elaboration of proposals for the review of GD </a:t>
              </a:r>
              <a:r>
                <a:rPr lang="en" sz="1600" i="1" dirty="0" smtClean="0">
                  <a:solidFill>
                    <a:srgbClr val="2F5496"/>
                  </a:solidFill>
                  <a:latin typeface="Times New Roman" panose="02020603050405020304" pitchFamily="18" charset="0"/>
                  <a:ea typeface="Calibri" panose="020F0502020204030204" pitchFamily="34" charset="0"/>
                </a:rPr>
                <a:t>no</a:t>
              </a:r>
              <a:r>
                <a:rPr lang="en" sz="1600" i="1" dirty="0" smtClean="0">
                  <a:solidFill>
                    <a:srgbClr val="4472C4"/>
                  </a:solidFill>
                  <a:latin typeface="Times New Roman" panose="02020603050405020304" pitchFamily="18" charset="0"/>
                  <a:ea typeface="Calibri" panose="020F0502020204030204" pitchFamily="34" charset="0"/>
                </a:rPr>
                <a:t>. </a:t>
              </a:r>
              <a:r>
                <a:rPr lang="en" sz="1600" i="1" dirty="0">
                  <a:solidFill>
                    <a:srgbClr val="4472C4"/>
                  </a:solidFill>
                  <a:latin typeface="Times New Roman" panose="02020603050405020304" pitchFamily="18" charset="0"/>
                  <a:ea typeface="Calibri" panose="020F0502020204030204" pitchFamily="34" charset="0"/>
                </a:rPr>
                <a:t>741/2011 and of the Regulation on the organization and operation of the Interministerial Committee approved by OMAP no. 15/06.01.2016, in order to clearly establish the attributions and courses of action for the implementation of the sustainable development objectives of SNDDR 2030 in the sectoral environmental policies.</a:t>
              </a:r>
            </a:p>
            <a:p>
              <a:pPr marL="548640" marR="548640" algn="just">
                <a:spcBef>
                  <a:spcPts val="600"/>
                </a:spcBef>
                <a:spcAft>
                  <a:spcPts val="600"/>
                </a:spcAft>
              </a:pPr>
              <a:r>
                <a:rPr lang="en" sz="1600" i="1" dirty="0">
                  <a:solidFill>
                    <a:srgbClr val="4472C4"/>
                  </a:solidFill>
                  <a:latin typeface="Times New Roman" panose="02020603050405020304" pitchFamily="18" charset="0"/>
                  <a:ea typeface="Calibri" panose="020F0502020204030204" pitchFamily="34" charset="0"/>
                </a:rPr>
                <a:t>Also, the harmonization of the provisions of this decision with </a:t>
              </a:r>
              <a:r>
                <a:rPr lang="en" sz="1600" i="1" dirty="0" smtClean="0">
                  <a:solidFill>
                    <a:srgbClr val="4472C4"/>
                  </a:solidFill>
                  <a:latin typeface="Times New Roman" panose="02020603050405020304" pitchFamily="18" charset="0"/>
                  <a:ea typeface="Calibri" panose="020F0502020204030204" pitchFamily="34" charset="0"/>
                </a:rPr>
                <a:t>G</a:t>
              </a:r>
              <a:r>
                <a:rPr lang="ro-RO" sz="1600" i="1" dirty="0" smtClean="0">
                  <a:solidFill>
                    <a:srgbClr val="4472C4"/>
                  </a:solidFill>
                  <a:latin typeface="Times New Roman" panose="02020603050405020304" pitchFamily="18" charset="0"/>
                  <a:ea typeface="Calibri" panose="020F0502020204030204" pitchFamily="34" charset="0"/>
                </a:rPr>
                <a:t>D</a:t>
              </a:r>
              <a:r>
                <a:rPr lang="en" sz="1600" i="1" dirty="0" smtClean="0">
                  <a:solidFill>
                    <a:srgbClr val="4472C4"/>
                  </a:solidFill>
                  <a:latin typeface="Times New Roman" panose="02020603050405020304" pitchFamily="18" charset="0"/>
                  <a:ea typeface="Calibri" panose="020F0502020204030204" pitchFamily="34" charset="0"/>
                </a:rPr>
                <a:t> </a:t>
              </a:r>
              <a:r>
                <a:rPr lang="en" sz="1600" i="1" dirty="0">
                  <a:solidFill>
                    <a:srgbClr val="4472C4"/>
                  </a:solidFill>
                  <a:latin typeface="Times New Roman" panose="02020603050405020304" pitchFamily="18" charset="0"/>
                  <a:ea typeface="Calibri" panose="020F0502020204030204" pitchFamily="34" charset="0"/>
                </a:rPr>
                <a:t>no. 272/2019 in order to separate the powers and responsibilities of the Interdepartmental Committee </a:t>
              </a:r>
              <a:r>
                <a:rPr lang="en-US" sz="1600" i="1" dirty="0" smtClean="0">
                  <a:solidFill>
                    <a:srgbClr val="4472C4"/>
                  </a:solidFill>
                  <a:latin typeface="Times New Roman" panose="02020603050405020304" pitchFamily="18" charset="0"/>
                  <a:ea typeface="Calibri" panose="020F0502020204030204" pitchFamily="34" charset="0"/>
                </a:rPr>
                <a:t>from</a:t>
              </a:r>
              <a:r>
                <a:rPr lang="ro-RO" sz="1600" i="1" dirty="0" smtClean="0">
                  <a:solidFill>
                    <a:srgbClr val="4472C4"/>
                  </a:solidFill>
                  <a:latin typeface="Times New Roman" panose="02020603050405020304" pitchFamily="18" charset="0"/>
                  <a:ea typeface="Calibri" panose="020F0502020204030204" pitchFamily="34" charset="0"/>
                </a:rPr>
                <a:t> </a:t>
              </a:r>
              <a:r>
                <a:rPr lang="en" sz="1600" i="1" dirty="0" smtClean="0">
                  <a:solidFill>
                    <a:srgbClr val="4472C4"/>
                  </a:solidFill>
                  <a:latin typeface="Times New Roman" panose="02020603050405020304" pitchFamily="18" charset="0"/>
                  <a:ea typeface="Calibri" panose="020F0502020204030204" pitchFamily="34" charset="0"/>
                </a:rPr>
                <a:t>those </a:t>
              </a:r>
              <a:r>
                <a:rPr lang="en" sz="1600" i="1" dirty="0">
                  <a:solidFill>
                    <a:srgbClr val="4472C4"/>
                  </a:solidFill>
                  <a:latin typeface="Times New Roman" panose="02020603050405020304" pitchFamily="18" charset="0"/>
                  <a:ea typeface="Calibri" panose="020F0502020204030204" pitchFamily="34" charset="0"/>
                </a:rPr>
                <a:t>of the Interministerial Committee.</a:t>
              </a:r>
            </a:p>
          </p:txBody>
        </p:sp>
        <p:sp>
          <p:nvSpPr>
            <p:cNvPr id="12" name="Rectangle 3"/>
            <p:cNvSpPr>
              <a:spLocks noChangeArrowheads="1"/>
            </p:cNvSpPr>
            <p:nvPr/>
          </p:nvSpPr>
          <p:spPr bwMode="auto">
            <a:xfrm>
              <a:off x="2647606" y="4210268"/>
              <a:ext cx="32120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kumimoji="0" lang="ro-RO" altLang="ro-RO"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3" name="Picture 2" descr="Logo românia-durabila.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2947"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14" name="CasetăText 13"/>
          <p:cNvSpPr txBox="1"/>
          <p:nvPr/>
        </p:nvSpPr>
        <p:spPr>
          <a:xfrm>
            <a:off x="3242974" y="4040"/>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1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smtClean="0">
                <a:solidFill>
                  <a:srgbClr val="002060"/>
                </a:solidFill>
                <a:latin typeface="Times New Roman" panose="02020603050405020304" pitchFamily="18" charset="0"/>
                <a:cs typeface="Times New Roman" panose="02020603050405020304" pitchFamily="18" charset="0"/>
              </a:rPr>
              <a:t>Findings and recommendations</a:t>
            </a:r>
            <a:endParaRPr lang="ro-RO" sz="2400" b="1" dirty="0"/>
          </a:p>
        </p:txBody>
      </p:sp>
      <p:sp>
        <p:nvSpPr>
          <p:cNvPr id="5" name="Dreptunghi 4"/>
          <p:cNvSpPr/>
          <p:nvPr/>
        </p:nvSpPr>
        <p:spPr>
          <a:xfrm>
            <a:off x="1445207" y="1743481"/>
            <a:ext cx="4985708" cy="4493538"/>
          </a:xfrm>
          <a:prstGeom prst="rect">
            <a:avLst/>
          </a:prstGeom>
        </p:spPr>
        <p:txBody>
          <a:bodyPr wrap="square">
            <a:spAutoFit/>
          </a:bodyPr>
          <a:lstStyle/>
          <a:p>
            <a:r>
              <a:rPr lang="en" sz="1200" b="1" dirty="0" smtClean="0">
                <a:latin typeface="Times New Roman" panose="02020603050405020304" pitchFamily="18" charset="0"/>
                <a:ea typeface="Calibri" panose="020F0502020204030204" pitchFamily="34" charset="0"/>
              </a:rPr>
              <a:t>The Interministerial Committee </a:t>
            </a:r>
            <a:r>
              <a:rPr lang="en" sz="1200" dirty="0" smtClean="0">
                <a:latin typeface="Times New Roman" panose="02020603050405020304" pitchFamily="18" charset="0"/>
                <a:ea typeface="Calibri" panose="020F0502020204030204" pitchFamily="34" charset="0"/>
              </a:rPr>
              <a:t>reorganized by GD no. 741/2011 </a:t>
            </a:r>
            <a:r>
              <a:rPr lang="en" sz="1200" dirty="0" smtClean="0">
                <a:latin typeface="Times New Roman" panose="02020603050405020304" pitchFamily="18" charset="0"/>
                <a:ea typeface="Times New Roman" panose="02020603050405020304" pitchFamily="18" charset="0"/>
              </a:rPr>
              <a:t>aims </a:t>
            </a:r>
            <a:r>
              <a:rPr lang="en" sz="1200" dirty="0">
                <a:latin typeface="Times New Roman" panose="02020603050405020304" pitchFamily="18" charset="0"/>
                <a:ea typeface="Times New Roman" panose="02020603050405020304" pitchFamily="18" charset="0"/>
              </a:rPr>
              <a:t>to comply with and implement the objectives and recommendations regarding the integration into national, regional and local sectoral policies and strategies of the </a:t>
            </a:r>
            <a:r>
              <a:rPr lang="en" sz="1200" b="1" dirty="0">
                <a:latin typeface="Times New Roman" panose="02020603050405020304" pitchFamily="18" charset="0"/>
                <a:ea typeface="Times New Roman" panose="02020603050405020304" pitchFamily="18" charset="0"/>
              </a:rPr>
              <a:t>field of sustainable development </a:t>
            </a:r>
            <a:r>
              <a:rPr lang="en" sz="1200" dirty="0">
                <a:latin typeface="Times New Roman" panose="02020603050405020304" pitchFamily="18" charset="0"/>
                <a:ea typeface="Times New Roman" panose="02020603050405020304" pitchFamily="18" charset="0"/>
              </a:rPr>
              <a:t>and </a:t>
            </a:r>
            <a:r>
              <a:rPr lang="en" sz="1200" b="1" dirty="0">
                <a:latin typeface="Times New Roman" panose="02020603050405020304" pitchFamily="18" charset="0"/>
                <a:ea typeface="Times New Roman" panose="02020603050405020304" pitchFamily="18" charset="0"/>
              </a:rPr>
              <a:t>environmental protection </a:t>
            </a:r>
            <a:r>
              <a:rPr lang="en" sz="1200" dirty="0">
                <a:latin typeface="Times New Roman" panose="02020603050405020304" pitchFamily="18" charset="0"/>
                <a:ea typeface="Times New Roman" panose="02020603050405020304" pitchFamily="18" charset="0"/>
              </a:rPr>
              <a:t>, as formulated in the </a:t>
            </a:r>
            <a:r>
              <a:rPr lang="en" sz="1200" i="1" dirty="0">
                <a:latin typeface="Times New Roman" panose="02020603050405020304" pitchFamily="18" charset="0"/>
                <a:ea typeface="Times New Roman" panose="02020603050405020304" pitchFamily="18" charset="0"/>
              </a:rPr>
              <a:t>Sustainable Development Strategy of the European Union </a:t>
            </a:r>
            <a:r>
              <a:rPr lang="en" sz="1200" dirty="0">
                <a:latin typeface="Times New Roman" panose="02020603050405020304" pitchFamily="18" charset="0"/>
                <a:ea typeface="Times New Roman" panose="02020603050405020304" pitchFamily="18" charset="0"/>
              </a:rPr>
              <a:t>.</a:t>
            </a:r>
            <a:endParaRPr lang="ro-RO" sz="1200" dirty="0" smtClean="0">
              <a:latin typeface="Times New Roman" panose="02020603050405020304" pitchFamily="18" charset="0"/>
              <a:ea typeface="Times New Roman" panose="02020603050405020304" pitchFamily="18" charset="0"/>
            </a:endParaRPr>
          </a:p>
          <a:p>
            <a:endParaRPr lang="ro-RO"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 sz="1200" b="1" dirty="0" smtClean="0">
                <a:latin typeface="Times New Roman" panose="02020603050405020304" pitchFamily="18" charset="0"/>
                <a:ea typeface="Calibri" panose="020F0502020204030204" pitchFamily="34" charset="0"/>
                <a:cs typeface="Times New Roman" panose="02020603050405020304" pitchFamily="18" charset="0"/>
              </a:rPr>
              <a:t>In </a:t>
            </a:r>
            <a:r>
              <a:rPr lang="en" sz="1200" b="1" dirty="0">
                <a:latin typeface="Times New Roman" panose="02020603050405020304" pitchFamily="18" charset="0"/>
                <a:ea typeface="Calibri" panose="020F0502020204030204" pitchFamily="34" charset="0"/>
                <a:cs typeface="Times New Roman" panose="02020603050405020304" pitchFamily="18" charset="0"/>
              </a:rPr>
              <a:t>fact </a:t>
            </a:r>
            <a:r>
              <a:rPr lang="en" sz="1200" dirty="0">
                <a:latin typeface="Times New Roman" panose="02020603050405020304" pitchFamily="18" charset="0"/>
                <a:ea typeface="Calibri" panose="020F0502020204030204" pitchFamily="34" charset="0"/>
                <a:cs typeface="Times New Roman" panose="02020603050405020304" pitchFamily="18" charset="0"/>
              </a:rPr>
              <a:t>, the activity </a:t>
            </a:r>
            <a:r>
              <a:rPr lang="en" sz="1200" dirty="0" smtClean="0">
                <a:latin typeface="Times New Roman" panose="02020603050405020304" pitchFamily="18" charset="0"/>
                <a:ea typeface="Calibri" panose="020F0502020204030204" pitchFamily="34" charset="0"/>
                <a:cs typeface="Times New Roman" panose="02020603050405020304" pitchFamily="18" charset="0"/>
              </a:rPr>
              <a:t>of the Interministerial Committee </a:t>
            </a:r>
            <a:r>
              <a:rPr lang="en" sz="1200" dirty="0">
                <a:latin typeface="Times New Roman" panose="02020603050405020304" pitchFamily="18" charset="0"/>
                <a:ea typeface="Calibri" panose="020F0502020204030204" pitchFamily="34" charset="0"/>
                <a:cs typeface="Times New Roman" panose="02020603050405020304" pitchFamily="18" charset="0"/>
              </a:rPr>
              <a:t>ceased after 2018, </a:t>
            </a:r>
            <a:r>
              <a:rPr lang="en" sz="1200" b="1" dirty="0">
                <a:latin typeface="Times New Roman" panose="02020603050405020304" pitchFamily="18" charset="0"/>
                <a:ea typeface="Calibri" panose="020F0502020204030204" pitchFamily="34" charset="0"/>
                <a:cs typeface="Times New Roman" panose="02020603050405020304" pitchFamily="18" charset="0"/>
              </a:rPr>
              <a:t>the cause </a:t>
            </a:r>
            <a:r>
              <a:rPr lang="en" sz="1200" dirty="0">
                <a:latin typeface="Times New Roman" panose="02020603050405020304" pitchFamily="18" charset="0"/>
                <a:ea typeface="Calibri" panose="020F0502020204030204" pitchFamily="34" charset="0"/>
                <a:cs typeface="Times New Roman" panose="02020603050405020304" pitchFamily="18" charset="0"/>
              </a:rPr>
              <a:t>cited by the ministry being the repeal of </a:t>
            </a:r>
            <a:r>
              <a:rPr lang="en"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National Strategy for Sustainable Development - Horizons 2013-2020-2030 </a:t>
            </a:r>
            <a:r>
              <a:rPr lang="en"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by art. 2 of GD no. 877/2018, interpreted by the ministry as eliminating the obligation to implement sustainable development at the national level, although the same decision provides that it </a:t>
            </a:r>
            <a:r>
              <a:rPr lang="en"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will continue to coordinate the environmental protection component </a:t>
            </a:r>
            <a:r>
              <a:rPr lang="en"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endParaRPr lang="ro-RO" sz="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 sz="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Another </a:t>
            </a:r>
            <a:r>
              <a:rPr lang="e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aspect regarding CI is the establishment, in 2019, of </a:t>
            </a:r>
            <a:r>
              <a:rPr lang="en"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Interdepartmental Committee for Sustainable Development </a:t>
            </a:r>
            <a:r>
              <a:rPr lang="e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according to GD no. </a:t>
            </a:r>
            <a:r>
              <a:rPr lang="en" sz="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272/2019. So, </a:t>
            </a:r>
            <a:r>
              <a:rPr lang="e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following the analysis of the two HGs (HG no. 741/2011 and HG no. 272/2019) regarding the functioning of the above-mentioned committees, it was found that there are a number of common attributions to the two Committees, given the fact </a:t>
            </a:r>
            <a:r>
              <a:rPr lang="en" sz="1200" dirty="0">
                <a:latin typeface="Times New Roman" panose="02020603050405020304" pitchFamily="18" charset="0"/>
                <a:ea typeface="Times New Roman" panose="02020603050405020304" pitchFamily="18" charset="0"/>
                <a:cs typeface="Times New Roman" panose="02020603050405020304" pitchFamily="18" charset="0"/>
              </a:rPr>
              <a:t>that</a:t>
            </a:r>
            <a:r>
              <a:rPr lang="en" sz="12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GD no. 741/2011 has not yet been amended.</a:t>
            </a:r>
            <a:endParaRPr lang="ro-RO" sz="12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o-RO" sz="1200" dirty="0">
              <a:latin typeface="Times New Roman" panose="02020603050405020304" pitchFamily="18" charset="0"/>
              <a:ea typeface="Calibri" panose="020F0502020204030204" pitchFamily="34" charset="0"/>
              <a:cs typeface="Times New Roman" panose="02020603050405020304" pitchFamily="18" charset="0"/>
            </a:endParaRPr>
          </a:p>
          <a:p>
            <a:endParaRPr lang="ro-RO" sz="1200" dirty="0"/>
          </a:p>
        </p:txBody>
      </p:sp>
      <p:grpSp>
        <p:nvGrpSpPr>
          <p:cNvPr id="16" name="Grupare 15"/>
          <p:cNvGrpSpPr/>
          <p:nvPr/>
        </p:nvGrpSpPr>
        <p:grpSpPr>
          <a:xfrm>
            <a:off x="1431087" y="1326929"/>
            <a:ext cx="1811887" cy="380521"/>
            <a:chOff x="1168030" y="1248508"/>
            <a:chExt cx="1811887" cy="447069"/>
          </a:xfrm>
        </p:grpSpPr>
        <p:sp>
          <p:nvSpPr>
            <p:cNvPr id="17" name="Rectangle 3"/>
            <p:cNvSpPr>
              <a:spLocks noChangeArrowheads="1"/>
            </p:cNvSpPr>
            <p:nvPr/>
          </p:nvSpPr>
          <p:spPr bwMode="auto">
            <a:xfrm>
              <a:off x="1516055" y="1326245"/>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18" name="Group 552"/>
            <p:cNvGrpSpPr/>
            <p:nvPr/>
          </p:nvGrpSpPr>
          <p:grpSpPr>
            <a:xfrm>
              <a:off x="1168030" y="1248508"/>
              <a:ext cx="465984" cy="414515"/>
              <a:chOff x="6238876" y="2390775"/>
              <a:chExt cx="576262" cy="419101"/>
            </a:xfrm>
            <a:solidFill>
              <a:schemeClr val="tx1"/>
            </a:solidFill>
          </p:grpSpPr>
          <p:sp>
            <p:nvSpPr>
              <p:cNvPr id="19"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5552" y="1294610"/>
            <a:ext cx="408217" cy="41333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67"/>
          <p:cNvGrpSpPr/>
          <p:nvPr/>
        </p:nvGrpSpPr>
        <p:grpSpPr>
          <a:xfrm>
            <a:off x="579291" y="883161"/>
            <a:ext cx="369149" cy="364857"/>
            <a:chOff x="3959226" y="1355724"/>
            <a:chExt cx="273050" cy="269875"/>
          </a:xfrm>
          <a:solidFill>
            <a:srgbClr val="1FBD86"/>
          </a:solidFill>
        </p:grpSpPr>
        <p:sp>
          <p:nvSpPr>
            <p:cNvPr id="38"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03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270815" y="789373"/>
            <a:ext cx="4938188" cy="73158"/>
          </a:xfrm>
          <a:prstGeom prst="rect">
            <a:avLst/>
          </a:prstGeom>
        </p:spPr>
      </p:pic>
      <p:pic>
        <p:nvPicPr>
          <p:cNvPr id="7" name="Imagine 6"/>
          <p:cNvPicPr>
            <a:picLocks noChangeAspect="1"/>
          </p:cNvPicPr>
          <p:nvPr/>
        </p:nvPicPr>
        <p:blipFill>
          <a:blip r:embed="rId3"/>
          <a:stretch>
            <a:fillRect/>
          </a:stretch>
        </p:blipFill>
        <p:spPr>
          <a:xfrm>
            <a:off x="269760" y="155916"/>
            <a:ext cx="672822" cy="572730"/>
          </a:xfrm>
          <a:prstGeom prst="rect">
            <a:avLst/>
          </a:prstGeom>
        </p:spPr>
      </p:pic>
      <p:sp>
        <p:nvSpPr>
          <p:cNvPr id="2" name="Dreptunghi 1"/>
          <p:cNvSpPr/>
          <p:nvPr/>
        </p:nvSpPr>
        <p:spPr>
          <a:xfrm>
            <a:off x="867475" y="888939"/>
            <a:ext cx="9234855" cy="369332"/>
          </a:xfrm>
          <a:prstGeom prst="rect">
            <a:avLst/>
          </a:prstGeom>
        </p:spPr>
        <p:txBody>
          <a:bodyPr wrap="square">
            <a:spAutoFit/>
          </a:bodyPr>
          <a:lstStyle/>
          <a:p>
            <a:pPr lvl="0" algn="just">
              <a:spcAft>
                <a:spcPts val="600"/>
              </a:spcAft>
              <a:tabLst>
                <a:tab pos="450215" algn="l"/>
              </a:tabLst>
            </a:pPr>
            <a:r>
              <a:rPr lang="en" b="1" i="1" spc="75" dirty="0">
                <a:solidFill>
                  <a:srgbClr val="1FBD86"/>
                </a:solidFill>
                <a:latin typeface="Times New Roman" panose="02020603050405020304" pitchFamily="18" charset="0"/>
                <a:ea typeface="Calibri" panose="020F0502020204030204" pitchFamily="34" charset="0"/>
              </a:rPr>
              <a:t>The sustainable development nucleus established at the MMAP level</a:t>
            </a:r>
            <a:endParaRPr lang="ro-RO" dirty="0">
              <a:latin typeface="Times New Roman" panose="02020603050405020304" pitchFamily="18" charset="0"/>
              <a:ea typeface="Times New Roman" panose="02020603050405020304" pitchFamily="18" charset="0"/>
            </a:endParaRPr>
          </a:p>
        </p:txBody>
      </p:sp>
      <p:sp>
        <p:nvSpPr>
          <p:cNvPr id="3" name="Dreptunghi 2"/>
          <p:cNvSpPr/>
          <p:nvPr/>
        </p:nvSpPr>
        <p:spPr>
          <a:xfrm>
            <a:off x="5981407" y="1753908"/>
            <a:ext cx="5281540" cy="4924425"/>
          </a:xfrm>
          <a:prstGeom prst="rect">
            <a:avLst/>
          </a:prstGeom>
        </p:spPr>
        <p:txBody>
          <a:bodyPr wrap="square">
            <a:spAutoFit/>
          </a:bodyPr>
          <a:lstStyle/>
          <a:p>
            <a:pPr marL="548640" marR="548640" algn="just">
              <a:spcBef>
                <a:spcPts val="600"/>
              </a:spcBef>
              <a:spcAft>
                <a:spcPts val="600"/>
              </a:spcAft>
            </a:pPr>
            <a:r>
              <a:rPr lang="en" sz="1400" b="1" i="1" dirty="0">
                <a:solidFill>
                  <a:srgbClr val="4472C4"/>
                </a:solidFill>
                <a:latin typeface="Times New Roman" panose="02020603050405020304" pitchFamily="18" charset="0"/>
                <a:ea typeface="Times New Roman" panose="02020603050405020304" pitchFamily="18" charset="0"/>
              </a:rPr>
              <a:t>R4.</a:t>
            </a:r>
            <a:r>
              <a:rPr lang="en" sz="1400" i="1" dirty="0">
                <a:solidFill>
                  <a:srgbClr val="4472C4"/>
                </a:solidFill>
                <a:latin typeface="Times New Roman" panose="02020603050405020304" pitchFamily="18" charset="0"/>
                <a:ea typeface="Times New Roman" panose="02020603050405020304" pitchFamily="18" charset="0"/>
              </a:rPr>
              <a:t> </a:t>
            </a:r>
            <a:r>
              <a:rPr lang="en" sz="1400" i="1" dirty="0">
                <a:solidFill>
                  <a:srgbClr val="4472C4"/>
                </a:solidFill>
                <a:latin typeface="Times New Roman" panose="02020603050405020304" pitchFamily="18" charset="0"/>
                <a:ea typeface="Calibri" panose="020F0502020204030204" pitchFamily="34" charset="0"/>
              </a:rPr>
              <a:t>Regulating the status of the members of the </a:t>
            </a:r>
            <a:r>
              <a:rPr lang="en-US" sz="1400" i="1" dirty="0" smtClean="0">
                <a:solidFill>
                  <a:srgbClr val="4472C4"/>
                </a:solidFill>
                <a:latin typeface="Times New Roman" panose="02020603050405020304" pitchFamily="18" charset="0"/>
                <a:ea typeface="Calibri" panose="020F0502020204030204" pitchFamily="34" charset="0"/>
              </a:rPr>
              <a:t>Working</a:t>
            </a:r>
            <a:r>
              <a:rPr lang="ro-RO" sz="1400" i="1" dirty="0" smtClean="0">
                <a:solidFill>
                  <a:srgbClr val="4472C4"/>
                </a:solidFill>
                <a:latin typeface="Times New Roman" panose="02020603050405020304" pitchFamily="18" charset="0"/>
                <a:ea typeface="Calibri" panose="020F0502020204030204" pitchFamily="34" charset="0"/>
              </a:rPr>
              <a:t> </a:t>
            </a:r>
            <a:r>
              <a:rPr lang="en-US" sz="1400" i="1" dirty="0" smtClean="0">
                <a:solidFill>
                  <a:srgbClr val="4472C4"/>
                </a:solidFill>
                <a:latin typeface="Times New Roman" panose="02020603050405020304" pitchFamily="18" charset="0"/>
                <a:ea typeface="Calibri" panose="020F0502020204030204" pitchFamily="34" charset="0"/>
              </a:rPr>
              <a:t>Group</a:t>
            </a:r>
            <a:r>
              <a:rPr lang="en" sz="1400" i="1" dirty="0" smtClean="0">
                <a:solidFill>
                  <a:srgbClr val="4472C4"/>
                </a:solidFill>
                <a:latin typeface="Times New Roman" panose="02020603050405020304" pitchFamily="18" charset="0"/>
                <a:ea typeface="Calibri" panose="020F0502020204030204" pitchFamily="34" charset="0"/>
              </a:rPr>
              <a:t> </a:t>
            </a:r>
            <a:r>
              <a:rPr lang="en" sz="1400" i="1" dirty="0">
                <a:solidFill>
                  <a:srgbClr val="4472C4"/>
                </a:solidFill>
                <a:latin typeface="Times New Roman" panose="02020603050405020304" pitchFamily="18" charset="0"/>
                <a:ea typeface="Calibri" panose="020F0502020204030204" pitchFamily="34" charset="0"/>
              </a:rPr>
              <a:t>within the MMAP, by issuing a ministerial order, establishing the members' duties in order to implement the SDGs related to the institution's field of activity, etc. and including them in the job descriptions.</a:t>
            </a:r>
          </a:p>
          <a:p>
            <a:pPr marL="548640" marR="548640" algn="just">
              <a:spcBef>
                <a:spcPts val="600"/>
              </a:spcBef>
              <a:spcAft>
                <a:spcPts val="600"/>
              </a:spcAft>
            </a:pPr>
            <a:r>
              <a:rPr lang="en" sz="1400" i="1" dirty="0">
                <a:solidFill>
                  <a:srgbClr val="4472C4"/>
                </a:solidFill>
                <a:latin typeface="Times New Roman" panose="02020603050405020304" pitchFamily="18" charset="0"/>
                <a:ea typeface="Times New Roman" panose="02020603050405020304" pitchFamily="18" charset="0"/>
              </a:rPr>
              <a:t>We also propose that the members of the </a:t>
            </a:r>
            <a:r>
              <a:rPr lang="en-US" sz="1400" i="1" dirty="0" smtClean="0">
                <a:solidFill>
                  <a:srgbClr val="4472C4"/>
                </a:solidFill>
                <a:latin typeface="Times New Roman" panose="02020603050405020304" pitchFamily="18" charset="0"/>
                <a:ea typeface="Times New Roman" panose="02020603050405020304" pitchFamily="18" charset="0"/>
              </a:rPr>
              <a:t>Working</a:t>
            </a:r>
            <a:r>
              <a:rPr lang="ro-RO" sz="1400" i="1" dirty="0" smtClean="0">
                <a:solidFill>
                  <a:srgbClr val="4472C4"/>
                </a:solidFill>
                <a:latin typeface="Times New Roman" panose="02020603050405020304" pitchFamily="18" charset="0"/>
                <a:ea typeface="Times New Roman" panose="02020603050405020304" pitchFamily="18" charset="0"/>
              </a:rPr>
              <a:t> </a:t>
            </a:r>
            <a:r>
              <a:rPr lang="en-US" sz="1400" i="1" dirty="0" smtClean="0">
                <a:solidFill>
                  <a:srgbClr val="4472C4"/>
                </a:solidFill>
                <a:latin typeface="Times New Roman" panose="02020603050405020304" pitchFamily="18" charset="0"/>
                <a:ea typeface="Times New Roman" panose="02020603050405020304" pitchFamily="18" charset="0"/>
              </a:rPr>
              <a:t>Group</a:t>
            </a:r>
            <a:r>
              <a:rPr lang="en" sz="1400" i="1" dirty="0" smtClean="0">
                <a:solidFill>
                  <a:srgbClr val="4472C4"/>
                </a:solidFill>
                <a:latin typeface="Times New Roman" panose="02020603050405020304" pitchFamily="18" charset="0"/>
                <a:ea typeface="Times New Roman" panose="02020603050405020304" pitchFamily="18" charset="0"/>
              </a:rPr>
              <a:t> </a:t>
            </a:r>
            <a:r>
              <a:rPr lang="en" sz="1400" i="1" dirty="0">
                <a:solidFill>
                  <a:srgbClr val="4472C4"/>
                </a:solidFill>
                <a:latin typeface="Times New Roman" panose="02020603050405020304" pitchFamily="18" charset="0"/>
                <a:ea typeface="Times New Roman" panose="02020603050405020304" pitchFamily="18" charset="0"/>
              </a:rPr>
              <a:t>be assigned the task of analyzing and monitoring sustainable development indicators under the competence of both the ministry and the units subordinated, in coordination or under authority. The result of the analysis of these indicators should be presented, in the form of a periodic report, to the management of </a:t>
            </a:r>
            <a:r>
              <a:rPr lang="en" sz="1400" i="1" dirty="0">
                <a:solidFill>
                  <a:srgbClr val="4472C4"/>
                </a:solidFill>
                <a:latin typeface="Times New Roman" panose="02020603050405020304" pitchFamily="18" charset="0"/>
                <a:ea typeface="Calibri" panose="020F0502020204030204" pitchFamily="34" charset="0"/>
              </a:rPr>
              <a:t>MMAP in order to take the necessary measures in order to achieve the environmental SDGs of the 2030 Agenda.</a:t>
            </a:r>
          </a:p>
          <a:p>
            <a:pPr marL="548640" marR="548640" algn="just">
              <a:spcBef>
                <a:spcPts val="600"/>
              </a:spcBef>
              <a:spcAft>
                <a:spcPts val="600"/>
              </a:spcAft>
            </a:pPr>
            <a:r>
              <a:rPr lang="en" sz="1400" i="1" dirty="0">
                <a:solidFill>
                  <a:srgbClr val="4472C4"/>
                </a:solidFill>
                <a:latin typeface="Times New Roman" panose="02020603050405020304" pitchFamily="18" charset="0"/>
                <a:ea typeface="Calibri" panose="020F0502020204030204" pitchFamily="34" charset="0"/>
              </a:rPr>
              <a:t>At the same time, we consider it beneficial that the personnel specialized in sustainable development from the units under the </a:t>
            </a:r>
            <a:r>
              <a:rPr lang="en" sz="1400" i="1" dirty="0" smtClean="0">
                <a:solidFill>
                  <a:srgbClr val="4472C4"/>
                </a:solidFill>
                <a:latin typeface="Times New Roman" panose="02020603050405020304" pitchFamily="18" charset="0"/>
                <a:ea typeface="Calibri" panose="020F0502020204030204" pitchFamily="34" charset="0"/>
              </a:rPr>
              <a:t>subordination</a:t>
            </a:r>
            <a:r>
              <a:rPr lang="en" sz="1400" i="1" dirty="0" smtClean="0">
                <a:solidFill>
                  <a:srgbClr val="4472C4"/>
                </a:solidFill>
                <a:latin typeface="Times New Roman" panose="02020603050405020304" pitchFamily="18" charset="0"/>
                <a:ea typeface="Times New Roman" panose="02020603050405020304" pitchFamily="18" charset="0"/>
              </a:rPr>
              <a:t>, </a:t>
            </a:r>
            <a:r>
              <a:rPr lang="en" sz="1400" i="1" dirty="0">
                <a:solidFill>
                  <a:srgbClr val="4472C4"/>
                </a:solidFill>
                <a:latin typeface="Times New Roman" panose="02020603050405020304" pitchFamily="18" charset="0"/>
                <a:ea typeface="Times New Roman" panose="02020603050405020304" pitchFamily="18" charset="0"/>
              </a:rPr>
              <a:t>coordination or under the authority of the ministry should be part of the Sustainable Development </a:t>
            </a:r>
            <a:r>
              <a:rPr lang="en-US" sz="1400" i="1" dirty="0" smtClean="0">
                <a:solidFill>
                  <a:srgbClr val="4472C4"/>
                </a:solidFill>
                <a:latin typeface="Times New Roman" panose="02020603050405020304" pitchFamily="18" charset="0"/>
                <a:ea typeface="Times New Roman" panose="02020603050405020304" pitchFamily="18" charset="0"/>
              </a:rPr>
              <a:t>Working</a:t>
            </a:r>
            <a:r>
              <a:rPr lang="ro-RO" sz="1400" i="1" dirty="0" smtClean="0">
                <a:solidFill>
                  <a:srgbClr val="4472C4"/>
                </a:solidFill>
                <a:latin typeface="Times New Roman" panose="02020603050405020304" pitchFamily="18" charset="0"/>
                <a:ea typeface="Times New Roman" panose="02020603050405020304" pitchFamily="18" charset="0"/>
              </a:rPr>
              <a:t> </a:t>
            </a:r>
            <a:r>
              <a:rPr lang="en-US" sz="1400" i="1" dirty="0" smtClean="0">
                <a:solidFill>
                  <a:srgbClr val="4472C4"/>
                </a:solidFill>
                <a:latin typeface="Times New Roman" panose="02020603050405020304" pitchFamily="18" charset="0"/>
                <a:ea typeface="Times New Roman" panose="02020603050405020304" pitchFamily="18" charset="0"/>
              </a:rPr>
              <a:t>Group</a:t>
            </a:r>
            <a:r>
              <a:rPr lang="en" sz="1400" i="1" dirty="0" smtClean="0">
                <a:solidFill>
                  <a:srgbClr val="4472C4"/>
                </a:solidFill>
                <a:latin typeface="Times New Roman" panose="02020603050405020304" pitchFamily="18" charset="0"/>
                <a:ea typeface="Times New Roman" panose="02020603050405020304" pitchFamily="18" charset="0"/>
              </a:rPr>
              <a:t> </a:t>
            </a:r>
            <a:r>
              <a:rPr lang="en" sz="1400" i="1" dirty="0">
                <a:solidFill>
                  <a:srgbClr val="4472C4"/>
                </a:solidFill>
                <a:latin typeface="Times New Roman" panose="02020603050405020304" pitchFamily="18" charset="0"/>
                <a:ea typeface="Times New Roman" panose="02020603050405020304" pitchFamily="18" charset="0"/>
              </a:rPr>
              <a:t>of MMAP.</a:t>
            </a:r>
            <a:endParaRPr lang="ro-RO" sz="1400" i="1" dirty="0">
              <a:solidFill>
                <a:srgbClr val="4472C4"/>
              </a:solidFill>
              <a:latin typeface="Times New Roman" panose="02020603050405020304" pitchFamily="18" charset="0"/>
              <a:ea typeface="Calibri" panose="020F0502020204030204" pitchFamily="34" charset="0"/>
            </a:endParaRPr>
          </a:p>
        </p:txBody>
      </p:sp>
      <p:grpSp>
        <p:nvGrpSpPr>
          <p:cNvPr id="8" name="Grupare 7"/>
          <p:cNvGrpSpPr/>
          <p:nvPr/>
        </p:nvGrpSpPr>
        <p:grpSpPr>
          <a:xfrm>
            <a:off x="6253192" y="1315056"/>
            <a:ext cx="2002876" cy="369332"/>
            <a:chOff x="475130" y="4955486"/>
            <a:chExt cx="2002876" cy="369332"/>
          </a:xfrm>
        </p:grpSpPr>
        <p:pic>
          <p:nvPicPr>
            <p:cNvPr id="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30" y="4992323"/>
              <a:ext cx="247650" cy="266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837813" y="4955486"/>
              <a:ext cx="16401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 altLang="ro-RO" b="1"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 </a:t>
              </a: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o-RO" altLang="ro-RO"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2" descr="Logo românia-durabila.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2947"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12" name="CasetăText 11"/>
          <p:cNvSpPr txBox="1"/>
          <p:nvPr/>
        </p:nvSpPr>
        <p:spPr>
          <a:xfrm>
            <a:off x="3169494" y="3661"/>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1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smtClean="0">
                <a:solidFill>
                  <a:srgbClr val="002060"/>
                </a:solidFill>
                <a:latin typeface="Times New Roman" panose="02020603050405020304" pitchFamily="18" charset="0"/>
                <a:cs typeface="Times New Roman" panose="02020603050405020304" pitchFamily="18" charset="0"/>
              </a:rPr>
              <a:t>Findings and recommendations</a:t>
            </a:r>
            <a:endParaRPr lang="ro-RO" sz="2400" b="1" dirty="0"/>
          </a:p>
        </p:txBody>
      </p:sp>
      <p:sp>
        <p:nvSpPr>
          <p:cNvPr id="4" name="Dreptunghi 3"/>
          <p:cNvSpPr/>
          <p:nvPr/>
        </p:nvSpPr>
        <p:spPr>
          <a:xfrm>
            <a:off x="809527" y="1753908"/>
            <a:ext cx="5341560" cy="5339923"/>
          </a:xfrm>
          <a:prstGeom prst="rect">
            <a:avLst/>
          </a:prstGeom>
        </p:spPr>
        <p:txBody>
          <a:bodyPr wrap="square">
            <a:spAutoFit/>
          </a:bodyPr>
          <a:lstStyle/>
          <a:p>
            <a:pPr algn="just">
              <a:spcAft>
                <a:spcPts val="600"/>
              </a:spcAft>
            </a:pPr>
            <a:r>
              <a:rPr lang="en" sz="1400" dirty="0">
                <a:latin typeface="Times New Roman" panose="02020603050405020304" pitchFamily="18" charset="0"/>
                <a:ea typeface="Times New Roman" panose="02020603050405020304" pitchFamily="18" charset="0"/>
              </a:rPr>
              <a:t>According to SNDDR 2030, at the level of central public authorities, with attributions in the field of sustainable development, </a:t>
            </a:r>
            <a:r>
              <a:rPr lang="en-US" sz="1400" b="1" dirty="0" smtClean="0">
                <a:latin typeface="Times New Roman" panose="02020603050405020304" pitchFamily="18" charset="0"/>
                <a:ea typeface="Times New Roman" panose="02020603050405020304" pitchFamily="18" charset="0"/>
              </a:rPr>
              <a:t>working</a:t>
            </a:r>
            <a:r>
              <a:rPr lang="ro-RO" sz="1400" b="1" dirty="0" smtClean="0">
                <a:latin typeface="Times New Roman" panose="02020603050405020304" pitchFamily="18" charset="0"/>
                <a:ea typeface="Times New Roman" panose="02020603050405020304" pitchFamily="18" charset="0"/>
              </a:rPr>
              <a:t> </a:t>
            </a:r>
            <a:r>
              <a:rPr lang="en-US" sz="1400" b="1" dirty="0" smtClean="0">
                <a:latin typeface="Times New Roman" panose="02020603050405020304" pitchFamily="18" charset="0"/>
                <a:ea typeface="Times New Roman" panose="02020603050405020304" pitchFamily="18" charset="0"/>
              </a:rPr>
              <a:t>group</a:t>
            </a:r>
            <a:r>
              <a:rPr lang="en" sz="1400" b="1" dirty="0" smtClean="0">
                <a:latin typeface="Times New Roman" panose="02020603050405020304" pitchFamily="18" charset="0"/>
                <a:ea typeface="Times New Roman" panose="02020603050405020304" pitchFamily="18" charset="0"/>
              </a:rPr>
              <a:t> </a:t>
            </a:r>
            <a:r>
              <a:rPr lang="en" sz="1400" b="1" dirty="0">
                <a:latin typeface="Times New Roman" panose="02020603050405020304" pitchFamily="18" charset="0"/>
                <a:ea typeface="Times New Roman" panose="02020603050405020304" pitchFamily="18" charset="0"/>
              </a:rPr>
              <a:t>for sustainable development </a:t>
            </a:r>
            <a:r>
              <a:rPr lang="en" sz="1400" dirty="0" smtClean="0">
                <a:latin typeface="Times New Roman" panose="02020603050405020304" pitchFamily="18" charset="0"/>
                <a:ea typeface="Times New Roman" panose="02020603050405020304" pitchFamily="18" charset="0"/>
              </a:rPr>
              <a:t>had to be established, </a:t>
            </a:r>
            <a:r>
              <a:rPr lang="en" sz="1400" dirty="0">
                <a:latin typeface="Times New Roman" panose="02020603050405020304" pitchFamily="18" charset="0"/>
                <a:ea typeface="Times New Roman" panose="02020603050405020304" pitchFamily="18" charset="0"/>
              </a:rPr>
              <a:t>which would </a:t>
            </a:r>
            <a:r>
              <a:rPr lang="en" sz="1400" dirty="0" smtClean="0">
                <a:latin typeface="Times New Roman" panose="02020603050405020304" pitchFamily="18" charset="0"/>
                <a:ea typeface="Times New Roman" panose="02020603050405020304" pitchFamily="18" charset="0"/>
              </a:rPr>
              <a:t>aim to:</a:t>
            </a:r>
          </a:p>
          <a:p>
            <a:pPr marL="285750" indent="-285750" algn="just">
              <a:buFont typeface="Wingdings" panose="05000000000000000000" pitchFamily="2" charset="2"/>
              <a:buChar char="ü"/>
            </a:pPr>
            <a:r>
              <a:rPr lang="en" sz="1400" b="1" dirty="0" smtClean="0">
                <a:latin typeface="Times New Roman" panose="02020603050405020304" pitchFamily="18" charset="0"/>
                <a:ea typeface="Times New Roman" panose="02020603050405020304" pitchFamily="18" charset="0"/>
              </a:rPr>
              <a:t>the implementation of </a:t>
            </a:r>
            <a:r>
              <a:rPr lang="en" sz="1400" dirty="0" smtClean="0">
                <a:latin typeface="Times New Roman" panose="02020603050405020304" pitchFamily="18" charset="0"/>
                <a:ea typeface="Times New Roman" panose="02020603050405020304" pitchFamily="18" charset="0"/>
              </a:rPr>
              <a:t>sustainable development objectives related to the institution's field of activity</a:t>
            </a:r>
            <a:r>
              <a:rPr lang="en" sz="1400" dirty="0" smtClean="0">
                <a:solidFill>
                  <a:srgbClr val="FF0000"/>
                </a:solidFill>
                <a:latin typeface="Times New Roman" panose="02020603050405020304" pitchFamily="18" charset="0"/>
                <a:ea typeface="Times New Roman" panose="02020603050405020304" pitchFamily="18" charset="0"/>
              </a:rPr>
              <a:t> </a:t>
            </a:r>
            <a:r>
              <a:rPr lang="en" sz="1400" dirty="0" smtClean="0">
                <a:latin typeface="Times New Roman" panose="02020603050405020304" pitchFamily="18" charset="0"/>
                <a:ea typeface="Times New Roman" panose="02020603050405020304" pitchFamily="18" charset="0"/>
              </a:rPr>
              <a:t>of which they are a part,</a:t>
            </a:r>
          </a:p>
          <a:p>
            <a:pPr marL="285750" indent="-285750" algn="just">
              <a:buFont typeface="Wingdings" panose="05000000000000000000" pitchFamily="2" charset="2"/>
              <a:buChar char="ü"/>
            </a:pPr>
            <a:r>
              <a:rPr lang="en" sz="1400" dirty="0" smtClean="0">
                <a:latin typeface="Times New Roman" panose="02020603050405020304" pitchFamily="18" charset="0"/>
                <a:ea typeface="Times New Roman" panose="02020603050405020304" pitchFamily="18" charset="0"/>
              </a:rPr>
              <a:t>building </a:t>
            </a:r>
            <a:r>
              <a:rPr lang="en" sz="1400" dirty="0">
                <a:latin typeface="Times New Roman" panose="02020603050405020304" pitchFamily="18" charset="0"/>
                <a:ea typeface="Times New Roman" panose="02020603050405020304" pitchFamily="18" charset="0"/>
              </a:rPr>
              <a:t>bridges between each responsible institution and the Department for Sustainable Development, on the one hand, and the National Institute of Statistics, on the </a:t>
            </a:r>
            <a:r>
              <a:rPr lang="en" sz="1400" b="1" dirty="0" smtClean="0">
                <a:latin typeface="Times New Roman" panose="02020603050405020304" pitchFamily="18" charset="0"/>
                <a:ea typeface="Times New Roman" panose="02020603050405020304" pitchFamily="18" charset="0"/>
              </a:rPr>
              <a:t>other</a:t>
            </a:r>
            <a:r>
              <a:rPr lang="en" sz="1400" dirty="0" smtClean="0">
                <a:latin typeface="Times New Roman" panose="02020603050405020304" pitchFamily="18" charset="0"/>
                <a:ea typeface="Times New Roman" panose="02020603050405020304" pitchFamily="18" charset="0"/>
              </a:rPr>
              <a:t>.</a:t>
            </a:r>
          </a:p>
          <a:p>
            <a:endParaRPr lang="ro-RO" sz="1400" dirty="0" smtClean="0">
              <a:latin typeface="Times New Roman" panose="02020603050405020304" pitchFamily="18" charset="0"/>
              <a:cs typeface="Times New Roman" panose="02020603050405020304" pitchFamily="18" charset="0"/>
            </a:endParaRPr>
          </a:p>
          <a:p>
            <a:r>
              <a:rPr lang="en" sz="1400" dirty="0" smtClean="0">
                <a:latin typeface="Times New Roman" panose="02020603050405020304" pitchFamily="18" charset="0"/>
                <a:cs typeface="Times New Roman" panose="02020603050405020304" pitchFamily="18" charset="0"/>
              </a:rPr>
              <a:t>From </a:t>
            </a:r>
            <a:r>
              <a:rPr lang="en" sz="1400" dirty="0">
                <a:latin typeface="Times New Roman" panose="02020603050405020304" pitchFamily="18" charset="0"/>
                <a:cs typeface="Times New Roman" panose="02020603050405020304" pitchFamily="18" charset="0"/>
              </a:rPr>
              <a:t>the analysis carried out by the audit team, it appears that the activity of the Sustainable Development </a:t>
            </a:r>
            <a:r>
              <a:rPr lang="en-US" sz="1400" dirty="0" smtClean="0">
                <a:latin typeface="Times New Roman" panose="02020603050405020304" pitchFamily="18" charset="0"/>
                <a:cs typeface="Times New Roman" panose="02020603050405020304" pitchFamily="18" charset="0"/>
              </a:rPr>
              <a:t>Working</a:t>
            </a:r>
            <a:r>
              <a:rPr lang="ro-RO"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Group</a:t>
            </a:r>
            <a:r>
              <a:rPr lang="en" sz="1400" dirty="0" smtClean="0">
                <a:latin typeface="Times New Roman" panose="02020603050405020304" pitchFamily="18" charset="0"/>
                <a:cs typeface="Times New Roman" panose="02020603050405020304" pitchFamily="18" charset="0"/>
              </a:rPr>
              <a:t> </a:t>
            </a:r>
            <a:r>
              <a:rPr lang="en" sz="1400" dirty="0">
                <a:latin typeface="Times New Roman" panose="02020603050405020304" pitchFamily="18" charset="0"/>
                <a:cs typeface="Times New Roman" panose="02020603050405020304" pitchFamily="18" charset="0"/>
              </a:rPr>
              <a:t>had </a:t>
            </a:r>
            <a:r>
              <a:rPr lang="en" sz="1400" b="1" dirty="0">
                <a:latin typeface="Times New Roman" panose="02020603050405020304" pitchFamily="18" charset="0"/>
                <a:cs typeface="Times New Roman" panose="02020603050405020304" pitchFamily="18" charset="0"/>
              </a:rPr>
              <a:t>in mind the provision of the bridge </a:t>
            </a:r>
            <a:r>
              <a:rPr lang="en" sz="1400" dirty="0">
                <a:latin typeface="Times New Roman" panose="02020603050405020304" pitchFamily="18" charset="0"/>
                <a:cs typeface="Times New Roman" panose="02020603050405020304" pitchFamily="18" charset="0"/>
              </a:rPr>
              <a:t>between MMAP and DDD and </a:t>
            </a:r>
            <a:r>
              <a:rPr lang="en" sz="1400" dirty="0" smtClean="0">
                <a:latin typeface="Times New Roman" panose="02020603050405020304" pitchFamily="18" charset="0"/>
                <a:cs typeface="Times New Roman" panose="02020603050405020304" pitchFamily="18" charset="0"/>
              </a:rPr>
              <a:t>INS. Instead </a:t>
            </a:r>
            <a:r>
              <a:rPr lang="en" sz="1400" dirty="0">
                <a:latin typeface="Times New Roman" panose="02020603050405020304" pitchFamily="18" charset="0"/>
                <a:cs typeface="Times New Roman" panose="02020603050405020304" pitchFamily="18" charset="0"/>
              </a:rPr>
              <a:t>, </a:t>
            </a:r>
            <a:r>
              <a:rPr lang="en" sz="1400" dirty="0" smtClean="0">
                <a:latin typeface="Times New Roman" panose="02020603050405020304" pitchFamily="18" charset="0"/>
                <a:cs typeface="Times New Roman" panose="02020603050405020304" pitchFamily="18" charset="0"/>
              </a:rPr>
              <a:t>the activity </a:t>
            </a:r>
            <a:r>
              <a:rPr lang="en" sz="1400" dirty="0">
                <a:latin typeface="Times New Roman" panose="02020603050405020304" pitchFamily="18" charset="0"/>
                <a:cs typeface="Times New Roman" panose="02020603050405020304" pitchFamily="18" charset="0"/>
              </a:rPr>
              <a:t>of the </a:t>
            </a:r>
            <a:r>
              <a:rPr lang="en-US" sz="1400" dirty="0" smtClean="0">
                <a:latin typeface="Times New Roman" panose="02020603050405020304" pitchFamily="18" charset="0"/>
                <a:cs typeface="Times New Roman" panose="02020603050405020304" pitchFamily="18" charset="0"/>
              </a:rPr>
              <a:t>Working</a:t>
            </a:r>
            <a:r>
              <a:rPr lang="ro-RO"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Group</a:t>
            </a:r>
            <a:r>
              <a:rPr lang="en" sz="1400" dirty="0" smtClean="0">
                <a:latin typeface="Times New Roman" panose="02020603050405020304" pitchFamily="18" charset="0"/>
                <a:cs typeface="Times New Roman" panose="02020603050405020304" pitchFamily="18" charset="0"/>
              </a:rPr>
              <a:t> </a:t>
            </a:r>
            <a:r>
              <a:rPr lang="en" sz="1400" b="1" dirty="0">
                <a:latin typeface="Times New Roman" panose="02020603050405020304" pitchFamily="18" charset="0"/>
                <a:cs typeface="Times New Roman" panose="02020603050405020304" pitchFamily="18" charset="0"/>
              </a:rPr>
              <a:t>had </a:t>
            </a:r>
            <a:r>
              <a:rPr lang="en" sz="1400" b="1" dirty="0" smtClean="0">
                <a:latin typeface="Times New Roman" panose="02020603050405020304" pitchFamily="18" charset="0"/>
                <a:cs typeface="Times New Roman" panose="02020603050405020304" pitchFamily="18" charset="0"/>
              </a:rPr>
              <a:t>no contribution </a:t>
            </a:r>
            <a:r>
              <a:rPr lang="en" sz="1400" b="1" dirty="0">
                <a:latin typeface="Times New Roman" panose="02020603050405020304" pitchFamily="18" charset="0"/>
                <a:cs typeface="Times New Roman" panose="02020603050405020304" pitchFamily="18" charset="0"/>
              </a:rPr>
              <a:t>in taking measures by the ministry to ensure the internal framework </a:t>
            </a:r>
            <a:r>
              <a:rPr lang="en" sz="1400" dirty="0">
                <a:latin typeface="Times New Roman" panose="02020603050405020304" pitchFamily="18" charset="0"/>
                <a:cs typeface="Times New Roman" panose="02020603050405020304" pitchFamily="18" charset="0"/>
              </a:rPr>
              <a:t>necessary for the implementation of the SDGs related to the institution's field of activity.</a:t>
            </a:r>
            <a:endParaRPr lang="ro-RO" sz="1400" dirty="0" smtClean="0">
              <a:latin typeface="Times New Roman" panose="02020603050405020304" pitchFamily="18" charset="0"/>
              <a:cs typeface="Times New Roman" panose="02020603050405020304" pitchFamily="18" charset="0"/>
            </a:endParaRPr>
          </a:p>
          <a:p>
            <a:pPr algn="just"/>
            <a:endParaRPr lang="ro-RO" sz="1400" dirty="0">
              <a:latin typeface="Times New Roman" panose="02020603050405020304" pitchFamily="18" charset="0"/>
              <a:cs typeface="Times New Roman" panose="02020603050405020304" pitchFamily="18" charset="0"/>
            </a:endParaRPr>
          </a:p>
          <a:p>
            <a:pPr algn="just"/>
            <a:r>
              <a:rPr lang="en" sz="1400" dirty="0" smtClean="0">
                <a:latin typeface="Times New Roman" panose="02020603050405020304" pitchFamily="18" charset="0"/>
                <a:cs typeface="Times New Roman" panose="02020603050405020304" pitchFamily="18" charset="0"/>
              </a:rPr>
              <a:t>This </a:t>
            </a:r>
            <a:r>
              <a:rPr lang="en" sz="1400" dirty="0">
                <a:latin typeface="Times New Roman" panose="02020603050405020304" pitchFamily="18" charset="0"/>
                <a:cs typeface="Times New Roman" panose="02020603050405020304" pitchFamily="18" charset="0"/>
              </a:rPr>
              <a:t>lack of contribution has as a possible </a:t>
            </a:r>
            <a:r>
              <a:rPr lang="en" sz="1400" b="1" dirty="0">
                <a:latin typeface="Times New Roman" panose="02020603050405020304" pitchFamily="18" charset="0"/>
                <a:cs typeface="Times New Roman" panose="02020603050405020304" pitchFamily="18" charset="0"/>
              </a:rPr>
              <a:t>cause </a:t>
            </a:r>
            <a:r>
              <a:rPr lang="en" sz="1400" dirty="0">
                <a:latin typeface="Times New Roman" panose="02020603050405020304" pitchFamily="18" charset="0"/>
                <a:cs typeface="Times New Roman" panose="02020603050405020304" pitchFamily="18" charset="0"/>
              </a:rPr>
              <a:t>the non-existence of a well-defined </a:t>
            </a:r>
            <a:r>
              <a:rPr lang="en" sz="1400" b="1" dirty="0">
                <a:latin typeface="Times New Roman" panose="02020603050405020304" pitchFamily="18" charset="0"/>
                <a:cs typeface="Times New Roman" panose="02020603050405020304" pitchFamily="18" charset="0"/>
              </a:rPr>
              <a:t>status </a:t>
            </a:r>
            <a:r>
              <a:rPr lang="en" sz="1400" dirty="0">
                <a:latin typeface="Times New Roman" panose="02020603050405020304" pitchFamily="18" charset="0"/>
                <a:cs typeface="Times New Roman" panose="02020603050405020304" pitchFamily="18" charset="0"/>
              </a:rPr>
              <a:t>of the </a:t>
            </a:r>
            <a:r>
              <a:rPr lang="en-US" sz="1400" dirty="0" smtClean="0">
                <a:latin typeface="Times New Roman" panose="02020603050405020304" pitchFamily="18" charset="0"/>
                <a:cs typeface="Times New Roman" panose="02020603050405020304" pitchFamily="18" charset="0"/>
              </a:rPr>
              <a:t>Working</a:t>
            </a:r>
            <a:r>
              <a:rPr lang="ro-RO"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Group</a:t>
            </a:r>
            <a:r>
              <a:rPr lang="en" sz="1400" dirty="0" smtClean="0">
                <a:latin typeface="Times New Roman" panose="02020603050405020304" pitchFamily="18" charset="0"/>
                <a:cs typeface="Times New Roman" panose="02020603050405020304" pitchFamily="18" charset="0"/>
              </a:rPr>
              <a:t> </a:t>
            </a:r>
            <a:r>
              <a:rPr lang="en" sz="1400" dirty="0">
                <a:latin typeface="Times New Roman" panose="02020603050405020304" pitchFamily="18" charset="0"/>
                <a:cs typeface="Times New Roman" panose="02020603050405020304" pitchFamily="18" charset="0"/>
              </a:rPr>
              <a:t>through a ministerial order that clearly provides the attributions from which the obligation and authority of the </a:t>
            </a:r>
            <a:r>
              <a:rPr lang="en-US" sz="1400" dirty="0" smtClean="0">
                <a:latin typeface="Times New Roman" panose="02020603050405020304" pitchFamily="18" charset="0"/>
                <a:cs typeface="Times New Roman" panose="02020603050405020304" pitchFamily="18" charset="0"/>
              </a:rPr>
              <a:t>Working</a:t>
            </a:r>
            <a:r>
              <a:rPr lang="ro-RO"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Group</a:t>
            </a:r>
            <a:r>
              <a:rPr lang="en" sz="1400" dirty="0" smtClean="0">
                <a:latin typeface="Times New Roman" panose="02020603050405020304" pitchFamily="18" charset="0"/>
                <a:cs typeface="Times New Roman" panose="02020603050405020304" pitchFamily="18" charset="0"/>
              </a:rPr>
              <a:t> </a:t>
            </a:r>
            <a:r>
              <a:rPr lang="en" sz="1400" dirty="0">
                <a:latin typeface="Times New Roman" panose="02020603050405020304" pitchFamily="18" charset="0"/>
                <a:cs typeface="Times New Roman" panose="02020603050405020304" pitchFamily="18" charset="0"/>
              </a:rPr>
              <a:t>to act for the creation of the internal framework necessary for the implementation of the SDGs emerge.</a:t>
            </a:r>
          </a:p>
          <a:p>
            <a:pPr algn="just"/>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8" name="Group 67"/>
          <p:cNvGrpSpPr/>
          <p:nvPr/>
        </p:nvGrpSpPr>
        <p:grpSpPr>
          <a:xfrm>
            <a:off x="560566" y="834658"/>
            <a:ext cx="369149" cy="364857"/>
            <a:chOff x="3959226" y="1355724"/>
            <a:chExt cx="273050" cy="269875"/>
          </a:xfrm>
          <a:solidFill>
            <a:srgbClr val="1FBD86"/>
          </a:solidFill>
        </p:grpSpPr>
        <p:sp>
          <p:nvSpPr>
            <p:cNvPr id="19"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upare 13"/>
          <p:cNvGrpSpPr/>
          <p:nvPr/>
        </p:nvGrpSpPr>
        <p:grpSpPr>
          <a:xfrm>
            <a:off x="1458928" y="1312892"/>
            <a:ext cx="1811887" cy="380521"/>
            <a:chOff x="1168030" y="1248508"/>
            <a:chExt cx="1811887" cy="447069"/>
          </a:xfrm>
        </p:grpSpPr>
        <p:sp>
          <p:nvSpPr>
            <p:cNvPr id="13" name="Rectangle 3"/>
            <p:cNvSpPr>
              <a:spLocks noChangeArrowheads="1"/>
            </p:cNvSpPr>
            <p:nvPr/>
          </p:nvSpPr>
          <p:spPr bwMode="auto">
            <a:xfrm>
              <a:off x="1516055" y="1326245"/>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23" name="Group 552"/>
            <p:cNvGrpSpPr/>
            <p:nvPr/>
          </p:nvGrpSpPr>
          <p:grpSpPr>
            <a:xfrm>
              <a:off x="1168030" y="1248508"/>
              <a:ext cx="465984" cy="414515"/>
              <a:chOff x="6238876" y="2390775"/>
              <a:chExt cx="576262" cy="419101"/>
            </a:xfrm>
            <a:solidFill>
              <a:schemeClr val="tx1"/>
            </a:solidFill>
          </p:grpSpPr>
          <p:sp>
            <p:nvSpPr>
              <p:cNvPr id="24"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89551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310383" y="899057"/>
            <a:ext cx="4938188" cy="73158"/>
          </a:xfrm>
          <a:prstGeom prst="rect">
            <a:avLst/>
          </a:prstGeom>
        </p:spPr>
      </p:pic>
      <p:pic>
        <p:nvPicPr>
          <p:cNvPr id="7" name="Imagine 6"/>
          <p:cNvPicPr>
            <a:picLocks noChangeAspect="1"/>
          </p:cNvPicPr>
          <p:nvPr/>
        </p:nvPicPr>
        <p:blipFill>
          <a:blip r:embed="rId3"/>
          <a:stretch>
            <a:fillRect/>
          </a:stretch>
        </p:blipFill>
        <p:spPr>
          <a:xfrm>
            <a:off x="269760" y="155916"/>
            <a:ext cx="672822" cy="572730"/>
          </a:xfrm>
          <a:prstGeom prst="rect">
            <a:avLst/>
          </a:prstGeom>
        </p:spPr>
      </p:pic>
      <p:sp>
        <p:nvSpPr>
          <p:cNvPr id="2" name="Dreptunghi 1"/>
          <p:cNvSpPr/>
          <p:nvPr/>
        </p:nvSpPr>
        <p:spPr>
          <a:xfrm>
            <a:off x="1015362" y="1130232"/>
            <a:ext cx="5904180" cy="369332"/>
          </a:xfrm>
          <a:prstGeom prst="rect">
            <a:avLst/>
          </a:prstGeom>
        </p:spPr>
        <p:txBody>
          <a:bodyPr wrap="none">
            <a:spAutoFit/>
          </a:bodyPr>
          <a:lstStyle/>
          <a:p>
            <a:pPr lvl="0" algn="just">
              <a:spcBef>
                <a:spcPts val="1200"/>
              </a:spcBef>
              <a:spcAft>
                <a:spcPts val="600"/>
              </a:spcAft>
              <a:tabLst>
                <a:tab pos="450215" algn="l"/>
              </a:tabLst>
            </a:pPr>
            <a:r>
              <a:rPr lang="en" b="1" i="1" spc="75" dirty="0">
                <a:solidFill>
                  <a:srgbClr val="1FBD86"/>
                </a:solidFill>
                <a:latin typeface="Times New Roman" panose="02020603050405020304" pitchFamily="18" charset="0"/>
                <a:ea typeface="Calibri" panose="020F0502020204030204" pitchFamily="34" charset="0"/>
              </a:rPr>
              <a:t>Horizontal and vertical institutional organization</a:t>
            </a:r>
          </a:p>
        </p:txBody>
      </p:sp>
      <p:grpSp>
        <p:nvGrpSpPr>
          <p:cNvPr id="8" name="Grupare 7"/>
          <p:cNvGrpSpPr/>
          <p:nvPr/>
        </p:nvGrpSpPr>
        <p:grpSpPr>
          <a:xfrm>
            <a:off x="7247133" y="1567766"/>
            <a:ext cx="2002876" cy="369332"/>
            <a:chOff x="475130" y="4953851"/>
            <a:chExt cx="2002876" cy="369332"/>
          </a:xfrm>
        </p:grpSpPr>
        <p:pic>
          <p:nvPicPr>
            <p:cNvPr id="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30" y="4992323"/>
              <a:ext cx="247650" cy="266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837813" y="4953851"/>
              <a:ext cx="16401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kumimoji="0" lang="ro-RO" altLang="ro-RO"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2" descr="Logo românia-durabila.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7439"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12" name="CasetăText 11"/>
          <p:cNvSpPr txBox="1"/>
          <p:nvPr/>
        </p:nvSpPr>
        <p:spPr>
          <a:xfrm>
            <a:off x="3151909" y="26782"/>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1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smtClean="0">
                <a:solidFill>
                  <a:srgbClr val="002060"/>
                </a:solidFill>
                <a:latin typeface="Times New Roman" panose="02020603050405020304" pitchFamily="18" charset="0"/>
                <a:cs typeface="Times New Roman" panose="02020603050405020304" pitchFamily="18" charset="0"/>
              </a:rPr>
              <a:t>Findings and recommendations</a:t>
            </a:r>
            <a:endParaRPr lang="ro-RO" sz="2400" b="1" dirty="0"/>
          </a:p>
        </p:txBody>
      </p:sp>
      <p:grpSp>
        <p:nvGrpSpPr>
          <p:cNvPr id="13" name="Group 191"/>
          <p:cNvGrpSpPr/>
          <p:nvPr/>
        </p:nvGrpSpPr>
        <p:grpSpPr>
          <a:xfrm>
            <a:off x="603531" y="1110239"/>
            <a:ext cx="339051" cy="346152"/>
            <a:chOff x="3317875" y="673100"/>
            <a:chExt cx="303213" cy="309563"/>
          </a:xfrm>
          <a:solidFill>
            <a:srgbClr val="1FBD86"/>
          </a:solidFill>
        </p:grpSpPr>
        <p:sp>
          <p:nvSpPr>
            <p:cNvPr id="14" name="Freeform 129"/>
            <p:cNvSpPr>
              <a:spLocks/>
            </p:cNvSpPr>
            <p:nvPr/>
          </p:nvSpPr>
          <p:spPr bwMode="auto">
            <a:xfrm>
              <a:off x="3422650" y="930275"/>
              <a:ext cx="85725" cy="52388"/>
            </a:xfrm>
            <a:custGeom>
              <a:avLst/>
              <a:gdLst/>
              <a:ahLst/>
              <a:cxnLst>
                <a:cxn ang="0">
                  <a:pos x="12" y="2"/>
                </a:cxn>
                <a:cxn ang="0">
                  <a:pos x="9" y="0"/>
                </a:cxn>
                <a:cxn ang="0">
                  <a:pos x="9" y="0"/>
                </a:cxn>
                <a:cxn ang="0">
                  <a:pos x="9" y="0"/>
                </a:cxn>
                <a:cxn ang="0">
                  <a:pos x="8" y="5"/>
                </a:cxn>
                <a:cxn ang="0">
                  <a:pos x="7" y="2"/>
                </a:cxn>
                <a:cxn ang="0">
                  <a:pos x="7" y="1"/>
                </a:cxn>
                <a:cxn ang="0">
                  <a:pos x="7" y="1"/>
                </a:cxn>
                <a:cxn ang="0">
                  <a:pos x="7" y="1"/>
                </a:cxn>
                <a:cxn ang="0">
                  <a:pos x="7" y="1"/>
                </a:cxn>
                <a:cxn ang="0">
                  <a:pos x="6" y="1"/>
                </a:cxn>
                <a:cxn ang="0">
                  <a:pos x="6" y="1"/>
                </a:cxn>
                <a:cxn ang="0">
                  <a:pos x="6" y="2"/>
                </a:cxn>
                <a:cxn ang="0">
                  <a:pos x="6" y="5"/>
                </a:cxn>
                <a:cxn ang="0">
                  <a:pos x="5" y="0"/>
                </a:cxn>
                <a:cxn ang="0">
                  <a:pos x="5" y="0"/>
                </a:cxn>
                <a:cxn ang="0">
                  <a:pos x="5" y="0"/>
                </a:cxn>
                <a:cxn ang="0">
                  <a:pos x="1" y="2"/>
                </a:cxn>
                <a:cxn ang="0">
                  <a:pos x="0" y="5"/>
                </a:cxn>
                <a:cxn ang="0">
                  <a:pos x="0" y="8"/>
                </a:cxn>
                <a:cxn ang="0">
                  <a:pos x="3" y="8"/>
                </a:cxn>
                <a:cxn ang="0">
                  <a:pos x="3" y="5"/>
                </a:cxn>
                <a:cxn ang="0">
                  <a:pos x="3" y="4"/>
                </a:cxn>
                <a:cxn ang="0">
                  <a:pos x="3" y="8"/>
                </a:cxn>
                <a:cxn ang="0">
                  <a:pos x="7" y="8"/>
                </a:cxn>
                <a:cxn ang="0">
                  <a:pos x="10" y="8"/>
                </a:cxn>
                <a:cxn ang="0">
                  <a:pos x="10" y="4"/>
                </a:cxn>
                <a:cxn ang="0">
                  <a:pos x="11" y="5"/>
                </a:cxn>
                <a:cxn ang="0">
                  <a:pos x="11" y="8"/>
                </a:cxn>
                <a:cxn ang="0">
                  <a:pos x="13" y="8"/>
                </a:cxn>
                <a:cxn ang="0">
                  <a:pos x="13" y="5"/>
                </a:cxn>
                <a:cxn ang="0">
                  <a:pos x="12" y="2"/>
                </a:cxn>
              </a:cxnLst>
              <a:rect l="0" t="0" r="r" b="b"/>
              <a:pathLst>
                <a:path w="13" h="8">
                  <a:moveTo>
                    <a:pt x="12" y="2"/>
                  </a:moveTo>
                  <a:cubicBezTo>
                    <a:pt x="11" y="1"/>
                    <a:pt x="9" y="1"/>
                    <a:pt x="9" y="0"/>
                  </a:cubicBezTo>
                  <a:cubicBezTo>
                    <a:pt x="9" y="0"/>
                    <a:pt x="9" y="0"/>
                    <a:pt x="9" y="0"/>
                  </a:cubicBezTo>
                  <a:cubicBezTo>
                    <a:pt x="9" y="0"/>
                    <a:pt x="9" y="0"/>
                    <a:pt x="9" y="0"/>
                  </a:cubicBezTo>
                  <a:cubicBezTo>
                    <a:pt x="9" y="1"/>
                    <a:pt x="8" y="5"/>
                    <a:pt x="8" y="5"/>
                  </a:cubicBezTo>
                  <a:cubicBezTo>
                    <a:pt x="7" y="2"/>
                    <a:pt x="7" y="2"/>
                    <a:pt x="7" y="2"/>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2"/>
                    <a:pt x="6" y="2"/>
                    <a:pt x="6" y="2"/>
                  </a:cubicBezTo>
                  <a:cubicBezTo>
                    <a:pt x="6" y="5"/>
                    <a:pt x="6" y="5"/>
                    <a:pt x="6" y="5"/>
                  </a:cubicBezTo>
                  <a:cubicBezTo>
                    <a:pt x="6" y="5"/>
                    <a:pt x="5" y="1"/>
                    <a:pt x="5" y="0"/>
                  </a:cubicBezTo>
                  <a:cubicBezTo>
                    <a:pt x="5" y="0"/>
                    <a:pt x="5" y="0"/>
                    <a:pt x="5" y="0"/>
                  </a:cubicBezTo>
                  <a:cubicBezTo>
                    <a:pt x="5" y="0"/>
                    <a:pt x="5" y="0"/>
                    <a:pt x="5" y="0"/>
                  </a:cubicBezTo>
                  <a:cubicBezTo>
                    <a:pt x="4" y="1"/>
                    <a:pt x="2" y="1"/>
                    <a:pt x="1" y="2"/>
                  </a:cubicBezTo>
                  <a:cubicBezTo>
                    <a:pt x="1" y="2"/>
                    <a:pt x="1" y="3"/>
                    <a:pt x="0" y="5"/>
                  </a:cubicBezTo>
                  <a:cubicBezTo>
                    <a:pt x="0" y="5"/>
                    <a:pt x="0" y="6"/>
                    <a:pt x="0" y="8"/>
                  </a:cubicBezTo>
                  <a:cubicBezTo>
                    <a:pt x="1" y="8"/>
                    <a:pt x="2" y="8"/>
                    <a:pt x="3" y="8"/>
                  </a:cubicBezTo>
                  <a:cubicBezTo>
                    <a:pt x="3" y="7"/>
                    <a:pt x="3" y="6"/>
                    <a:pt x="3" y="5"/>
                  </a:cubicBezTo>
                  <a:cubicBezTo>
                    <a:pt x="3" y="5"/>
                    <a:pt x="3" y="4"/>
                    <a:pt x="3" y="4"/>
                  </a:cubicBezTo>
                  <a:cubicBezTo>
                    <a:pt x="3" y="8"/>
                    <a:pt x="3" y="8"/>
                    <a:pt x="3" y="8"/>
                  </a:cubicBezTo>
                  <a:cubicBezTo>
                    <a:pt x="4" y="8"/>
                    <a:pt x="5" y="8"/>
                    <a:pt x="7" y="8"/>
                  </a:cubicBezTo>
                  <a:cubicBezTo>
                    <a:pt x="8" y="8"/>
                    <a:pt x="9" y="8"/>
                    <a:pt x="10" y="8"/>
                  </a:cubicBezTo>
                  <a:cubicBezTo>
                    <a:pt x="10" y="4"/>
                    <a:pt x="10" y="4"/>
                    <a:pt x="10" y="4"/>
                  </a:cubicBezTo>
                  <a:cubicBezTo>
                    <a:pt x="11" y="4"/>
                    <a:pt x="11" y="5"/>
                    <a:pt x="11" y="5"/>
                  </a:cubicBezTo>
                  <a:cubicBezTo>
                    <a:pt x="11" y="6"/>
                    <a:pt x="11" y="7"/>
                    <a:pt x="11" y="8"/>
                  </a:cubicBezTo>
                  <a:cubicBezTo>
                    <a:pt x="12" y="8"/>
                    <a:pt x="12" y="8"/>
                    <a:pt x="13" y="8"/>
                  </a:cubicBezTo>
                  <a:cubicBezTo>
                    <a:pt x="13" y="6"/>
                    <a:pt x="13" y="5"/>
                    <a:pt x="13" y="5"/>
                  </a:cubicBezTo>
                  <a:cubicBezTo>
                    <a:pt x="13" y="3"/>
                    <a:pt x="12" y="2"/>
                    <a:pt x="1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0"/>
            <p:cNvSpPr>
              <a:spLocks/>
            </p:cNvSpPr>
            <p:nvPr/>
          </p:nvSpPr>
          <p:spPr bwMode="auto">
            <a:xfrm>
              <a:off x="3443288" y="877888"/>
              <a:ext cx="46038" cy="52388"/>
            </a:xfrm>
            <a:custGeom>
              <a:avLst/>
              <a:gdLst/>
              <a:ahLst/>
              <a:cxnLst>
                <a:cxn ang="0">
                  <a:pos x="6" y="4"/>
                </a:cxn>
                <a:cxn ang="0">
                  <a:pos x="4" y="0"/>
                </a:cxn>
                <a:cxn ang="0">
                  <a:pos x="1" y="4"/>
                </a:cxn>
                <a:cxn ang="0">
                  <a:pos x="0" y="4"/>
                </a:cxn>
                <a:cxn ang="0">
                  <a:pos x="1" y="5"/>
                </a:cxn>
                <a:cxn ang="0">
                  <a:pos x="4" y="8"/>
                </a:cxn>
                <a:cxn ang="0">
                  <a:pos x="6" y="5"/>
                </a:cxn>
                <a:cxn ang="0">
                  <a:pos x="7" y="4"/>
                </a:cxn>
                <a:cxn ang="0">
                  <a:pos x="6" y="4"/>
                </a:cxn>
              </a:cxnLst>
              <a:rect l="0" t="0" r="r" b="b"/>
              <a:pathLst>
                <a:path w="7" h="8">
                  <a:moveTo>
                    <a:pt x="6" y="4"/>
                  </a:moveTo>
                  <a:cubicBezTo>
                    <a:pt x="6" y="2"/>
                    <a:pt x="5" y="0"/>
                    <a:pt x="4" y="0"/>
                  </a:cubicBezTo>
                  <a:cubicBezTo>
                    <a:pt x="2" y="0"/>
                    <a:pt x="1" y="2"/>
                    <a:pt x="1" y="4"/>
                  </a:cubicBezTo>
                  <a:cubicBezTo>
                    <a:pt x="0" y="4"/>
                    <a:pt x="0" y="4"/>
                    <a:pt x="0" y="4"/>
                  </a:cubicBezTo>
                  <a:cubicBezTo>
                    <a:pt x="0" y="5"/>
                    <a:pt x="1" y="5"/>
                    <a:pt x="1" y="5"/>
                  </a:cubicBezTo>
                  <a:cubicBezTo>
                    <a:pt x="2" y="7"/>
                    <a:pt x="2" y="8"/>
                    <a:pt x="4" y="8"/>
                  </a:cubicBezTo>
                  <a:cubicBezTo>
                    <a:pt x="5" y="8"/>
                    <a:pt x="6" y="7"/>
                    <a:pt x="6" y="5"/>
                  </a:cubicBezTo>
                  <a:cubicBezTo>
                    <a:pt x="7" y="5"/>
                    <a:pt x="7" y="5"/>
                    <a:pt x="7" y="4"/>
                  </a:cubicBezTo>
                  <a:lnTo>
                    <a:pt x="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1"/>
            <p:cNvSpPr>
              <a:spLocks/>
            </p:cNvSpPr>
            <p:nvPr/>
          </p:nvSpPr>
          <p:spPr bwMode="auto">
            <a:xfrm>
              <a:off x="3535363" y="930275"/>
              <a:ext cx="85725" cy="52388"/>
            </a:xfrm>
            <a:custGeom>
              <a:avLst/>
              <a:gdLst/>
              <a:ahLst/>
              <a:cxnLst>
                <a:cxn ang="0">
                  <a:pos x="13" y="5"/>
                </a:cxn>
                <a:cxn ang="0">
                  <a:pos x="12" y="2"/>
                </a:cxn>
                <a:cxn ang="0">
                  <a:pos x="9" y="0"/>
                </a:cxn>
                <a:cxn ang="0">
                  <a:pos x="8" y="0"/>
                </a:cxn>
                <a:cxn ang="0">
                  <a:pos x="8" y="0"/>
                </a:cxn>
                <a:cxn ang="0">
                  <a:pos x="7" y="5"/>
                </a:cxn>
                <a:cxn ang="0">
                  <a:pos x="7" y="2"/>
                </a:cxn>
                <a:cxn ang="0">
                  <a:pos x="7" y="1"/>
                </a:cxn>
                <a:cxn ang="0">
                  <a:pos x="7" y="1"/>
                </a:cxn>
                <a:cxn ang="0">
                  <a:pos x="7" y="1"/>
                </a:cxn>
                <a:cxn ang="0">
                  <a:pos x="6" y="1"/>
                </a:cxn>
                <a:cxn ang="0">
                  <a:pos x="6" y="1"/>
                </a:cxn>
                <a:cxn ang="0">
                  <a:pos x="6" y="1"/>
                </a:cxn>
                <a:cxn ang="0">
                  <a:pos x="6" y="2"/>
                </a:cxn>
                <a:cxn ang="0">
                  <a:pos x="6" y="5"/>
                </a:cxn>
                <a:cxn ang="0">
                  <a:pos x="5" y="0"/>
                </a:cxn>
                <a:cxn ang="0">
                  <a:pos x="5" y="0"/>
                </a:cxn>
                <a:cxn ang="0">
                  <a:pos x="4" y="0"/>
                </a:cxn>
                <a:cxn ang="0">
                  <a:pos x="1" y="2"/>
                </a:cxn>
                <a:cxn ang="0">
                  <a:pos x="0" y="5"/>
                </a:cxn>
                <a:cxn ang="0">
                  <a:pos x="0" y="8"/>
                </a:cxn>
                <a:cxn ang="0">
                  <a:pos x="2" y="8"/>
                </a:cxn>
                <a:cxn ang="0">
                  <a:pos x="2" y="5"/>
                </a:cxn>
                <a:cxn ang="0">
                  <a:pos x="3" y="4"/>
                </a:cxn>
                <a:cxn ang="0">
                  <a:pos x="3" y="8"/>
                </a:cxn>
                <a:cxn ang="0">
                  <a:pos x="6" y="8"/>
                </a:cxn>
                <a:cxn ang="0">
                  <a:pos x="10" y="8"/>
                </a:cxn>
                <a:cxn ang="0">
                  <a:pos x="10" y="4"/>
                </a:cxn>
                <a:cxn ang="0">
                  <a:pos x="10" y="5"/>
                </a:cxn>
                <a:cxn ang="0">
                  <a:pos x="11" y="8"/>
                </a:cxn>
                <a:cxn ang="0">
                  <a:pos x="13" y="8"/>
                </a:cxn>
                <a:cxn ang="0">
                  <a:pos x="13" y="5"/>
                </a:cxn>
              </a:cxnLst>
              <a:rect l="0" t="0" r="r" b="b"/>
              <a:pathLst>
                <a:path w="13" h="8">
                  <a:moveTo>
                    <a:pt x="13" y="5"/>
                  </a:moveTo>
                  <a:cubicBezTo>
                    <a:pt x="13" y="3"/>
                    <a:pt x="12" y="2"/>
                    <a:pt x="12" y="2"/>
                  </a:cubicBezTo>
                  <a:cubicBezTo>
                    <a:pt x="11" y="1"/>
                    <a:pt x="9" y="1"/>
                    <a:pt x="9" y="0"/>
                  </a:cubicBezTo>
                  <a:cubicBezTo>
                    <a:pt x="8" y="0"/>
                    <a:pt x="8" y="0"/>
                    <a:pt x="8" y="0"/>
                  </a:cubicBezTo>
                  <a:cubicBezTo>
                    <a:pt x="8" y="0"/>
                    <a:pt x="8" y="0"/>
                    <a:pt x="8" y="0"/>
                  </a:cubicBezTo>
                  <a:cubicBezTo>
                    <a:pt x="8" y="1"/>
                    <a:pt x="7" y="5"/>
                    <a:pt x="7" y="5"/>
                  </a:cubicBezTo>
                  <a:cubicBezTo>
                    <a:pt x="7" y="2"/>
                    <a:pt x="7" y="2"/>
                    <a:pt x="7" y="2"/>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1"/>
                    <a:pt x="6" y="1"/>
                    <a:pt x="6" y="1"/>
                  </a:cubicBezTo>
                  <a:cubicBezTo>
                    <a:pt x="6" y="2"/>
                    <a:pt x="6" y="2"/>
                    <a:pt x="6" y="2"/>
                  </a:cubicBezTo>
                  <a:cubicBezTo>
                    <a:pt x="6" y="5"/>
                    <a:pt x="6" y="5"/>
                    <a:pt x="6" y="5"/>
                  </a:cubicBezTo>
                  <a:cubicBezTo>
                    <a:pt x="6" y="5"/>
                    <a:pt x="5" y="1"/>
                    <a:pt x="5" y="0"/>
                  </a:cubicBezTo>
                  <a:cubicBezTo>
                    <a:pt x="5" y="0"/>
                    <a:pt x="5" y="0"/>
                    <a:pt x="5" y="0"/>
                  </a:cubicBezTo>
                  <a:cubicBezTo>
                    <a:pt x="4" y="0"/>
                    <a:pt x="4" y="0"/>
                    <a:pt x="4" y="0"/>
                  </a:cubicBezTo>
                  <a:cubicBezTo>
                    <a:pt x="4" y="1"/>
                    <a:pt x="2" y="1"/>
                    <a:pt x="1" y="2"/>
                  </a:cubicBezTo>
                  <a:cubicBezTo>
                    <a:pt x="1" y="2"/>
                    <a:pt x="0" y="3"/>
                    <a:pt x="0" y="5"/>
                  </a:cubicBezTo>
                  <a:cubicBezTo>
                    <a:pt x="0" y="5"/>
                    <a:pt x="0" y="6"/>
                    <a:pt x="0" y="8"/>
                  </a:cubicBezTo>
                  <a:cubicBezTo>
                    <a:pt x="1" y="8"/>
                    <a:pt x="2" y="8"/>
                    <a:pt x="2" y="8"/>
                  </a:cubicBezTo>
                  <a:cubicBezTo>
                    <a:pt x="2" y="7"/>
                    <a:pt x="2" y="6"/>
                    <a:pt x="2" y="5"/>
                  </a:cubicBezTo>
                  <a:cubicBezTo>
                    <a:pt x="2" y="5"/>
                    <a:pt x="3" y="4"/>
                    <a:pt x="3" y="4"/>
                  </a:cubicBezTo>
                  <a:cubicBezTo>
                    <a:pt x="3" y="8"/>
                    <a:pt x="3" y="8"/>
                    <a:pt x="3" y="8"/>
                  </a:cubicBezTo>
                  <a:cubicBezTo>
                    <a:pt x="4" y="8"/>
                    <a:pt x="5" y="8"/>
                    <a:pt x="6" y="8"/>
                  </a:cubicBezTo>
                  <a:cubicBezTo>
                    <a:pt x="8" y="8"/>
                    <a:pt x="9" y="8"/>
                    <a:pt x="10" y="8"/>
                  </a:cubicBezTo>
                  <a:cubicBezTo>
                    <a:pt x="10" y="4"/>
                    <a:pt x="10" y="4"/>
                    <a:pt x="10" y="4"/>
                  </a:cubicBezTo>
                  <a:cubicBezTo>
                    <a:pt x="10" y="4"/>
                    <a:pt x="10" y="5"/>
                    <a:pt x="10" y="5"/>
                  </a:cubicBezTo>
                  <a:cubicBezTo>
                    <a:pt x="10" y="6"/>
                    <a:pt x="11" y="7"/>
                    <a:pt x="11" y="8"/>
                  </a:cubicBezTo>
                  <a:cubicBezTo>
                    <a:pt x="11" y="8"/>
                    <a:pt x="12" y="8"/>
                    <a:pt x="13" y="8"/>
                  </a:cubicBezTo>
                  <a:cubicBezTo>
                    <a:pt x="13" y="6"/>
                    <a:pt x="13" y="5"/>
                    <a:pt x="1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2"/>
            <p:cNvSpPr>
              <a:spLocks/>
            </p:cNvSpPr>
            <p:nvPr/>
          </p:nvSpPr>
          <p:spPr bwMode="auto">
            <a:xfrm>
              <a:off x="3554413" y="877888"/>
              <a:ext cx="46038" cy="52388"/>
            </a:xfrm>
            <a:custGeom>
              <a:avLst/>
              <a:gdLst/>
              <a:ahLst/>
              <a:cxnLst>
                <a:cxn ang="0">
                  <a:pos x="1" y="4"/>
                </a:cxn>
                <a:cxn ang="0">
                  <a:pos x="0" y="4"/>
                </a:cxn>
                <a:cxn ang="0">
                  <a:pos x="1" y="5"/>
                </a:cxn>
                <a:cxn ang="0">
                  <a:pos x="4" y="8"/>
                </a:cxn>
                <a:cxn ang="0">
                  <a:pos x="6" y="5"/>
                </a:cxn>
                <a:cxn ang="0">
                  <a:pos x="7" y="4"/>
                </a:cxn>
                <a:cxn ang="0">
                  <a:pos x="6" y="4"/>
                </a:cxn>
                <a:cxn ang="0">
                  <a:pos x="4" y="0"/>
                </a:cxn>
                <a:cxn ang="0">
                  <a:pos x="1" y="4"/>
                </a:cxn>
              </a:cxnLst>
              <a:rect l="0" t="0" r="r" b="b"/>
              <a:pathLst>
                <a:path w="7" h="8">
                  <a:moveTo>
                    <a:pt x="1" y="4"/>
                  </a:moveTo>
                  <a:cubicBezTo>
                    <a:pt x="0" y="4"/>
                    <a:pt x="0" y="4"/>
                    <a:pt x="0" y="4"/>
                  </a:cubicBezTo>
                  <a:cubicBezTo>
                    <a:pt x="0" y="5"/>
                    <a:pt x="1" y="5"/>
                    <a:pt x="1" y="5"/>
                  </a:cubicBezTo>
                  <a:cubicBezTo>
                    <a:pt x="1" y="7"/>
                    <a:pt x="2" y="8"/>
                    <a:pt x="4" y="8"/>
                  </a:cubicBezTo>
                  <a:cubicBezTo>
                    <a:pt x="5" y="8"/>
                    <a:pt x="6" y="7"/>
                    <a:pt x="6" y="5"/>
                  </a:cubicBezTo>
                  <a:cubicBezTo>
                    <a:pt x="6" y="5"/>
                    <a:pt x="7" y="5"/>
                    <a:pt x="7" y="4"/>
                  </a:cubicBezTo>
                  <a:cubicBezTo>
                    <a:pt x="6" y="4"/>
                    <a:pt x="6" y="4"/>
                    <a:pt x="6" y="4"/>
                  </a:cubicBezTo>
                  <a:cubicBezTo>
                    <a:pt x="6" y="2"/>
                    <a:pt x="5" y="0"/>
                    <a:pt x="4" y="0"/>
                  </a:cubicBezTo>
                  <a:cubicBezTo>
                    <a:pt x="2" y="0"/>
                    <a:pt x="1" y="2"/>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3"/>
            <p:cNvSpPr>
              <a:spLocks/>
            </p:cNvSpPr>
            <p:nvPr/>
          </p:nvSpPr>
          <p:spPr bwMode="auto">
            <a:xfrm>
              <a:off x="3317875" y="930275"/>
              <a:ext cx="79375" cy="52388"/>
            </a:xfrm>
            <a:custGeom>
              <a:avLst/>
              <a:gdLst/>
              <a:ahLst/>
              <a:cxnLst>
                <a:cxn ang="0">
                  <a:pos x="11" y="2"/>
                </a:cxn>
                <a:cxn ang="0">
                  <a:pos x="8" y="0"/>
                </a:cxn>
                <a:cxn ang="0">
                  <a:pos x="8" y="0"/>
                </a:cxn>
                <a:cxn ang="0">
                  <a:pos x="8" y="0"/>
                </a:cxn>
                <a:cxn ang="0">
                  <a:pos x="7" y="5"/>
                </a:cxn>
                <a:cxn ang="0">
                  <a:pos x="6" y="2"/>
                </a:cxn>
                <a:cxn ang="0">
                  <a:pos x="7" y="1"/>
                </a:cxn>
                <a:cxn ang="0">
                  <a:pos x="6" y="1"/>
                </a:cxn>
                <a:cxn ang="0">
                  <a:pos x="6" y="1"/>
                </a:cxn>
                <a:cxn ang="0">
                  <a:pos x="6" y="1"/>
                </a:cxn>
                <a:cxn ang="0">
                  <a:pos x="6" y="1"/>
                </a:cxn>
                <a:cxn ang="0">
                  <a:pos x="5" y="1"/>
                </a:cxn>
                <a:cxn ang="0">
                  <a:pos x="5" y="2"/>
                </a:cxn>
                <a:cxn ang="0">
                  <a:pos x="5" y="5"/>
                </a:cxn>
                <a:cxn ang="0">
                  <a:pos x="4" y="0"/>
                </a:cxn>
                <a:cxn ang="0">
                  <a:pos x="4" y="0"/>
                </a:cxn>
                <a:cxn ang="0">
                  <a:pos x="4" y="0"/>
                </a:cxn>
                <a:cxn ang="0">
                  <a:pos x="1" y="2"/>
                </a:cxn>
                <a:cxn ang="0">
                  <a:pos x="0" y="5"/>
                </a:cxn>
                <a:cxn ang="0">
                  <a:pos x="0" y="8"/>
                </a:cxn>
                <a:cxn ang="0">
                  <a:pos x="2" y="8"/>
                </a:cxn>
                <a:cxn ang="0">
                  <a:pos x="2" y="5"/>
                </a:cxn>
                <a:cxn ang="0">
                  <a:pos x="2" y="4"/>
                </a:cxn>
                <a:cxn ang="0">
                  <a:pos x="2" y="8"/>
                </a:cxn>
                <a:cxn ang="0">
                  <a:pos x="6" y="8"/>
                </a:cxn>
                <a:cxn ang="0">
                  <a:pos x="10" y="8"/>
                </a:cxn>
                <a:cxn ang="0">
                  <a:pos x="10" y="4"/>
                </a:cxn>
                <a:cxn ang="0">
                  <a:pos x="10" y="5"/>
                </a:cxn>
                <a:cxn ang="0">
                  <a:pos x="10" y="8"/>
                </a:cxn>
                <a:cxn ang="0">
                  <a:pos x="12" y="8"/>
                </a:cxn>
                <a:cxn ang="0">
                  <a:pos x="12" y="5"/>
                </a:cxn>
                <a:cxn ang="0">
                  <a:pos x="11" y="2"/>
                </a:cxn>
              </a:cxnLst>
              <a:rect l="0" t="0" r="r" b="b"/>
              <a:pathLst>
                <a:path w="12" h="8">
                  <a:moveTo>
                    <a:pt x="11" y="2"/>
                  </a:moveTo>
                  <a:cubicBezTo>
                    <a:pt x="10" y="1"/>
                    <a:pt x="9" y="1"/>
                    <a:pt x="8" y="0"/>
                  </a:cubicBezTo>
                  <a:cubicBezTo>
                    <a:pt x="8" y="0"/>
                    <a:pt x="8" y="0"/>
                    <a:pt x="8" y="0"/>
                  </a:cubicBezTo>
                  <a:cubicBezTo>
                    <a:pt x="8" y="0"/>
                    <a:pt x="8" y="0"/>
                    <a:pt x="8" y="0"/>
                  </a:cubicBezTo>
                  <a:cubicBezTo>
                    <a:pt x="8" y="1"/>
                    <a:pt x="7" y="5"/>
                    <a:pt x="7" y="5"/>
                  </a:cubicBezTo>
                  <a:cubicBezTo>
                    <a:pt x="6" y="2"/>
                    <a:pt x="6" y="2"/>
                    <a:pt x="6" y="2"/>
                  </a:cubicBezTo>
                  <a:cubicBezTo>
                    <a:pt x="7" y="1"/>
                    <a:pt x="7" y="1"/>
                    <a:pt x="7"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2"/>
                    <a:pt x="5" y="2"/>
                    <a:pt x="5" y="2"/>
                  </a:cubicBezTo>
                  <a:cubicBezTo>
                    <a:pt x="5" y="5"/>
                    <a:pt x="5" y="5"/>
                    <a:pt x="5" y="5"/>
                  </a:cubicBezTo>
                  <a:cubicBezTo>
                    <a:pt x="5" y="5"/>
                    <a:pt x="4" y="1"/>
                    <a:pt x="4" y="0"/>
                  </a:cubicBezTo>
                  <a:cubicBezTo>
                    <a:pt x="4" y="0"/>
                    <a:pt x="4" y="0"/>
                    <a:pt x="4" y="0"/>
                  </a:cubicBezTo>
                  <a:cubicBezTo>
                    <a:pt x="4" y="0"/>
                    <a:pt x="4" y="0"/>
                    <a:pt x="4" y="0"/>
                  </a:cubicBezTo>
                  <a:cubicBezTo>
                    <a:pt x="3" y="1"/>
                    <a:pt x="1" y="1"/>
                    <a:pt x="1" y="2"/>
                  </a:cubicBezTo>
                  <a:cubicBezTo>
                    <a:pt x="0" y="2"/>
                    <a:pt x="0" y="3"/>
                    <a:pt x="0" y="5"/>
                  </a:cubicBezTo>
                  <a:cubicBezTo>
                    <a:pt x="0" y="5"/>
                    <a:pt x="0" y="6"/>
                    <a:pt x="0" y="8"/>
                  </a:cubicBezTo>
                  <a:cubicBezTo>
                    <a:pt x="0" y="8"/>
                    <a:pt x="1" y="8"/>
                    <a:pt x="2" y="8"/>
                  </a:cubicBezTo>
                  <a:cubicBezTo>
                    <a:pt x="2" y="7"/>
                    <a:pt x="2" y="6"/>
                    <a:pt x="2" y="5"/>
                  </a:cubicBezTo>
                  <a:cubicBezTo>
                    <a:pt x="2" y="5"/>
                    <a:pt x="2" y="4"/>
                    <a:pt x="2" y="4"/>
                  </a:cubicBezTo>
                  <a:cubicBezTo>
                    <a:pt x="2" y="8"/>
                    <a:pt x="2" y="8"/>
                    <a:pt x="2" y="8"/>
                  </a:cubicBezTo>
                  <a:cubicBezTo>
                    <a:pt x="3" y="8"/>
                    <a:pt x="5" y="8"/>
                    <a:pt x="6" y="8"/>
                  </a:cubicBezTo>
                  <a:cubicBezTo>
                    <a:pt x="7" y="8"/>
                    <a:pt x="8" y="8"/>
                    <a:pt x="10" y="8"/>
                  </a:cubicBezTo>
                  <a:cubicBezTo>
                    <a:pt x="10" y="4"/>
                    <a:pt x="10" y="4"/>
                    <a:pt x="10" y="4"/>
                  </a:cubicBezTo>
                  <a:cubicBezTo>
                    <a:pt x="10" y="4"/>
                    <a:pt x="10" y="5"/>
                    <a:pt x="10" y="5"/>
                  </a:cubicBezTo>
                  <a:cubicBezTo>
                    <a:pt x="10" y="6"/>
                    <a:pt x="10" y="7"/>
                    <a:pt x="10" y="8"/>
                  </a:cubicBezTo>
                  <a:cubicBezTo>
                    <a:pt x="11" y="8"/>
                    <a:pt x="11" y="8"/>
                    <a:pt x="12" y="8"/>
                  </a:cubicBezTo>
                  <a:cubicBezTo>
                    <a:pt x="12" y="6"/>
                    <a:pt x="12" y="5"/>
                    <a:pt x="12" y="5"/>
                  </a:cubicBezTo>
                  <a:cubicBezTo>
                    <a:pt x="12" y="3"/>
                    <a:pt x="11" y="2"/>
                    <a:pt x="1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34"/>
            <p:cNvSpPr>
              <a:spLocks/>
            </p:cNvSpPr>
            <p:nvPr/>
          </p:nvSpPr>
          <p:spPr bwMode="auto">
            <a:xfrm>
              <a:off x="3336925" y="877888"/>
              <a:ext cx="39688" cy="52388"/>
            </a:xfrm>
            <a:custGeom>
              <a:avLst/>
              <a:gdLst/>
              <a:ahLst/>
              <a:cxnLst>
                <a:cxn ang="0">
                  <a:pos x="0" y="5"/>
                </a:cxn>
                <a:cxn ang="0">
                  <a:pos x="3" y="8"/>
                </a:cxn>
                <a:cxn ang="0">
                  <a:pos x="5" y="5"/>
                </a:cxn>
                <a:cxn ang="0">
                  <a:pos x="6" y="4"/>
                </a:cxn>
                <a:cxn ang="0">
                  <a:pos x="6" y="4"/>
                </a:cxn>
                <a:cxn ang="0">
                  <a:pos x="3" y="0"/>
                </a:cxn>
                <a:cxn ang="0">
                  <a:pos x="0" y="4"/>
                </a:cxn>
                <a:cxn ang="0">
                  <a:pos x="0" y="4"/>
                </a:cxn>
                <a:cxn ang="0">
                  <a:pos x="0" y="5"/>
                </a:cxn>
              </a:cxnLst>
              <a:rect l="0" t="0" r="r" b="b"/>
              <a:pathLst>
                <a:path w="6" h="8">
                  <a:moveTo>
                    <a:pt x="0" y="5"/>
                  </a:moveTo>
                  <a:cubicBezTo>
                    <a:pt x="1" y="7"/>
                    <a:pt x="2" y="8"/>
                    <a:pt x="3" y="8"/>
                  </a:cubicBezTo>
                  <a:cubicBezTo>
                    <a:pt x="4" y="8"/>
                    <a:pt x="5" y="7"/>
                    <a:pt x="5" y="5"/>
                  </a:cubicBezTo>
                  <a:cubicBezTo>
                    <a:pt x="6" y="5"/>
                    <a:pt x="6" y="5"/>
                    <a:pt x="6" y="4"/>
                  </a:cubicBezTo>
                  <a:cubicBezTo>
                    <a:pt x="6" y="4"/>
                    <a:pt x="6" y="4"/>
                    <a:pt x="6" y="4"/>
                  </a:cubicBezTo>
                  <a:cubicBezTo>
                    <a:pt x="6" y="2"/>
                    <a:pt x="5" y="0"/>
                    <a:pt x="3" y="0"/>
                  </a:cubicBezTo>
                  <a:cubicBezTo>
                    <a:pt x="1" y="0"/>
                    <a:pt x="0" y="2"/>
                    <a:pt x="0" y="4"/>
                  </a:cubicBezTo>
                  <a:cubicBezTo>
                    <a:pt x="0" y="4"/>
                    <a:pt x="0" y="4"/>
                    <a:pt x="0" y="4"/>
                  </a:cubicBezTo>
                  <a:cubicBezTo>
                    <a:pt x="0" y="5"/>
                    <a:pt x="0" y="5"/>
                    <a:pt x="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35"/>
            <p:cNvSpPr>
              <a:spLocks/>
            </p:cNvSpPr>
            <p:nvPr/>
          </p:nvSpPr>
          <p:spPr bwMode="auto">
            <a:xfrm>
              <a:off x="3416300" y="739775"/>
              <a:ext cx="98425" cy="52388"/>
            </a:xfrm>
            <a:custGeom>
              <a:avLst/>
              <a:gdLst/>
              <a:ahLst/>
              <a:cxnLst>
                <a:cxn ang="0">
                  <a:pos x="3" y="5"/>
                </a:cxn>
                <a:cxn ang="0">
                  <a:pos x="3" y="4"/>
                </a:cxn>
                <a:cxn ang="0">
                  <a:pos x="3" y="8"/>
                </a:cxn>
                <a:cxn ang="0">
                  <a:pos x="8" y="8"/>
                </a:cxn>
                <a:cxn ang="0">
                  <a:pos x="12" y="8"/>
                </a:cxn>
                <a:cxn ang="0">
                  <a:pos x="12" y="4"/>
                </a:cxn>
                <a:cxn ang="0">
                  <a:pos x="12" y="5"/>
                </a:cxn>
                <a:cxn ang="0">
                  <a:pos x="12" y="8"/>
                </a:cxn>
                <a:cxn ang="0">
                  <a:pos x="15" y="8"/>
                </a:cxn>
                <a:cxn ang="0">
                  <a:pos x="15" y="4"/>
                </a:cxn>
                <a:cxn ang="0">
                  <a:pos x="14" y="1"/>
                </a:cxn>
                <a:cxn ang="0">
                  <a:pos x="10" y="0"/>
                </a:cxn>
                <a:cxn ang="0">
                  <a:pos x="10" y="0"/>
                </a:cxn>
                <a:cxn ang="0">
                  <a:pos x="10" y="0"/>
                </a:cxn>
                <a:cxn ang="0">
                  <a:pos x="9" y="5"/>
                </a:cxn>
                <a:cxn ang="0">
                  <a:pos x="8" y="1"/>
                </a:cxn>
                <a:cxn ang="0">
                  <a:pos x="9" y="1"/>
                </a:cxn>
                <a:cxn ang="0">
                  <a:pos x="8" y="0"/>
                </a:cxn>
                <a:cxn ang="0">
                  <a:pos x="8" y="0"/>
                </a:cxn>
                <a:cxn ang="0">
                  <a:pos x="8" y="0"/>
                </a:cxn>
                <a:cxn ang="0">
                  <a:pos x="7" y="0"/>
                </a:cxn>
                <a:cxn ang="0">
                  <a:pos x="7" y="1"/>
                </a:cxn>
                <a:cxn ang="0">
                  <a:pos x="7" y="1"/>
                </a:cxn>
                <a:cxn ang="0">
                  <a:pos x="7" y="5"/>
                </a:cxn>
                <a:cxn ang="0">
                  <a:pos x="5" y="0"/>
                </a:cxn>
                <a:cxn ang="0">
                  <a:pos x="5" y="0"/>
                </a:cxn>
                <a:cxn ang="0">
                  <a:pos x="5" y="0"/>
                </a:cxn>
                <a:cxn ang="0">
                  <a:pos x="2" y="1"/>
                </a:cxn>
                <a:cxn ang="0">
                  <a:pos x="0" y="4"/>
                </a:cxn>
                <a:cxn ang="0">
                  <a:pos x="0" y="8"/>
                </a:cxn>
                <a:cxn ang="0">
                  <a:pos x="3" y="8"/>
                </a:cxn>
                <a:cxn ang="0">
                  <a:pos x="3" y="5"/>
                </a:cxn>
              </a:cxnLst>
              <a:rect l="0" t="0" r="r" b="b"/>
              <a:pathLst>
                <a:path w="15" h="8">
                  <a:moveTo>
                    <a:pt x="3" y="5"/>
                  </a:moveTo>
                  <a:cubicBezTo>
                    <a:pt x="3" y="5"/>
                    <a:pt x="3" y="4"/>
                    <a:pt x="3" y="4"/>
                  </a:cubicBezTo>
                  <a:cubicBezTo>
                    <a:pt x="3" y="8"/>
                    <a:pt x="3" y="8"/>
                    <a:pt x="3" y="8"/>
                  </a:cubicBezTo>
                  <a:cubicBezTo>
                    <a:pt x="5" y="8"/>
                    <a:pt x="6" y="8"/>
                    <a:pt x="8" y="8"/>
                  </a:cubicBezTo>
                  <a:cubicBezTo>
                    <a:pt x="9" y="8"/>
                    <a:pt x="11" y="8"/>
                    <a:pt x="12" y="8"/>
                  </a:cubicBezTo>
                  <a:cubicBezTo>
                    <a:pt x="12" y="4"/>
                    <a:pt x="12" y="4"/>
                    <a:pt x="12" y="4"/>
                  </a:cubicBezTo>
                  <a:cubicBezTo>
                    <a:pt x="12" y="4"/>
                    <a:pt x="12" y="5"/>
                    <a:pt x="12" y="5"/>
                  </a:cubicBezTo>
                  <a:cubicBezTo>
                    <a:pt x="12" y="6"/>
                    <a:pt x="12" y="7"/>
                    <a:pt x="12" y="8"/>
                  </a:cubicBezTo>
                  <a:cubicBezTo>
                    <a:pt x="13" y="8"/>
                    <a:pt x="14" y="8"/>
                    <a:pt x="15" y="8"/>
                  </a:cubicBezTo>
                  <a:cubicBezTo>
                    <a:pt x="15" y="7"/>
                    <a:pt x="15" y="5"/>
                    <a:pt x="15" y="4"/>
                  </a:cubicBezTo>
                  <a:cubicBezTo>
                    <a:pt x="15" y="2"/>
                    <a:pt x="14" y="1"/>
                    <a:pt x="14" y="1"/>
                  </a:cubicBezTo>
                  <a:cubicBezTo>
                    <a:pt x="13" y="1"/>
                    <a:pt x="11" y="0"/>
                    <a:pt x="10" y="0"/>
                  </a:cubicBezTo>
                  <a:cubicBezTo>
                    <a:pt x="10" y="0"/>
                    <a:pt x="10" y="0"/>
                    <a:pt x="10" y="0"/>
                  </a:cubicBezTo>
                  <a:cubicBezTo>
                    <a:pt x="10" y="0"/>
                    <a:pt x="10" y="0"/>
                    <a:pt x="10" y="0"/>
                  </a:cubicBezTo>
                  <a:cubicBezTo>
                    <a:pt x="10" y="0"/>
                    <a:pt x="9" y="5"/>
                    <a:pt x="9" y="5"/>
                  </a:cubicBezTo>
                  <a:cubicBezTo>
                    <a:pt x="8" y="1"/>
                    <a:pt x="8" y="1"/>
                    <a:pt x="8" y="1"/>
                  </a:cubicBezTo>
                  <a:cubicBezTo>
                    <a:pt x="9" y="1"/>
                    <a:pt x="9" y="1"/>
                    <a:pt x="9" y="1"/>
                  </a:cubicBezTo>
                  <a:cubicBezTo>
                    <a:pt x="8" y="0"/>
                    <a:pt x="8" y="0"/>
                    <a:pt x="8" y="0"/>
                  </a:cubicBezTo>
                  <a:cubicBezTo>
                    <a:pt x="8" y="0"/>
                    <a:pt x="8" y="0"/>
                    <a:pt x="8" y="0"/>
                  </a:cubicBezTo>
                  <a:cubicBezTo>
                    <a:pt x="8" y="0"/>
                    <a:pt x="8" y="0"/>
                    <a:pt x="8" y="0"/>
                  </a:cubicBezTo>
                  <a:cubicBezTo>
                    <a:pt x="7" y="0"/>
                    <a:pt x="7" y="0"/>
                    <a:pt x="7" y="0"/>
                  </a:cubicBezTo>
                  <a:cubicBezTo>
                    <a:pt x="7" y="1"/>
                    <a:pt x="7" y="1"/>
                    <a:pt x="7" y="1"/>
                  </a:cubicBezTo>
                  <a:cubicBezTo>
                    <a:pt x="7" y="1"/>
                    <a:pt x="7" y="1"/>
                    <a:pt x="7" y="1"/>
                  </a:cubicBezTo>
                  <a:cubicBezTo>
                    <a:pt x="7" y="5"/>
                    <a:pt x="7" y="5"/>
                    <a:pt x="7" y="5"/>
                  </a:cubicBezTo>
                  <a:cubicBezTo>
                    <a:pt x="7" y="5"/>
                    <a:pt x="5" y="0"/>
                    <a:pt x="5" y="0"/>
                  </a:cubicBezTo>
                  <a:cubicBezTo>
                    <a:pt x="5" y="0"/>
                    <a:pt x="5" y="0"/>
                    <a:pt x="5" y="0"/>
                  </a:cubicBezTo>
                  <a:cubicBezTo>
                    <a:pt x="5" y="0"/>
                    <a:pt x="5" y="0"/>
                    <a:pt x="5" y="0"/>
                  </a:cubicBezTo>
                  <a:cubicBezTo>
                    <a:pt x="5" y="0"/>
                    <a:pt x="3" y="1"/>
                    <a:pt x="2" y="1"/>
                  </a:cubicBezTo>
                  <a:cubicBezTo>
                    <a:pt x="1" y="1"/>
                    <a:pt x="1" y="2"/>
                    <a:pt x="0" y="4"/>
                  </a:cubicBezTo>
                  <a:cubicBezTo>
                    <a:pt x="0" y="5"/>
                    <a:pt x="0" y="7"/>
                    <a:pt x="0" y="8"/>
                  </a:cubicBezTo>
                  <a:cubicBezTo>
                    <a:pt x="1" y="8"/>
                    <a:pt x="2" y="8"/>
                    <a:pt x="3" y="8"/>
                  </a:cubicBezTo>
                  <a:cubicBezTo>
                    <a:pt x="3" y="7"/>
                    <a:pt x="3" y="6"/>
                    <a:pt x="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6"/>
            <p:cNvSpPr>
              <a:spLocks/>
            </p:cNvSpPr>
            <p:nvPr/>
          </p:nvSpPr>
          <p:spPr bwMode="auto">
            <a:xfrm>
              <a:off x="3443288" y="673100"/>
              <a:ext cx="46038" cy="58738"/>
            </a:xfrm>
            <a:custGeom>
              <a:avLst/>
              <a:gdLst/>
              <a:ahLst/>
              <a:cxnLst>
                <a:cxn ang="0">
                  <a:pos x="1" y="6"/>
                </a:cxn>
                <a:cxn ang="0">
                  <a:pos x="4" y="9"/>
                </a:cxn>
                <a:cxn ang="0">
                  <a:pos x="7" y="6"/>
                </a:cxn>
                <a:cxn ang="0">
                  <a:pos x="7" y="5"/>
                </a:cxn>
                <a:cxn ang="0">
                  <a:pos x="7" y="4"/>
                </a:cxn>
                <a:cxn ang="0">
                  <a:pos x="4" y="0"/>
                </a:cxn>
                <a:cxn ang="0">
                  <a:pos x="1" y="4"/>
                </a:cxn>
                <a:cxn ang="0">
                  <a:pos x="0" y="5"/>
                </a:cxn>
                <a:cxn ang="0">
                  <a:pos x="1" y="6"/>
                </a:cxn>
              </a:cxnLst>
              <a:rect l="0" t="0" r="r" b="b"/>
              <a:pathLst>
                <a:path w="7" h="9">
                  <a:moveTo>
                    <a:pt x="1" y="6"/>
                  </a:moveTo>
                  <a:cubicBezTo>
                    <a:pt x="1" y="8"/>
                    <a:pt x="2" y="9"/>
                    <a:pt x="4" y="9"/>
                  </a:cubicBezTo>
                  <a:cubicBezTo>
                    <a:pt x="5" y="9"/>
                    <a:pt x="6" y="8"/>
                    <a:pt x="7" y="6"/>
                  </a:cubicBezTo>
                  <a:cubicBezTo>
                    <a:pt x="7" y="6"/>
                    <a:pt x="7" y="5"/>
                    <a:pt x="7" y="5"/>
                  </a:cubicBezTo>
                  <a:cubicBezTo>
                    <a:pt x="7" y="4"/>
                    <a:pt x="7" y="4"/>
                    <a:pt x="7" y="4"/>
                  </a:cubicBezTo>
                  <a:cubicBezTo>
                    <a:pt x="7" y="2"/>
                    <a:pt x="6" y="0"/>
                    <a:pt x="4" y="0"/>
                  </a:cubicBezTo>
                  <a:cubicBezTo>
                    <a:pt x="2" y="0"/>
                    <a:pt x="1" y="2"/>
                    <a:pt x="1" y="4"/>
                  </a:cubicBezTo>
                  <a:cubicBezTo>
                    <a:pt x="0" y="4"/>
                    <a:pt x="0" y="4"/>
                    <a:pt x="0" y="5"/>
                  </a:cubicBezTo>
                  <a:cubicBezTo>
                    <a:pt x="0" y="5"/>
                    <a:pt x="0" y="6"/>
                    <a:pt x="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7"/>
            <p:cNvSpPr>
              <a:spLocks/>
            </p:cNvSpPr>
            <p:nvPr/>
          </p:nvSpPr>
          <p:spPr bwMode="auto">
            <a:xfrm>
              <a:off x="3349625" y="804863"/>
              <a:ext cx="231775" cy="66675"/>
            </a:xfrm>
            <a:custGeom>
              <a:avLst/>
              <a:gdLst/>
              <a:ahLst/>
              <a:cxnLst>
                <a:cxn ang="0">
                  <a:pos x="1" y="10"/>
                </a:cxn>
                <a:cxn ang="0">
                  <a:pos x="1" y="9"/>
                </a:cxn>
                <a:cxn ang="0">
                  <a:pos x="1" y="5"/>
                </a:cxn>
                <a:cxn ang="0">
                  <a:pos x="2" y="5"/>
                </a:cxn>
                <a:cxn ang="0">
                  <a:pos x="17" y="5"/>
                </a:cxn>
                <a:cxn ang="0">
                  <a:pos x="17" y="9"/>
                </a:cxn>
                <a:cxn ang="0">
                  <a:pos x="18" y="10"/>
                </a:cxn>
                <a:cxn ang="0">
                  <a:pos x="18" y="9"/>
                </a:cxn>
                <a:cxn ang="0">
                  <a:pos x="18" y="5"/>
                </a:cxn>
                <a:cxn ang="0">
                  <a:pos x="33" y="5"/>
                </a:cxn>
                <a:cxn ang="0">
                  <a:pos x="34" y="5"/>
                </a:cxn>
                <a:cxn ang="0">
                  <a:pos x="34" y="9"/>
                </a:cxn>
                <a:cxn ang="0">
                  <a:pos x="35" y="10"/>
                </a:cxn>
                <a:cxn ang="0">
                  <a:pos x="35" y="9"/>
                </a:cxn>
                <a:cxn ang="0">
                  <a:pos x="35" y="5"/>
                </a:cxn>
                <a:cxn ang="0">
                  <a:pos x="33" y="3"/>
                </a:cxn>
                <a:cxn ang="0">
                  <a:pos x="18" y="3"/>
                </a:cxn>
                <a:cxn ang="0">
                  <a:pos x="18" y="0"/>
                </a:cxn>
                <a:cxn ang="0">
                  <a:pos x="18" y="0"/>
                </a:cxn>
                <a:cxn ang="0">
                  <a:pos x="17" y="0"/>
                </a:cxn>
                <a:cxn ang="0">
                  <a:pos x="17" y="3"/>
                </a:cxn>
                <a:cxn ang="0">
                  <a:pos x="2" y="3"/>
                </a:cxn>
                <a:cxn ang="0">
                  <a:pos x="0" y="5"/>
                </a:cxn>
                <a:cxn ang="0">
                  <a:pos x="0" y="9"/>
                </a:cxn>
                <a:cxn ang="0">
                  <a:pos x="1" y="10"/>
                </a:cxn>
              </a:cxnLst>
              <a:rect l="0" t="0" r="r" b="b"/>
              <a:pathLst>
                <a:path w="35" h="10">
                  <a:moveTo>
                    <a:pt x="1" y="10"/>
                  </a:moveTo>
                  <a:cubicBezTo>
                    <a:pt x="1" y="10"/>
                    <a:pt x="1" y="10"/>
                    <a:pt x="1" y="9"/>
                  </a:cubicBezTo>
                  <a:cubicBezTo>
                    <a:pt x="1" y="5"/>
                    <a:pt x="1" y="5"/>
                    <a:pt x="1" y="5"/>
                  </a:cubicBezTo>
                  <a:cubicBezTo>
                    <a:pt x="2" y="5"/>
                    <a:pt x="2" y="5"/>
                    <a:pt x="2" y="5"/>
                  </a:cubicBezTo>
                  <a:cubicBezTo>
                    <a:pt x="17" y="5"/>
                    <a:pt x="17" y="5"/>
                    <a:pt x="17" y="5"/>
                  </a:cubicBezTo>
                  <a:cubicBezTo>
                    <a:pt x="17" y="9"/>
                    <a:pt x="17" y="9"/>
                    <a:pt x="17" y="9"/>
                  </a:cubicBezTo>
                  <a:cubicBezTo>
                    <a:pt x="17" y="10"/>
                    <a:pt x="17" y="10"/>
                    <a:pt x="18" y="10"/>
                  </a:cubicBezTo>
                  <a:cubicBezTo>
                    <a:pt x="18" y="10"/>
                    <a:pt x="18" y="10"/>
                    <a:pt x="18" y="9"/>
                  </a:cubicBezTo>
                  <a:cubicBezTo>
                    <a:pt x="18" y="5"/>
                    <a:pt x="18" y="5"/>
                    <a:pt x="18" y="5"/>
                  </a:cubicBezTo>
                  <a:cubicBezTo>
                    <a:pt x="33" y="5"/>
                    <a:pt x="33" y="5"/>
                    <a:pt x="33" y="5"/>
                  </a:cubicBezTo>
                  <a:cubicBezTo>
                    <a:pt x="34" y="5"/>
                    <a:pt x="34" y="5"/>
                    <a:pt x="34" y="5"/>
                  </a:cubicBezTo>
                  <a:cubicBezTo>
                    <a:pt x="34" y="9"/>
                    <a:pt x="34" y="9"/>
                    <a:pt x="34" y="9"/>
                  </a:cubicBezTo>
                  <a:cubicBezTo>
                    <a:pt x="34" y="10"/>
                    <a:pt x="34" y="10"/>
                    <a:pt x="35" y="10"/>
                  </a:cubicBezTo>
                  <a:cubicBezTo>
                    <a:pt x="35" y="10"/>
                    <a:pt x="35" y="10"/>
                    <a:pt x="35" y="9"/>
                  </a:cubicBezTo>
                  <a:cubicBezTo>
                    <a:pt x="35" y="5"/>
                    <a:pt x="35" y="5"/>
                    <a:pt x="35" y="5"/>
                  </a:cubicBezTo>
                  <a:cubicBezTo>
                    <a:pt x="35" y="4"/>
                    <a:pt x="35" y="3"/>
                    <a:pt x="33" y="3"/>
                  </a:cubicBezTo>
                  <a:cubicBezTo>
                    <a:pt x="18" y="3"/>
                    <a:pt x="18" y="3"/>
                    <a:pt x="18" y="3"/>
                  </a:cubicBezTo>
                  <a:cubicBezTo>
                    <a:pt x="18" y="0"/>
                    <a:pt x="18" y="0"/>
                    <a:pt x="18" y="0"/>
                  </a:cubicBezTo>
                  <a:cubicBezTo>
                    <a:pt x="18" y="0"/>
                    <a:pt x="18" y="0"/>
                    <a:pt x="18" y="0"/>
                  </a:cubicBezTo>
                  <a:cubicBezTo>
                    <a:pt x="17" y="0"/>
                    <a:pt x="17" y="0"/>
                    <a:pt x="17" y="0"/>
                  </a:cubicBezTo>
                  <a:cubicBezTo>
                    <a:pt x="17" y="3"/>
                    <a:pt x="17" y="3"/>
                    <a:pt x="17" y="3"/>
                  </a:cubicBezTo>
                  <a:cubicBezTo>
                    <a:pt x="2" y="3"/>
                    <a:pt x="2" y="3"/>
                    <a:pt x="2" y="3"/>
                  </a:cubicBezTo>
                  <a:cubicBezTo>
                    <a:pt x="1" y="3"/>
                    <a:pt x="0" y="4"/>
                    <a:pt x="0" y="5"/>
                  </a:cubicBezTo>
                  <a:cubicBezTo>
                    <a:pt x="0" y="9"/>
                    <a:pt x="0" y="9"/>
                    <a:pt x="0" y="9"/>
                  </a:cubicBezTo>
                  <a:cubicBezTo>
                    <a:pt x="0" y="10"/>
                    <a:pt x="0" y="10"/>
                    <a:pt x="1"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upare 22"/>
          <p:cNvGrpSpPr/>
          <p:nvPr/>
        </p:nvGrpSpPr>
        <p:grpSpPr>
          <a:xfrm>
            <a:off x="1403450" y="1561993"/>
            <a:ext cx="1811887" cy="380521"/>
            <a:chOff x="1168030" y="1248508"/>
            <a:chExt cx="1811887" cy="447069"/>
          </a:xfrm>
        </p:grpSpPr>
        <p:sp>
          <p:nvSpPr>
            <p:cNvPr id="24" name="Rectangle 3"/>
            <p:cNvSpPr>
              <a:spLocks noChangeArrowheads="1"/>
            </p:cNvSpPr>
            <p:nvPr/>
          </p:nvSpPr>
          <p:spPr bwMode="auto">
            <a:xfrm>
              <a:off x="1516055" y="1326245"/>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25" name="Group 552"/>
            <p:cNvGrpSpPr/>
            <p:nvPr/>
          </p:nvGrpSpPr>
          <p:grpSpPr>
            <a:xfrm>
              <a:off x="1168030" y="1248508"/>
              <a:ext cx="465984" cy="414515"/>
              <a:chOff x="6238876" y="2390775"/>
              <a:chExt cx="576262" cy="419101"/>
            </a:xfrm>
            <a:solidFill>
              <a:schemeClr val="tx1"/>
            </a:solidFill>
          </p:grpSpPr>
          <p:sp>
            <p:nvSpPr>
              <p:cNvPr id="26"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Dreptunghi 3"/>
          <p:cNvSpPr/>
          <p:nvPr/>
        </p:nvSpPr>
        <p:spPr>
          <a:xfrm>
            <a:off x="812829" y="2038059"/>
            <a:ext cx="5353735" cy="5170646"/>
          </a:xfrm>
          <a:prstGeom prst="rect">
            <a:avLst/>
          </a:prstGeom>
        </p:spPr>
        <p:txBody>
          <a:bodyPr wrap="square">
            <a:spAutoFit/>
          </a:bodyPr>
          <a:lstStyle/>
          <a:p>
            <a:pPr algn="just">
              <a:spcAft>
                <a:spcPts val="60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We</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 sz="1200" dirty="0" smtClean="0">
                <a:latin typeface="Times New Roman" panose="02020603050405020304" pitchFamily="18" charset="0"/>
                <a:ea typeface="Calibri" panose="020F0502020204030204" pitchFamily="34" charset="0"/>
                <a:cs typeface="Times New Roman" panose="02020603050405020304" pitchFamily="18" charset="0"/>
              </a:rPr>
              <a:t>find</a:t>
            </a:r>
            <a:r>
              <a:rPr lang="en" sz="1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 sz="1200" dirty="0">
                <a:latin typeface="Times New Roman" panose="02020603050405020304" pitchFamily="18" charset="0"/>
                <a:ea typeface="Calibri" panose="020F0502020204030204" pitchFamily="34" charset="0"/>
                <a:cs typeface="Times New Roman" panose="02020603050405020304" pitchFamily="18" charset="0"/>
              </a:rPr>
              <a:t>that,</a:t>
            </a:r>
            <a:r>
              <a:rPr lang="en" sz="1200" b="1" dirty="0">
                <a:latin typeface="Times New Roman" panose="02020603050405020304" pitchFamily="18" charset="0"/>
                <a:ea typeface="Calibri" panose="020F0502020204030204" pitchFamily="34" charset="0"/>
                <a:cs typeface="Times New Roman" panose="02020603050405020304" pitchFamily="18" charset="0"/>
              </a:rPr>
              <a:t> </a:t>
            </a:r>
            <a:r>
              <a:rPr lang="en" sz="1200" dirty="0">
                <a:latin typeface="Times New Roman" panose="02020603050405020304" pitchFamily="18" charset="0"/>
                <a:ea typeface="Calibri" panose="020F0502020204030204" pitchFamily="34" charset="0"/>
                <a:cs typeface="Times New Roman" panose="02020603050405020304" pitchFamily="18" charset="0"/>
              </a:rPr>
              <a:t>although initially the ministry </a:t>
            </a:r>
            <a:r>
              <a:rPr lang="en" sz="1200" b="1" dirty="0">
                <a:latin typeface="Times New Roman" panose="02020603050405020304" pitchFamily="18" charset="0"/>
                <a:ea typeface="Calibri" panose="020F0502020204030204" pitchFamily="34" charset="0"/>
                <a:cs typeface="Times New Roman" panose="02020603050405020304" pitchFamily="18" charset="0"/>
              </a:rPr>
              <a:t>had a functional structure </a:t>
            </a:r>
            <a:r>
              <a:rPr lang="en" sz="1200" dirty="0">
                <a:latin typeface="Times New Roman" panose="02020603050405020304" pitchFamily="18" charset="0"/>
                <a:ea typeface="Calibri" panose="020F0502020204030204" pitchFamily="34" charset="0"/>
                <a:cs typeface="Times New Roman" panose="02020603050405020304" pitchFamily="18" charset="0"/>
              </a:rPr>
              <a:t>dedicated to sustainable development organized at service level, it was transformed in 2022 into a compartment, a lower level structure. The explanation of the representatives of the ministry was that after 2018 the Sustainable Development </a:t>
            </a:r>
            <a:r>
              <a:rPr lang="en" sz="1200" dirty="0" smtClean="0">
                <a:latin typeface="Times New Roman" panose="02020603050405020304" pitchFamily="18" charset="0"/>
                <a:ea typeface="Calibri" panose="020F0502020204030204" pitchFamily="34" charset="0"/>
                <a:cs typeface="Times New Roman" panose="02020603050405020304" pitchFamily="18" charset="0"/>
              </a:rPr>
              <a:t>S</a:t>
            </a:r>
            <a:r>
              <a:rPr lang="en-US" sz="1200" dirty="0" err="1" smtClean="0">
                <a:latin typeface="Times New Roman" panose="02020603050405020304" pitchFamily="18" charset="0"/>
                <a:ea typeface="Calibri" panose="020F0502020204030204" pitchFamily="34" charset="0"/>
                <a:cs typeface="Times New Roman" panose="02020603050405020304" pitchFamily="18" charset="0"/>
              </a:rPr>
              <a:t>tructure</a:t>
            </a:r>
            <a:r>
              <a:rPr lang="en"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 sz="1200" dirty="0">
                <a:latin typeface="Times New Roman" panose="02020603050405020304" pitchFamily="18" charset="0"/>
                <a:ea typeface="Calibri" panose="020F0502020204030204" pitchFamily="34" charset="0"/>
                <a:cs typeface="Times New Roman" panose="02020603050405020304" pitchFamily="18" charset="0"/>
              </a:rPr>
              <a:t>had a more consultative role, given that the role of the ministry diminished with the establishment of the Department for Sustainable </a:t>
            </a:r>
            <a:r>
              <a:rPr lang="en" sz="1200" dirty="0" smtClean="0">
                <a:latin typeface="Times New Roman" panose="02020603050405020304" pitchFamily="18" charset="0"/>
                <a:ea typeface="Calibri" panose="020F0502020204030204" pitchFamily="34" charset="0"/>
                <a:cs typeface="Times New Roman" panose="02020603050405020304" pitchFamily="18" charset="0"/>
              </a:rPr>
              <a:t>Development.</a:t>
            </a:r>
          </a:p>
          <a:p>
            <a:pPr algn="just">
              <a:spcAft>
                <a:spcPts val="600"/>
              </a:spcAft>
            </a:pPr>
            <a:r>
              <a:rPr lang="en" sz="1200" dirty="0">
                <a:latin typeface="Times New Roman" panose="02020603050405020304" pitchFamily="18" charset="0"/>
                <a:cs typeface="Times New Roman" panose="02020603050405020304" pitchFamily="18" charset="0"/>
              </a:rPr>
              <a:t>Regarding the way of organization for the implementation of sustainable development by </a:t>
            </a:r>
            <a:r>
              <a:rPr lang="en" sz="1200" b="1" dirty="0">
                <a:latin typeface="Times New Roman" panose="02020603050405020304" pitchFamily="18" charset="0"/>
                <a:cs typeface="Times New Roman" panose="02020603050405020304" pitchFamily="18" charset="0"/>
              </a:rPr>
              <a:t>the units operating </a:t>
            </a:r>
            <a:r>
              <a:rPr lang="en" sz="1200" b="1" dirty="0" smtClean="0">
                <a:latin typeface="Times New Roman" panose="02020603050405020304" pitchFamily="18" charset="0"/>
                <a:cs typeface="Times New Roman" panose="02020603050405020304" pitchFamily="18" charset="0"/>
              </a:rPr>
              <a:t>under</a:t>
            </a:r>
            <a:r>
              <a:rPr lang="en" sz="1200" dirty="0" smtClean="0">
                <a:latin typeface="Times New Roman" panose="02020603050405020304" pitchFamily="18" charset="0"/>
                <a:cs typeface="Times New Roman" panose="02020603050405020304" pitchFamily="18" charset="0"/>
              </a:rPr>
              <a:t>, </a:t>
            </a:r>
            <a:r>
              <a:rPr lang="en" sz="1200" dirty="0">
                <a:latin typeface="Times New Roman" panose="02020603050405020304" pitchFamily="18" charset="0"/>
                <a:cs typeface="Times New Roman" panose="02020603050405020304" pitchFamily="18" charset="0"/>
              </a:rPr>
              <a:t>under the authority or under the coordination of MMAP, from the analysis of the </a:t>
            </a:r>
            <a:r>
              <a:rPr lang="en" sz="1200" dirty="0" smtClean="0">
                <a:latin typeface="Times New Roman" panose="02020603050405020304" pitchFamily="18" charset="0"/>
                <a:cs typeface="Times New Roman" panose="02020603050405020304" pitchFamily="18" charset="0"/>
              </a:rPr>
              <a:t>audit team it </a:t>
            </a:r>
            <a:r>
              <a:rPr lang="en" sz="1200" dirty="0">
                <a:latin typeface="Times New Roman" panose="02020603050405020304" pitchFamily="18" charset="0"/>
                <a:cs typeface="Times New Roman" panose="02020603050405020304" pitchFamily="18" charset="0"/>
              </a:rPr>
              <a:t>emerged that </a:t>
            </a:r>
            <a:r>
              <a:rPr lang="en" sz="1200" b="1" dirty="0">
                <a:latin typeface="Times New Roman" panose="02020603050405020304" pitchFamily="18" charset="0"/>
                <a:cs typeface="Times New Roman" panose="02020603050405020304" pitchFamily="18" charset="0"/>
              </a:rPr>
              <a:t>only </a:t>
            </a:r>
            <a:r>
              <a:rPr lang="en" sz="1200" dirty="0">
                <a:latin typeface="Times New Roman" panose="02020603050405020304" pitchFamily="18" charset="0"/>
                <a:cs typeface="Times New Roman" panose="02020603050405020304" pitchFamily="18" charset="0"/>
              </a:rPr>
              <a:t>the National Agency for Environmental Protection has a Sustainable Development Office in its organizational structure to deal with this aspect. It should be mentioned that this structure has been functional since the old </a:t>
            </a:r>
            <a:r>
              <a:rPr lang="en" sz="1200" dirty="0" smtClean="0">
                <a:latin typeface="Times New Roman" panose="02020603050405020304" pitchFamily="18" charset="0"/>
                <a:cs typeface="Times New Roman" panose="02020603050405020304" pitchFamily="18" charset="0"/>
              </a:rPr>
              <a:t>strategy.</a:t>
            </a:r>
          </a:p>
          <a:p>
            <a:pPr algn="just">
              <a:spcAft>
                <a:spcPts val="600"/>
              </a:spcAft>
            </a:pPr>
            <a:r>
              <a:rPr lang="en" sz="1200" b="1" dirty="0">
                <a:latin typeface="Times New Roman" panose="02020603050405020304" pitchFamily="18" charset="0"/>
                <a:cs typeface="Times New Roman" panose="02020603050405020304" pitchFamily="18" charset="0"/>
              </a:rPr>
              <a:t>The effects </a:t>
            </a:r>
            <a:r>
              <a:rPr lang="en" sz="1200" dirty="0">
                <a:latin typeface="Times New Roman" panose="02020603050405020304" pitchFamily="18" charset="0"/>
                <a:cs typeface="Times New Roman" panose="02020603050405020304" pitchFamily="18" charset="0"/>
              </a:rPr>
              <a:t>generated by the lack of structures </a:t>
            </a:r>
            <a:r>
              <a:rPr lang="en" sz="1200" dirty="0" smtClean="0">
                <a:latin typeface="Times New Roman" panose="02020603050405020304" pitchFamily="18" charset="0"/>
                <a:cs typeface="Times New Roman" panose="02020603050405020304" pitchFamily="18" charset="0"/>
              </a:rPr>
              <a:t>at </a:t>
            </a:r>
            <a:r>
              <a:rPr lang="en" sz="1200" dirty="0">
                <a:latin typeface="Times New Roman" panose="02020603050405020304" pitchFamily="18" charset="0"/>
                <a:cs typeface="Times New Roman" panose="02020603050405020304" pitchFamily="18" charset="0"/>
              </a:rPr>
              <a:t>the level of subordinates with clear attributions in the implementation of the 2030 Agenda lead to poor communication, to the fractional implementation of the SDGs, without adequate coordination and monitoring of the implementation of the SNDDR 2030 by the </a:t>
            </a:r>
            <a:r>
              <a:rPr lang="en" sz="1200" dirty="0" smtClean="0">
                <a:latin typeface="Times New Roman" panose="02020603050405020304" pitchFamily="18" charset="0"/>
                <a:cs typeface="Times New Roman" panose="02020603050405020304" pitchFamily="18" charset="0"/>
              </a:rPr>
              <a:t>ministry.</a:t>
            </a:r>
          </a:p>
          <a:p>
            <a:pPr algn="just">
              <a:spcAft>
                <a:spcPts val="600"/>
              </a:spcAft>
            </a:pPr>
            <a:r>
              <a:rPr lang="en" sz="1200" dirty="0" smtClean="0">
                <a:latin typeface="Times New Roman" panose="02020603050405020304" pitchFamily="18" charset="0"/>
                <a:cs typeface="Times New Roman" panose="02020603050405020304" pitchFamily="18" charset="0"/>
              </a:rPr>
              <a:t>There was also </a:t>
            </a:r>
            <a:r>
              <a:rPr lang="en" sz="1200" b="1" dirty="0">
                <a:latin typeface="Times New Roman" panose="02020603050405020304" pitchFamily="18" charset="0"/>
                <a:cs typeface="Times New Roman" panose="02020603050405020304" pitchFamily="18" charset="0"/>
              </a:rPr>
              <a:t>a lack of clarity </a:t>
            </a:r>
            <a:r>
              <a:rPr lang="en" sz="1200" dirty="0">
                <a:latin typeface="Times New Roman" panose="02020603050405020304" pitchFamily="18" charset="0"/>
                <a:cs typeface="Times New Roman" panose="02020603050405020304" pitchFamily="18" charset="0"/>
              </a:rPr>
              <a:t>in the way of interaction between MMAP and the units operating under the authority, authority or coordination of the ministry to ensure a clear division of responsibilities in general, respectively for achieving the objectives and strategic targets of sustainable development and monitoring the recorded progress.</a:t>
            </a:r>
          </a:p>
          <a:p>
            <a:pPr algn="just">
              <a:spcAft>
                <a:spcPts val="600"/>
              </a:spcAft>
            </a:pPr>
            <a:endParaRPr lang="ro-RO" sz="1200" dirty="0">
              <a:latin typeface="Times New Roman" panose="02020603050405020304" pitchFamily="18" charset="0"/>
              <a:cs typeface="Times New Roman" panose="02020603050405020304" pitchFamily="18" charset="0"/>
            </a:endParaRPr>
          </a:p>
          <a:p>
            <a:pPr algn="just">
              <a:spcAft>
                <a:spcPts val="600"/>
              </a:spcAft>
            </a:pPr>
            <a:endParaRPr lang="ro-RO" sz="1200" dirty="0">
              <a:latin typeface="Times New Roman" panose="02020603050405020304" pitchFamily="18" charset="0"/>
              <a:cs typeface="Times New Roman" panose="02020603050405020304" pitchFamily="18" charset="0"/>
            </a:endParaRPr>
          </a:p>
          <a:p>
            <a:pPr algn="just">
              <a:spcAft>
                <a:spcPts val="600"/>
              </a:spcAft>
            </a:pPr>
            <a:r>
              <a:rPr lang="en" sz="1200" dirty="0" smtClean="0">
                <a:latin typeface="Times New Roman" panose="02020603050405020304" pitchFamily="18" charset="0"/>
                <a:cs typeface="Times New Roman" panose="02020603050405020304" pitchFamily="18" charset="0"/>
              </a:rPr>
              <a:t> </a:t>
            </a:r>
            <a:endParaRPr lang="ro-RO"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Dreptunghi 4"/>
          <p:cNvSpPr/>
          <p:nvPr/>
        </p:nvSpPr>
        <p:spPr>
          <a:xfrm>
            <a:off x="6307015" y="2038059"/>
            <a:ext cx="5087815" cy="1754326"/>
          </a:xfrm>
          <a:prstGeom prst="rect">
            <a:avLst/>
          </a:prstGeom>
        </p:spPr>
        <p:txBody>
          <a:bodyPr wrap="square">
            <a:spAutoFit/>
          </a:bodyPr>
          <a:lstStyle/>
          <a:p>
            <a:pPr marL="548640" marR="548640" algn="just">
              <a:spcBef>
                <a:spcPts val="600"/>
              </a:spcBef>
              <a:spcAft>
                <a:spcPts val="600"/>
              </a:spcAft>
            </a:pPr>
            <a:r>
              <a:rPr lang="en" b="1" i="1" dirty="0">
                <a:solidFill>
                  <a:srgbClr val="2F5496"/>
                </a:solidFill>
                <a:latin typeface="Times New Roman" panose="02020603050405020304" pitchFamily="18" charset="0"/>
                <a:ea typeface="Calibri" panose="020F0502020204030204" pitchFamily="34" charset="0"/>
              </a:rPr>
              <a:t>R5. </a:t>
            </a:r>
            <a:r>
              <a:rPr lang="en" i="1" dirty="0">
                <a:solidFill>
                  <a:srgbClr val="2F5496"/>
                </a:solidFill>
                <a:latin typeface="Times New Roman" panose="02020603050405020304" pitchFamily="18" charset="0"/>
                <a:ea typeface="Calibri" panose="020F0502020204030204" pitchFamily="34" charset="0"/>
              </a:rPr>
              <a:t>The Ministry will formalize the information flow between technical departments and units in the field of competence in order to improve the process of monitoring and reporting progress in achieving the environmental SDGs.</a:t>
            </a:r>
            <a:endParaRPr lang="ro-RO" i="1" dirty="0">
              <a:solidFill>
                <a:srgbClr val="4472C4"/>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4681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314778" y="877729"/>
            <a:ext cx="4938188" cy="73158"/>
          </a:xfrm>
          <a:prstGeom prst="rect">
            <a:avLst/>
          </a:prstGeom>
        </p:spPr>
      </p:pic>
      <p:pic>
        <p:nvPicPr>
          <p:cNvPr id="7" name="Imagine 6"/>
          <p:cNvPicPr>
            <a:picLocks noChangeAspect="1"/>
          </p:cNvPicPr>
          <p:nvPr/>
        </p:nvPicPr>
        <p:blipFill>
          <a:blip r:embed="rId3"/>
          <a:stretch>
            <a:fillRect/>
          </a:stretch>
        </p:blipFill>
        <p:spPr>
          <a:xfrm>
            <a:off x="269760" y="155916"/>
            <a:ext cx="672822" cy="572730"/>
          </a:xfrm>
          <a:prstGeom prst="rect">
            <a:avLst/>
          </a:prstGeom>
        </p:spPr>
      </p:pic>
      <p:pic>
        <p:nvPicPr>
          <p:cNvPr id="13" name="Picture 2" descr="Logo românia-durabila.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5362"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14" name="CasetăText 13"/>
          <p:cNvSpPr txBox="1"/>
          <p:nvPr/>
        </p:nvSpPr>
        <p:spPr>
          <a:xfrm>
            <a:off x="3210660" y="26782"/>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1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err="1" smtClean="0">
                <a:solidFill>
                  <a:srgbClr val="002060"/>
                </a:solidFill>
                <a:latin typeface="Times New Roman" panose="02020603050405020304" pitchFamily="18" charset="0"/>
                <a:cs typeface="Times New Roman" panose="02020603050405020304" pitchFamily="18" charset="0"/>
              </a:rPr>
              <a:t>Findings and </a:t>
            </a:r>
            <a:r>
              <a:rPr lang="en" sz="2400" b="1" spc="75" dirty="0" smtClean="0">
                <a:solidFill>
                  <a:srgbClr val="002060"/>
                </a:solidFill>
                <a:latin typeface="Times New Roman" panose="02020603050405020304" pitchFamily="18" charset="0"/>
                <a:cs typeface="Times New Roman" panose="02020603050405020304" pitchFamily="18" charset="0"/>
              </a:rPr>
              <a:t>recommendations</a:t>
            </a:r>
            <a:endParaRPr lang="ro-RO" sz="2400" b="1" dirty="0"/>
          </a:p>
        </p:txBody>
      </p:sp>
      <p:sp>
        <p:nvSpPr>
          <p:cNvPr id="6" name="Dreptunghi 5"/>
          <p:cNvSpPr/>
          <p:nvPr/>
        </p:nvSpPr>
        <p:spPr>
          <a:xfrm>
            <a:off x="1140069" y="1119128"/>
            <a:ext cx="10676793" cy="369332"/>
          </a:xfrm>
          <a:prstGeom prst="rect">
            <a:avLst/>
          </a:prstGeom>
        </p:spPr>
        <p:txBody>
          <a:bodyPr wrap="square">
            <a:spAutoFit/>
          </a:bodyPr>
          <a:lstStyle/>
          <a:p>
            <a:pPr algn="just">
              <a:spcBef>
                <a:spcPts val="1200"/>
              </a:spcBef>
              <a:spcAft>
                <a:spcPts val="600"/>
              </a:spcAft>
              <a:tabLst>
                <a:tab pos="450215" algn="l"/>
              </a:tabLst>
            </a:pPr>
            <a:r>
              <a:rPr lang="en" b="1" i="1" spc="75" dirty="0">
                <a:solidFill>
                  <a:srgbClr val="1FBD86"/>
                </a:solidFill>
                <a:latin typeface="Times New Roman" panose="02020603050405020304" pitchFamily="18" charset="0"/>
                <a:ea typeface="Calibri" panose="020F0502020204030204" pitchFamily="34" charset="0"/>
              </a:rPr>
              <a:t>The extent to which the ministry involved citizens and stakeholders in the processes of achieving the SDGs</a:t>
            </a:r>
          </a:p>
        </p:txBody>
      </p:sp>
      <p:grpSp>
        <p:nvGrpSpPr>
          <p:cNvPr id="15" name="Group 356"/>
          <p:cNvGrpSpPr/>
          <p:nvPr/>
        </p:nvGrpSpPr>
        <p:grpSpPr>
          <a:xfrm>
            <a:off x="771603" y="1152759"/>
            <a:ext cx="341958" cy="304923"/>
            <a:chOff x="2166938" y="3051176"/>
            <a:chExt cx="439738" cy="392113"/>
          </a:xfrm>
          <a:solidFill>
            <a:srgbClr val="1FBD86"/>
          </a:solidFill>
        </p:grpSpPr>
        <p:sp>
          <p:nvSpPr>
            <p:cNvPr id="16" name="Freeform 256"/>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57"/>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58"/>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59"/>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0"/>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61"/>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62"/>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63"/>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upare 23"/>
          <p:cNvGrpSpPr/>
          <p:nvPr/>
        </p:nvGrpSpPr>
        <p:grpSpPr>
          <a:xfrm>
            <a:off x="1254369" y="1752663"/>
            <a:ext cx="1811887" cy="380521"/>
            <a:chOff x="1168030" y="1248508"/>
            <a:chExt cx="1811887" cy="447069"/>
          </a:xfrm>
        </p:grpSpPr>
        <p:sp>
          <p:nvSpPr>
            <p:cNvPr id="25" name="Rectangle 3"/>
            <p:cNvSpPr>
              <a:spLocks noChangeArrowheads="1"/>
            </p:cNvSpPr>
            <p:nvPr/>
          </p:nvSpPr>
          <p:spPr bwMode="auto">
            <a:xfrm>
              <a:off x="1516055" y="1326245"/>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26" name="Group 552"/>
            <p:cNvGrpSpPr/>
            <p:nvPr/>
          </p:nvGrpSpPr>
          <p:grpSpPr>
            <a:xfrm>
              <a:off x="1168030" y="1248508"/>
              <a:ext cx="465984" cy="414515"/>
              <a:chOff x="6238876" y="2390775"/>
              <a:chExt cx="576262" cy="419101"/>
            </a:xfrm>
            <a:solidFill>
              <a:schemeClr val="tx1"/>
            </a:solidFill>
          </p:grpSpPr>
          <p:sp>
            <p:nvSpPr>
              <p:cNvPr id="27"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CasetăText 2"/>
          <p:cNvSpPr txBox="1"/>
          <p:nvPr/>
        </p:nvSpPr>
        <p:spPr>
          <a:xfrm>
            <a:off x="1113562" y="2249503"/>
            <a:ext cx="9604262" cy="4478149"/>
          </a:xfrm>
          <a:prstGeom prst="rect">
            <a:avLst/>
          </a:prstGeom>
          <a:noFill/>
        </p:spPr>
        <p:txBody>
          <a:bodyPr wrap="square" rtlCol="0">
            <a:spAutoFit/>
          </a:bodyPr>
          <a:lstStyle/>
          <a:p>
            <a:r>
              <a:rPr lang="en" sz="1400" dirty="0" smtClean="0">
                <a:latin typeface="Times New Roman" panose="02020603050405020304" pitchFamily="18" charset="0"/>
                <a:cs typeface="Times New Roman" panose="02020603050405020304" pitchFamily="18" charset="0"/>
              </a:rPr>
              <a:t>It was found that on the website of the ministry in the section dedicated to </a:t>
            </a:r>
            <a:r>
              <a:rPr lang="en" sz="1400" i="1" dirty="0" smtClean="0">
                <a:latin typeface="Times New Roman" panose="02020603050405020304" pitchFamily="18" charset="0"/>
                <a:cs typeface="Times New Roman" panose="02020603050405020304" pitchFamily="18" charset="0"/>
              </a:rPr>
              <a:t>sustainable development </a:t>
            </a:r>
            <a:r>
              <a:rPr lang="en" sz="1400" dirty="0" smtClean="0">
                <a:latin typeface="Times New Roman" panose="02020603050405020304" pitchFamily="18" charset="0"/>
                <a:cs typeface="Times New Roman" panose="02020603050405020304" pitchFamily="18" charset="0"/>
              </a:rPr>
              <a:t>there is no more information and only at</a:t>
            </a:r>
            <a:r>
              <a:rPr lang="en" sz="1400" dirty="0" smtClean="0">
                <a:latin typeface="Times New Roman" panose="02020603050405020304" pitchFamily="18" charset="0"/>
                <a:ea typeface="Calibri" panose="020F0502020204030204" pitchFamily="34" charset="0"/>
              </a:rPr>
              <a:t> Press </a:t>
            </a:r>
            <a:r>
              <a:rPr lang="en" sz="1400" dirty="0">
                <a:latin typeface="Times New Roman" panose="02020603050405020304" pitchFamily="18" charset="0"/>
                <a:ea typeface="Calibri" panose="020F0502020204030204" pitchFamily="34" charset="0"/>
              </a:rPr>
              <a:t>releases </a:t>
            </a:r>
            <a:r>
              <a:rPr lang="en" sz="1400" dirty="0" smtClean="0">
                <a:latin typeface="Times New Roman" panose="02020603050405020304" pitchFamily="18" charset="0"/>
                <a:ea typeface="Calibri" panose="020F0502020204030204" pitchFamily="34" charset="0"/>
              </a:rPr>
              <a:t>, </a:t>
            </a:r>
            <a:r>
              <a:rPr lang="en" sz="1400" dirty="0">
                <a:latin typeface="Times New Roman" panose="02020603050405020304" pitchFamily="18" charset="0"/>
                <a:ea typeface="Calibri" panose="020F0502020204030204" pitchFamily="34" charset="0"/>
              </a:rPr>
              <a:t>presenting various activities of the ministry that also aim at sustainable development and </a:t>
            </a:r>
            <a:r>
              <a:rPr lang="en" sz="1400" dirty="0" smtClean="0">
                <a:latin typeface="Times New Roman" panose="02020603050405020304" pitchFamily="18" charset="0"/>
                <a:ea typeface="Calibri" panose="020F0502020204030204" pitchFamily="34" charset="0"/>
              </a:rPr>
              <a:t>sustainability.</a:t>
            </a:r>
          </a:p>
          <a:p>
            <a:pPr>
              <a:spcAft>
                <a:spcPts val="600"/>
              </a:spcAft>
            </a:pPr>
            <a:endParaRPr lang="ro-RO" sz="1400" dirty="0" smtClean="0">
              <a:latin typeface="Times New Roman" panose="02020603050405020304" pitchFamily="18" charset="0"/>
              <a:ea typeface="Calibri" panose="020F0502020204030204" pitchFamily="34" charset="0"/>
            </a:endParaRPr>
          </a:p>
          <a:p>
            <a:pPr>
              <a:spcAft>
                <a:spcPts val="600"/>
              </a:spcAft>
            </a:pPr>
            <a:r>
              <a:rPr lang="en" sz="1400" dirty="0" smtClean="0">
                <a:latin typeface="Times New Roman" panose="02020603050405020304" pitchFamily="18" charset="0"/>
                <a:ea typeface="Calibri" panose="020F0502020204030204" pitchFamily="34" charset="0"/>
              </a:rPr>
              <a:t>In </a:t>
            </a:r>
            <a:r>
              <a:rPr lang="en" sz="1400" dirty="0">
                <a:latin typeface="Times New Roman" panose="02020603050405020304" pitchFamily="18" charset="0"/>
                <a:ea typeface="Calibri" panose="020F0502020204030204" pitchFamily="34" charset="0"/>
              </a:rPr>
              <a:t>terms of public awareness of the 2030 Agenda, there are still steps to be taken, as the information requires popularization and </a:t>
            </a:r>
            <a:r>
              <a:rPr lang="en" sz="1400" dirty="0" smtClean="0">
                <a:latin typeface="Times New Roman" panose="02020603050405020304" pitchFamily="18" charset="0"/>
                <a:ea typeface="Calibri" panose="020F0502020204030204" pitchFamily="34" charset="0"/>
              </a:rPr>
              <a:t>mediating to </a:t>
            </a:r>
            <a:r>
              <a:rPr lang="en" sz="1400" dirty="0">
                <a:latin typeface="Times New Roman" panose="02020603050405020304" pitchFamily="18" charset="0"/>
                <a:ea typeface="Calibri" panose="020F0502020204030204" pitchFamily="34" charset="0"/>
              </a:rPr>
              <a:t>continuously raise awareness of the importance of the environment within the 2030 Agenda to ensure full understanding and ownership by all stakeholders. involved, public etc.</a:t>
            </a:r>
          </a:p>
          <a:p>
            <a:endParaRPr lang="ro-RO" sz="1400" dirty="0">
              <a:latin typeface="Times New Roman" panose="02020603050405020304" pitchFamily="18" charset="0"/>
              <a:ea typeface="Calibri" panose="020F0502020204030204" pitchFamily="34" charset="0"/>
            </a:endParaRPr>
          </a:p>
          <a:p>
            <a:r>
              <a:rPr lang="en" sz="1400" dirty="0">
                <a:latin typeface="Times New Roman" panose="02020603050405020304" pitchFamily="18" charset="0"/>
                <a:cs typeface="Times New Roman" panose="02020603050405020304" pitchFamily="18" charset="0"/>
              </a:rPr>
              <a:t>In order to find out the opinion of NGOs regarding MMAP's efforts regarding the integration of sustainable development objectives, the audit team sent a questionnaire to several NGOs concerned with environmental aspects </a:t>
            </a:r>
            <a:r>
              <a:rPr lang="en" sz="1400" dirty="0" smtClean="0">
                <a:latin typeface="Times New Roman" panose="02020603050405020304" pitchFamily="18" charset="0"/>
                <a:cs typeface="Times New Roman" panose="02020603050405020304" pitchFamily="18" charset="0"/>
              </a:rPr>
              <a:t>, from which the following emerged:</a:t>
            </a:r>
          </a:p>
          <a:p>
            <a:pPr marL="285750" indent="-285750">
              <a:buFont typeface="Wingdings" panose="05000000000000000000" pitchFamily="2" charset="2"/>
              <a:buChar char="Ø"/>
            </a:pPr>
            <a:r>
              <a:rPr lang="en" sz="1400" dirty="0">
                <a:latin typeface="Times New Roman" panose="02020603050405020304" pitchFamily="18" charset="0"/>
                <a:cs typeface="Times New Roman" panose="02020603050405020304" pitchFamily="18" charset="0"/>
              </a:rPr>
              <a:t>only </a:t>
            </a:r>
            <a:r>
              <a:rPr lang="en" sz="1400" dirty="0" smtClean="0">
                <a:latin typeface="Times New Roman" panose="02020603050405020304" pitchFamily="18" charset="0"/>
                <a:cs typeface="Times New Roman" panose="02020603050405020304" pitchFamily="18" charset="0"/>
              </a:rPr>
              <a:t>half of </a:t>
            </a:r>
            <a:r>
              <a:rPr lang="en" sz="1400" dirty="0">
                <a:latin typeface="Times New Roman" panose="02020603050405020304" pitchFamily="18" charset="0"/>
                <a:ea typeface="Calibri" panose="020F0502020204030204" pitchFamily="34" charset="0"/>
              </a:rPr>
              <a:t>the respondents were aware of the efforts made by MMAP regarding </a:t>
            </a:r>
            <a:r>
              <a:rPr lang="en" sz="1400" dirty="0" smtClean="0">
                <a:latin typeface="Times New Roman" panose="02020603050405020304" pitchFamily="18" charset="0"/>
                <a:ea typeface="Calibri" panose="020F0502020204030204" pitchFamily="34" charset="0"/>
              </a:rPr>
              <a:t>sustainable development;</a:t>
            </a:r>
          </a:p>
          <a:p>
            <a:pPr marL="285750" indent="-285750">
              <a:buFont typeface="Wingdings" panose="05000000000000000000" pitchFamily="2" charset="2"/>
              <a:buChar char="Ø"/>
            </a:pPr>
            <a:r>
              <a:rPr lang="en" sz="1400" dirty="0">
                <a:latin typeface="Times New Roman" panose="02020603050405020304" pitchFamily="18" charset="0"/>
                <a:cs typeface="Times New Roman" panose="02020603050405020304" pitchFamily="18" charset="0"/>
              </a:rPr>
              <a:t>the strategies </a:t>
            </a:r>
            <a:r>
              <a:rPr lang="en" sz="1400" dirty="0" smtClean="0">
                <a:latin typeface="Times New Roman" panose="02020603050405020304" pitchFamily="18" charset="0"/>
                <a:cs typeface="Times New Roman" panose="02020603050405020304" pitchFamily="18" charset="0"/>
              </a:rPr>
              <a:t>of the ministry, </a:t>
            </a:r>
            <a:r>
              <a:rPr lang="en" sz="1400" dirty="0">
                <a:latin typeface="Times New Roman" panose="02020603050405020304" pitchFamily="18" charset="0"/>
                <a:cs typeface="Times New Roman" panose="02020603050405020304" pitchFamily="18" charset="0"/>
              </a:rPr>
              <a:t>for now, </a:t>
            </a:r>
            <a:r>
              <a:rPr lang="en" sz="1400" dirty="0" smtClean="0">
                <a:latin typeface="Times New Roman" panose="02020603050405020304" pitchFamily="18" charset="0"/>
                <a:cs typeface="Times New Roman" panose="02020603050405020304" pitchFamily="18" charset="0"/>
              </a:rPr>
              <a:t>correspond </a:t>
            </a:r>
            <a:r>
              <a:rPr lang="en" sz="1400" dirty="0">
                <a:latin typeface="Times New Roman" panose="02020603050405020304" pitchFamily="18" charset="0"/>
                <a:cs typeface="Times New Roman" panose="02020603050405020304" pitchFamily="18" charset="0"/>
              </a:rPr>
              <a:t>to a </a:t>
            </a:r>
            <a:r>
              <a:rPr lang="en" sz="1400" b="1" dirty="0">
                <a:latin typeface="Times New Roman" panose="02020603050405020304" pitchFamily="18" charset="0"/>
                <a:cs typeface="Times New Roman" panose="02020603050405020304" pitchFamily="18" charset="0"/>
              </a:rPr>
              <a:t>small extent </a:t>
            </a:r>
            <a:r>
              <a:rPr lang="en" sz="1400" dirty="0">
                <a:latin typeface="Times New Roman" panose="02020603050405020304" pitchFamily="18" charset="0"/>
                <a:cs typeface="Times New Roman" panose="02020603050405020304" pitchFamily="18" charset="0"/>
              </a:rPr>
              <a:t>to the sustainable development of </a:t>
            </a:r>
            <a:r>
              <a:rPr lang="en" sz="1400" dirty="0" smtClean="0">
                <a:latin typeface="Times New Roman" panose="02020603050405020304" pitchFamily="18" charset="0"/>
                <a:cs typeface="Times New Roman" panose="02020603050405020304" pitchFamily="18" charset="0"/>
              </a:rPr>
              <a:t>Romania </a:t>
            </a:r>
            <a:r>
              <a:rPr lang="en" dirty="0">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Ø"/>
            </a:pPr>
            <a:r>
              <a:rPr lang="en" sz="1400" dirty="0" smtClean="0">
                <a:latin typeface="Times New Roman" panose="02020603050405020304" pitchFamily="18" charset="0"/>
                <a:cs typeface="Times New Roman" panose="02020603050405020304" pitchFamily="18" charset="0"/>
              </a:rPr>
              <a:t>the organizations </a:t>
            </a:r>
            <a:r>
              <a:rPr lang="en" sz="1400" dirty="0">
                <a:latin typeface="Times New Roman" panose="02020603050405020304" pitchFamily="18" charset="0"/>
                <a:cs typeface="Times New Roman" panose="02020603050405020304" pitchFamily="18" charset="0"/>
              </a:rPr>
              <a:t>evaluated MMAP's activity as being transparent </a:t>
            </a:r>
            <a:r>
              <a:rPr lang="en" sz="1400" b="1" dirty="0">
                <a:latin typeface="Times New Roman" panose="02020603050405020304" pitchFamily="18" charset="0"/>
                <a:cs typeface="Times New Roman" panose="02020603050405020304" pitchFamily="18" charset="0"/>
              </a:rPr>
              <a:t>to a small extent, </a:t>
            </a:r>
            <a:r>
              <a:rPr lang="en" sz="1400" dirty="0">
                <a:latin typeface="Times New Roman" panose="02020603050405020304" pitchFamily="18" charset="0"/>
                <a:cs typeface="Times New Roman" panose="02020603050405020304" pitchFamily="18" charset="0"/>
              </a:rPr>
              <a:t>having </a:t>
            </a:r>
            <a:r>
              <a:rPr lang="en" sz="1400" b="1" dirty="0">
                <a:latin typeface="Times New Roman" panose="02020603050405020304" pitchFamily="18" charset="0"/>
                <a:cs typeface="Times New Roman" panose="02020603050405020304" pitchFamily="18" charset="0"/>
              </a:rPr>
              <a:t>a low degree of satisfaction </a:t>
            </a:r>
            <a:r>
              <a:rPr lang="en" sz="1400" dirty="0">
                <a:latin typeface="Times New Roman" panose="02020603050405020304" pitchFamily="18" charset="0"/>
                <a:cs typeface="Times New Roman" panose="02020603050405020304" pitchFamily="18" charset="0"/>
              </a:rPr>
              <a:t>regarding MMAP's efforts to ensure </a:t>
            </a:r>
            <a:r>
              <a:rPr lang="en" sz="1400" dirty="0" smtClean="0">
                <a:latin typeface="Times New Roman" panose="02020603050405020304" pitchFamily="18" charset="0"/>
                <a:cs typeface="Times New Roman" panose="02020603050405020304" pitchFamily="18" charset="0"/>
              </a:rPr>
              <a:t>Romania's sustainable development.</a:t>
            </a:r>
            <a:endParaRPr lang="ro-RO" sz="1400" dirty="0">
              <a:latin typeface="Times New Roman" panose="02020603050405020304" pitchFamily="18" charset="0"/>
              <a:cs typeface="Times New Roman" panose="02020603050405020304" pitchFamily="18" charset="0"/>
            </a:endParaRPr>
          </a:p>
          <a:p>
            <a:r>
              <a:rPr lang="en" sz="1400" dirty="0">
                <a:latin typeface="Times New Roman" panose="02020603050405020304" pitchFamily="18" charset="0"/>
                <a:ea typeface="Calibri" panose="020F0502020204030204" pitchFamily="34" charset="0"/>
              </a:rPr>
              <a:t>From the above, it appears that MMAP must not only comply with the legal provisions regarding communication and transparency, but make additional efforts both to promote its results and to meet the expectations of civil society. For example, outlining a coherent vision and strategies, taking unpopular decisions, expediting waste management, conserving wild areas, afforestation and combating desertification, etc.</a:t>
            </a:r>
          </a:p>
          <a:p>
            <a:endParaRPr lang="ro-RO" sz="1400" dirty="0"/>
          </a:p>
          <a:p>
            <a:endParaRPr lang="ro-RO"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63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310383" y="728646"/>
            <a:ext cx="4938188" cy="73158"/>
          </a:xfrm>
          <a:prstGeom prst="rect">
            <a:avLst/>
          </a:prstGeom>
        </p:spPr>
      </p:pic>
      <p:pic>
        <p:nvPicPr>
          <p:cNvPr id="7" name="Imagine 6"/>
          <p:cNvPicPr>
            <a:picLocks noChangeAspect="1"/>
          </p:cNvPicPr>
          <p:nvPr/>
        </p:nvPicPr>
        <p:blipFill>
          <a:blip r:embed="rId3"/>
          <a:stretch>
            <a:fillRect/>
          </a:stretch>
        </p:blipFill>
        <p:spPr>
          <a:xfrm>
            <a:off x="269760" y="155916"/>
            <a:ext cx="672822" cy="572730"/>
          </a:xfrm>
          <a:prstGeom prst="rect">
            <a:avLst/>
          </a:prstGeom>
        </p:spPr>
      </p:pic>
      <p:pic>
        <p:nvPicPr>
          <p:cNvPr id="11" name="Picture 2" descr="Logo românia-durabila.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7439"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12" name="CasetăText 11"/>
          <p:cNvSpPr txBox="1"/>
          <p:nvPr/>
        </p:nvSpPr>
        <p:spPr>
          <a:xfrm>
            <a:off x="3310382" y="266981"/>
            <a:ext cx="4938189" cy="461665"/>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2 </a:t>
            </a:r>
            <a:endParaRPr lang="ro-RO" sz="2400" b="1" spc="75" dirty="0" smtClean="0">
              <a:solidFill>
                <a:srgbClr val="002060"/>
              </a:solidFill>
              <a:latin typeface="Times New Roman" panose="02020603050405020304" pitchFamily="18" charset="0"/>
              <a:cs typeface="Times New Roman" panose="02020603050405020304" pitchFamily="18" charset="0"/>
            </a:endParaRPr>
          </a:p>
        </p:txBody>
      </p:sp>
      <p:sp>
        <p:nvSpPr>
          <p:cNvPr id="8" name="CasetăText 7"/>
          <p:cNvSpPr txBox="1"/>
          <p:nvPr/>
        </p:nvSpPr>
        <p:spPr>
          <a:xfrm>
            <a:off x="1845530" y="2643575"/>
            <a:ext cx="9662746" cy="1477328"/>
          </a:xfrm>
          <a:prstGeom prst="rect">
            <a:avLst/>
          </a:prstGeom>
          <a:noFill/>
        </p:spPr>
        <p:txBody>
          <a:bodyPr wrap="square" rtlCol="0">
            <a:spAutoFit/>
          </a:bodyPr>
          <a:lstStyle/>
          <a:p>
            <a:r>
              <a:rPr lang="en" dirty="0" smtClean="0">
                <a:latin typeface="Times New Roman" panose="02020603050405020304" pitchFamily="18" charset="0"/>
                <a:cs typeface="Times New Roman" panose="02020603050405020304" pitchFamily="18" charset="0"/>
              </a:rPr>
              <a:t>Within this objective, the audit considered the following:</a:t>
            </a:r>
          </a:p>
          <a:p>
            <a:endParaRPr lang="ro-RO" dirty="0" smtClean="0">
              <a:latin typeface="Times New Roman" panose="02020603050405020304" pitchFamily="18" charset="0"/>
              <a:cs typeface="Times New Roman" panose="02020603050405020304" pitchFamily="18" charset="0"/>
            </a:endParaRPr>
          </a:p>
          <a:p>
            <a:r>
              <a:rPr lang="en" spc="75" dirty="0" smtClean="0">
                <a:latin typeface="Times New Roman" panose="02020603050405020304" pitchFamily="18" charset="0"/>
                <a:ea typeface="Calibri" panose="020F0502020204030204" pitchFamily="34" charset="0"/>
                <a:cs typeface="Times New Roman" panose="02020603050405020304" pitchFamily="18" charset="0"/>
              </a:rPr>
              <a:t>the human resources </a:t>
            </a:r>
            <a:r>
              <a:rPr lang="en" spc="75" dirty="0">
                <a:latin typeface="Times New Roman" panose="02020603050405020304" pitchFamily="18" charset="0"/>
                <a:ea typeface="Calibri" panose="020F0502020204030204" pitchFamily="34" charset="0"/>
                <a:cs typeface="Times New Roman" panose="02020603050405020304" pitchFamily="18" charset="0"/>
              </a:rPr>
              <a:t>necessary to implement the SNDDR </a:t>
            </a:r>
            <a:r>
              <a:rPr lang="en" spc="75" dirty="0" smtClean="0">
                <a:latin typeface="Times New Roman" panose="02020603050405020304" pitchFamily="18" charset="0"/>
                <a:ea typeface="Calibri" panose="020F0502020204030204" pitchFamily="34" charset="0"/>
                <a:cs typeface="Times New Roman" panose="02020603050405020304" pitchFamily="18" charset="0"/>
              </a:rPr>
              <a:t>2030;</a:t>
            </a:r>
          </a:p>
          <a:p>
            <a:r>
              <a:rPr lang="en" spc="75" dirty="0">
                <a:latin typeface="Times New Roman" panose="02020603050405020304" pitchFamily="18" charset="0"/>
                <a:cs typeface="Times New Roman" panose="02020603050405020304" pitchFamily="18" charset="0"/>
              </a:rPr>
              <a:t> </a:t>
            </a:r>
            <a:r>
              <a:rPr lang="en" dirty="0">
                <a:latin typeface="Times New Roman" panose="02020603050405020304" pitchFamily="18" charset="0"/>
                <a:cs typeface="Times New Roman" panose="02020603050405020304" pitchFamily="18" charset="0"/>
              </a:rPr>
              <a:t> </a:t>
            </a:r>
            <a:endParaRPr lang="ro-RO" dirty="0" smtClean="0">
              <a:latin typeface="Times New Roman" panose="02020603050405020304" pitchFamily="18" charset="0"/>
              <a:cs typeface="Times New Roman" panose="02020603050405020304" pitchFamily="18" charset="0"/>
            </a:endParaRPr>
          </a:p>
          <a:p>
            <a:r>
              <a:rPr lang="ro-RO" dirty="0" err="1" smtClean="0">
                <a:latin typeface="Times New Roman" panose="02020603050405020304" pitchFamily="18" charset="0"/>
                <a:ea typeface="Calibri" panose="020F0502020204030204" pitchFamily="34" charset="0"/>
                <a:cs typeface="Times New Roman" panose="02020603050405020304" pitchFamily="18" charset="0"/>
              </a:rPr>
              <a:t>the</a:t>
            </a:r>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financial</a:t>
            </a:r>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en" dirty="0" smtClean="0">
                <a:latin typeface="Times New Roman" panose="02020603050405020304" pitchFamily="18" charset="0"/>
                <a:ea typeface="Calibri" panose="020F0502020204030204" pitchFamily="34" charset="0"/>
                <a:cs typeface="Times New Roman" panose="02020603050405020304" pitchFamily="18" charset="0"/>
              </a:rPr>
              <a:t>resources </a:t>
            </a:r>
            <a:r>
              <a:rPr lang="en" dirty="0">
                <a:latin typeface="Times New Roman" panose="02020603050405020304" pitchFamily="18" charset="0"/>
                <a:ea typeface="Calibri" panose="020F0502020204030204" pitchFamily="34" charset="0"/>
                <a:cs typeface="Times New Roman" panose="02020603050405020304" pitchFamily="18" charset="0"/>
              </a:rPr>
              <a:t>needed to implement the SNDDR </a:t>
            </a:r>
            <a:r>
              <a:rPr lang="en" dirty="0" smtClean="0">
                <a:latin typeface="Times New Roman" panose="02020603050405020304" pitchFamily="18" charset="0"/>
                <a:ea typeface="Calibri" panose="020F0502020204030204" pitchFamily="34" charset="0"/>
                <a:cs typeface="Times New Roman" panose="02020603050405020304" pitchFamily="18" charset="0"/>
              </a:rPr>
              <a:t>2030</a:t>
            </a:r>
            <a:r>
              <a:rPr lang="ro-RO"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p:txBody>
      </p:sp>
      <p:sp>
        <p:nvSpPr>
          <p:cNvPr id="4" name="Dreptunghi 3"/>
          <p:cNvSpPr/>
          <p:nvPr/>
        </p:nvSpPr>
        <p:spPr>
          <a:xfrm>
            <a:off x="1380392" y="1263469"/>
            <a:ext cx="9442938" cy="830997"/>
          </a:xfrm>
          <a:prstGeom prst="rect">
            <a:avLst/>
          </a:prstGeom>
        </p:spPr>
        <p:txBody>
          <a:bodyPr wrap="square">
            <a:spAutoFit/>
          </a:bodyPr>
          <a:lstStyle/>
          <a:p>
            <a:pPr indent="-68580" algn="ctr">
              <a:spcAft>
                <a:spcPts val="600"/>
              </a:spcAft>
              <a:tabLst>
                <a:tab pos="171450" algn="l"/>
              </a:tabLst>
            </a:pPr>
            <a:r>
              <a:rPr lang="en" sz="2400" b="1" spc="75" dirty="0">
                <a:solidFill>
                  <a:srgbClr val="002060"/>
                </a:solidFill>
                <a:latin typeface="Times New Roman" panose="02020603050405020304" pitchFamily="18" charset="0"/>
                <a:cs typeface="Times New Roman" panose="02020603050405020304" pitchFamily="18" charset="0"/>
              </a:rPr>
              <a:t>The efficiency of the MMAP in planning the activities necessary to implement the objectives of sustainable development</a:t>
            </a:r>
            <a:endParaRPr lang="ro-RO" sz="2400" b="1" i="1" spc="7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9" name="Group 79"/>
          <p:cNvGrpSpPr/>
          <p:nvPr/>
        </p:nvGrpSpPr>
        <p:grpSpPr>
          <a:xfrm>
            <a:off x="1494693" y="3229839"/>
            <a:ext cx="260350" cy="276225"/>
            <a:chOff x="4175125" y="2278063"/>
            <a:chExt cx="260350" cy="276225"/>
          </a:xfrm>
          <a:solidFill>
            <a:srgbClr val="1FBD86"/>
          </a:solidFill>
        </p:grpSpPr>
        <p:sp>
          <p:nvSpPr>
            <p:cNvPr id="10"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Freeform 152"/>
          <p:cNvSpPr>
            <a:spLocks noEditPoints="1"/>
          </p:cNvSpPr>
          <p:nvPr/>
        </p:nvSpPr>
        <p:spPr bwMode="auto">
          <a:xfrm>
            <a:off x="1428019" y="3729554"/>
            <a:ext cx="346074" cy="29387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1FBD8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781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Logo românia-durabila.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2947" y="5897575"/>
            <a:ext cx="764930" cy="764930"/>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ine 76"/>
          <p:cNvPicPr>
            <a:picLocks noChangeAspect="1"/>
          </p:cNvPicPr>
          <p:nvPr/>
        </p:nvPicPr>
        <p:blipFill>
          <a:blip r:embed="rId3"/>
          <a:stretch>
            <a:fillRect/>
          </a:stretch>
        </p:blipFill>
        <p:spPr>
          <a:xfrm>
            <a:off x="3371929" y="811341"/>
            <a:ext cx="4938188" cy="73158"/>
          </a:xfrm>
          <a:prstGeom prst="rect">
            <a:avLst/>
          </a:prstGeom>
        </p:spPr>
      </p:pic>
      <p:pic>
        <p:nvPicPr>
          <p:cNvPr id="7" name="Imagine 6"/>
          <p:cNvPicPr>
            <a:picLocks noChangeAspect="1"/>
          </p:cNvPicPr>
          <p:nvPr/>
        </p:nvPicPr>
        <p:blipFill>
          <a:blip r:embed="rId4"/>
          <a:stretch>
            <a:fillRect/>
          </a:stretch>
        </p:blipFill>
        <p:spPr>
          <a:xfrm>
            <a:off x="269760" y="155916"/>
            <a:ext cx="672822" cy="572730"/>
          </a:xfrm>
          <a:prstGeom prst="rect">
            <a:avLst/>
          </a:prstGeom>
        </p:spPr>
      </p:pic>
      <p:sp>
        <p:nvSpPr>
          <p:cNvPr id="5" name="Dreptunghi 4"/>
          <p:cNvSpPr/>
          <p:nvPr/>
        </p:nvSpPr>
        <p:spPr>
          <a:xfrm>
            <a:off x="6094087" y="2251324"/>
            <a:ext cx="4897408" cy="2862322"/>
          </a:xfrm>
          <a:prstGeom prst="rect">
            <a:avLst/>
          </a:prstGeom>
        </p:spPr>
        <p:txBody>
          <a:bodyPr wrap="square">
            <a:spAutoFit/>
          </a:bodyPr>
          <a:lstStyle/>
          <a:p>
            <a:pPr marL="548640" marR="548640" algn="just">
              <a:spcBef>
                <a:spcPts val="600"/>
              </a:spcBef>
              <a:spcAft>
                <a:spcPts val="600"/>
              </a:spcAft>
            </a:pPr>
            <a:r>
              <a:rPr lang="en" b="1" i="1" dirty="0" smtClean="0">
                <a:solidFill>
                  <a:srgbClr val="4472C4"/>
                </a:solidFill>
                <a:latin typeface="Times New Roman" panose="02020603050405020304" pitchFamily="18" charset="0"/>
                <a:ea typeface="Calibri" panose="020F0502020204030204" pitchFamily="34" charset="0"/>
              </a:rPr>
              <a:t>R6.</a:t>
            </a:r>
            <a:r>
              <a:rPr lang="en" i="1" dirty="0" smtClean="0">
                <a:solidFill>
                  <a:srgbClr val="4472C4"/>
                </a:solidFill>
                <a:latin typeface="Times New Roman" panose="02020603050405020304" pitchFamily="18" charset="0"/>
                <a:ea typeface="Calibri" panose="020F0502020204030204" pitchFamily="34" charset="0"/>
              </a:rPr>
              <a:t> </a:t>
            </a:r>
            <a:r>
              <a:rPr lang="en" i="1" dirty="0">
                <a:solidFill>
                  <a:srgbClr val="0070C0"/>
                </a:solidFill>
                <a:latin typeface="Times New Roman" panose="02020603050405020304" pitchFamily="18" charset="0"/>
                <a:ea typeface="Calibri" panose="020F0502020204030204" pitchFamily="34" charset="0"/>
              </a:rPr>
              <a:t>MMAP will order an analysis of the number of personnel necessary to achieve the environmental SDGs and will update the job descriptions of the people within the technical departments involved in the implementation of the environmental SDGs, as well as those who obtained the "sustainable development expert" certification for </a:t>
            </a:r>
            <a:r>
              <a:rPr lang="en" i="1" dirty="0" smtClean="0">
                <a:solidFill>
                  <a:srgbClr val="0070C0"/>
                </a:solidFill>
                <a:latin typeface="Times New Roman" panose="02020603050405020304" pitchFamily="18" charset="0"/>
                <a:ea typeface="Calibri" panose="020F0502020204030204" pitchFamily="34" charset="0"/>
              </a:rPr>
              <a:t>the </a:t>
            </a:r>
            <a:r>
              <a:rPr lang="en" i="1" dirty="0">
                <a:solidFill>
                  <a:srgbClr val="0070C0"/>
                </a:solidFill>
                <a:latin typeface="Times New Roman" panose="02020603050405020304" pitchFamily="18" charset="0"/>
                <a:ea typeface="Calibri" panose="020F0502020204030204" pitchFamily="34" charset="0"/>
              </a:rPr>
              <a:t>inclusion responsibilities regarding sustainable development.</a:t>
            </a:r>
            <a:endParaRPr lang="ro-RO" i="1" dirty="0">
              <a:solidFill>
                <a:srgbClr val="4472C4"/>
              </a:solidFill>
              <a:latin typeface="Times New Roman" panose="02020603050405020304" pitchFamily="18" charset="0"/>
              <a:ea typeface="Calibri" panose="020F0502020204030204" pitchFamily="34" charset="0"/>
            </a:endParaRPr>
          </a:p>
        </p:txBody>
      </p:sp>
      <p:grpSp>
        <p:nvGrpSpPr>
          <p:cNvPr id="10" name="Grupare 9"/>
          <p:cNvGrpSpPr/>
          <p:nvPr/>
        </p:nvGrpSpPr>
        <p:grpSpPr>
          <a:xfrm>
            <a:off x="6286235" y="1844483"/>
            <a:ext cx="1936575" cy="369332"/>
            <a:chOff x="475130" y="4953851"/>
            <a:chExt cx="1936575" cy="369332"/>
          </a:xfrm>
        </p:grpSpPr>
        <p:pic>
          <p:nvPicPr>
            <p:cNvPr id="11"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30" y="4992323"/>
              <a:ext cx="247650" cy="2667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837813" y="4953851"/>
              <a:ext cx="1573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sz="1200"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kumimoji="0" lang="ro-RO" altLang="ro-RO"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8" name="CasetăText 17"/>
          <p:cNvSpPr txBox="1"/>
          <p:nvPr/>
        </p:nvSpPr>
        <p:spPr>
          <a:xfrm>
            <a:off x="3233594" y="26782"/>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2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err="1" smtClean="0">
                <a:solidFill>
                  <a:srgbClr val="002060"/>
                </a:solidFill>
                <a:latin typeface="Times New Roman" panose="02020603050405020304" pitchFamily="18" charset="0"/>
                <a:cs typeface="Times New Roman" panose="02020603050405020304" pitchFamily="18" charset="0"/>
              </a:rPr>
              <a:t>Findings and </a:t>
            </a:r>
            <a:r>
              <a:rPr lang="en" sz="2400" b="1" spc="75" dirty="0" smtClean="0">
                <a:solidFill>
                  <a:srgbClr val="002060"/>
                </a:solidFill>
                <a:latin typeface="Times New Roman" panose="02020603050405020304" pitchFamily="18" charset="0"/>
                <a:cs typeface="Times New Roman" panose="02020603050405020304" pitchFamily="18" charset="0"/>
              </a:rPr>
              <a:t>recommendations</a:t>
            </a:r>
            <a:endParaRPr lang="ro-RO" sz="2400" b="1" dirty="0"/>
          </a:p>
        </p:txBody>
      </p:sp>
      <p:sp>
        <p:nvSpPr>
          <p:cNvPr id="2" name="Dreptunghi 1"/>
          <p:cNvSpPr/>
          <p:nvPr/>
        </p:nvSpPr>
        <p:spPr>
          <a:xfrm>
            <a:off x="785488" y="991411"/>
            <a:ext cx="5933034" cy="369332"/>
          </a:xfrm>
          <a:prstGeom prst="rect">
            <a:avLst/>
          </a:prstGeom>
        </p:spPr>
        <p:txBody>
          <a:bodyPr wrap="none">
            <a:spAutoFit/>
          </a:bodyPr>
          <a:lstStyle/>
          <a:p>
            <a:pPr algn="just">
              <a:spcBef>
                <a:spcPts val="600"/>
              </a:spcBef>
              <a:spcAft>
                <a:spcPts val="600"/>
              </a:spcAft>
              <a:tabLst>
                <a:tab pos="450215" algn="l"/>
              </a:tabLst>
            </a:pPr>
            <a:r>
              <a:rPr lang="en" b="1" i="1" spc="75" dirty="0">
                <a:solidFill>
                  <a:srgbClr val="1FBD86"/>
                </a:solidFill>
                <a:latin typeface="Times New Roman" panose="02020603050405020304" pitchFamily="18" charset="0"/>
                <a:ea typeface="Calibri" panose="020F0502020204030204" pitchFamily="34" charset="0"/>
              </a:rPr>
              <a:t>The human resources needed to implement the SNDDR 2030</a:t>
            </a:r>
          </a:p>
        </p:txBody>
      </p:sp>
      <p:grpSp>
        <p:nvGrpSpPr>
          <p:cNvPr id="19" name="Group 79"/>
          <p:cNvGrpSpPr/>
          <p:nvPr/>
        </p:nvGrpSpPr>
        <p:grpSpPr>
          <a:xfrm>
            <a:off x="443374" y="1037964"/>
            <a:ext cx="260350" cy="276225"/>
            <a:chOff x="4175125" y="2278063"/>
            <a:chExt cx="260350" cy="276225"/>
          </a:xfrm>
          <a:solidFill>
            <a:srgbClr val="1FBD86"/>
          </a:solidFill>
        </p:grpSpPr>
        <p:sp>
          <p:nvSpPr>
            <p:cNvPr id="20"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upare 30"/>
          <p:cNvGrpSpPr/>
          <p:nvPr/>
        </p:nvGrpSpPr>
        <p:grpSpPr>
          <a:xfrm>
            <a:off x="1327717" y="1787677"/>
            <a:ext cx="1811887" cy="380521"/>
            <a:chOff x="1168030" y="1248508"/>
            <a:chExt cx="1811887" cy="447069"/>
          </a:xfrm>
        </p:grpSpPr>
        <p:sp>
          <p:nvSpPr>
            <p:cNvPr id="32" name="Rectangle 3"/>
            <p:cNvSpPr>
              <a:spLocks noChangeArrowheads="1"/>
            </p:cNvSpPr>
            <p:nvPr/>
          </p:nvSpPr>
          <p:spPr bwMode="auto">
            <a:xfrm>
              <a:off x="1516055" y="1326245"/>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33" name="Group 552"/>
            <p:cNvGrpSpPr/>
            <p:nvPr/>
          </p:nvGrpSpPr>
          <p:grpSpPr>
            <a:xfrm>
              <a:off x="1168030" y="1248508"/>
              <a:ext cx="465984" cy="414515"/>
              <a:chOff x="6238876" y="2390775"/>
              <a:chExt cx="576262" cy="419101"/>
            </a:xfrm>
            <a:solidFill>
              <a:schemeClr val="tx1"/>
            </a:solidFill>
          </p:grpSpPr>
          <p:sp>
            <p:nvSpPr>
              <p:cNvPr id="34"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 name="Dreptunghi 5"/>
          <p:cNvSpPr/>
          <p:nvPr/>
        </p:nvSpPr>
        <p:spPr>
          <a:xfrm>
            <a:off x="942582" y="2251411"/>
            <a:ext cx="4829025" cy="4401205"/>
          </a:xfrm>
          <a:prstGeom prst="rect">
            <a:avLst/>
          </a:prstGeom>
        </p:spPr>
        <p:txBody>
          <a:bodyPr wrap="square">
            <a:spAutoFit/>
          </a:bodyPr>
          <a:lstStyle/>
          <a:p>
            <a:pPr algn="just"/>
            <a:r>
              <a:rPr lang="en" sz="1400" dirty="0">
                <a:latin typeface="Times New Roman" panose="02020603050405020304" pitchFamily="18" charset="0"/>
                <a:ea typeface="Calibri" panose="020F0502020204030204" pitchFamily="34" charset="0"/>
              </a:rPr>
              <a:t>At the time of the adoption of the SNDDR 2030, in 2018, the Ministry of the Environment had an organizational structure responsible for sustainable development, </a:t>
            </a:r>
            <a:r>
              <a:rPr lang="en" sz="1400" dirty="0" smtClean="0">
                <a:latin typeface="Times New Roman" panose="02020603050405020304" pitchFamily="18" charset="0"/>
                <a:ea typeface="Calibri" panose="020F0502020204030204" pitchFamily="34" charset="0"/>
              </a:rPr>
              <a:t>and </a:t>
            </a:r>
            <a:r>
              <a:rPr lang="en" sz="1400" dirty="0" smtClean="0">
                <a:latin typeface="Times New Roman" panose="02020603050405020304" pitchFamily="18" charset="0"/>
              </a:rPr>
              <a:t>in the audited period 2018-2022, there </a:t>
            </a:r>
            <a:r>
              <a:rPr lang="en" sz="1400" dirty="0" smtClean="0">
                <a:latin typeface="Times New Roman" panose="02020603050405020304" pitchFamily="18" charset="0"/>
                <a:cs typeface="Times New Roman" panose="02020603050405020304" pitchFamily="18" charset="0"/>
              </a:rPr>
              <a:t>was </a:t>
            </a:r>
            <a:r>
              <a:rPr lang="en" sz="1400" dirty="0">
                <a:latin typeface="Times New Roman" panose="02020603050405020304" pitchFamily="18" charset="0"/>
                <a:cs typeface="Times New Roman" panose="02020603050405020304" pitchFamily="18" charset="0"/>
              </a:rPr>
              <a:t>a downward evolution in the number of posts within the Sustainable Development Service, from </a:t>
            </a:r>
            <a:r>
              <a:rPr lang="en" sz="1400" b="1" dirty="0">
                <a:latin typeface="Times New Roman" panose="02020603050405020304" pitchFamily="18" charset="0"/>
                <a:cs typeface="Times New Roman" panose="02020603050405020304" pitchFamily="18" charset="0"/>
              </a:rPr>
              <a:t>nine posts </a:t>
            </a:r>
            <a:r>
              <a:rPr lang="en" sz="1400" dirty="0">
                <a:latin typeface="Times New Roman" panose="02020603050405020304" pitchFamily="18" charset="0"/>
                <a:cs typeface="Times New Roman" panose="02020603050405020304" pitchFamily="18" charset="0"/>
              </a:rPr>
              <a:t>approved and filled in 2018, to a structure with one post approved and filled in </a:t>
            </a:r>
            <a:r>
              <a:rPr lang="en" sz="1400" dirty="0" smtClean="0">
                <a:latin typeface="Times New Roman" panose="02020603050405020304" pitchFamily="18" charset="0"/>
                <a:cs typeface="Times New Roman" panose="02020603050405020304" pitchFamily="18" charset="0"/>
              </a:rPr>
              <a:t>2022.</a:t>
            </a:r>
          </a:p>
          <a:p>
            <a:pPr algn="just"/>
            <a:endParaRPr lang="ro-RO" sz="1400" dirty="0" smtClean="0">
              <a:latin typeface="Times New Roman" panose="02020603050405020304" pitchFamily="18" charset="0"/>
              <a:ea typeface="Calibri" panose="020F0502020204030204" pitchFamily="34" charset="0"/>
            </a:endParaRPr>
          </a:p>
          <a:p>
            <a:pPr algn="just"/>
            <a:r>
              <a:rPr lang="en" sz="1400" dirty="0" smtClean="0">
                <a:latin typeface="Times New Roman" panose="02020603050405020304" pitchFamily="18" charset="0"/>
                <a:ea typeface="Calibri" panose="020F0502020204030204" pitchFamily="34" charset="0"/>
              </a:rPr>
              <a:t>Also, </a:t>
            </a:r>
            <a:r>
              <a:rPr lang="en" sz="1400" dirty="0">
                <a:latin typeface="Times New Roman" panose="02020603050405020304" pitchFamily="18" charset="0"/>
                <a:ea typeface="Calibri" panose="020F0502020204030204" pitchFamily="34" charset="0"/>
              </a:rPr>
              <a:t>the same situation is recorded in the case of </a:t>
            </a:r>
            <a:r>
              <a:rPr lang="en" sz="1400" i="1" dirty="0">
                <a:latin typeface="Times New Roman" panose="02020603050405020304" pitchFamily="18" charset="0"/>
                <a:ea typeface="Calibri" panose="020F0502020204030204" pitchFamily="34" charset="0"/>
              </a:rPr>
              <a:t>the Sustainable Development </a:t>
            </a:r>
            <a:r>
              <a:rPr lang="en-US" sz="1400" i="1" dirty="0" smtClean="0">
                <a:latin typeface="Times New Roman" panose="02020603050405020304" pitchFamily="18" charset="0"/>
                <a:ea typeface="Calibri" panose="020F0502020204030204" pitchFamily="34" charset="0"/>
              </a:rPr>
              <a:t>Working</a:t>
            </a:r>
            <a:r>
              <a:rPr lang="ro-RO" sz="1400" i="1" dirty="0" smtClean="0">
                <a:latin typeface="Times New Roman" panose="02020603050405020304" pitchFamily="18" charset="0"/>
                <a:ea typeface="Calibri" panose="020F0502020204030204" pitchFamily="34" charset="0"/>
              </a:rPr>
              <a:t> Group</a:t>
            </a:r>
            <a:r>
              <a:rPr lang="en" sz="1400" i="1" dirty="0" smtClean="0">
                <a:latin typeface="Times New Roman" panose="02020603050405020304" pitchFamily="18" charset="0"/>
                <a:ea typeface="Calibri" panose="020F0502020204030204" pitchFamily="34" charset="0"/>
              </a:rPr>
              <a:t> </a:t>
            </a:r>
            <a:r>
              <a:rPr lang="en" sz="1400" dirty="0">
                <a:latin typeface="Times New Roman" panose="02020603050405020304" pitchFamily="18" charset="0"/>
                <a:ea typeface="Calibri" panose="020F0502020204030204" pitchFamily="34" charset="0"/>
              </a:rPr>
              <a:t>established within the MMAP, which was initially composed </a:t>
            </a:r>
            <a:r>
              <a:rPr lang="en" sz="1400" b="1" dirty="0">
                <a:latin typeface="Times New Roman" panose="02020603050405020304" pitchFamily="18" charset="0"/>
                <a:ea typeface="Calibri" panose="020F0502020204030204" pitchFamily="34" charset="0"/>
              </a:rPr>
              <a:t>of 12 members </a:t>
            </a:r>
            <a:r>
              <a:rPr lang="en" sz="1400" dirty="0">
                <a:latin typeface="Times New Roman" panose="02020603050405020304" pitchFamily="18" charset="0"/>
                <a:ea typeface="Calibri" panose="020F0502020204030204" pitchFamily="34" charset="0"/>
              </a:rPr>
              <a:t>and which, at the time of the audit, still has 10 members, as a result of the departure of the staff from the </a:t>
            </a:r>
            <a:r>
              <a:rPr lang="en" sz="1400" dirty="0" smtClean="0">
                <a:latin typeface="Times New Roman" panose="02020603050405020304" pitchFamily="18" charset="0"/>
                <a:ea typeface="Calibri" panose="020F0502020204030204" pitchFamily="34" charset="0"/>
              </a:rPr>
              <a:t>institution.</a:t>
            </a:r>
          </a:p>
          <a:p>
            <a:pPr algn="just"/>
            <a:endParaRPr lang="ro-RO" sz="1400" dirty="0">
              <a:latin typeface="Times New Roman" panose="02020603050405020304" pitchFamily="18" charset="0"/>
              <a:ea typeface="Calibri" panose="020F0502020204030204" pitchFamily="34" charset="0"/>
            </a:endParaRPr>
          </a:p>
          <a:p>
            <a:pPr algn="just"/>
            <a:r>
              <a:rPr lang="ro-RO" sz="1400" b="1" dirty="0" smtClean="0">
                <a:latin typeface="Times New Roman" panose="02020603050405020304" pitchFamily="18" charset="0"/>
                <a:cs typeface="Times New Roman" panose="02020603050405020304" pitchFamily="18" charset="0"/>
              </a:rPr>
              <a:t>A</a:t>
            </a:r>
            <a:r>
              <a:rPr lang="en" sz="1400" b="1" dirty="0" smtClean="0">
                <a:latin typeface="Times New Roman" panose="02020603050405020304" pitchFamily="18" charset="0"/>
                <a:cs typeface="Times New Roman" panose="02020603050405020304" pitchFamily="18" charset="0"/>
              </a:rPr>
              <a:t>n </a:t>
            </a:r>
            <a:r>
              <a:rPr lang="en" sz="1400" b="1" dirty="0">
                <a:latin typeface="Times New Roman" panose="02020603050405020304" pitchFamily="18" charset="0"/>
                <a:cs typeface="Times New Roman" panose="02020603050405020304" pitchFamily="18" charset="0"/>
              </a:rPr>
              <a:t>aspect of good practice </a:t>
            </a:r>
            <a:r>
              <a:rPr lang="en" sz="1400" dirty="0">
                <a:latin typeface="Times New Roman" panose="02020603050405020304" pitchFamily="18" charset="0"/>
                <a:cs typeface="Times New Roman" panose="02020603050405020304" pitchFamily="18" charset="0"/>
              </a:rPr>
              <a:t>that can positively influence the implementation of </a:t>
            </a:r>
            <a:r>
              <a:rPr lang="en" sz="1400" dirty="0" smtClean="0">
                <a:latin typeface="Times New Roman" panose="02020603050405020304" pitchFamily="18" charset="0"/>
                <a:cs typeface="Times New Roman" panose="02020603050405020304" pitchFamily="18" charset="0"/>
              </a:rPr>
              <a:t>sustainable development objectives</a:t>
            </a:r>
            <a:endParaRPr lang="ro-RO" sz="1400" dirty="0">
              <a:latin typeface="Times New Roman" panose="02020603050405020304" pitchFamily="18" charset="0"/>
              <a:cs typeface="Times New Roman" panose="02020603050405020304" pitchFamily="18" charset="0"/>
            </a:endParaRPr>
          </a:p>
          <a:p>
            <a:pPr algn="just"/>
            <a:r>
              <a:rPr lang="en" sz="1400" dirty="0">
                <a:latin typeface="Times New Roman" panose="02020603050405020304" pitchFamily="18" charset="0"/>
                <a:cs typeface="Times New Roman" panose="02020603050405020304" pitchFamily="18" charset="0"/>
              </a:rPr>
              <a:t>the </a:t>
            </a:r>
            <a:r>
              <a:rPr lang="en" sz="1400" dirty="0" smtClean="0">
                <a:latin typeface="Times New Roman" panose="02020603050405020304" pitchFamily="18" charset="0"/>
                <a:cs typeface="Times New Roman" panose="02020603050405020304" pitchFamily="18" charset="0"/>
              </a:rPr>
              <a:t>existence </a:t>
            </a:r>
            <a:r>
              <a:rPr lang="en" sz="1400" dirty="0">
                <a:latin typeface="Times New Roman" panose="02020603050405020304" pitchFamily="18" charset="0"/>
                <a:cs typeface="Times New Roman" panose="02020603050405020304" pitchFamily="18" charset="0"/>
              </a:rPr>
              <a:t>of the 20 "experts in sustainable development" within the MMAP and the units subordinated, under the authority or under the coordination </a:t>
            </a:r>
            <a:r>
              <a:rPr lang="en" sz="1400" dirty="0" smtClean="0">
                <a:latin typeface="Times New Roman" panose="02020603050405020304" pitchFamily="18" charset="0"/>
                <a:cs typeface="Times New Roman" panose="02020603050405020304" pitchFamily="18" charset="0"/>
              </a:rPr>
              <a:t>of the ministry.</a:t>
            </a:r>
            <a:endParaRPr lang="ro-RO" sz="1400" dirty="0">
              <a:latin typeface="Times New Roman" panose="02020603050405020304" pitchFamily="18" charset="0"/>
              <a:cs typeface="Times New Roman" panose="02020603050405020304" pitchFamily="18" charset="0"/>
            </a:endParaRPr>
          </a:p>
          <a:p>
            <a:pPr algn="just"/>
            <a:endParaRPr lang="ro-RO" sz="1400" dirty="0"/>
          </a:p>
        </p:txBody>
      </p:sp>
    </p:spTree>
    <p:extLst>
      <p:ext uri="{BB962C8B-B14F-4D97-AF65-F5344CB8AC3E}">
        <p14:creationId xmlns:p14="http://schemas.microsoft.com/office/powerpoint/2010/main" val="232007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310383" y="797654"/>
            <a:ext cx="4938188" cy="73158"/>
          </a:xfrm>
          <a:prstGeom prst="rect">
            <a:avLst/>
          </a:prstGeom>
        </p:spPr>
      </p:pic>
      <p:pic>
        <p:nvPicPr>
          <p:cNvPr id="7" name="Imagine 6"/>
          <p:cNvPicPr>
            <a:picLocks noChangeAspect="1"/>
          </p:cNvPicPr>
          <p:nvPr/>
        </p:nvPicPr>
        <p:blipFill>
          <a:blip r:embed="rId3"/>
          <a:stretch>
            <a:fillRect/>
          </a:stretch>
        </p:blipFill>
        <p:spPr>
          <a:xfrm>
            <a:off x="269760" y="155916"/>
            <a:ext cx="672822" cy="572730"/>
          </a:xfrm>
          <a:prstGeom prst="rect">
            <a:avLst/>
          </a:prstGeom>
        </p:spPr>
      </p:pic>
      <p:pic>
        <p:nvPicPr>
          <p:cNvPr id="11" name="Picture 2" descr="Logo românia-durabila.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7439"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24" name="CasetăText 23"/>
          <p:cNvSpPr txBox="1"/>
          <p:nvPr/>
        </p:nvSpPr>
        <p:spPr>
          <a:xfrm>
            <a:off x="3233594" y="9530"/>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2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err="1" smtClean="0">
                <a:solidFill>
                  <a:srgbClr val="002060"/>
                </a:solidFill>
                <a:latin typeface="Times New Roman" panose="02020603050405020304" pitchFamily="18" charset="0"/>
                <a:cs typeface="Times New Roman" panose="02020603050405020304" pitchFamily="18" charset="0"/>
              </a:rPr>
              <a:t>Findings and </a:t>
            </a:r>
            <a:r>
              <a:rPr lang="en" sz="2400" b="1" spc="75" dirty="0" smtClean="0">
                <a:solidFill>
                  <a:srgbClr val="002060"/>
                </a:solidFill>
                <a:latin typeface="Times New Roman" panose="02020603050405020304" pitchFamily="18" charset="0"/>
                <a:cs typeface="Times New Roman" panose="02020603050405020304" pitchFamily="18" charset="0"/>
              </a:rPr>
              <a:t>recommendations</a:t>
            </a:r>
            <a:endParaRPr lang="ro-RO" sz="2400" b="1" dirty="0"/>
          </a:p>
        </p:txBody>
      </p:sp>
      <p:sp>
        <p:nvSpPr>
          <p:cNvPr id="25" name="Dreptunghi 24"/>
          <p:cNvSpPr/>
          <p:nvPr/>
        </p:nvSpPr>
        <p:spPr>
          <a:xfrm>
            <a:off x="1116060" y="972618"/>
            <a:ext cx="9326833" cy="369332"/>
          </a:xfrm>
          <a:prstGeom prst="rect">
            <a:avLst/>
          </a:prstGeom>
        </p:spPr>
        <p:txBody>
          <a:bodyPr wrap="square">
            <a:spAutoFit/>
          </a:bodyPr>
          <a:lstStyle/>
          <a:p>
            <a:pPr lvl="0" algn="just">
              <a:spcBef>
                <a:spcPts val="600"/>
              </a:spcBef>
              <a:spcAft>
                <a:spcPts val="600"/>
              </a:spcAft>
              <a:tabLst>
                <a:tab pos="450215" algn="l"/>
              </a:tabLst>
            </a:pPr>
            <a:r>
              <a:rPr lang="en" b="1" i="1" spc="75" dirty="0">
                <a:solidFill>
                  <a:srgbClr val="1FBD86"/>
                </a:solidFill>
                <a:latin typeface="Times New Roman" panose="02020603050405020304" pitchFamily="18" charset="0"/>
                <a:ea typeface="Calibri" panose="020F0502020204030204" pitchFamily="34" charset="0"/>
              </a:rPr>
              <a:t>Fulfillment of duties by staff responsible for sustainable development</a:t>
            </a:r>
          </a:p>
        </p:txBody>
      </p:sp>
      <p:sp>
        <p:nvSpPr>
          <p:cNvPr id="26" name="Dreptunghi 25"/>
          <p:cNvSpPr/>
          <p:nvPr/>
        </p:nvSpPr>
        <p:spPr>
          <a:xfrm>
            <a:off x="6055744" y="2060348"/>
            <a:ext cx="5451894" cy="4801314"/>
          </a:xfrm>
          <a:prstGeom prst="rect">
            <a:avLst/>
          </a:prstGeom>
        </p:spPr>
        <p:txBody>
          <a:bodyPr wrap="square">
            <a:spAutoFit/>
          </a:bodyPr>
          <a:lstStyle/>
          <a:p>
            <a:pPr marL="548640" marR="548640" algn="just">
              <a:spcBef>
                <a:spcPts val="600"/>
              </a:spcBef>
              <a:spcAft>
                <a:spcPts val="600"/>
              </a:spcAft>
            </a:pPr>
            <a:r>
              <a:rPr lang="en" b="1" i="1" dirty="0" smtClean="0">
                <a:solidFill>
                  <a:srgbClr val="4472C4"/>
                </a:solidFill>
                <a:latin typeface="Times New Roman" panose="02020603050405020304" pitchFamily="18" charset="0"/>
                <a:ea typeface="Calibri" panose="020F0502020204030204" pitchFamily="34" charset="0"/>
              </a:rPr>
              <a:t>R7.</a:t>
            </a:r>
            <a:r>
              <a:rPr lang="en" i="1" dirty="0" smtClean="0">
                <a:solidFill>
                  <a:srgbClr val="4472C4"/>
                </a:solidFill>
                <a:latin typeface="Times New Roman" panose="02020603050405020304" pitchFamily="18" charset="0"/>
                <a:ea typeface="Calibri" panose="020F0502020204030204" pitchFamily="34" charset="0"/>
              </a:rPr>
              <a:t> </a:t>
            </a:r>
            <a:r>
              <a:rPr lang="en" i="1" dirty="0">
                <a:solidFill>
                  <a:srgbClr val="4472C4"/>
                </a:solidFill>
                <a:latin typeface="Times New Roman" panose="02020603050405020304" pitchFamily="18" charset="0"/>
                <a:ea typeface="Calibri" panose="020F0502020204030204" pitchFamily="34" charset="0"/>
              </a:rPr>
              <a:t>Ensuring the fulfillment of the responsibilities of MMAP according to SNDDR 2030 on the environmental component, through the lens of all the necessary steps: updating the legal framework, developing programs/projects correlated with strategies, developing mechanisms for monitoring and evaluating </a:t>
            </a:r>
            <a:r>
              <a:rPr lang="en" i="1" dirty="0" smtClean="0">
                <a:solidFill>
                  <a:srgbClr val="4472C4"/>
                </a:solidFill>
                <a:latin typeface="Times New Roman" panose="02020603050405020304" pitchFamily="18" charset="0"/>
                <a:ea typeface="Calibri" panose="020F0502020204030204" pitchFamily="34" charset="0"/>
              </a:rPr>
              <a:t>programs/projects; strengthening </a:t>
            </a:r>
            <a:r>
              <a:rPr lang="en" i="1" dirty="0">
                <a:solidFill>
                  <a:srgbClr val="4472C4"/>
                </a:solidFill>
                <a:latin typeface="Times New Roman" panose="02020603050405020304" pitchFamily="18" charset="0"/>
                <a:ea typeface="Calibri" panose="020F0502020204030204" pitchFamily="34" charset="0"/>
              </a:rPr>
              <a:t>intra-sectoral and inter-sectoral coordination capacity; publication on the ministry's website of relevant information about the environmental component of sustainable development, the objectives to which the ministry contributes, results obtained, in order to promote and raise awareness of the 2030 Agenda.</a:t>
            </a:r>
          </a:p>
        </p:txBody>
      </p:sp>
      <p:grpSp>
        <p:nvGrpSpPr>
          <p:cNvPr id="27" name="Grupare 26"/>
          <p:cNvGrpSpPr/>
          <p:nvPr/>
        </p:nvGrpSpPr>
        <p:grpSpPr>
          <a:xfrm>
            <a:off x="6215971" y="1598914"/>
            <a:ext cx="1955811" cy="369332"/>
            <a:chOff x="475130" y="4953851"/>
            <a:chExt cx="1955811" cy="369332"/>
          </a:xfrm>
        </p:grpSpPr>
        <p:pic>
          <p:nvPicPr>
            <p:cNvPr id="28"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30" y="4992323"/>
              <a:ext cx="247650" cy="2667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a:spLocks noChangeArrowheads="1"/>
            </p:cNvSpPr>
            <p:nvPr/>
          </p:nvSpPr>
          <p:spPr bwMode="auto">
            <a:xfrm>
              <a:off x="837813" y="4953851"/>
              <a:ext cx="159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kumimoji="0" lang="ro-RO" altLang="ro-RO"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Dreptunghi 1"/>
          <p:cNvSpPr/>
          <p:nvPr/>
        </p:nvSpPr>
        <p:spPr>
          <a:xfrm>
            <a:off x="942581" y="2060348"/>
            <a:ext cx="4957887" cy="2108269"/>
          </a:xfrm>
          <a:prstGeom prst="rect">
            <a:avLst/>
          </a:prstGeom>
        </p:spPr>
        <p:txBody>
          <a:bodyPr wrap="square">
            <a:spAutoFit/>
          </a:bodyPr>
          <a:lstStyle/>
          <a:p>
            <a:pPr>
              <a:spcAft>
                <a:spcPts val="600"/>
              </a:spcAft>
            </a:pPr>
            <a:r>
              <a:rPr lang="en" sz="1400" dirty="0">
                <a:latin typeface="Times New Roman" panose="02020603050405020304" pitchFamily="18" charset="0"/>
                <a:ea typeface="Calibri" panose="020F0502020204030204" pitchFamily="34" charset="0"/>
              </a:rPr>
              <a:t>In the audited period 2018-2022, </a:t>
            </a:r>
            <a:r>
              <a:rPr lang="en" sz="1400" dirty="0" smtClean="0">
                <a:latin typeface="Times New Roman" panose="02020603050405020304" pitchFamily="18" charset="0"/>
                <a:ea typeface="Calibri" panose="020F0502020204030204" pitchFamily="34" charset="0"/>
              </a:rPr>
              <a:t>it was found that the </a:t>
            </a:r>
            <a:r>
              <a:rPr lang="en" sz="1400" dirty="0">
                <a:latin typeface="Times New Roman" panose="02020603050405020304" pitchFamily="18" charset="0"/>
                <a:ea typeface="Calibri" panose="020F0502020204030204" pitchFamily="34" charset="0"/>
              </a:rPr>
              <a:t>specialized staff within the MMAP </a:t>
            </a:r>
            <a:r>
              <a:rPr lang="en" sz="1400" b="1" dirty="0">
                <a:latin typeface="Times New Roman" panose="02020603050405020304" pitchFamily="18" charset="0"/>
                <a:ea typeface="Calibri" panose="020F0502020204030204" pitchFamily="34" charset="0"/>
              </a:rPr>
              <a:t>fulfilled duties regarding sustainable development </a:t>
            </a:r>
            <a:r>
              <a:rPr lang="en" sz="1400" b="1" dirty="0" smtClean="0">
                <a:latin typeface="Times New Roman" panose="02020603050405020304" pitchFamily="18" charset="0"/>
                <a:ea typeface="Calibri" panose="020F0502020204030204" pitchFamily="34" charset="0"/>
              </a:rPr>
              <a:t>both by participating </a:t>
            </a:r>
            <a:r>
              <a:rPr lang="en" sz="1400" dirty="0">
                <a:latin typeface="Times New Roman" panose="02020603050405020304" pitchFamily="18" charset="0"/>
                <a:ea typeface="Calibri" panose="020F0502020204030204" pitchFamily="34" charset="0"/>
              </a:rPr>
              <a:t>in the working groups organized by the Department for </a:t>
            </a:r>
            <a:r>
              <a:rPr lang="en" sz="1400" dirty="0" smtClean="0">
                <a:latin typeface="Times New Roman" panose="02020603050405020304" pitchFamily="18" charset="0"/>
                <a:ea typeface="Calibri" panose="020F0502020204030204" pitchFamily="34" charset="0"/>
              </a:rPr>
              <a:t>Sustainable Development </a:t>
            </a:r>
            <a:r>
              <a:rPr lang="en" sz="1400" dirty="0">
                <a:latin typeface="Times New Roman" panose="02020603050405020304" pitchFamily="18" charset="0"/>
                <a:ea typeface="Calibri" panose="020F0502020204030204" pitchFamily="34" charset="0"/>
              </a:rPr>
              <a:t>which aimed, among other things, to develop </a:t>
            </a:r>
            <a:r>
              <a:rPr lang="en" sz="1400" b="1" i="1" dirty="0">
                <a:latin typeface="Times New Roman" panose="02020603050405020304" pitchFamily="18" charset="0"/>
                <a:ea typeface="Calibri" panose="020F0502020204030204" pitchFamily="34" charset="0"/>
              </a:rPr>
              <a:t>the Action Plan </a:t>
            </a:r>
            <a:r>
              <a:rPr lang="en" sz="1400" dirty="0">
                <a:latin typeface="Times New Roman" panose="02020603050405020304" pitchFamily="18" charset="0"/>
                <a:ea typeface="Calibri" panose="020F0502020204030204" pitchFamily="34" charset="0"/>
              </a:rPr>
              <a:t>to achieve 2030 targets and the set of </a:t>
            </a:r>
            <a:r>
              <a:rPr lang="en" sz="1400" b="1" i="1" dirty="0">
                <a:latin typeface="Times New Roman" panose="02020603050405020304" pitchFamily="18" charset="0"/>
                <a:ea typeface="Calibri" panose="020F0502020204030204" pitchFamily="34" charset="0"/>
              </a:rPr>
              <a:t>National Sustainable </a:t>
            </a:r>
            <a:r>
              <a:rPr lang="en" sz="1400" b="1" i="1" dirty="0" smtClean="0">
                <a:latin typeface="Times New Roman" panose="02020603050405020304" pitchFamily="18" charset="0"/>
                <a:ea typeface="Calibri" panose="020F0502020204030204" pitchFamily="34" charset="0"/>
              </a:rPr>
              <a:t>Development Indicators </a:t>
            </a:r>
            <a:r>
              <a:rPr lang="en" sz="1400" dirty="0">
                <a:latin typeface="Times New Roman" panose="02020603050405020304" pitchFamily="18" charset="0"/>
                <a:ea typeface="Calibri" panose="020F0502020204030204" pitchFamily="34" charset="0"/>
              </a:rPr>
              <a:t>provided for in </a:t>
            </a:r>
            <a:r>
              <a:rPr lang="en" sz="1400" dirty="0" smtClean="0">
                <a:latin typeface="Times New Roman" panose="02020603050405020304" pitchFamily="18" charset="0"/>
                <a:ea typeface="Calibri" panose="020F0502020204030204" pitchFamily="34" charset="0"/>
              </a:rPr>
              <a:t>SNDDR 2030 as well as by participating in international </a:t>
            </a:r>
            <a:r>
              <a:rPr lang="en" sz="1400" dirty="0">
                <a:latin typeface="Times New Roman" panose="02020603050405020304" pitchFamily="18" charset="0"/>
                <a:ea typeface="Calibri" panose="020F0502020204030204" pitchFamily="34" charset="0"/>
              </a:rPr>
              <a:t>working groups.</a:t>
            </a:r>
          </a:p>
          <a:p>
            <a:endParaRPr lang="ro-RO" sz="1400" dirty="0"/>
          </a:p>
        </p:txBody>
      </p:sp>
      <p:grpSp>
        <p:nvGrpSpPr>
          <p:cNvPr id="30" name="Grupare 29"/>
          <p:cNvGrpSpPr/>
          <p:nvPr/>
        </p:nvGrpSpPr>
        <p:grpSpPr>
          <a:xfrm>
            <a:off x="1116060" y="1596614"/>
            <a:ext cx="1811887" cy="380521"/>
            <a:chOff x="1168030" y="1248508"/>
            <a:chExt cx="1811887" cy="447069"/>
          </a:xfrm>
        </p:grpSpPr>
        <p:sp>
          <p:nvSpPr>
            <p:cNvPr id="31" name="Rectangle 3"/>
            <p:cNvSpPr>
              <a:spLocks noChangeArrowheads="1"/>
            </p:cNvSpPr>
            <p:nvPr/>
          </p:nvSpPr>
          <p:spPr bwMode="auto">
            <a:xfrm>
              <a:off x="1516055" y="1326245"/>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32" name="Group 552"/>
            <p:cNvGrpSpPr/>
            <p:nvPr/>
          </p:nvGrpSpPr>
          <p:grpSpPr>
            <a:xfrm>
              <a:off x="1168030" y="1248508"/>
              <a:ext cx="465984" cy="414515"/>
              <a:chOff x="6238876" y="2390775"/>
              <a:chExt cx="576262" cy="419101"/>
            </a:xfrm>
            <a:solidFill>
              <a:schemeClr val="tx1"/>
            </a:solidFill>
          </p:grpSpPr>
          <p:sp>
            <p:nvSpPr>
              <p:cNvPr id="33"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305689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Logo românia-durabila.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7439" y="5738053"/>
            <a:ext cx="766800" cy="766800"/>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ine 76"/>
          <p:cNvPicPr>
            <a:picLocks noChangeAspect="1"/>
          </p:cNvPicPr>
          <p:nvPr/>
        </p:nvPicPr>
        <p:blipFill>
          <a:blip r:embed="rId3"/>
          <a:stretch>
            <a:fillRect/>
          </a:stretch>
        </p:blipFill>
        <p:spPr>
          <a:xfrm>
            <a:off x="3323911" y="826588"/>
            <a:ext cx="4938188" cy="73158"/>
          </a:xfrm>
          <a:prstGeom prst="rect">
            <a:avLst/>
          </a:prstGeom>
        </p:spPr>
      </p:pic>
      <p:pic>
        <p:nvPicPr>
          <p:cNvPr id="7" name="Imagine 6"/>
          <p:cNvPicPr>
            <a:picLocks noChangeAspect="1"/>
          </p:cNvPicPr>
          <p:nvPr/>
        </p:nvPicPr>
        <p:blipFill>
          <a:blip r:embed="rId4"/>
          <a:stretch>
            <a:fillRect/>
          </a:stretch>
        </p:blipFill>
        <p:spPr>
          <a:xfrm>
            <a:off x="269760" y="155916"/>
            <a:ext cx="672822" cy="572730"/>
          </a:xfrm>
          <a:prstGeom prst="rect">
            <a:avLst/>
          </a:prstGeom>
        </p:spPr>
      </p:pic>
      <p:sp>
        <p:nvSpPr>
          <p:cNvPr id="3" name="Dreptunghi 2"/>
          <p:cNvSpPr/>
          <p:nvPr/>
        </p:nvSpPr>
        <p:spPr>
          <a:xfrm>
            <a:off x="1627846" y="936179"/>
            <a:ext cx="6381875" cy="369332"/>
          </a:xfrm>
          <a:prstGeom prst="rect">
            <a:avLst/>
          </a:prstGeom>
        </p:spPr>
        <p:txBody>
          <a:bodyPr wrap="none">
            <a:spAutoFit/>
          </a:bodyPr>
          <a:lstStyle/>
          <a:p>
            <a:pPr lvl="0" algn="just">
              <a:spcBef>
                <a:spcPts val="600"/>
              </a:spcBef>
              <a:spcAft>
                <a:spcPts val="600"/>
              </a:spcAft>
              <a:tabLst>
                <a:tab pos="450215" algn="l"/>
              </a:tabLst>
            </a:pPr>
            <a:r>
              <a:rPr lang="en" b="1" i="1" spc="75" dirty="0">
                <a:solidFill>
                  <a:srgbClr val="1FBD86"/>
                </a:solidFill>
                <a:latin typeface="Times New Roman" panose="02020603050405020304" pitchFamily="18" charset="0"/>
                <a:ea typeface="Calibri" panose="020F0502020204030204" pitchFamily="34" charset="0"/>
              </a:rPr>
              <a:t>resources </a:t>
            </a:r>
            <a:r>
              <a:rPr lang="en" b="1" i="1" spc="75" dirty="0" smtClean="0">
                <a:solidFill>
                  <a:srgbClr val="1FBD86"/>
                </a:solidFill>
                <a:latin typeface="Times New Roman" panose="02020603050405020304" pitchFamily="18" charset="0"/>
                <a:ea typeface="Calibri" panose="020F0502020204030204" pitchFamily="34" charset="0"/>
              </a:rPr>
              <a:t>needed </a:t>
            </a:r>
            <a:r>
              <a:rPr lang="en" b="1" i="1" spc="75" dirty="0">
                <a:solidFill>
                  <a:srgbClr val="1FBD86"/>
                </a:solidFill>
                <a:latin typeface="Times New Roman" panose="02020603050405020304" pitchFamily="18" charset="0"/>
                <a:ea typeface="Calibri" panose="020F0502020204030204" pitchFamily="34" charset="0"/>
              </a:rPr>
              <a:t>to implement the SNDDR 2030</a:t>
            </a:r>
          </a:p>
        </p:txBody>
      </p:sp>
      <p:sp>
        <p:nvSpPr>
          <p:cNvPr id="4" name="Dreptunghi 3"/>
          <p:cNvSpPr/>
          <p:nvPr/>
        </p:nvSpPr>
        <p:spPr>
          <a:xfrm>
            <a:off x="5793005" y="1901470"/>
            <a:ext cx="5931033" cy="3693319"/>
          </a:xfrm>
          <a:prstGeom prst="rect">
            <a:avLst/>
          </a:prstGeom>
        </p:spPr>
        <p:txBody>
          <a:bodyPr wrap="square">
            <a:spAutoFit/>
          </a:bodyPr>
          <a:lstStyle/>
          <a:p>
            <a:pPr marL="548640" marR="548640" algn="just">
              <a:spcBef>
                <a:spcPts val="600"/>
              </a:spcBef>
              <a:spcAft>
                <a:spcPts val="600"/>
              </a:spcAft>
            </a:pPr>
            <a:r>
              <a:rPr lang="en" sz="1400" b="1" i="1" dirty="0" smtClean="0">
                <a:solidFill>
                  <a:srgbClr val="4472C4"/>
                </a:solidFill>
                <a:latin typeface="Times New Roman" panose="02020603050405020304" pitchFamily="18" charset="0"/>
                <a:ea typeface="Calibri" panose="020F0502020204030204" pitchFamily="34" charset="0"/>
              </a:rPr>
              <a:t>R8.</a:t>
            </a:r>
            <a:r>
              <a:rPr lang="en" sz="1400" i="1" dirty="0" smtClean="0">
                <a:solidFill>
                  <a:srgbClr val="4472C4"/>
                </a:solidFill>
                <a:latin typeface="Times New Roman" panose="02020603050405020304" pitchFamily="18" charset="0"/>
                <a:ea typeface="Calibri" panose="020F0502020204030204" pitchFamily="34" charset="0"/>
              </a:rPr>
              <a:t> </a:t>
            </a:r>
            <a:r>
              <a:rPr lang="en" sz="1400" i="1" dirty="0">
                <a:solidFill>
                  <a:srgbClr val="4472C4"/>
                </a:solidFill>
                <a:latin typeface="Times New Roman" panose="02020603050405020304" pitchFamily="18" charset="0"/>
                <a:ea typeface="Calibri" panose="020F0502020204030204" pitchFamily="34" charset="0"/>
              </a:rPr>
              <a:t>In order to improve the planning of the financial resources necessary to implement the strategic objectives, we recommend updating the PSI based on the provisions of GD 427/2022 regarding the strategic planning methodology, correlated with the implementation of GD 467/2022 regarding the Methodology for the development and execution of budget programs, which specifies the form of presentation of budget programs, their content and the way of developing the result and/or efficiency indicators, as well as the way of monitoring the execution of the budget programs.</a:t>
            </a:r>
            <a:endParaRPr lang="ro-RO" sz="1400" i="1" dirty="0" smtClean="0">
              <a:solidFill>
                <a:srgbClr val="4472C4"/>
              </a:solidFill>
              <a:latin typeface="Times New Roman" panose="02020603050405020304" pitchFamily="18" charset="0"/>
              <a:ea typeface="Calibri" panose="020F0502020204030204" pitchFamily="34" charset="0"/>
            </a:endParaRPr>
          </a:p>
          <a:p>
            <a:pPr marL="548640" marR="548640" algn="just">
              <a:spcBef>
                <a:spcPts val="600"/>
              </a:spcBef>
              <a:spcAft>
                <a:spcPts val="600"/>
              </a:spcAft>
            </a:pPr>
            <a:r>
              <a:rPr lang="en" sz="1400" i="1" dirty="0" smtClean="0">
                <a:solidFill>
                  <a:srgbClr val="4472C4"/>
                </a:solidFill>
                <a:latin typeface="Times New Roman" panose="02020603050405020304" pitchFamily="18" charset="0"/>
                <a:ea typeface="Calibri" panose="020F0502020204030204" pitchFamily="34" charset="0"/>
              </a:rPr>
              <a:t>The implementation </a:t>
            </a:r>
            <a:r>
              <a:rPr lang="en" sz="1400" i="1" dirty="0">
                <a:solidFill>
                  <a:srgbClr val="4472C4"/>
                </a:solidFill>
                <a:latin typeface="Times New Roman" panose="02020603050405020304" pitchFamily="18" charset="0"/>
                <a:ea typeface="Calibri" panose="020F0502020204030204" pitchFamily="34" charset="0"/>
              </a:rPr>
              <a:t>of this recommendation will lead both to the budgeting of the strategic objectives of the MMAP in general, and to compliance</a:t>
            </a:r>
            <a:r>
              <a:rPr lang="en" sz="1400" b="1" i="1" dirty="0">
                <a:solidFill>
                  <a:srgbClr val="4472C4"/>
                </a:solidFill>
                <a:latin typeface="Times New Roman" panose="02020603050405020304" pitchFamily="18" charset="0"/>
                <a:ea typeface="Calibri" panose="020F0502020204030204" pitchFamily="34" charset="0"/>
              </a:rPr>
              <a:t> </a:t>
            </a:r>
            <a:r>
              <a:rPr lang="en" sz="1400" i="1" u="sng" dirty="0">
                <a:solidFill>
                  <a:srgbClr val="4472C4"/>
                </a:solidFill>
                <a:latin typeface="Times New Roman" panose="02020603050405020304" pitchFamily="18" charset="0"/>
                <a:ea typeface="Calibri" panose="020F0502020204030204" pitchFamily="34" charset="0"/>
              </a:rPr>
              <a:t>Specific Objective </a:t>
            </a:r>
            <a:r>
              <a:rPr lang="en" sz="1400" i="1" u="sng" dirty="0" smtClean="0">
                <a:solidFill>
                  <a:srgbClr val="4472C4"/>
                </a:solidFill>
                <a:latin typeface="Times New Roman" panose="02020603050405020304" pitchFamily="18" charset="0"/>
                <a:ea typeface="Calibri" panose="020F0502020204030204" pitchFamily="34" charset="0"/>
              </a:rPr>
              <a:t>2</a:t>
            </a:r>
            <a:r>
              <a:rPr lang="en" sz="1400" i="1" dirty="0" smtClean="0">
                <a:solidFill>
                  <a:srgbClr val="4472C4"/>
                </a:solidFill>
                <a:latin typeface="Times New Roman" panose="02020603050405020304" pitchFamily="18" charset="0"/>
                <a:ea typeface="Calibri" panose="020F0502020204030204" pitchFamily="34" charset="0"/>
              </a:rPr>
              <a:t>: </a:t>
            </a:r>
            <a:r>
              <a:rPr lang="en" sz="1400" i="1" dirty="0">
                <a:solidFill>
                  <a:srgbClr val="4472C4"/>
                </a:solidFill>
                <a:latin typeface="Times New Roman" panose="02020603050405020304" pitchFamily="18" charset="0"/>
                <a:ea typeface="Calibri" panose="020F0502020204030204" pitchFamily="34" charset="0"/>
              </a:rPr>
              <a:t>The national budget planning framework for the implementation of budgeting based on the SDGs</a:t>
            </a:r>
            <a:r>
              <a:rPr lang="en" sz="1400" b="1" i="1" dirty="0">
                <a:solidFill>
                  <a:srgbClr val="4472C4"/>
                </a:solidFill>
                <a:latin typeface="Times New Roman" panose="02020603050405020304" pitchFamily="18" charset="0"/>
                <a:ea typeface="Calibri" panose="020F0502020204030204" pitchFamily="34" charset="0"/>
              </a:rPr>
              <a:t> </a:t>
            </a:r>
            <a:r>
              <a:rPr lang="en" sz="1400" i="1" dirty="0">
                <a:solidFill>
                  <a:srgbClr val="4472C4"/>
                </a:solidFill>
                <a:latin typeface="Times New Roman" panose="02020603050405020304" pitchFamily="18" charset="0"/>
                <a:ea typeface="Calibri" panose="020F0502020204030204" pitchFamily="34" charset="0"/>
              </a:rPr>
              <a:t>from </a:t>
            </a:r>
            <a:r>
              <a:rPr lang="en" sz="1400" b="1" i="1" dirty="0">
                <a:solidFill>
                  <a:srgbClr val="4472C4"/>
                </a:solidFill>
                <a:latin typeface="Times New Roman" panose="02020603050405020304" pitchFamily="18" charset="0"/>
                <a:ea typeface="Calibri" panose="020F0502020204030204" pitchFamily="34" charset="0"/>
              </a:rPr>
              <a:t>the National Action Plan </a:t>
            </a:r>
            <a:r>
              <a:rPr lang="en" sz="1400" i="1" dirty="0">
                <a:solidFill>
                  <a:srgbClr val="4472C4"/>
                </a:solidFill>
                <a:latin typeface="Times New Roman" panose="02020603050405020304" pitchFamily="18" charset="0"/>
                <a:ea typeface="Calibri" panose="020F0502020204030204" pitchFamily="34" charset="0"/>
              </a:rPr>
              <a:t>for the implementation of SNDDR </a:t>
            </a:r>
            <a:r>
              <a:rPr lang="en" sz="1400" i="1" dirty="0" smtClean="0">
                <a:solidFill>
                  <a:srgbClr val="4472C4"/>
                </a:solidFill>
                <a:latin typeface="Times New Roman" panose="02020603050405020304" pitchFamily="18" charset="0"/>
                <a:ea typeface="Calibri" panose="020F0502020204030204" pitchFamily="34" charset="0"/>
              </a:rPr>
              <a:t>2030</a:t>
            </a:r>
            <a:r>
              <a:rPr lang="ro-RO" sz="1400" i="1" dirty="0" smtClean="0">
                <a:solidFill>
                  <a:srgbClr val="4472C4"/>
                </a:solidFill>
                <a:latin typeface="Times New Roman" panose="02020603050405020304" pitchFamily="18" charset="0"/>
                <a:ea typeface="Calibri" panose="020F0502020204030204" pitchFamily="34" charset="0"/>
              </a:rPr>
              <a:t>.</a:t>
            </a:r>
            <a:endParaRPr lang="en" sz="1400" i="1" dirty="0">
              <a:solidFill>
                <a:srgbClr val="4472C4"/>
              </a:solidFill>
              <a:latin typeface="Times New Roman" panose="02020603050405020304" pitchFamily="18" charset="0"/>
              <a:ea typeface="Calibri" panose="020F0502020204030204" pitchFamily="34" charset="0"/>
            </a:endParaRPr>
          </a:p>
        </p:txBody>
      </p:sp>
      <p:grpSp>
        <p:nvGrpSpPr>
          <p:cNvPr id="9" name="Grupare 8"/>
          <p:cNvGrpSpPr/>
          <p:nvPr/>
        </p:nvGrpSpPr>
        <p:grpSpPr>
          <a:xfrm>
            <a:off x="6538424" y="1532138"/>
            <a:ext cx="1955811" cy="369332"/>
            <a:chOff x="475130" y="4953851"/>
            <a:chExt cx="1955811" cy="369332"/>
          </a:xfrm>
        </p:grpSpPr>
        <p:pic>
          <p:nvPicPr>
            <p:cNvPr id="10"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30" y="4992323"/>
              <a:ext cx="247650" cy="2667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837813" y="4953851"/>
              <a:ext cx="159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kumimoji="0" lang="ro-RO" altLang="ro-RO"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3" name="CasetăText 12"/>
          <p:cNvSpPr txBox="1"/>
          <p:nvPr/>
        </p:nvSpPr>
        <p:spPr>
          <a:xfrm>
            <a:off x="3242386" y="9530"/>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2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err="1" smtClean="0">
                <a:solidFill>
                  <a:srgbClr val="002060"/>
                </a:solidFill>
                <a:latin typeface="Times New Roman" panose="02020603050405020304" pitchFamily="18" charset="0"/>
                <a:cs typeface="Times New Roman" panose="02020603050405020304" pitchFamily="18" charset="0"/>
              </a:rPr>
              <a:t>Findings and </a:t>
            </a:r>
            <a:r>
              <a:rPr lang="en" sz="2400" b="1" spc="75" dirty="0" smtClean="0">
                <a:solidFill>
                  <a:srgbClr val="002060"/>
                </a:solidFill>
                <a:latin typeface="Times New Roman" panose="02020603050405020304" pitchFamily="18" charset="0"/>
                <a:cs typeface="Times New Roman" panose="02020603050405020304" pitchFamily="18" charset="0"/>
              </a:rPr>
              <a:t>recommendations</a:t>
            </a:r>
            <a:endParaRPr lang="ro-RO" sz="2400" b="1" dirty="0"/>
          </a:p>
        </p:txBody>
      </p:sp>
      <p:sp>
        <p:nvSpPr>
          <p:cNvPr id="12" name="Freeform 152"/>
          <p:cNvSpPr>
            <a:spLocks noEditPoints="1"/>
          </p:cNvSpPr>
          <p:nvPr/>
        </p:nvSpPr>
        <p:spPr bwMode="auto">
          <a:xfrm>
            <a:off x="1169227" y="973910"/>
            <a:ext cx="346074" cy="29387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1FBD8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Grupare 13"/>
          <p:cNvGrpSpPr/>
          <p:nvPr/>
        </p:nvGrpSpPr>
        <p:grpSpPr>
          <a:xfrm>
            <a:off x="522117" y="1453759"/>
            <a:ext cx="1811887" cy="380521"/>
            <a:chOff x="1168030" y="1248508"/>
            <a:chExt cx="1811887" cy="447069"/>
          </a:xfrm>
        </p:grpSpPr>
        <p:sp>
          <p:nvSpPr>
            <p:cNvPr id="15" name="Rectangle 3"/>
            <p:cNvSpPr>
              <a:spLocks noChangeArrowheads="1"/>
            </p:cNvSpPr>
            <p:nvPr/>
          </p:nvSpPr>
          <p:spPr bwMode="auto">
            <a:xfrm>
              <a:off x="1516055" y="1326245"/>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16" name="Group 552"/>
            <p:cNvGrpSpPr/>
            <p:nvPr/>
          </p:nvGrpSpPr>
          <p:grpSpPr>
            <a:xfrm>
              <a:off x="1168030" y="1248508"/>
              <a:ext cx="465984" cy="414515"/>
              <a:chOff x="6238876" y="2390775"/>
              <a:chExt cx="576262" cy="419101"/>
            </a:xfrm>
            <a:solidFill>
              <a:schemeClr val="tx1"/>
            </a:solidFill>
          </p:grpSpPr>
          <p:sp>
            <p:nvSpPr>
              <p:cNvPr id="17"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 name="Dreptunghi 4"/>
          <p:cNvSpPr/>
          <p:nvPr/>
        </p:nvSpPr>
        <p:spPr>
          <a:xfrm>
            <a:off x="480286" y="1909476"/>
            <a:ext cx="5265061" cy="3908762"/>
          </a:xfrm>
          <a:prstGeom prst="rect">
            <a:avLst/>
          </a:prstGeom>
        </p:spPr>
        <p:txBody>
          <a:bodyPr wrap="square">
            <a:spAutoFit/>
          </a:bodyPr>
          <a:lstStyle/>
          <a:p>
            <a:pPr algn="just">
              <a:spcAft>
                <a:spcPts val="600"/>
              </a:spcAft>
            </a:pPr>
            <a:r>
              <a:rPr lang="en" sz="1400" dirty="0">
                <a:latin typeface="Times New Roman" panose="02020603050405020304" pitchFamily="18" charset="0"/>
                <a:ea typeface="Calibri" panose="020F0502020204030204" pitchFamily="34" charset="0"/>
                <a:cs typeface="Times New Roman" panose="02020603050405020304" pitchFamily="18" charset="0"/>
              </a:rPr>
              <a:t>Since the MMAP did not envisage a mechanism for integrating the objectives of sustainable development on the environmental component into the sectoral strategies, a </a:t>
            </a:r>
            <a:r>
              <a:rPr lang="en" sz="1400" b="1" dirty="0">
                <a:latin typeface="Times New Roman" panose="02020603050405020304" pitchFamily="18" charset="0"/>
                <a:ea typeface="Calibri" panose="020F0502020204030204" pitchFamily="34" charset="0"/>
                <a:cs typeface="Times New Roman" panose="02020603050405020304" pitchFamily="18" charset="0"/>
              </a:rPr>
              <a:t>medium and long-term planning of the necessary financial resources was not carried out.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 sz="1400" dirty="0">
                <a:latin typeface="Times New Roman" panose="02020603050405020304" pitchFamily="18" charset="0"/>
                <a:ea typeface="Calibri" panose="020F0502020204030204" pitchFamily="34" charset="0"/>
                <a:cs typeface="Times New Roman" panose="02020603050405020304" pitchFamily="18" charset="0"/>
              </a:rPr>
              <a:t>However, </a:t>
            </a:r>
            <a:r>
              <a:rPr lang="en" sz="1400" b="1" dirty="0">
                <a:latin typeface="Times New Roman" panose="02020603050405020304" pitchFamily="18" charset="0"/>
                <a:ea typeface="Calibri" panose="020F0502020204030204" pitchFamily="34" charset="0"/>
                <a:cs typeface="Times New Roman" panose="02020603050405020304" pitchFamily="18" charset="0"/>
              </a:rPr>
              <a:t>a positive aspect that must be continued </a:t>
            </a:r>
            <a:r>
              <a:rPr lang="en" sz="1400" dirty="0">
                <a:latin typeface="Times New Roman" panose="02020603050405020304" pitchFamily="18" charset="0"/>
                <a:ea typeface="Calibri" panose="020F0502020204030204" pitchFamily="34" charset="0"/>
                <a:cs typeface="Times New Roman" panose="02020603050405020304" pitchFamily="18" charset="0"/>
              </a:rPr>
              <a:t>is the experience gained by MMAP through involvement in collaboration with </a:t>
            </a:r>
            <a:r>
              <a:rPr lang="en"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SGG</a:t>
            </a:r>
            <a:r>
              <a:rPr lang="en" sz="1400" dirty="0">
                <a:latin typeface="Times New Roman" panose="02020603050405020304" pitchFamily="18" charset="0"/>
                <a:ea typeface="Calibri" panose="020F0502020204030204" pitchFamily="34" charset="0"/>
                <a:cs typeface="Times New Roman" panose="02020603050405020304" pitchFamily="18" charset="0"/>
              </a:rPr>
              <a:t> to strengthen planning and budgeting capacity and support the introduction of budgeting based on performance criteria, which resulted in the Institutional Strategic Plan </a:t>
            </a:r>
            <a:r>
              <a:rPr lang="en" sz="1400" dirty="0" smtClean="0">
                <a:latin typeface="Times New Roman" panose="02020603050405020304" pitchFamily="18" charset="0"/>
                <a:ea typeface="Calibri" panose="020F0502020204030204" pitchFamily="34" charset="0"/>
                <a:cs typeface="Times New Roman" panose="02020603050405020304" pitchFamily="18" charset="0"/>
              </a:rPr>
              <a:t>2019-2022</a:t>
            </a:r>
            <a:r>
              <a:rPr lang="en" sz="1400" dirty="0">
                <a:latin typeface="Times New Roman" panose="02020603050405020304" pitchFamily="18" charset="0"/>
                <a:ea typeface="Calibri" panose="020F0502020204030204" pitchFamily="34" charset="0"/>
                <a:cs typeface="Times New Roman" panose="02020603050405020304" pitchFamily="18" charset="0"/>
              </a:rPr>
              <a:t>.</a:t>
            </a:r>
            <a:endParaRPr lang="ro-RO"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 sz="1400" dirty="0">
                <a:latin typeface="Times New Roman" panose="02020603050405020304" pitchFamily="18" charset="0"/>
                <a:cs typeface="Times New Roman" panose="02020603050405020304" pitchFamily="18" charset="0"/>
              </a:rPr>
              <a:t>Currently, the old strategic planning methodology has been updated </a:t>
            </a:r>
            <a:r>
              <a:rPr lang="en" sz="1400" dirty="0" smtClean="0">
                <a:latin typeface="Times New Roman" panose="02020603050405020304" pitchFamily="18" charset="0"/>
                <a:cs typeface="Times New Roman" panose="02020603050405020304" pitchFamily="18" charset="0"/>
              </a:rPr>
              <a:t>by G</a:t>
            </a:r>
            <a:r>
              <a:rPr lang="ro-RO" sz="1400" dirty="0" smtClean="0">
                <a:latin typeface="Times New Roman" panose="02020603050405020304" pitchFamily="18" charset="0"/>
                <a:cs typeface="Times New Roman" panose="02020603050405020304" pitchFamily="18" charset="0"/>
              </a:rPr>
              <a:t>D</a:t>
            </a:r>
            <a:r>
              <a:rPr lang="en" sz="1400" dirty="0" smtClean="0">
                <a:latin typeface="Times New Roman" panose="02020603050405020304" pitchFamily="18" charset="0"/>
                <a:cs typeface="Times New Roman" panose="02020603050405020304" pitchFamily="18" charset="0"/>
              </a:rPr>
              <a:t> </a:t>
            </a:r>
            <a:r>
              <a:rPr lang="en" sz="1400" dirty="0">
                <a:latin typeface="Times New Roman" panose="02020603050405020304" pitchFamily="18" charset="0"/>
                <a:cs typeface="Times New Roman" panose="02020603050405020304" pitchFamily="18" charset="0"/>
              </a:rPr>
              <a:t>no. 427/2022. Likewise, the methodology regarding the budget programming component was updated and taken over in GD no. 467/2022 </a:t>
            </a:r>
            <a:r>
              <a:rPr lang="en" sz="1400" i="1" dirty="0">
                <a:latin typeface="Times New Roman" panose="02020603050405020304" pitchFamily="18" charset="0"/>
                <a:cs typeface="Times New Roman" panose="02020603050405020304" pitchFamily="18" charset="0"/>
              </a:rPr>
              <a:t>on the methodology for the development and execution of budget programs, </a:t>
            </a:r>
            <a:r>
              <a:rPr lang="en" sz="1400" dirty="0">
                <a:latin typeface="Times New Roman" panose="02020603050405020304" pitchFamily="18" charset="0"/>
                <a:cs typeface="Times New Roman" panose="02020603050405020304" pitchFamily="18" charset="0"/>
              </a:rPr>
              <a:t>which specifies the form of presentation of the budget programs, their content and the way of developing the result and/or efficiency indicators, as well as the way of monitoring the execution of the budget </a:t>
            </a:r>
            <a:r>
              <a:rPr lang="en" sz="1400" dirty="0" smtClean="0">
                <a:latin typeface="Times New Roman" panose="02020603050405020304" pitchFamily="18" charset="0"/>
                <a:cs typeface="Times New Roman" panose="02020603050405020304" pitchFamily="18" charset="0"/>
              </a:rPr>
              <a:t>programs.</a:t>
            </a:r>
            <a:endParaRPr lang="ro-RO"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835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327967" y="892879"/>
            <a:ext cx="4938188" cy="73158"/>
          </a:xfrm>
          <a:prstGeom prst="rect">
            <a:avLst/>
          </a:prstGeom>
        </p:spPr>
      </p:pic>
      <p:pic>
        <p:nvPicPr>
          <p:cNvPr id="7" name="Imagine 6"/>
          <p:cNvPicPr>
            <a:picLocks noChangeAspect="1"/>
          </p:cNvPicPr>
          <p:nvPr/>
        </p:nvPicPr>
        <p:blipFill>
          <a:blip r:embed="rId3"/>
          <a:stretch>
            <a:fillRect/>
          </a:stretch>
        </p:blipFill>
        <p:spPr>
          <a:xfrm>
            <a:off x="269760" y="155916"/>
            <a:ext cx="672822" cy="572730"/>
          </a:xfrm>
          <a:prstGeom prst="rect">
            <a:avLst/>
          </a:prstGeom>
        </p:spPr>
      </p:pic>
      <p:pic>
        <p:nvPicPr>
          <p:cNvPr id="11" name="Imagine 10"/>
          <p:cNvPicPr>
            <a:picLocks noChangeAspect="1"/>
          </p:cNvPicPr>
          <p:nvPr/>
        </p:nvPicPr>
        <p:blipFill>
          <a:blip r:embed="rId4"/>
          <a:stretch>
            <a:fillRect/>
          </a:stretch>
        </p:blipFill>
        <p:spPr>
          <a:xfrm>
            <a:off x="11233487" y="5893626"/>
            <a:ext cx="768163" cy="768163"/>
          </a:xfrm>
          <a:prstGeom prst="rect">
            <a:avLst/>
          </a:prstGeom>
        </p:spPr>
      </p:pic>
      <p:sp>
        <p:nvSpPr>
          <p:cNvPr id="8" name="CasetăText 7"/>
          <p:cNvSpPr txBox="1"/>
          <p:nvPr/>
        </p:nvSpPr>
        <p:spPr>
          <a:xfrm>
            <a:off x="3327967" y="266981"/>
            <a:ext cx="4938188" cy="461665"/>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3 </a:t>
            </a:r>
            <a:endParaRPr lang="ro-RO" sz="2400" b="1" spc="75" dirty="0" smtClean="0">
              <a:solidFill>
                <a:srgbClr val="002060"/>
              </a:solidFill>
              <a:latin typeface="Times New Roman" panose="02020603050405020304" pitchFamily="18" charset="0"/>
              <a:cs typeface="Times New Roman" panose="02020603050405020304" pitchFamily="18" charset="0"/>
            </a:endParaRPr>
          </a:p>
        </p:txBody>
      </p:sp>
      <p:sp>
        <p:nvSpPr>
          <p:cNvPr id="2" name="Dreptunghi 1"/>
          <p:cNvSpPr/>
          <p:nvPr/>
        </p:nvSpPr>
        <p:spPr>
          <a:xfrm>
            <a:off x="1690445" y="1334101"/>
            <a:ext cx="7904285" cy="830997"/>
          </a:xfrm>
          <a:prstGeom prst="rect">
            <a:avLst/>
          </a:prstGeom>
        </p:spPr>
        <p:txBody>
          <a:bodyPr wrap="square">
            <a:spAutoFit/>
          </a:bodyPr>
          <a:lstStyle/>
          <a:p>
            <a:pPr algn="ctr">
              <a:spcAft>
                <a:spcPts val="800"/>
              </a:spcAft>
            </a:pPr>
            <a:r>
              <a:rPr lang="en" sz="2400" b="1" spc="75" dirty="0">
                <a:solidFill>
                  <a:srgbClr val="002060"/>
                </a:solidFill>
                <a:latin typeface="Times New Roman" panose="02020603050405020304" pitchFamily="18" charset="0"/>
                <a:cs typeface="Times New Roman" panose="02020603050405020304" pitchFamily="18" charset="0"/>
              </a:rPr>
              <a:t>The efficiency of achieving, by MMAP, the national environmental objectives regarding sustainable development</a:t>
            </a:r>
            <a:endParaRPr lang="ro-RO" sz="2400" b="1" i="1" spc="7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CasetăText 8"/>
          <p:cNvSpPr txBox="1"/>
          <p:nvPr/>
        </p:nvSpPr>
        <p:spPr>
          <a:xfrm>
            <a:off x="2216420" y="2757610"/>
            <a:ext cx="9662746" cy="2308324"/>
          </a:xfrm>
          <a:prstGeom prst="rect">
            <a:avLst/>
          </a:prstGeom>
          <a:noFill/>
        </p:spPr>
        <p:txBody>
          <a:bodyPr wrap="square" rtlCol="0">
            <a:spAutoFit/>
          </a:bodyPr>
          <a:lstStyle/>
          <a:p>
            <a:r>
              <a:rPr lang="en" dirty="0" smtClean="0">
                <a:latin typeface="Times New Roman" panose="02020603050405020304" pitchFamily="18" charset="0"/>
                <a:cs typeface="Times New Roman" panose="02020603050405020304" pitchFamily="18" charset="0"/>
              </a:rPr>
              <a:t>Within this objective, the audit considered the following:</a:t>
            </a:r>
          </a:p>
          <a:p>
            <a:endParaRPr lang="ro-RO" dirty="0" smtClean="0">
              <a:latin typeface="Times New Roman" panose="02020603050405020304" pitchFamily="18" charset="0"/>
              <a:cs typeface="Times New Roman" panose="02020603050405020304" pitchFamily="18" charset="0"/>
            </a:endParaRPr>
          </a:p>
          <a:p>
            <a:r>
              <a:rPr lang="en" spc="75" dirty="0">
                <a:latin typeface="Times New Roman" panose="02020603050405020304" pitchFamily="18" charset="0"/>
                <a:ea typeface="Calibri" panose="020F0502020204030204" pitchFamily="34" charset="0"/>
                <a:cs typeface="Times New Roman" panose="02020603050405020304" pitchFamily="18" charset="0"/>
              </a:rPr>
              <a:t> </a:t>
            </a:r>
            <a:r>
              <a:rPr lang="en" spc="75" dirty="0" smtClean="0">
                <a:latin typeface="Times New Roman" panose="02020603050405020304" pitchFamily="18" charset="0"/>
                <a:ea typeface="Calibri" panose="020F0502020204030204" pitchFamily="34" charset="0"/>
                <a:cs typeface="Times New Roman" panose="02020603050405020304" pitchFamily="18" charset="0"/>
              </a:rPr>
              <a:t> </a:t>
            </a:r>
            <a:r>
              <a:rPr lang="en" dirty="0" smtClean="0">
                <a:latin typeface="Times New Roman" panose="02020603050405020304" pitchFamily="18" charset="0"/>
                <a:ea typeface="Calibri" panose="020F0502020204030204" pitchFamily="34" charset="0"/>
                <a:cs typeface="Times New Roman" panose="02020603050405020304" pitchFamily="18" charset="0"/>
              </a:rPr>
              <a:t>the contribution </a:t>
            </a:r>
            <a:r>
              <a:rPr lang="en" dirty="0">
                <a:latin typeface="Times New Roman" panose="02020603050405020304" pitchFamily="18" charset="0"/>
                <a:ea typeface="Calibri" panose="020F0502020204030204" pitchFamily="34" charset="0"/>
                <a:cs typeface="Times New Roman" panose="02020603050405020304" pitchFamily="18" charset="0"/>
              </a:rPr>
              <a:t>of MMAP in achieving the </a:t>
            </a:r>
            <a:r>
              <a:rPr lang="en" dirty="0" smtClean="0">
                <a:latin typeface="Times New Roman" panose="02020603050405020304" pitchFamily="18" charset="0"/>
                <a:ea typeface="Calibri" panose="020F0502020204030204" pitchFamily="34" charset="0"/>
                <a:cs typeface="Times New Roman" panose="02020603050405020304" pitchFamily="18" charset="0"/>
              </a:rPr>
              <a:t>environmental SDGs;</a:t>
            </a:r>
            <a:r>
              <a:rPr lang="en" spc="75" dirty="0">
                <a:latin typeface="Times New Roman" panose="02020603050405020304" pitchFamily="18" charset="0"/>
                <a:cs typeface="Times New Roman" panose="02020603050405020304" pitchFamily="18" charset="0"/>
              </a:rPr>
              <a:t> </a:t>
            </a:r>
            <a:endParaRPr lang="ro-RO" spc="75" dirty="0" smtClean="0">
              <a:latin typeface="Times New Roman" panose="02020603050405020304" pitchFamily="18" charset="0"/>
              <a:cs typeface="Times New Roman" panose="02020603050405020304" pitchFamily="18" charset="0"/>
            </a:endParaRPr>
          </a:p>
          <a:p>
            <a:r>
              <a:rPr lang="en" dirty="0">
                <a:latin typeface="Times New Roman" panose="02020603050405020304" pitchFamily="18" charset="0"/>
                <a:cs typeface="Times New Roman" panose="02020603050405020304" pitchFamily="18" charset="0"/>
              </a:rPr>
              <a:t> </a:t>
            </a:r>
            <a:endParaRPr lang="ro-RO" dirty="0" smtClean="0">
              <a:latin typeface="Times New Roman" panose="02020603050405020304" pitchFamily="18" charset="0"/>
              <a:cs typeface="Times New Roman" panose="02020603050405020304" pitchFamily="18" charset="0"/>
            </a:endParaRPr>
          </a:p>
          <a:p>
            <a:pPr lvl="0"/>
            <a:r>
              <a:rPr lang="en" dirty="0">
                <a:latin typeface="Times New Roman" panose="02020603050405020304" pitchFamily="18" charset="0"/>
                <a:ea typeface="Calibri" panose="020F0502020204030204" pitchFamily="34" charset="0"/>
                <a:cs typeface="Times New Roman" panose="02020603050405020304" pitchFamily="18" charset="0"/>
              </a:rPr>
              <a:t> </a:t>
            </a:r>
            <a:r>
              <a:rPr lang="en" dirty="0" smtClean="0">
                <a:latin typeface="Times New Roman" panose="02020603050405020304" pitchFamily="18" charset="0"/>
                <a:ea typeface="Calibri" panose="020F0502020204030204" pitchFamily="34" charset="0"/>
                <a:cs typeface="Times New Roman" panose="02020603050405020304" pitchFamily="18" charset="0"/>
              </a:rPr>
              <a:t>the extent </a:t>
            </a:r>
            <a:r>
              <a:rPr lang="en" dirty="0">
                <a:latin typeface="Times New Roman" panose="02020603050405020304" pitchFamily="18" charset="0"/>
                <a:ea typeface="Calibri" panose="020F0502020204030204" pitchFamily="34" charset="0"/>
                <a:cs typeface="Times New Roman" panose="02020603050405020304" pitchFamily="18" charset="0"/>
              </a:rPr>
              <a:t>to which the ministry has established an effective, transparent and comprehensive system for measuring, monitoring and reporting progress towards achieving national </a:t>
            </a:r>
            <a:r>
              <a:rPr lang="en" dirty="0" smtClean="0">
                <a:latin typeface="Times New Roman" panose="02020603050405020304" pitchFamily="18" charset="0"/>
                <a:ea typeface="Calibri" panose="020F0502020204030204" pitchFamily="34" charset="0"/>
                <a:cs typeface="Times New Roman" panose="02020603050405020304" pitchFamily="18" charset="0"/>
              </a:rPr>
              <a:t>sustainable development targets;</a:t>
            </a:r>
            <a:endParaRPr lang="ro-RO" dirty="0">
              <a:latin typeface="Times New Roman" panose="02020603050405020304" pitchFamily="18" charset="0"/>
              <a:ea typeface="Calibri" panose="020F0502020204030204" pitchFamily="34"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p:txBody>
      </p:sp>
      <p:grpSp>
        <p:nvGrpSpPr>
          <p:cNvPr id="12" name="Group 188"/>
          <p:cNvGrpSpPr/>
          <p:nvPr/>
        </p:nvGrpSpPr>
        <p:grpSpPr>
          <a:xfrm>
            <a:off x="1784777" y="3852462"/>
            <a:ext cx="395397" cy="250418"/>
            <a:chOff x="3175000" y="3792538"/>
            <a:chExt cx="190500" cy="120650"/>
          </a:xfrm>
          <a:solidFill>
            <a:srgbClr val="1FBD86"/>
          </a:solidFill>
        </p:grpSpPr>
        <p:sp>
          <p:nvSpPr>
            <p:cNvPr id="13"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0" name="Imagine 19"/>
          <p:cNvPicPr>
            <a:picLocks noChangeAspect="1"/>
          </p:cNvPicPr>
          <p:nvPr/>
        </p:nvPicPr>
        <p:blipFill>
          <a:blip r:embed="rId5"/>
          <a:stretch>
            <a:fillRect/>
          </a:stretch>
        </p:blipFill>
        <p:spPr>
          <a:xfrm>
            <a:off x="1732797" y="3258871"/>
            <a:ext cx="585030" cy="542738"/>
          </a:xfrm>
          <a:prstGeom prst="rect">
            <a:avLst/>
          </a:prstGeom>
        </p:spPr>
      </p:pic>
    </p:spTree>
    <p:extLst>
      <p:ext uri="{BB962C8B-B14F-4D97-AF65-F5344CB8AC3E}">
        <p14:creationId xmlns:p14="http://schemas.microsoft.com/office/powerpoint/2010/main" val="369188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10">
            <a:extLst>
              <a:ext uri="{FF2B5EF4-FFF2-40B4-BE49-F238E27FC236}">
                <a16:creationId xmlns:a16="http://schemas.microsoft.com/office/drawing/2014/main" id="{283D8884-0333-F1BD-87A6-383E962AF0CA}"/>
              </a:ext>
            </a:extLst>
          </p:cNvPr>
          <p:cNvGrpSpPr/>
          <p:nvPr/>
        </p:nvGrpSpPr>
        <p:grpSpPr>
          <a:xfrm>
            <a:off x="5049321" y="3515758"/>
            <a:ext cx="2001600" cy="2722727"/>
            <a:chOff x="5282898" y="3093717"/>
            <a:chExt cx="1626202" cy="2722727"/>
          </a:xfrm>
        </p:grpSpPr>
        <p:sp>
          <p:nvSpPr>
            <p:cNvPr id="72" name="Freeform: Shape 27">
              <a:extLst>
                <a:ext uri="{FF2B5EF4-FFF2-40B4-BE49-F238E27FC236}">
                  <a16:creationId xmlns:a16="http://schemas.microsoft.com/office/drawing/2014/main" id="{3C2AB6BB-5504-4779-9329-441ECBDBFB79}"/>
                </a:ext>
              </a:extLst>
            </p:cNvPr>
            <p:cNvSpPr/>
            <p:nvPr/>
          </p:nvSpPr>
          <p:spPr bwMode="auto">
            <a:xfrm>
              <a:off x="5285414" y="3093717"/>
              <a:ext cx="1621171" cy="2722727"/>
            </a:xfrm>
            <a:custGeom>
              <a:avLst/>
              <a:gdLst>
                <a:gd name="connsiteX0" fmla="*/ 94810 w 1473791"/>
                <a:gd name="connsiteY0" fmla="*/ 2550966 h 2722727"/>
                <a:gd name="connsiteX1" fmla="*/ 1378981 w 1473791"/>
                <a:gd name="connsiteY1" fmla="*/ 2550966 h 2722727"/>
                <a:gd name="connsiteX2" fmla="*/ 1473791 w 1473791"/>
                <a:gd name="connsiteY2" fmla="*/ 2722727 h 2722727"/>
                <a:gd name="connsiteX3" fmla="*/ 0 w 1473791"/>
                <a:gd name="connsiteY3" fmla="*/ 2722727 h 2722727"/>
                <a:gd name="connsiteX4" fmla="*/ 0 w 1473791"/>
                <a:gd name="connsiteY4" fmla="*/ 0 h 2722727"/>
                <a:gd name="connsiteX5" fmla="*/ 1473791 w 1473791"/>
                <a:gd name="connsiteY5" fmla="*/ 0 h 2722727"/>
                <a:gd name="connsiteX6" fmla="*/ 1378981 w 1473791"/>
                <a:gd name="connsiteY6" fmla="*/ 171761 h 2722727"/>
                <a:gd name="connsiteX7" fmla="*/ 1345900 w 1473791"/>
                <a:gd name="connsiteY7" fmla="*/ 171761 h 2722727"/>
                <a:gd name="connsiteX8" fmla="*/ 1345900 w 1473791"/>
                <a:gd name="connsiteY8" fmla="*/ 2550965 h 2722727"/>
                <a:gd name="connsiteX9" fmla="*/ 127891 w 1473791"/>
                <a:gd name="connsiteY9" fmla="*/ 2550965 h 2722727"/>
                <a:gd name="connsiteX10" fmla="*/ 127891 w 1473791"/>
                <a:gd name="connsiteY10" fmla="*/ 171761 h 2722727"/>
                <a:gd name="connsiteX11" fmla="*/ 94810 w 1473791"/>
                <a:gd name="connsiteY11" fmla="*/ 171761 h 272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3791" h="2722727">
                  <a:moveTo>
                    <a:pt x="94810" y="2550966"/>
                  </a:moveTo>
                  <a:lnTo>
                    <a:pt x="1378981" y="2550966"/>
                  </a:lnTo>
                  <a:lnTo>
                    <a:pt x="1473791" y="2722727"/>
                  </a:lnTo>
                  <a:lnTo>
                    <a:pt x="0" y="2722727"/>
                  </a:lnTo>
                  <a:close/>
                  <a:moveTo>
                    <a:pt x="0" y="0"/>
                  </a:moveTo>
                  <a:lnTo>
                    <a:pt x="1473791" y="0"/>
                  </a:lnTo>
                  <a:lnTo>
                    <a:pt x="1378981" y="171761"/>
                  </a:lnTo>
                  <a:lnTo>
                    <a:pt x="1345900" y="171761"/>
                  </a:lnTo>
                  <a:lnTo>
                    <a:pt x="1345900" y="2550965"/>
                  </a:lnTo>
                  <a:lnTo>
                    <a:pt x="127891" y="2550965"/>
                  </a:lnTo>
                  <a:lnTo>
                    <a:pt x="127891" y="171761"/>
                  </a:lnTo>
                  <a:lnTo>
                    <a:pt x="94810" y="171761"/>
                  </a:lnTo>
                  <a:close/>
                </a:path>
              </a:pathLst>
            </a:cu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73" name="Rectangle 28">
              <a:extLst>
                <a:ext uri="{FF2B5EF4-FFF2-40B4-BE49-F238E27FC236}">
                  <a16:creationId xmlns:a16="http://schemas.microsoft.com/office/drawing/2014/main" id="{8B824862-8621-4BAA-8503-4C019729819E}"/>
                </a:ext>
              </a:extLst>
            </p:cNvPr>
            <p:cNvSpPr/>
            <p:nvPr/>
          </p:nvSpPr>
          <p:spPr bwMode="auto">
            <a:xfrm>
              <a:off x="5419181" y="3449394"/>
              <a:ext cx="1353636" cy="2013700"/>
            </a:xfrm>
            <a:prstGeom prst="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74" name="Rectangle: Rounded Corners 29">
              <a:extLst>
                <a:ext uri="{FF2B5EF4-FFF2-40B4-BE49-F238E27FC236}">
                  <a16:creationId xmlns:a16="http://schemas.microsoft.com/office/drawing/2014/main" id="{257AACE4-519D-4824-9478-FBACA01110C1}"/>
                </a:ext>
              </a:extLst>
            </p:cNvPr>
            <p:cNvSpPr/>
            <p:nvPr/>
          </p:nvSpPr>
          <p:spPr bwMode="auto">
            <a:xfrm>
              <a:off x="5282898" y="3225437"/>
              <a:ext cx="1626202" cy="70162"/>
            </a:xfrm>
            <a:prstGeom prst="roundRect">
              <a:avLst>
                <a:gd name="adj" fmla="val 50000"/>
              </a:avLst>
            </a:prstGeom>
            <a:gradFill>
              <a:gsLst>
                <a:gs pos="0">
                  <a:schemeClr val="accent3"/>
                </a:gs>
                <a:gs pos="100000">
                  <a:schemeClr val="accent3">
                    <a:lumMod val="75000"/>
                  </a:schemeClr>
                </a:gs>
              </a:gsLst>
              <a:lin ang="5400000" scaled="1"/>
            </a:gradFill>
            <a:ln>
              <a:noFill/>
            </a:ln>
            <a:effectLst/>
          </p:spPr>
          <p:txBody>
            <a:bodyPr vert="horz" wrap="square" lIns="91440" tIns="45720" rIns="91440" bIns="45720" numCol="1" rtlCol="0" anchor="t" anchorCtr="0" compatLnSpc="1">
              <a:prstTxWarp prst="textNoShape">
                <a:avLst/>
              </a:prstTxWarp>
            </a:bodyPr>
            <a:lstStyle/>
            <a:p>
              <a:pPr algn="ctr"/>
              <a:endParaRPr lang="en-IN"/>
            </a:p>
          </p:txBody>
        </p:sp>
        <p:sp>
          <p:nvSpPr>
            <p:cNvPr id="75" name="Rectangle: Rounded Corners 30">
              <a:extLst>
                <a:ext uri="{FF2B5EF4-FFF2-40B4-BE49-F238E27FC236}">
                  <a16:creationId xmlns:a16="http://schemas.microsoft.com/office/drawing/2014/main" id="{D8F055CF-FF17-42B7-B262-51685AB5DBC9}"/>
                </a:ext>
              </a:extLst>
            </p:cNvPr>
            <p:cNvSpPr/>
            <p:nvPr/>
          </p:nvSpPr>
          <p:spPr bwMode="auto">
            <a:xfrm>
              <a:off x="5356817" y="3384692"/>
              <a:ext cx="1478365" cy="70162"/>
            </a:xfrm>
            <a:prstGeom prst="roundRect">
              <a:avLst>
                <a:gd name="adj" fmla="val 50000"/>
              </a:avLst>
            </a:prstGeom>
            <a:gradFill>
              <a:gsLst>
                <a:gs pos="0">
                  <a:schemeClr val="accent3"/>
                </a:gs>
                <a:gs pos="100000">
                  <a:schemeClr val="accent3">
                    <a:lumMod val="75000"/>
                  </a:schemeClr>
                </a:gs>
              </a:gsLst>
              <a:lin ang="5400000" scaled="1"/>
            </a:gra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IN"/>
            </a:p>
          </p:txBody>
        </p:sp>
        <p:sp>
          <p:nvSpPr>
            <p:cNvPr id="76" name="Rectangle: Rounded Corners 31">
              <a:extLst>
                <a:ext uri="{FF2B5EF4-FFF2-40B4-BE49-F238E27FC236}">
                  <a16:creationId xmlns:a16="http://schemas.microsoft.com/office/drawing/2014/main" id="{CEBBBF5B-5896-4313-B889-EB1E752FE868}"/>
                </a:ext>
              </a:extLst>
            </p:cNvPr>
            <p:cNvSpPr/>
            <p:nvPr/>
          </p:nvSpPr>
          <p:spPr bwMode="auto">
            <a:xfrm>
              <a:off x="5282898" y="5611939"/>
              <a:ext cx="1626202" cy="70162"/>
            </a:xfrm>
            <a:prstGeom prst="roundRect">
              <a:avLst>
                <a:gd name="adj" fmla="val 50000"/>
              </a:avLst>
            </a:prstGeom>
            <a:gradFill flip="none" rotWithShape="1">
              <a:gsLst>
                <a:gs pos="0">
                  <a:schemeClr val="accent3"/>
                </a:gs>
                <a:gs pos="100000">
                  <a:schemeClr val="accent3">
                    <a:lumMod val="75000"/>
                  </a:schemeClr>
                </a:gs>
              </a:gsLst>
              <a:lin ang="16200000" scaled="1"/>
              <a:tileRect/>
            </a:gradFill>
            <a:ln>
              <a:noFill/>
            </a:ln>
            <a:effectLst/>
          </p:spPr>
          <p:txBody>
            <a:bodyPr vert="horz" wrap="square" lIns="91440" tIns="45720" rIns="91440" bIns="45720" numCol="1" rtlCol="0" anchor="t" anchorCtr="0" compatLnSpc="1">
              <a:prstTxWarp prst="textNoShape">
                <a:avLst/>
              </a:prstTxWarp>
            </a:bodyPr>
            <a:lstStyle/>
            <a:p>
              <a:pPr algn="ctr"/>
              <a:endParaRPr lang="en-IN"/>
            </a:p>
          </p:txBody>
        </p:sp>
        <p:sp>
          <p:nvSpPr>
            <p:cNvPr id="78" name="Rectangle: Rounded Corners 32">
              <a:extLst>
                <a:ext uri="{FF2B5EF4-FFF2-40B4-BE49-F238E27FC236}">
                  <a16:creationId xmlns:a16="http://schemas.microsoft.com/office/drawing/2014/main" id="{278338C6-5FCF-4A45-B45F-3D95ACB95396}"/>
                </a:ext>
              </a:extLst>
            </p:cNvPr>
            <p:cNvSpPr/>
            <p:nvPr/>
          </p:nvSpPr>
          <p:spPr bwMode="auto">
            <a:xfrm>
              <a:off x="5356817" y="5452683"/>
              <a:ext cx="1478365" cy="70162"/>
            </a:xfrm>
            <a:prstGeom prst="roundRect">
              <a:avLst>
                <a:gd name="adj" fmla="val 50000"/>
              </a:avLst>
            </a:prstGeom>
            <a:gradFill flip="none" rotWithShape="1">
              <a:gsLst>
                <a:gs pos="0">
                  <a:schemeClr val="accent3"/>
                </a:gs>
                <a:gs pos="100000">
                  <a:schemeClr val="accent3">
                    <a:lumMod val="75000"/>
                  </a:schemeClr>
                </a:gs>
              </a:gsLst>
              <a:lin ang="16200000" scaled="1"/>
              <a:tileRect/>
            </a:gradFill>
            <a:ln>
              <a:noFill/>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IN"/>
            </a:p>
          </p:txBody>
        </p:sp>
      </p:grpSp>
      <p:grpSp>
        <p:nvGrpSpPr>
          <p:cNvPr id="62" name="Group 10">
            <a:extLst>
              <a:ext uri="{FF2B5EF4-FFF2-40B4-BE49-F238E27FC236}">
                <a16:creationId xmlns:a16="http://schemas.microsoft.com/office/drawing/2014/main" id="{283D8884-0333-F1BD-87A6-383E962AF0CA}"/>
              </a:ext>
            </a:extLst>
          </p:cNvPr>
          <p:cNvGrpSpPr/>
          <p:nvPr/>
        </p:nvGrpSpPr>
        <p:grpSpPr>
          <a:xfrm>
            <a:off x="2688260" y="3515758"/>
            <a:ext cx="2001600" cy="2722727"/>
            <a:chOff x="5282898" y="3093717"/>
            <a:chExt cx="1626202" cy="2722727"/>
          </a:xfrm>
        </p:grpSpPr>
        <p:sp>
          <p:nvSpPr>
            <p:cNvPr id="65" name="Freeform: Shape 27">
              <a:extLst>
                <a:ext uri="{FF2B5EF4-FFF2-40B4-BE49-F238E27FC236}">
                  <a16:creationId xmlns:a16="http://schemas.microsoft.com/office/drawing/2014/main" id="{3C2AB6BB-5504-4779-9329-441ECBDBFB79}"/>
                </a:ext>
              </a:extLst>
            </p:cNvPr>
            <p:cNvSpPr/>
            <p:nvPr/>
          </p:nvSpPr>
          <p:spPr bwMode="auto">
            <a:xfrm>
              <a:off x="5285414" y="3093717"/>
              <a:ext cx="1621171" cy="2722727"/>
            </a:xfrm>
            <a:custGeom>
              <a:avLst/>
              <a:gdLst>
                <a:gd name="connsiteX0" fmla="*/ 94810 w 1473791"/>
                <a:gd name="connsiteY0" fmla="*/ 2550966 h 2722727"/>
                <a:gd name="connsiteX1" fmla="*/ 1378981 w 1473791"/>
                <a:gd name="connsiteY1" fmla="*/ 2550966 h 2722727"/>
                <a:gd name="connsiteX2" fmla="*/ 1473791 w 1473791"/>
                <a:gd name="connsiteY2" fmla="*/ 2722727 h 2722727"/>
                <a:gd name="connsiteX3" fmla="*/ 0 w 1473791"/>
                <a:gd name="connsiteY3" fmla="*/ 2722727 h 2722727"/>
                <a:gd name="connsiteX4" fmla="*/ 0 w 1473791"/>
                <a:gd name="connsiteY4" fmla="*/ 0 h 2722727"/>
                <a:gd name="connsiteX5" fmla="*/ 1473791 w 1473791"/>
                <a:gd name="connsiteY5" fmla="*/ 0 h 2722727"/>
                <a:gd name="connsiteX6" fmla="*/ 1378981 w 1473791"/>
                <a:gd name="connsiteY6" fmla="*/ 171761 h 2722727"/>
                <a:gd name="connsiteX7" fmla="*/ 1345900 w 1473791"/>
                <a:gd name="connsiteY7" fmla="*/ 171761 h 2722727"/>
                <a:gd name="connsiteX8" fmla="*/ 1345900 w 1473791"/>
                <a:gd name="connsiteY8" fmla="*/ 2550965 h 2722727"/>
                <a:gd name="connsiteX9" fmla="*/ 127891 w 1473791"/>
                <a:gd name="connsiteY9" fmla="*/ 2550965 h 2722727"/>
                <a:gd name="connsiteX10" fmla="*/ 127891 w 1473791"/>
                <a:gd name="connsiteY10" fmla="*/ 171761 h 2722727"/>
                <a:gd name="connsiteX11" fmla="*/ 94810 w 1473791"/>
                <a:gd name="connsiteY11" fmla="*/ 171761 h 272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3791" h="2722727">
                  <a:moveTo>
                    <a:pt x="94810" y="2550966"/>
                  </a:moveTo>
                  <a:lnTo>
                    <a:pt x="1378981" y="2550966"/>
                  </a:lnTo>
                  <a:lnTo>
                    <a:pt x="1473791" y="2722727"/>
                  </a:lnTo>
                  <a:lnTo>
                    <a:pt x="0" y="2722727"/>
                  </a:lnTo>
                  <a:close/>
                  <a:moveTo>
                    <a:pt x="0" y="0"/>
                  </a:moveTo>
                  <a:lnTo>
                    <a:pt x="1473791" y="0"/>
                  </a:lnTo>
                  <a:lnTo>
                    <a:pt x="1378981" y="171761"/>
                  </a:lnTo>
                  <a:lnTo>
                    <a:pt x="1345900" y="171761"/>
                  </a:lnTo>
                  <a:lnTo>
                    <a:pt x="1345900" y="2550965"/>
                  </a:lnTo>
                  <a:lnTo>
                    <a:pt x="127891" y="2550965"/>
                  </a:lnTo>
                  <a:lnTo>
                    <a:pt x="127891" y="171761"/>
                  </a:lnTo>
                  <a:lnTo>
                    <a:pt x="94810" y="171761"/>
                  </a:lnTo>
                  <a:close/>
                </a:path>
              </a:pathLst>
            </a:cu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66" name="Rectangle 28">
              <a:extLst>
                <a:ext uri="{FF2B5EF4-FFF2-40B4-BE49-F238E27FC236}">
                  <a16:creationId xmlns:a16="http://schemas.microsoft.com/office/drawing/2014/main" id="{8B824862-8621-4BAA-8503-4C019729819E}"/>
                </a:ext>
              </a:extLst>
            </p:cNvPr>
            <p:cNvSpPr/>
            <p:nvPr/>
          </p:nvSpPr>
          <p:spPr bwMode="auto">
            <a:xfrm>
              <a:off x="5419181" y="3449394"/>
              <a:ext cx="1353636" cy="2013700"/>
            </a:xfrm>
            <a:prstGeom prst="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67" name="Rectangle: Rounded Corners 29">
              <a:extLst>
                <a:ext uri="{FF2B5EF4-FFF2-40B4-BE49-F238E27FC236}">
                  <a16:creationId xmlns:a16="http://schemas.microsoft.com/office/drawing/2014/main" id="{257AACE4-519D-4824-9478-FBACA01110C1}"/>
                </a:ext>
              </a:extLst>
            </p:cNvPr>
            <p:cNvSpPr/>
            <p:nvPr/>
          </p:nvSpPr>
          <p:spPr bwMode="auto">
            <a:xfrm>
              <a:off x="5282898" y="3225437"/>
              <a:ext cx="1626202" cy="70162"/>
            </a:xfrm>
            <a:prstGeom prst="roundRect">
              <a:avLst>
                <a:gd name="adj" fmla="val 50000"/>
              </a:avLst>
            </a:prstGeom>
            <a:gradFill>
              <a:gsLst>
                <a:gs pos="0">
                  <a:schemeClr val="accent3"/>
                </a:gs>
                <a:gs pos="100000">
                  <a:schemeClr val="accent3">
                    <a:lumMod val="75000"/>
                  </a:schemeClr>
                </a:gs>
              </a:gsLst>
              <a:lin ang="5400000" scaled="1"/>
            </a:gradFill>
            <a:ln>
              <a:noFill/>
            </a:ln>
            <a:effectLst/>
          </p:spPr>
          <p:txBody>
            <a:bodyPr vert="horz" wrap="square" lIns="91440" tIns="45720" rIns="91440" bIns="45720" numCol="1" rtlCol="0" anchor="t" anchorCtr="0" compatLnSpc="1">
              <a:prstTxWarp prst="textNoShape">
                <a:avLst/>
              </a:prstTxWarp>
            </a:bodyPr>
            <a:lstStyle/>
            <a:p>
              <a:pPr algn="ctr"/>
              <a:endParaRPr lang="en-IN"/>
            </a:p>
          </p:txBody>
        </p:sp>
        <p:sp>
          <p:nvSpPr>
            <p:cNvPr id="68" name="Rectangle: Rounded Corners 30">
              <a:extLst>
                <a:ext uri="{FF2B5EF4-FFF2-40B4-BE49-F238E27FC236}">
                  <a16:creationId xmlns:a16="http://schemas.microsoft.com/office/drawing/2014/main" id="{D8F055CF-FF17-42B7-B262-51685AB5DBC9}"/>
                </a:ext>
              </a:extLst>
            </p:cNvPr>
            <p:cNvSpPr/>
            <p:nvPr/>
          </p:nvSpPr>
          <p:spPr bwMode="auto">
            <a:xfrm>
              <a:off x="5356817" y="3384692"/>
              <a:ext cx="1478365" cy="70162"/>
            </a:xfrm>
            <a:prstGeom prst="roundRect">
              <a:avLst>
                <a:gd name="adj" fmla="val 50000"/>
              </a:avLst>
            </a:prstGeom>
            <a:gradFill>
              <a:gsLst>
                <a:gs pos="0">
                  <a:schemeClr val="accent3"/>
                </a:gs>
                <a:gs pos="100000">
                  <a:schemeClr val="accent3">
                    <a:lumMod val="75000"/>
                  </a:schemeClr>
                </a:gs>
              </a:gsLst>
              <a:lin ang="5400000" scaled="1"/>
            </a:gra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IN"/>
            </a:p>
          </p:txBody>
        </p:sp>
        <p:sp>
          <p:nvSpPr>
            <p:cNvPr id="69" name="Rectangle: Rounded Corners 31">
              <a:extLst>
                <a:ext uri="{FF2B5EF4-FFF2-40B4-BE49-F238E27FC236}">
                  <a16:creationId xmlns:a16="http://schemas.microsoft.com/office/drawing/2014/main" id="{CEBBBF5B-5896-4313-B889-EB1E752FE868}"/>
                </a:ext>
              </a:extLst>
            </p:cNvPr>
            <p:cNvSpPr/>
            <p:nvPr/>
          </p:nvSpPr>
          <p:spPr bwMode="auto">
            <a:xfrm>
              <a:off x="5282898" y="5611939"/>
              <a:ext cx="1626202" cy="70162"/>
            </a:xfrm>
            <a:prstGeom prst="roundRect">
              <a:avLst>
                <a:gd name="adj" fmla="val 50000"/>
              </a:avLst>
            </a:prstGeom>
            <a:gradFill flip="none" rotWithShape="1">
              <a:gsLst>
                <a:gs pos="0">
                  <a:schemeClr val="accent3"/>
                </a:gs>
                <a:gs pos="100000">
                  <a:schemeClr val="accent3">
                    <a:lumMod val="75000"/>
                  </a:schemeClr>
                </a:gs>
              </a:gsLst>
              <a:lin ang="16200000" scaled="1"/>
              <a:tileRect/>
            </a:gradFill>
            <a:ln>
              <a:noFill/>
            </a:ln>
            <a:effectLst/>
          </p:spPr>
          <p:txBody>
            <a:bodyPr vert="horz" wrap="square" lIns="91440" tIns="45720" rIns="91440" bIns="45720" numCol="1" rtlCol="0" anchor="t" anchorCtr="0" compatLnSpc="1">
              <a:prstTxWarp prst="textNoShape">
                <a:avLst/>
              </a:prstTxWarp>
            </a:bodyPr>
            <a:lstStyle/>
            <a:p>
              <a:pPr algn="ctr"/>
              <a:endParaRPr lang="en-IN"/>
            </a:p>
          </p:txBody>
        </p:sp>
        <p:sp>
          <p:nvSpPr>
            <p:cNvPr id="70" name="Rectangle: Rounded Corners 32">
              <a:extLst>
                <a:ext uri="{FF2B5EF4-FFF2-40B4-BE49-F238E27FC236}">
                  <a16:creationId xmlns:a16="http://schemas.microsoft.com/office/drawing/2014/main" id="{278338C6-5FCF-4A45-B45F-3D95ACB95396}"/>
                </a:ext>
              </a:extLst>
            </p:cNvPr>
            <p:cNvSpPr/>
            <p:nvPr/>
          </p:nvSpPr>
          <p:spPr bwMode="auto">
            <a:xfrm>
              <a:off x="5356817" y="5452683"/>
              <a:ext cx="1478365" cy="70162"/>
            </a:xfrm>
            <a:prstGeom prst="roundRect">
              <a:avLst>
                <a:gd name="adj" fmla="val 50000"/>
              </a:avLst>
            </a:prstGeom>
            <a:gradFill flip="none" rotWithShape="1">
              <a:gsLst>
                <a:gs pos="0">
                  <a:schemeClr val="accent3"/>
                </a:gs>
                <a:gs pos="100000">
                  <a:schemeClr val="accent3">
                    <a:lumMod val="75000"/>
                  </a:schemeClr>
                </a:gs>
              </a:gsLst>
              <a:lin ang="16200000" scaled="1"/>
              <a:tileRect/>
            </a:gradFill>
            <a:ln>
              <a:noFill/>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IN"/>
            </a:p>
          </p:txBody>
        </p:sp>
      </p:grpSp>
      <p:pic>
        <p:nvPicPr>
          <p:cNvPr id="77" name="Imagine 76"/>
          <p:cNvPicPr>
            <a:picLocks noChangeAspect="1"/>
          </p:cNvPicPr>
          <p:nvPr/>
        </p:nvPicPr>
        <p:blipFill>
          <a:blip r:embed="rId2"/>
          <a:stretch>
            <a:fillRect/>
          </a:stretch>
        </p:blipFill>
        <p:spPr>
          <a:xfrm rot="10800000">
            <a:off x="3529461" y="665770"/>
            <a:ext cx="4938188" cy="73158"/>
          </a:xfrm>
          <a:prstGeom prst="rect">
            <a:avLst/>
          </a:prstGeom>
        </p:spPr>
      </p:pic>
      <p:grpSp>
        <p:nvGrpSpPr>
          <p:cNvPr id="11" name="Group 10">
            <a:extLst>
              <a:ext uri="{FF2B5EF4-FFF2-40B4-BE49-F238E27FC236}">
                <a16:creationId xmlns:a16="http://schemas.microsoft.com/office/drawing/2014/main" id="{283D8884-0333-F1BD-87A6-383E962AF0CA}"/>
              </a:ext>
            </a:extLst>
          </p:cNvPr>
          <p:cNvGrpSpPr/>
          <p:nvPr/>
        </p:nvGrpSpPr>
        <p:grpSpPr>
          <a:xfrm>
            <a:off x="7466849" y="3514327"/>
            <a:ext cx="2001600" cy="2722727"/>
            <a:chOff x="5282898" y="3093717"/>
            <a:chExt cx="1626202" cy="2722727"/>
          </a:xfrm>
        </p:grpSpPr>
        <p:sp>
          <p:nvSpPr>
            <p:cNvPr id="12" name="Freeform: Shape 27">
              <a:extLst>
                <a:ext uri="{FF2B5EF4-FFF2-40B4-BE49-F238E27FC236}">
                  <a16:creationId xmlns:a16="http://schemas.microsoft.com/office/drawing/2014/main" id="{3C2AB6BB-5504-4779-9329-441ECBDBFB79}"/>
                </a:ext>
              </a:extLst>
            </p:cNvPr>
            <p:cNvSpPr/>
            <p:nvPr/>
          </p:nvSpPr>
          <p:spPr bwMode="auto">
            <a:xfrm>
              <a:off x="5285414" y="3093717"/>
              <a:ext cx="1621171" cy="2722727"/>
            </a:xfrm>
            <a:custGeom>
              <a:avLst/>
              <a:gdLst>
                <a:gd name="connsiteX0" fmla="*/ 94810 w 1473791"/>
                <a:gd name="connsiteY0" fmla="*/ 2550966 h 2722727"/>
                <a:gd name="connsiteX1" fmla="*/ 1378981 w 1473791"/>
                <a:gd name="connsiteY1" fmla="*/ 2550966 h 2722727"/>
                <a:gd name="connsiteX2" fmla="*/ 1473791 w 1473791"/>
                <a:gd name="connsiteY2" fmla="*/ 2722727 h 2722727"/>
                <a:gd name="connsiteX3" fmla="*/ 0 w 1473791"/>
                <a:gd name="connsiteY3" fmla="*/ 2722727 h 2722727"/>
                <a:gd name="connsiteX4" fmla="*/ 0 w 1473791"/>
                <a:gd name="connsiteY4" fmla="*/ 0 h 2722727"/>
                <a:gd name="connsiteX5" fmla="*/ 1473791 w 1473791"/>
                <a:gd name="connsiteY5" fmla="*/ 0 h 2722727"/>
                <a:gd name="connsiteX6" fmla="*/ 1378981 w 1473791"/>
                <a:gd name="connsiteY6" fmla="*/ 171761 h 2722727"/>
                <a:gd name="connsiteX7" fmla="*/ 1345900 w 1473791"/>
                <a:gd name="connsiteY7" fmla="*/ 171761 h 2722727"/>
                <a:gd name="connsiteX8" fmla="*/ 1345900 w 1473791"/>
                <a:gd name="connsiteY8" fmla="*/ 2550965 h 2722727"/>
                <a:gd name="connsiteX9" fmla="*/ 127891 w 1473791"/>
                <a:gd name="connsiteY9" fmla="*/ 2550965 h 2722727"/>
                <a:gd name="connsiteX10" fmla="*/ 127891 w 1473791"/>
                <a:gd name="connsiteY10" fmla="*/ 171761 h 2722727"/>
                <a:gd name="connsiteX11" fmla="*/ 94810 w 1473791"/>
                <a:gd name="connsiteY11" fmla="*/ 171761 h 272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3791" h="2722727">
                  <a:moveTo>
                    <a:pt x="94810" y="2550966"/>
                  </a:moveTo>
                  <a:lnTo>
                    <a:pt x="1378981" y="2550966"/>
                  </a:lnTo>
                  <a:lnTo>
                    <a:pt x="1473791" y="2722727"/>
                  </a:lnTo>
                  <a:lnTo>
                    <a:pt x="0" y="2722727"/>
                  </a:lnTo>
                  <a:close/>
                  <a:moveTo>
                    <a:pt x="0" y="0"/>
                  </a:moveTo>
                  <a:lnTo>
                    <a:pt x="1473791" y="0"/>
                  </a:lnTo>
                  <a:lnTo>
                    <a:pt x="1378981" y="171761"/>
                  </a:lnTo>
                  <a:lnTo>
                    <a:pt x="1345900" y="171761"/>
                  </a:lnTo>
                  <a:lnTo>
                    <a:pt x="1345900" y="2550965"/>
                  </a:lnTo>
                  <a:lnTo>
                    <a:pt x="127891" y="2550965"/>
                  </a:lnTo>
                  <a:lnTo>
                    <a:pt x="127891" y="171761"/>
                  </a:lnTo>
                  <a:lnTo>
                    <a:pt x="94810" y="171761"/>
                  </a:lnTo>
                  <a:close/>
                </a:path>
              </a:pathLst>
            </a:cu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3" name="Rectangle 28">
              <a:extLst>
                <a:ext uri="{FF2B5EF4-FFF2-40B4-BE49-F238E27FC236}">
                  <a16:creationId xmlns:a16="http://schemas.microsoft.com/office/drawing/2014/main" id="{8B824862-8621-4BAA-8503-4C019729819E}"/>
                </a:ext>
              </a:extLst>
            </p:cNvPr>
            <p:cNvSpPr/>
            <p:nvPr/>
          </p:nvSpPr>
          <p:spPr bwMode="auto">
            <a:xfrm>
              <a:off x="5419181" y="3449394"/>
              <a:ext cx="1353636" cy="2013700"/>
            </a:xfrm>
            <a:prstGeom prst="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4" name="Rectangle: Rounded Corners 29">
              <a:extLst>
                <a:ext uri="{FF2B5EF4-FFF2-40B4-BE49-F238E27FC236}">
                  <a16:creationId xmlns:a16="http://schemas.microsoft.com/office/drawing/2014/main" id="{257AACE4-519D-4824-9478-FBACA01110C1}"/>
                </a:ext>
              </a:extLst>
            </p:cNvPr>
            <p:cNvSpPr/>
            <p:nvPr/>
          </p:nvSpPr>
          <p:spPr bwMode="auto">
            <a:xfrm>
              <a:off x="5282898" y="3225437"/>
              <a:ext cx="1626202" cy="70162"/>
            </a:xfrm>
            <a:prstGeom prst="roundRect">
              <a:avLst>
                <a:gd name="adj" fmla="val 50000"/>
              </a:avLst>
            </a:prstGeom>
            <a:gradFill>
              <a:gsLst>
                <a:gs pos="0">
                  <a:schemeClr val="accent3"/>
                </a:gs>
                <a:gs pos="100000">
                  <a:schemeClr val="accent3">
                    <a:lumMod val="75000"/>
                  </a:schemeClr>
                </a:gs>
              </a:gsLst>
              <a:lin ang="5400000" scaled="1"/>
            </a:gradFill>
            <a:ln>
              <a:noFill/>
            </a:ln>
            <a:effectLst/>
          </p:spPr>
          <p:txBody>
            <a:bodyPr vert="horz" wrap="square" lIns="91440" tIns="45720" rIns="91440" bIns="45720" numCol="1" rtlCol="0" anchor="t" anchorCtr="0" compatLnSpc="1">
              <a:prstTxWarp prst="textNoShape">
                <a:avLst/>
              </a:prstTxWarp>
            </a:bodyPr>
            <a:lstStyle/>
            <a:p>
              <a:pPr algn="ctr"/>
              <a:endParaRPr lang="en-IN"/>
            </a:p>
          </p:txBody>
        </p:sp>
        <p:sp>
          <p:nvSpPr>
            <p:cNvPr id="15" name="Rectangle: Rounded Corners 30">
              <a:extLst>
                <a:ext uri="{FF2B5EF4-FFF2-40B4-BE49-F238E27FC236}">
                  <a16:creationId xmlns:a16="http://schemas.microsoft.com/office/drawing/2014/main" id="{D8F055CF-FF17-42B7-B262-51685AB5DBC9}"/>
                </a:ext>
              </a:extLst>
            </p:cNvPr>
            <p:cNvSpPr/>
            <p:nvPr/>
          </p:nvSpPr>
          <p:spPr bwMode="auto">
            <a:xfrm>
              <a:off x="5356817" y="3384692"/>
              <a:ext cx="1478365" cy="70162"/>
            </a:xfrm>
            <a:prstGeom prst="roundRect">
              <a:avLst>
                <a:gd name="adj" fmla="val 50000"/>
              </a:avLst>
            </a:prstGeom>
            <a:gradFill>
              <a:gsLst>
                <a:gs pos="0">
                  <a:schemeClr val="accent3"/>
                </a:gs>
                <a:gs pos="100000">
                  <a:schemeClr val="accent3">
                    <a:lumMod val="75000"/>
                  </a:schemeClr>
                </a:gs>
              </a:gsLst>
              <a:lin ang="5400000" scaled="1"/>
            </a:gra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IN"/>
            </a:p>
          </p:txBody>
        </p:sp>
        <p:sp>
          <p:nvSpPr>
            <p:cNvPr id="19" name="Rectangle: Rounded Corners 31">
              <a:extLst>
                <a:ext uri="{FF2B5EF4-FFF2-40B4-BE49-F238E27FC236}">
                  <a16:creationId xmlns:a16="http://schemas.microsoft.com/office/drawing/2014/main" id="{CEBBBF5B-5896-4313-B889-EB1E752FE868}"/>
                </a:ext>
              </a:extLst>
            </p:cNvPr>
            <p:cNvSpPr/>
            <p:nvPr/>
          </p:nvSpPr>
          <p:spPr bwMode="auto">
            <a:xfrm>
              <a:off x="5282898" y="5611939"/>
              <a:ext cx="1626202" cy="70162"/>
            </a:xfrm>
            <a:prstGeom prst="roundRect">
              <a:avLst>
                <a:gd name="adj" fmla="val 50000"/>
              </a:avLst>
            </a:prstGeom>
            <a:gradFill flip="none" rotWithShape="1">
              <a:gsLst>
                <a:gs pos="0">
                  <a:schemeClr val="accent3"/>
                </a:gs>
                <a:gs pos="100000">
                  <a:schemeClr val="accent3">
                    <a:lumMod val="75000"/>
                  </a:schemeClr>
                </a:gs>
              </a:gsLst>
              <a:lin ang="16200000" scaled="1"/>
              <a:tileRect/>
            </a:gradFill>
            <a:ln>
              <a:noFill/>
            </a:ln>
            <a:effectLst/>
          </p:spPr>
          <p:txBody>
            <a:bodyPr vert="horz" wrap="square" lIns="91440" tIns="45720" rIns="91440" bIns="45720" numCol="1" rtlCol="0" anchor="t" anchorCtr="0" compatLnSpc="1">
              <a:prstTxWarp prst="textNoShape">
                <a:avLst/>
              </a:prstTxWarp>
            </a:bodyPr>
            <a:lstStyle/>
            <a:p>
              <a:pPr algn="ctr"/>
              <a:endParaRPr lang="en-IN"/>
            </a:p>
          </p:txBody>
        </p:sp>
        <p:sp>
          <p:nvSpPr>
            <p:cNvPr id="20" name="Rectangle: Rounded Corners 32">
              <a:extLst>
                <a:ext uri="{FF2B5EF4-FFF2-40B4-BE49-F238E27FC236}">
                  <a16:creationId xmlns:a16="http://schemas.microsoft.com/office/drawing/2014/main" id="{278338C6-5FCF-4A45-B45F-3D95ACB95396}"/>
                </a:ext>
              </a:extLst>
            </p:cNvPr>
            <p:cNvSpPr/>
            <p:nvPr/>
          </p:nvSpPr>
          <p:spPr bwMode="auto">
            <a:xfrm>
              <a:off x="5356817" y="5452683"/>
              <a:ext cx="1478365" cy="70162"/>
            </a:xfrm>
            <a:prstGeom prst="roundRect">
              <a:avLst>
                <a:gd name="adj" fmla="val 50000"/>
              </a:avLst>
            </a:prstGeom>
            <a:gradFill flip="none" rotWithShape="1">
              <a:gsLst>
                <a:gs pos="0">
                  <a:schemeClr val="accent3"/>
                </a:gs>
                <a:gs pos="100000">
                  <a:schemeClr val="accent3">
                    <a:lumMod val="75000"/>
                  </a:schemeClr>
                </a:gs>
              </a:gsLst>
              <a:lin ang="16200000" scaled="1"/>
              <a:tileRect/>
            </a:gradFill>
            <a:ln>
              <a:noFill/>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IN"/>
            </a:p>
          </p:txBody>
        </p:sp>
      </p:grpSp>
      <p:sp>
        <p:nvSpPr>
          <p:cNvPr id="41" name="Rectangle 47">
            <a:extLst>
              <a:ext uri="{FF2B5EF4-FFF2-40B4-BE49-F238E27FC236}">
                <a16:creationId xmlns:a16="http://schemas.microsoft.com/office/drawing/2014/main" id="{74923AA0-A8D2-41D3-BC68-B968FDFE8278}"/>
              </a:ext>
            </a:extLst>
          </p:cNvPr>
          <p:cNvSpPr/>
          <p:nvPr/>
        </p:nvSpPr>
        <p:spPr bwMode="auto">
          <a:xfrm>
            <a:off x="2690446" y="3309832"/>
            <a:ext cx="6774907" cy="144744"/>
          </a:xfrm>
          <a:prstGeom prst="rect">
            <a:avLst/>
          </a:prstGeom>
          <a:solidFill>
            <a:srgbClr val="3F7E44">
              <a:alpha val="38039"/>
            </a:srgb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42" name="Isosceles Triangle 45">
            <a:extLst>
              <a:ext uri="{FF2B5EF4-FFF2-40B4-BE49-F238E27FC236}">
                <a16:creationId xmlns:a16="http://schemas.microsoft.com/office/drawing/2014/main" id="{826C2C54-3EDB-4314-987B-70FE6DC143F5}"/>
              </a:ext>
            </a:extLst>
          </p:cNvPr>
          <p:cNvSpPr/>
          <p:nvPr/>
        </p:nvSpPr>
        <p:spPr bwMode="auto">
          <a:xfrm>
            <a:off x="2567354" y="1060547"/>
            <a:ext cx="6968714" cy="1648394"/>
          </a:xfrm>
          <a:prstGeom prst="triangle">
            <a:avLst/>
          </a:prstGeom>
          <a:solidFill>
            <a:srgbClr val="3F7E44"/>
          </a:solidFill>
          <a:ln>
            <a:noFill/>
          </a:ln>
        </p:spPr>
        <p:txBody>
          <a:bodyPr vert="horz" wrap="square" lIns="91440" tIns="45720" rIns="91440" bIns="45720" numCol="1" rtlCol="0" anchor="t" anchorCtr="0" compatLnSpc="1">
            <a:prstTxWarp prst="textNoShape">
              <a:avLst/>
            </a:prstTxWarp>
          </a:bodyPr>
          <a:lstStyle/>
          <a:p>
            <a:pPr algn="ctr"/>
            <a:endParaRPr lang="en-IN" dirty="0"/>
          </a:p>
        </p:txBody>
      </p:sp>
      <p:sp>
        <p:nvSpPr>
          <p:cNvPr id="43" name="Rectangle 48">
            <a:extLst>
              <a:ext uri="{FF2B5EF4-FFF2-40B4-BE49-F238E27FC236}">
                <a16:creationId xmlns:a16="http://schemas.microsoft.com/office/drawing/2014/main" id="{18F5B700-CFFC-4B58-8946-9CF74DE4135C}"/>
              </a:ext>
            </a:extLst>
          </p:cNvPr>
          <p:cNvSpPr/>
          <p:nvPr/>
        </p:nvSpPr>
        <p:spPr bwMode="auto">
          <a:xfrm>
            <a:off x="2725431" y="6292737"/>
            <a:ext cx="6732000" cy="59874"/>
          </a:xfrm>
          <a:prstGeom prst="rect">
            <a:avLst/>
          </a:pr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44" name="Rectangle 49">
            <a:extLst>
              <a:ext uri="{FF2B5EF4-FFF2-40B4-BE49-F238E27FC236}">
                <a16:creationId xmlns:a16="http://schemas.microsoft.com/office/drawing/2014/main" id="{FB80ED83-5E17-49E5-82B3-4C69DEFE02BF}"/>
              </a:ext>
            </a:extLst>
          </p:cNvPr>
          <p:cNvSpPr/>
          <p:nvPr/>
        </p:nvSpPr>
        <p:spPr bwMode="auto">
          <a:xfrm>
            <a:off x="2679316" y="6457768"/>
            <a:ext cx="6876000" cy="99193"/>
          </a:xfrm>
          <a:prstGeom prst="rect">
            <a:avLst/>
          </a:prstGeom>
          <a:solidFill>
            <a:srgbClr val="595959"/>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49" name="Rectangle 107">
            <a:extLst>
              <a:ext uri="{FF2B5EF4-FFF2-40B4-BE49-F238E27FC236}">
                <a16:creationId xmlns:a16="http://schemas.microsoft.com/office/drawing/2014/main" id="{EFF1CE44-1DB7-49A9-89E6-5C9E03D4D0E6}"/>
              </a:ext>
            </a:extLst>
          </p:cNvPr>
          <p:cNvSpPr/>
          <p:nvPr/>
        </p:nvSpPr>
        <p:spPr bwMode="auto">
          <a:xfrm>
            <a:off x="2690447" y="2780787"/>
            <a:ext cx="6774906" cy="457200"/>
          </a:xfrm>
          <a:prstGeom prst="rect">
            <a:avLst/>
          </a:prstGeom>
          <a:solidFill>
            <a:srgbClr val="3F7E44">
              <a:alpha val="61176"/>
            </a:srgbClr>
          </a:solidFill>
          <a:ln>
            <a:noFill/>
          </a:ln>
        </p:spPr>
        <p:txBody>
          <a:bodyPr vert="horz" wrap="square" lIns="91440" tIns="45720" rIns="91440" bIns="45720" numCol="1" rtlCol="0" anchor="t" anchorCtr="0" compatLnSpc="1">
            <a:prstTxWarp prst="textNoShape">
              <a:avLst/>
            </a:prstTxWarp>
          </a:bodyPr>
          <a:lstStyle/>
          <a:p>
            <a:pPr algn="ctr"/>
            <a:r>
              <a:rPr lang="en" b="1" dirty="0">
                <a:solidFill>
                  <a:schemeClr val="bg1"/>
                </a:solidFill>
              </a:rPr>
              <a:t>The specific objectives</a:t>
            </a:r>
            <a:endParaRPr lang="ro-RO" dirty="0">
              <a:solidFill>
                <a:schemeClr val="bg1"/>
              </a:solidFill>
            </a:endParaRPr>
          </a:p>
        </p:txBody>
      </p:sp>
      <p:grpSp>
        <p:nvGrpSpPr>
          <p:cNvPr id="50" name="Group 4">
            <a:extLst>
              <a:ext uri="{FF2B5EF4-FFF2-40B4-BE49-F238E27FC236}">
                <a16:creationId xmlns:a16="http://schemas.microsoft.com/office/drawing/2014/main" id="{B787C7A0-D24A-D9D4-3849-E0E07EE1B827}"/>
              </a:ext>
            </a:extLst>
          </p:cNvPr>
          <p:cNvGrpSpPr/>
          <p:nvPr/>
        </p:nvGrpSpPr>
        <p:grpSpPr>
          <a:xfrm>
            <a:off x="5726801" y="1203011"/>
            <a:ext cx="772910" cy="650822"/>
            <a:chOff x="5734703" y="935903"/>
            <a:chExt cx="722595" cy="722668"/>
          </a:xfrm>
        </p:grpSpPr>
        <p:sp>
          <p:nvSpPr>
            <p:cNvPr id="51" name="Oval 50">
              <a:extLst>
                <a:ext uri="{FF2B5EF4-FFF2-40B4-BE49-F238E27FC236}">
                  <a16:creationId xmlns:a16="http://schemas.microsoft.com/office/drawing/2014/main" id="{C5E6916C-4944-40FC-9C67-F30DDE6081F9}"/>
                </a:ext>
              </a:extLst>
            </p:cNvPr>
            <p:cNvSpPr/>
            <p:nvPr/>
          </p:nvSpPr>
          <p:spPr bwMode="auto">
            <a:xfrm>
              <a:off x="5734703" y="935903"/>
              <a:ext cx="722595" cy="722668"/>
            </a:xfrm>
            <a:prstGeom prst="ellipse">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52" name="Freeform 328">
              <a:extLst>
                <a:ext uri="{FF2B5EF4-FFF2-40B4-BE49-F238E27FC236}">
                  <a16:creationId xmlns:a16="http://schemas.microsoft.com/office/drawing/2014/main" id="{AF957114-163C-4072-9BDE-D02917698A8F}"/>
                </a:ext>
              </a:extLst>
            </p:cNvPr>
            <p:cNvSpPr>
              <a:spLocks noEditPoints="1"/>
            </p:cNvSpPr>
            <p:nvPr/>
          </p:nvSpPr>
          <p:spPr bwMode="auto">
            <a:xfrm>
              <a:off x="5887724" y="1076090"/>
              <a:ext cx="416552" cy="442294"/>
            </a:xfrm>
            <a:custGeom>
              <a:avLst/>
              <a:gdLst>
                <a:gd name="T0" fmla="*/ 46 w 75"/>
                <a:gd name="T1" fmla="*/ 25 h 77"/>
                <a:gd name="T2" fmla="*/ 21 w 75"/>
                <a:gd name="T3" fmla="*/ 34 h 77"/>
                <a:gd name="T4" fmla="*/ 38 w 75"/>
                <a:gd name="T5" fmla="*/ 21 h 77"/>
                <a:gd name="T6" fmla="*/ 17 w 75"/>
                <a:gd name="T7" fmla="*/ 26 h 77"/>
                <a:gd name="T8" fmla="*/ 37 w 75"/>
                <a:gd name="T9" fmla="*/ 22 h 77"/>
                <a:gd name="T10" fmla="*/ 71 w 75"/>
                <a:gd name="T11" fmla="*/ 63 h 77"/>
                <a:gd name="T12" fmla="*/ 27 w 75"/>
                <a:gd name="T13" fmla="*/ 77 h 77"/>
                <a:gd name="T14" fmla="*/ 1 w 75"/>
                <a:gd name="T15" fmla="*/ 14 h 77"/>
                <a:gd name="T16" fmla="*/ 14 w 75"/>
                <a:gd name="T17" fmla="*/ 7 h 77"/>
                <a:gd name="T18" fmla="*/ 35 w 75"/>
                <a:gd name="T19" fmla="*/ 2 h 77"/>
                <a:gd name="T20" fmla="*/ 53 w 75"/>
                <a:gd name="T21" fmla="*/ 5 h 77"/>
                <a:gd name="T22" fmla="*/ 50 w 75"/>
                <a:gd name="T23" fmla="*/ 6 h 77"/>
                <a:gd name="T24" fmla="*/ 37 w 75"/>
                <a:gd name="T25" fmla="*/ 5 h 77"/>
                <a:gd name="T26" fmla="*/ 35 w 75"/>
                <a:gd name="T27" fmla="*/ 10 h 77"/>
                <a:gd name="T28" fmla="*/ 15 w 75"/>
                <a:gd name="T29" fmla="*/ 12 h 77"/>
                <a:gd name="T30" fmla="*/ 4 w 75"/>
                <a:gd name="T31" fmla="*/ 15 h 77"/>
                <a:gd name="T32" fmla="*/ 28 w 75"/>
                <a:gd name="T33" fmla="*/ 74 h 77"/>
                <a:gd name="T34" fmla="*/ 69 w 75"/>
                <a:gd name="T35" fmla="*/ 58 h 77"/>
                <a:gd name="T36" fmla="*/ 71 w 75"/>
                <a:gd name="T37" fmla="*/ 57 h 77"/>
                <a:gd name="T38" fmla="*/ 18 w 75"/>
                <a:gd name="T39" fmla="*/ 12 h 77"/>
                <a:gd name="T40" fmla="*/ 35 w 75"/>
                <a:gd name="T41" fmla="*/ 7 h 77"/>
                <a:gd name="T42" fmla="*/ 32 w 75"/>
                <a:gd name="T43" fmla="*/ 3 h 77"/>
                <a:gd name="T44" fmla="*/ 16 w 75"/>
                <a:gd name="T45" fmla="*/ 9 h 77"/>
                <a:gd name="T46" fmla="*/ 27 w 75"/>
                <a:gd name="T47" fmla="*/ 52 h 77"/>
                <a:gd name="T48" fmla="*/ 28 w 75"/>
                <a:gd name="T49" fmla="*/ 54 h 77"/>
                <a:gd name="T50" fmla="*/ 30 w 75"/>
                <a:gd name="T51" fmla="*/ 60 h 77"/>
                <a:gd name="T52" fmla="*/ 42 w 75"/>
                <a:gd name="T53" fmla="*/ 55 h 77"/>
                <a:gd name="T54" fmla="*/ 30 w 75"/>
                <a:gd name="T55" fmla="*/ 60 h 77"/>
                <a:gd name="T56" fmla="*/ 22 w 75"/>
                <a:gd name="T57" fmla="*/ 39 h 77"/>
                <a:gd name="T58" fmla="*/ 23 w 75"/>
                <a:gd name="T59" fmla="*/ 41 h 77"/>
                <a:gd name="T60" fmla="*/ 53 w 75"/>
                <a:gd name="T61" fmla="*/ 25 h 77"/>
                <a:gd name="T62" fmla="*/ 9 w 75"/>
                <a:gd name="T63" fmla="*/ 19 h 77"/>
                <a:gd name="T64" fmla="*/ 25 w 75"/>
                <a:gd name="T65" fmla="*/ 70 h 77"/>
                <a:gd name="T66" fmla="*/ 65 w 75"/>
                <a:gd name="T67" fmla="*/ 61 h 77"/>
                <a:gd name="T68" fmla="*/ 61 w 75"/>
                <a:gd name="T69" fmla="*/ 48 h 77"/>
                <a:gd name="T70" fmla="*/ 63 w 75"/>
                <a:gd name="T71" fmla="*/ 59 h 77"/>
                <a:gd name="T72" fmla="*/ 46 w 75"/>
                <a:gd name="T73" fmla="*/ 11 h 77"/>
                <a:gd name="T74" fmla="*/ 44 w 75"/>
                <a:gd name="T75" fmla="*/ 41 h 77"/>
                <a:gd name="T76" fmla="*/ 24 w 75"/>
                <a:gd name="T77" fmla="*/ 47 h 77"/>
                <a:gd name="T78" fmla="*/ 43 w 75"/>
                <a:gd name="T79" fmla="*/ 42 h 77"/>
                <a:gd name="T80" fmla="*/ 58 w 75"/>
                <a:gd name="T81" fmla="*/ 49 h 77"/>
                <a:gd name="T82" fmla="*/ 47 w 75"/>
                <a:gd name="T83" fmla="*/ 57 h 77"/>
                <a:gd name="T84" fmla="*/ 44 w 75"/>
                <a:gd name="T85" fmla="*/ 49 h 77"/>
                <a:gd name="T86" fmla="*/ 66 w 75"/>
                <a:gd name="T87" fmla="*/ 12 h 77"/>
                <a:gd name="T88" fmla="*/ 74 w 75"/>
                <a:gd name="T89" fmla="*/ 22 h 77"/>
                <a:gd name="T90" fmla="*/ 62 w 75"/>
                <a:gd name="T91" fmla="*/ 23 h 77"/>
                <a:gd name="T92" fmla="*/ 48 w 75"/>
                <a:gd name="T93" fmla="*/ 44 h 77"/>
                <a:gd name="T94" fmla="*/ 65 w 75"/>
                <a:gd name="T95" fmla="*/ 25 h 77"/>
                <a:gd name="T96" fmla="*/ 54 w 75"/>
                <a:gd name="T97" fmla="*/ 50 h 77"/>
                <a:gd name="T98" fmla="*/ 49 w 75"/>
                <a:gd name="T99" fmla="*/ 47 h 77"/>
                <a:gd name="T100" fmla="*/ 47 w 75"/>
                <a:gd name="T101" fmla="*/ 52 h 77"/>
                <a:gd name="T102" fmla="*/ 54 w 75"/>
                <a:gd name="T103" fmla="*/ 50 h 77"/>
                <a:gd name="T104" fmla="*/ 54 w 75"/>
                <a:gd name="T105" fmla="*/ 48 h 77"/>
                <a:gd name="T106" fmla="*/ 68 w 75"/>
                <a:gd name="T107" fmla="*/ 26 h 77"/>
                <a:gd name="T108" fmla="*/ 62 w 75"/>
                <a:gd name="T109" fmla="*/ 21 h 77"/>
                <a:gd name="T110" fmla="*/ 67 w 75"/>
                <a:gd name="T111" fmla="*/ 23 h 77"/>
                <a:gd name="T112" fmla="*/ 71 w 75"/>
                <a:gd name="T113" fmla="*/ 18 h 77"/>
                <a:gd name="T114" fmla="*/ 66 w 75"/>
                <a:gd name="T115" fmla="*/ 15 h 77"/>
                <a:gd name="T116" fmla="*/ 71 w 75"/>
                <a:gd name="T117" fmla="*/ 2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77">
                  <a:moveTo>
                    <a:pt x="19" y="33"/>
                  </a:moveTo>
                  <a:cubicBezTo>
                    <a:pt x="19" y="33"/>
                    <a:pt x="20" y="32"/>
                    <a:pt x="20" y="32"/>
                  </a:cubicBezTo>
                  <a:cubicBezTo>
                    <a:pt x="46" y="25"/>
                    <a:pt x="46" y="25"/>
                    <a:pt x="46" y="25"/>
                  </a:cubicBezTo>
                  <a:cubicBezTo>
                    <a:pt x="47" y="25"/>
                    <a:pt x="47" y="25"/>
                    <a:pt x="48" y="26"/>
                  </a:cubicBezTo>
                  <a:cubicBezTo>
                    <a:pt x="48" y="26"/>
                    <a:pt x="47" y="27"/>
                    <a:pt x="47" y="27"/>
                  </a:cubicBezTo>
                  <a:cubicBezTo>
                    <a:pt x="21" y="34"/>
                    <a:pt x="21" y="34"/>
                    <a:pt x="21" y="34"/>
                  </a:cubicBezTo>
                  <a:cubicBezTo>
                    <a:pt x="21" y="34"/>
                    <a:pt x="20" y="34"/>
                    <a:pt x="20" y="34"/>
                  </a:cubicBezTo>
                  <a:cubicBezTo>
                    <a:pt x="20" y="34"/>
                    <a:pt x="19" y="34"/>
                    <a:pt x="19" y="33"/>
                  </a:cubicBezTo>
                  <a:close/>
                  <a:moveTo>
                    <a:pt x="38" y="21"/>
                  </a:moveTo>
                  <a:cubicBezTo>
                    <a:pt x="38" y="20"/>
                    <a:pt x="37" y="20"/>
                    <a:pt x="37" y="20"/>
                  </a:cubicBezTo>
                  <a:cubicBezTo>
                    <a:pt x="18" y="25"/>
                    <a:pt x="18" y="25"/>
                    <a:pt x="18" y="25"/>
                  </a:cubicBezTo>
                  <a:cubicBezTo>
                    <a:pt x="17" y="25"/>
                    <a:pt x="17" y="26"/>
                    <a:pt x="17" y="26"/>
                  </a:cubicBezTo>
                  <a:cubicBezTo>
                    <a:pt x="17" y="27"/>
                    <a:pt x="18" y="27"/>
                    <a:pt x="18" y="27"/>
                  </a:cubicBezTo>
                  <a:cubicBezTo>
                    <a:pt x="18" y="27"/>
                    <a:pt x="18" y="27"/>
                    <a:pt x="18" y="27"/>
                  </a:cubicBezTo>
                  <a:cubicBezTo>
                    <a:pt x="37" y="22"/>
                    <a:pt x="37" y="22"/>
                    <a:pt x="37" y="22"/>
                  </a:cubicBezTo>
                  <a:cubicBezTo>
                    <a:pt x="38" y="22"/>
                    <a:pt x="38" y="21"/>
                    <a:pt x="38" y="21"/>
                  </a:cubicBezTo>
                  <a:close/>
                  <a:moveTo>
                    <a:pt x="71" y="57"/>
                  </a:moveTo>
                  <a:cubicBezTo>
                    <a:pt x="72" y="59"/>
                    <a:pt x="72" y="61"/>
                    <a:pt x="71" y="63"/>
                  </a:cubicBezTo>
                  <a:cubicBezTo>
                    <a:pt x="70" y="65"/>
                    <a:pt x="68" y="66"/>
                    <a:pt x="66" y="67"/>
                  </a:cubicBezTo>
                  <a:cubicBezTo>
                    <a:pt x="29" y="77"/>
                    <a:pt x="29" y="77"/>
                    <a:pt x="29" y="77"/>
                  </a:cubicBezTo>
                  <a:cubicBezTo>
                    <a:pt x="28" y="77"/>
                    <a:pt x="27" y="77"/>
                    <a:pt x="27" y="77"/>
                  </a:cubicBezTo>
                  <a:cubicBezTo>
                    <a:pt x="23" y="77"/>
                    <a:pt x="20" y="75"/>
                    <a:pt x="19" y="71"/>
                  </a:cubicBezTo>
                  <a:cubicBezTo>
                    <a:pt x="1" y="19"/>
                    <a:pt x="1" y="19"/>
                    <a:pt x="1" y="19"/>
                  </a:cubicBezTo>
                  <a:cubicBezTo>
                    <a:pt x="0" y="17"/>
                    <a:pt x="0" y="15"/>
                    <a:pt x="1" y="14"/>
                  </a:cubicBezTo>
                  <a:cubicBezTo>
                    <a:pt x="2" y="12"/>
                    <a:pt x="4" y="11"/>
                    <a:pt x="6" y="10"/>
                  </a:cubicBezTo>
                  <a:cubicBezTo>
                    <a:pt x="14" y="8"/>
                    <a:pt x="14" y="8"/>
                    <a:pt x="14" y="8"/>
                  </a:cubicBezTo>
                  <a:cubicBezTo>
                    <a:pt x="14" y="8"/>
                    <a:pt x="14" y="7"/>
                    <a:pt x="14" y="7"/>
                  </a:cubicBezTo>
                  <a:cubicBezTo>
                    <a:pt x="14" y="6"/>
                    <a:pt x="15" y="6"/>
                    <a:pt x="16" y="5"/>
                  </a:cubicBezTo>
                  <a:cubicBezTo>
                    <a:pt x="32" y="1"/>
                    <a:pt x="32" y="1"/>
                    <a:pt x="32" y="1"/>
                  </a:cubicBezTo>
                  <a:cubicBezTo>
                    <a:pt x="33" y="1"/>
                    <a:pt x="35" y="1"/>
                    <a:pt x="35" y="2"/>
                  </a:cubicBezTo>
                  <a:cubicBezTo>
                    <a:pt x="43" y="0"/>
                    <a:pt x="43" y="0"/>
                    <a:pt x="43" y="0"/>
                  </a:cubicBezTo>
                  <a:cubicBezTo>
                    <a:pt x="44" y="0"/>
                    <a:pt x="45" y="0"/>
                    <a:pt x="45" y="0"/>
                  </a:cubicBezTo>
                  <a:cubicBezTo>
                    <a:pt x="49" y="0"/>
                    <a:pt x="52" y="2"/>
                    <a:pt x="53" y="5"/>
                  </a:cubicBezTo>
                  <a:cubicBezTo>
                    <a:pt x="58" y="18"/>
                    <a:pt x="58" y="18"/>
                    <a:pt x="58" y="18"/>
                  </a:cubicBezTo>
                  <a:cubicBezTo>
                    <a:pt x="56" y="21"/>
                    <a:pt x="56" y="21"/>
                    <a:pt x="56" y="21"/>
                  </a:cubicBezTo>
                  <a:cubicBezTo>
                    <a:pt x="50" y="6"/>
                    <a:pt x="50" y="6"/>
                    <a:pt x="50" y="6"/>
                  </a:cubicBezTo>
                  <a:cubicBezTo>
                    <a:pt x="50" y="4"/>
                    <a:pt x="48" y="3"/>
                    <a:pt x="45" y="3"/>
                  </a:cubicBezTo>
                  <a:cubicBezTo>
                    <a:pt x="45" y="3"/>
                    <a:pt x="45" y="3"/>
                    <a:pt x="44" y="3"/>
                  </a:cubicBezTo>
                  <a:cubicBezTo>
                    <a:pt x="37" y="5"/>
                    <a:pt x="37" y="5"/>
                    <a:pt x="37" y="5"/>
                  </a:cubicBezTo>
                  <a:cubicBezTo>
                    <a:pt x="37" y="6"/>
                    <a:pt x="37" y="6"/>
                    <a:pt x="37" y="6"/>
                  </a:cubicBezTo>
                  <a:cubicBezTo>
                    <a:pt x="37" y="7"/>
                    <a:pt x="37" y="8"/>
                    <a:pt x="37" y="8"/>
                  </a:cubicBezTo>
                  <a:cubicBezTo>
                    <a:pt x="36" y="9"/>
                    <a:pt x="36" y="10"/>
                    <a:pt x="35" y="10"/>
                  </a:cubicBezTo>
                  <a:cubicBezTo>
                    <a:pt x="19" y="14"/>
                    <a:pt x="19" y="14"/>
                    <a:pt x="19" y="14"/>
                  </a:cubicBezTo>
                  <a:cubicBezTo>
                    <a:pt x="19" y="14"/>
                    <a:pt x="18" y="14"/>
                    <a:pt x="18" y="14"/>
                  </a:cubicBezTo>
                  <a:cubicBezTo>
                    <a:pt x="17" y="14"/>
                    <a:pt x="15" y="13"/>
                    <a:pt x="15" y="12"/>
                  </a:cubicBezTo>
                  <a:cubicBezTo>
                    <a:pt x="14" y="11"/>
                    <a:pt x="14" y="11"/>
                    <a:pt x="14" y="11"/>
                  </a:cubicBezTo>
                  <a:cubicBezTo>
                    <a:pt x="7" y="13"/>
                    <a:pt x="7" y="13"/>
                    <a:pt x="7" y="13"/>
                  </a:cubicBezTo>
                  <a:cubicBezTo>
                    <a:pt x="5" y="13"/>
                    <a:pt x="4" y="14"/>
                    <a:pt x="4" y="15"/>
                  </a:cubicBezTo>
                  <a:cubicBezTo>
                    <a:pt x="3" y="16"/>
                    <a:pt x="3" y="17"/>
                    <a:pt x="4" y="18"/>
                  </a:cubicBezTo>
                  <a:cubicBezTo>
                    <a:pt x="22" y="70"/>
                    <a:pt x="22" y="70"/>
                    <a:pt x="22" y="70"/>
                  </a:cubicBezTo>
                  <a:cubicBezTo>
                    <a:pt x="23" y="73"/>
                    <a:pt x="25" y="74"/>
                    <a:pt x="28" y="74"/>
                  </a:cubicBezTo>
                  <a:cubicBezTo>
                    <a:pt x="66" y="64"/>
                    <a:pt x="66" y="64"/>
                    <a:pt x="66" y="64"/>
                  </a:cubicBezTo>
                  <a:cubicBezTo>
                    <a:pt x="67" y="63"/>
                    <a:pt x="68" y="63"/>
                    <a:pt x="68" y="62"/>
                  </a:cubicBezTo>
                  <a:cubicBezTo>
                    <a:pt x="69" y="61"/>
                    <a:pt x="69" y="59"/>
                    <a:pt x="69" y="58"/>
                  </a:cubicBezTo>
                  <a:cubicBezTo>
                    <a:pt x="63" y="43"/>
                    <a:pt x="63" y="43"/>
                    <a:pt x="63" y="43"/>
                  </a:cubicBezTo>
                  <a:cubicBezTo>
                    <a:pt x="65" y="40"/>
                    <a:pt x="65" y="40"/>
                    <a:pt x="65" y="40"/>
                  </a:cubicBezTo>
                  <a:lnTo>
                    <a:pt x="71" y="57"/>
                  </a:lnTo>
                  <a:close/>
                  <a:moveTo>
                    <a:pt x="16" y="9"/>
                  </a:moveTo>
                  <a:cubicBezTo>
                    <a:pt x="17" y="11"/>
                    <a:pt x="17" y="11"/>
                    <a:pt x="17" y="11"/>
                  </a:cubicBezTo>
                  <a:cubicBezTo>
                    <a:pt x="17" y="12"/>
                    <a:pt x="18" y="12"/>
                    <a:pt x="18" y="12"/>
                  </a:cubicBezTo>
                  <a:cubicBezTo>
                    <a:pt x="34" y="8"/>
                    <a:pt x="34" y="8"/>
                    <a:pt x="34" y="8"/>
                  </a:cubicBezTo>
                  <a:cubicBezTo>
                    <a:pt x="35" y="8"/>
                    <a:pt x="35" y="8"/>
                    <a:pt x="35" y="8"/>
                  </a:cubicBezTo>
                  <a:cubicBezTo>
                    <a:pt x="35" y="7"/>
                    <a:pt x="35" y="7"/>
                    <a:pt x="35" y="7"/>
                  </a:cubicBezTo>
                  <a:cubicBezTo>
                    <a:pt x="34" y="4"/>
                    <a:pt x="34" y="4"/>
                    <a:pt x="34" y="4"/>
                  </a:cubicBezTo>
                  <a:cubicBezTo>
                    <a:pt x="34" y="3"/>
                    <a:pt x="33" y="3"/>
                    <a:pt x="33" y="3"/>
                  </a:cubicBezTo>
                  <a:cubicBezTo>
                    <a:pt x="33" y="3"/>
                    <a:pt x="33" y="3"/>
                    <a:pt x="32" y="3"/>
                  </a:cubicBezTo>
                  <a:cubicBezTo>
                    <a:pt x="16" y="7"/>
                    <a:pt x="16" y="7"/>
                    <a:pt x="16" y="7"/>
                  </a:cubicBezTo>
                  <a:cubicBezTo>
                    <a:pt x="16" y="7"/>
                    <a:pt x="16" y="8"/>
                    <a:pt x="16" y="8"/>
                  </a:cubicBezTo>
                  <a:cubicBezTo>
                    <a:pt x="16" y="8"/>
                    <a:pt x="16" y="8"/>
                    <a:pt x="16" y="9"/>
                  </a:cubicBezTo>
                  <a:close/>
                  <a:moveTo>
                    <a:pt x="42" y="49"/>
                  </a:moveTo>
                  <a:cubicBezTo>
                    <a:pt x="42" y="49"/>
                    <a:pt x="42" y="48"/>
                    <a:pt x="42" y="48"/>
                  </a:cubicBezTo>
                  <a:cubicBezTo>
                    <a:pt x="27" y="52"/>
                    <a:pt x="27" y="52"/>
                    <a:pt x="27" y="52"/>
                  </a:cubicBezTo>
                  <a:cubicBezTo>
                    <a:pt x="27" y="52"/>
                    <a:pt x="26" y="53"/>
                    <a:pt x="26" y="53"/>
                  </a:cubicBezTo>
                  <a:cubicBezTo>
                    <a:pt x="26" y="54"/>
                    <a:pt x="27" y="54"/>
                    <a:pt x="27" y="54"/>
                  </a:cubicBezTo>
                  <a:cubicBezTo>
                    <a:pt x="27" y="54"/>
                    <a:pt x="28" y="54"/>
                    <a:pt x="28" y="54"/>
                  </a:cubicBezTo>
                  <a:cubicBezTo>
                    <a:pt x="42" y="50"/>
                    <a:pt x="42" y="50"/>
                    <a:pt x="42" y="50"/>
                  </a:cubicBezTo>
                  <a:lnTo>
                    <a:pt x="42" y="49"/>
                  </a:lnTo>
                  <a:close/>
                  <a:moveTo>
                    <a:pt x="30" y="60"/>
                  </a:moveTo>
                  <a:cubicBezTo>
                    <a:pt x="30" y="60"/>
                    <a:pt x="30" y="60"/>
                    <a:pt x="30" y="60"/>
                  </a:cubicBezTo>
                  <a:cubicBezTo>
                    <a:pt x="42" y="57"/>
                    <a:pt x="42" y="57"/>
                    <a:pt x="42" y="57"/>
                  </a:cubicBezTo>
                  <a:cubicBezTo>
                    <a:pt x="42" y="56"/>
                    <a:pt x="42" y="56"/>
                    <a:pt x="42" y="55"/>
                  </a:cubicBezTo>
                  <a:cubicBezTo>
                    <a:pt x="29" y="58"/>
                    <a:pt x="29" y="58"/>
                    <a:pt x="29" y="58"/>
                  </a:cubicBezTo>
                  <a:cubicBezTo>
                    <a:pt x="29" y="58"/>
                    <a:pt x="28" y="59"/>
                    <a:pt x="29" y="59"/>
                  </a:cubicBezTo>
                  <a:cubicBezTo>
                    <a:pt x="29" y="60"/>
                    <a:pt x="29" y="60"/>
                    <a:pt x="30" y="60"/>
                  </a:cubicBezTo>
                  <a:close/>
                  <a:moveTo>
                    <a:pt x="49" y="32"/>
                  </a:moveTo>
                  <a:cubicBezTo>
                    <a:pt x="49" y="32"/>
                    <a:pt x="49" y="32"/>
                    <a:pt x="49" y="32"/>
                  </a:cubicBezTo>
                  <a:cubicBezTo>
                    <a:pt x="22" y="39"/>
                    <a:pt x="22" y="39"/>
                    <a:pt x="22" y="39"/>
                  </a:cubicBezTo>
                  <a:cubicBezTo>
                    <a:pt x="22" y="39"/>
                    <a:pt x="22" y="39"/>
                    <a:pt x="22" y="40"/>
                  </a:cubicBezTo>
                  <a:cubicBezTo>
                    <a:pt x="22" y="40"/>
                    <a:pt x="22" y="41"/>
                    <a:pt x="23" y="41"/>
                  </a:cubicBezTo>
                  <a:cubicBezTo>
                    <a:pt x="23" y="41"/>
                    <a:pt x="23" y="41"/>
                    <a:pt x="23" y="41"/>
                  </a:cubicBezTo>
                  <a:cubicBezTo>
                    <a:pt x="48" y="34"/>
                    <a:pt x="48" y="34"/>
                    <a:pt x="48" y="34"/>
                  </a:cubicBezTo>
                  <a:lnTo>
                    <a:pt x="49" y="32"/>
                  </a:lnTo>
                  <a:close/>
                  <a:moveTo>
                    <a:pt x="53" y="25"/>
                  </a:moveTo>
                  <a:cubicBezTo>
                    <a:pt x="48" y="10"/>
                    <a:pt x="48" y="10"/>
                    <a:pt x="48" y="10"/>
                  </a:cubicBezTo>
                  <a:cubicBezTo>
                    <a:pt x="48" y="9"/>
                    <a:pt x="47" y="9"/>
                    <a:pt x="47" y="9"/>
                  </a:cubicBezTo>
                  <a:cubicBezTo>
                    <a:pt x="9" y="19"/>
                    <a:pt x="9" y="19"/>
                    <a:pt x="9" y="19"/>
                  </a:cubicBezTo>
                  <a:cubicBezTo>
                    <a:pt x="9" y="19"/>
                    <a:pt x="8" y="19"/>
                    <a:pt x="8" y="20"/>
                  </a:cubicBezTo>
                  <a:cubicBezTo>
                    <a:pt x="8" y="20"/>
                    <a:pt x="8" y="20"/>
                    <a:pt x="8" y="20"/>
                  </a:cubicBezTo>
                  <a:cubicBezTo>
                    <a:pt x="25" y="70"/>
                    <a:pt x="25" y="70"/>
                    <a:pt x="25" y="70"/>
                  </a:cubicBezTo>
                  <a:cubicBezTo>
                    <a:pt x="26" y="71"/>
                    <a:pt x="26" y="71"/>
                    <a:pt x="26" y="71"/>
                  </a:cubicBezTo>
                  <a:cubicBezTo>
                    <a:pt x="27" y="71"/>
                    <a:pt x="27" y="71"/>
                    <a:pt x="27" y="71"/>
                  </a:cubicBezTo>
                  <a:cubicBezTo>
                    <a:pt x="65" y="61"/>
                    <a:pt x="65" y="61"/>
                    <a:pt x="65" y="61"/>
                  </a:cubicBezTo>
                  <a:cubicBezTo>
                    <a:pt x="65" y="61"/>
                    <a:pt x="65" y="61"/>
                    <a:pt x="65" y="60"/>
                  </a:cubicBezTo>
                  <a:cubicBezTo>
                    <a:pt x="65" y="60"/>
                    <a:pt x="65" y="60"/>
                    <a:pt x="65" y="59"/>
                  </a:cubicBezTo>
                  <a:cubicBezTo>
                    <a:pt x="61" y="48"/>
                    <a:pt x="61" y="48"/>
                    <a:pt x="61" y="48"/>
                  </a:cubicBezTo>
                  <a:cubicBezTo>
                    <a:pt x="60" y="50"/>
                    <a:pt x="60" y="50"/>
                    <a:pt x="60" y="50"/>
                  </a:cubicBezTo>
                  <a:cubicBezTo>
                    <a:pt x="60" y="50"/>
                    <a:pt x="60" y="50"/>
                    <a:pt x="60" y="50"/>
                  </a:cubicBezTo>
                  <a:cubicBezTo>
                    <a:pt x="63" y="59"/>
                    <a:pt x="63" y="59"/>
                    <a:pt x="63" y="59"/>
                  </a:cubicBezTo>
                  <a:cubicBezTo>
                    <a:pt x="27" y="69"/>
                    <a:pt x="27" y="69"/>
                    <a:pt x="27" y="69"/>
                  </a:cubicBezTo>
                  <a:cubicBezTo>
                    <a:pt x="10" y="21"/>
                    <a:pt x="10" y="21"/>
                    <a:pt x="10" y="21"/>
                  </a:cubicBezTo>
                  <a:cubicBezTo>
                    <a:pt x="46" y="11"/>
                    <a:pt x="46" y="11"/>
                    <a:pt x="46" y="11"/>
                  </a:cubicBezTo>
                  <a:cubicBezTo>
                    <a:pt x="52" y="27"/>
                    <a:pt x="52" y="27"/>
                    <a:pt x="52" y="27"/>
                  </a:cubicBezTo>
                  <a:lnTo>
                    <a:pt x="53" y="25"/>
                  </a:lnTo>
                  <a:close/>
                  <a:moveTo>
                    <a:pt x="44" y="41"/>
                  </a:moveTo>
                  <a:cubicBezTo>
                    <a:pt x="45" y="40"/>
                    <a:pt x="45" y="40"/>
                    <a:pt x="45" y="40"/>
                  </a:cubicBezTo>
                  <a:cubicBezTo>
                    <a:pt x="25" y="45"/>
                    <a:pt x="25" y="45"/>
                    <a:pt x="25" y="45"/>
                  </a:cubicBezTo>
                  <a:cubicBezTo>
                    <a:pt x="24" y="45"/>
                    <a:pt x="24" y="46"/>
                    <a:pt x="24" y="47"/>
                  </a:cubicBezTo>
                  <a:cubicBezTo>
                    <a:pt x="24" y="47"/>
                    <a:pt x="25" y="47"/>
                    <a:pt x="25" y="47"/>
                  </a:cubicBezTo>
                  <a:cubicBezTo>
                    <a:pt x="25" y="47"/>
                    <a:pt x="25" y="47"/>
                    <a:pt x="25" y="47"/>
                  </a:cubicBezTo>
                  <a:cubicBezTo>
                    <a:pt x="43" y="42"/>
                    <a:pt x="43" y="42"/>
                    <a:pt x="43" y="42"/>
                  </a:cubicBezTo>
                  <a:cubicBezTo>
                    <a:pt x="44" y="42"/>
                    <a:pt x="44" y="41"/>
                    <a:pt x="44" y="41"/>
                  </a:cubicBezTo>
                  <a:close/>
                  <a:moveTo>
                    <a:pt x="74" y="22"/>
                  </a:moveTo>
                  <a:cubicBezTo>
                    <a:pt x="58" y="49"/>
                    <a:pt x="58" y="49"/>
                    <a:pt x="58" y="49"/>
                  </a:cubicBezTo>
                  <a:cubicBezTo>
                    <a:pt x="57" y="51"/>
                    <a:pt x="55" y="53"/>
                    <a:pt x="53" y="54"/>
                  </a:cubicBezTo>
                  <a:cubicBezTo>
                    <a:pt x="49" y="57"/>
                    <a:pt x="49" y="57"/>
                    <a:pt x="49" y="57"/>
                  </a:cubicBezTo>
                  <a:cubicBezTo>
                    <a:pt x="49" y="57"/>
                    <a:pt x="48" y="57"/>
                    <a:pt x="47" y="57"/>
                  </a:cubicBezTo>
                  <a:cubicBezTo>
                    <a:pt x="46" y="57"/>
                    <a:pt x="45" y="57"/>
                    <a:pt x="45" y="56"/>
                  </a:cubicBezTo>
                  <a:cubicBezTo>
                    <a:pt x="44" y="56"/>
                    <a:pt x="43" y="55"/>
                    <a:pt x="44" y="53"/>
                  </a:cubicBezTo>
                  <a:cubicBezTo>
                    <a:pt x="44" y="49"/>
                    <a:pt x="44" y="49"/>
                    <a:pt x="44" y="49"/>
                  </a:cubicBezTo>
                  <a:cubicBezTo>
                    <a:pt x="44" y="47"/>
                    <a:pt x="45" y="44"/>
                    <a:pt x="46" y="42"/>
                  </a:cubicBezTo>
                  <a:cubicBezTo>
                    <a:pt x="62" y="15"/>
                    <a:pt x="62" y="15"/>
                    <a:pt x="62" y="15"/>
                  </a:cubicBezTo>
                  <a:cubicBezTo>
                    <a:pt x="63" y="13"/>
                    <a:pt x="65" y="12"/>
                    <a:pt x="66" y="12"/>
                  </a:cubicBezTo>
                  <a:cubicBezTo>
                    <a:pt x="67" y="12"/>
                    <a:pt x="68" y="12"/>
                    <a:pt x="69" y="13"/>
                  </a:cubicBezTo>
                  <a:cubicBezTo>
                    <a:pt x="72" y="14"/>
                    <a:pt x="72" y="14"/>
                    <a:pt x="72" y="14"/>
                  </a:cubicBezTo>
                  <a:cubicBezTo>
                    <a:pt x="74" y="15"/>
                    <a:pt x="75" y="19"/>
                    <a:pt x="74" y="22"/>
                  </a:cubicBezTo>
                  <a:close/>
                  <a:moveTo>
                    <a:pt x="48" y="44"/>
                  </a:moveTo>
                  <a:cubicBezTo>
                    <a:pt x="49" y="45"/>
                    <a:pt x="49" y="45"/>
                    <a:pt x="49" y="45"/>
                  </a:cubicBezTo>
                  <a:cubicBezTo>
                    <a:pt x="62" y="23"/>
                    <a:pt x="62" y="23"/>
                    <a:pt x="62" y="23"/>
                  </a:cubicBezTo>
                  <a:cubicBezTo>
                    <a:pt x="61" y="22"/>
                    <a:pt x="61" y="22"/>
                    <a:pt x="61" y="22"/>
                  </a:cubicBezTo>
                  <a:cubicBezTo>
                    <a:pt x="49" y="43"/>
                    <a:pt x="49" y="43"/>
                    <a:pt x="49" y="43"/>
                  </a:cubicBezTo>
                  <a:cubicBezTo>
                    <a:pt x="48" y="44"/>
                    <a:pt x="48" y="44"/>
                    <a:pt x="48" y="44"/>
                  </a:cubicBezTo>
                  <a:close/>
                  <a:moveTo>
                    <a:pt x="51" y="46"/>
                  </a:moveTo>
                  <a:cubicBezTo>
                    <a:pt x="52" y="47"/>
                    <a:pt x="52" y="47"/>
                    <a:pt x="52" y="47"/>
                  </a:cubicBezTo>
                  <a:cubicBezTo>
                    <a:pt x="65" y="25"/>
                    <a:pt x="65" y="25"/>
                    <a:pt x="65" y="25"/>
                  </a:cubicBezTo>
                  <a:cubicBezTo>
                    <a:pt x="63" y="24"/>
                    <a:pt x="63" y="24"/>
                    <a:pt x="63" y="24"/>
                  </a:cubicBezTo>
                  <a:lnTo>
                    <a:pt x="51" y="46"/>
                  </a:lnTo>
                  <a:close/>
                  <a:moveTo>
                    <a:pt x="54" y="50"/>
                  </a:moveTo>
                  <a:cubicBezTo>
                    <a:pt x="49" y="47"/>
                    <a:pt x="49" y="47"/>
                    <a:pt x="49" y="47"/>
                  </a:cubicBezTo>
                  <a:cubicBezTo>
                    <a:pt x="49" y="47"/>
                    <a:pt x="49" y="47"/>
                    <a:pt x="49" y="47"/>
                  </a:cubicBezTo>
                  <a:cubicBezTo>
                    <a:pt x="49" y="47"/>
                    <a:pt x="49" y="47"/>
                    <a:pt x="49" y="47"/>
                  </a:cubicBezTo>
                  <a:cubicBezTo>
                    <a:pt x="47" y="46"/>
                    <a:pt x="47" y="46"/>
                    <a:pt x="47" y="46"/>
                  </a:cubicBezTo>
                  <a:cubicBezTo>
                    <a:pt x="47" y="47"/>
                    <a:pt x="47" y="48"/>
                    <a:pt x="47" y="49"/>
                  </a:cubicBezTo>
                  <a:cubicBezTo>
                    <a:pt x="47" y="52"/>
                    <a:pt x="47" y="52"/>
                    <a:pt x="47" y="52"/>
                  </a:cubicBezTo>
                  <a:cubicBezTo>
                    <a:pt x="49" y="53"/>
                    <a:pt x="49" y="53"/>
                    <a:pt x="49" y="53"/>
                  </a:cubicBezTo>
                  <a:cubicBezTo>
                    <a:pt x="51" y="52"/>
                    <a:pt x="51" y="52"/>
                    <a:pt x="51" y="52"/>
                  </a:cubicBezTo>
                  <a:cubicBezTo>
                    <a:pt x="52" y="51"/>
                    <a:pt x="53" y="51"/>
                    <a:pt x="54" y="50"/>
                  </a:cubicBezTo>
                  <a:close/>
                  <a:moveTo>
                    <a:pt x="68" y="26"/>
                  </a:moveTo>
                  <a:cubicBezTo>
                    <a:pt x="67" y="26"/>
                    <a:pt x="67" y="26"/>
                    <a:pt x="67" y="26"/>
                  </a:cubicBezTo>
                  <a:cubicBezTo>
                    <a:pt x="54" y="48"/>
                    <a:pt x="54" y="48"/>
                    <a:pt x="54" y="48"/>
                  </a:cubicBezTo>
                  <a:cubicBezTo>
                    <a:pt x="55" y="48"/>
                    <a:pt x="55" y="48"/>
                    <a:pt x="55" y="48"/>
                  </a:cubicBezTo>
                  <a:cubicBezTo>
                    <a:pt x="55" y="48"/>
                    <a:pt x="55" y="48"/>
                    <a:pt x="55" y="47"/>
                  </a:cubicBezTo>
                  <a:lnTo>
                    <a:pt x="68" y="26"/>
                  </a:lnTo>
                  <a:close/>
                  <a:moveTo>
                    <a:pt x="70" y="22"/>
                  </a:moveTo>
                  <a:cubicBezTo>
                    <a:pt x="63" y="18"/>
                    <a:pt x="63" y="18"/>
                    <a:pt x="63" y="18"/>
                  </a:cubicBezTo>
                  <a:cubicBezTo>
                    <a:pt x="62" y="21"/>
                    <a:pt x="62" y="21"/>
                    <a:pt x="62" y="21"/>
                  </a:cubicBezTo>
                  <a:cubicBezTo>
                    <a:pt x="67" y="23"/>
                    <a:pt x="67" y="23"/>
                    <a:pt x="67" y="23"/>
                  </a:cubicBezTo>
                  <a:cubicBezTo>
                    <a:pt x="67" y="23"/>
                    <a:pt x="67" y="23"/>
                    <a:pt x="67" y="23"/>
                  </a:cubicBezTo>
                  <a:cubicBezTo>
                    <a:pt x="67" y="23"/>
                    <a:pt x="67" y="23"/>
                    <a:pt x="67" y="23"/>
                  </a:cubicBezTo>
                  <a:cubicBezTo>
                    <a:pt x="69" y="25"/>
                    <a:pt x="69" y="25"/>
                    <a:pt x="69" y="25"/>
                  </a:cubicBezTo>
                  <a:lnTo>
                    <a:pt x="70" y="22"/>
                  </a:lnTo>
                  <a:close/>
                  <a:moveTo>
                    <a:pt x="71" y="18"/>
                  </a:moveTo>
                  <a:cubicBezTo>
                    <a:pt x="71" y="17"/>
                    <a:pt x="71" y="17"/>
                    <a:pt x="70" y="17"/>
                  </a:cubicBezTo>
                  <a:cubicBezTo>
                    <a:pt x="68" y="15"/>
                    <a:pt x="68" y="15"/>
                    <a:pt x="68" y="15"/>
                  </a:cubicBezTo>
                  <a:cubicBezTo>
                    <a:pt x="67" y="15"/>
                    <a:pt x="67" y="15"/>
                    <a:pt x="66" y="15"/>
                  </a:cubicBezTo>
                  <a:cubicBezTo>
                    <a:pt x="66" y="15"/>
                    <a:pt x="65" y="15"/>
                    <a:pt x="64" y="16"/>
                  </a:cubicBezTo>
                  <a:cubicBezTo>
                    <a:pt x="64" y="16"/>
                    <a:pt x="64" y="16"/>
                    <a:pt x="64" y="16"/>
                  </a:cubicBezTo>
                  <a:cubicBezTo>
                    <a:pt x="71" y="20"/>
                    <a:pt x="71" y="20"/>
                    <a:pt x="71" y="20"/>
                  </a:cubicBezTo>
                  <a:cubicBezTo>
                    <a:pt x="71" y="20"/>
                    <a:pt x="71" y="20"/>
                    <a:pt x="71" y="20"/>
                  </a:cubicBezTo>
                  <a:cubicBezTo>
                    <a:pt x="71" y="19"/>
                    <a:pt x="72" y="19"/>
                    <a:pt x="71" y="1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3" name="Freeform 328">
            <a:extLst>
              <a:ext uri="{FF2B5EF4-FFF2-40B4-BE49-F238E27FC236}">
                <a16:creationId xmlns:a16="http://schemas.microsoft.com/office/drawing/2014/main" id="{5A358E47-A0E8-480B-8341-D832FD78BADB}"/>
              </a:ext>
            </a:extLst>
          </p:cNvPr>
          <p:cNvSpPr>
            <a:spLocks noChangeAspect="1" noEditPoints="1"/>
          </p:cNvSpPr>
          <p:nvPr/>
        </p:nvSpPr>
        <p:spPr bwMode="auto">
          <a:xfrm>
            <a:off x="5997788" y="4193482"/>
            <a:ext cx="272560" cy="289403"/>
          </a:xfrm>
          <a:custGeom>
            <a:avLst/>
            <a:gdLst>
              <a:gd name="T0" fmla="*/ 46 w 75"/>
              <a:gd name="T1" fmla="*/ 25 h 77"/>
              <a:gd name="T2" fmla="*/ 21 w 75"/>
              <a:gd name="T3" fmla="*/ 34 h 77"/>
              <a:gd name="T4" fmla="*/ 38 w 75"/>
              <a:gd name="T5" fmla="*/ 21 h 77"/>
              <a:gd name="T6" fmla="*/ 17 w 75"/>
              <a:gd name="T7" fmla="*/ 26 h 77"/>
              <a:gd name="T8" fmla="*/ 37 w 75"/>
              <a:gd name="T9" fmla="*/ 22 h 77"/>
              <a:gd name="T10" fmla="*/ 71 w 75"/>
              <a:gd name="T11" fmla="*/ 63 h 77"/>
              <a:gd name="T12" fmla="*/ 27 w 75"/>
              <a:gd name="T13" fmla="*/ 77 h 77"/>
              <a:gd name="T14" fmla="*/ 1 w 75"/>
              <a:gd name="T15" fmla="*/ 14 h 77"/>
              <a:gd name="T16" fmla="*/ 14 w 75"/>
              <a:gd name="T17" fmla="*/ 7 h 77"/>
              <a:gd name="T18" fmla="*/ 35 w 75"/>
              <a:gd name="T19" fmla="*/ 2 h 77"/>
              <a:gd name="T20" fmla="*/ 53 w 75"/>
              <a:gd name="T21" fmla="*/ 5 h 77"/>
              <a:gd name="T22" fmla="*/ 50 w 75"/>
              <a:gd name="T23" fmla="*/ 6 h 77"/>
              <a:gd name="T24" fmla="*/ 37 w 75"/>
              <a:gd name="T25" fmla="*/ 5 h 77"/>
              <a:gd name="T26" fmla="*/ 35 w 75"/>
              <a:gd name="T27" fmla="*/ 10 h 77"/>
              <a:gd name="T28" fmla="*/ 15 w 75"/>
              <a:gd name="T29" fmla="*/ 12 h 77"/>
              <a:gd name="T30" fmla="*/ 4 w 75"/>
              <a:gd name="T31" fmla="*/ 15 h 77"/>
              <a:gd name="T32" fmla="*/ 28 w 75"/>
              <a:gd name="T33" fmla="*/ 74 h 77"/>
              <a:gd name="T34" fmla="*/ 69 w 75"/>
              <a:gd name="T35" fmla="*/ 58 h 77"/>
              <a:gd name="T36" fmla="*/ 71 w 75"/>
              <a:gd name="T37" fmla="*/ 57 h 77"/>
              <a:gd name="T38" fmla="*/ 18 w 75"/>
              <a:gd name="T39" fmla="*/ 12 h 77"/>
              <a:gd name="T40" fmla="*/ 35 w 75"/>
              <a:gd name="T41" fmla="*/ 7 h 77"/>
              <a:gd name="T42" fmla="*/ 32 w 75"/>
              <a:gd name="T43" fmla="*/ 3 h 77"/>
              <a:gd name="T44" fmla="*/ 16 w 75"/>
              <a:gd name="T45" fmla="*/ 9 h 77"/>
              <a:gd name="T46" fmla="*/ 27 w 75"/>
              <a:gd name="T47" fmla="*/ 52 h 77"/>
              <a:gd name="T48" fmla="*/ 28 w 75"/>
              <a:gd name="T49" fmla="*/ 54 h 77"/>
              <a:gd name="T50" fmla="*/ 30 w 75"/>
              <a:gd name="T51" fmla="*/ 60 h 77"/>
              <a:gd name="T52" fmla="*/ 42 w 75"/>
              <a:gd name="T53" fmla="*/ 55 h 77"/>
              <a:gd name="T54" fmla="*/ 30 w 75"/>
              <a:gd name="T55" fmla="*/ 60 h 77"/>
              <a:gd name="T56" fmla="*/ 22 w 75"/>
              <a:gd name="T57" fmla="*/ 39 h 77"/>
              <a:gd name="T58" fmla="*/ 23 w 75"/>
              <a:gd name="T59" fmla="*/ 41 h 77"/>
              <a:gd name="T60" fmla="*/ 53 w 75"/>
              <a:gd name="T61" fmla="*/ 25 h 77"/>
              <a:gd name="T62" fmla="*/ 9 w 75"/>
              <a:gd name="T63" fmla="*/ 19 h 77"/>
              <a:gd name="T64" fmla="*/ 25 w 75"/>
              <a:gd name="T65" fmla="*/ 70 h 77"/>
              <a:gd name="T66" fmla="*/ 65 w 75"/>
              <a:gd name="T67" fmla="*/ 61 h 77"/>
              <a:gd name="T68" fmla="*/ 61 w 75"/>
              <a:gd name="T69" fmla="*/ 48 h 77"/>
              <a:gd name="T70" fmla="*/ 63 w 75"/>
              <a:gd name="T71" fmla="*/ 59 h 77"/>
              <a:gd name="T72" fmla="*/ 46 w 75"/>
              <a:gd name="T73" fmla="*/ 11 h 77"/>
              <a:gd name="T74" fmla="*/ 44 w 75"/>
              <a:gd name="T75" fmla="*/ 41 h 77"/>
              <a:gd name="T76" fmla="*/ 24 w 75"/>
              <a:gd name="T77" fmla="*/ 47 h 77"/>
              <a:gd name="T78" fmla="*/ 43 w 75"/>
              <a:gd name="T79" fmla="*/ 42 h 77"/>
              <a:gd name="T80" fmla="*/ 58 w 75"/>
              <a:gd name="T81" fmla="*/ 49 h 77"/>
              <a:gd name="T82" fmla="*/ 47 w 75"/>
              <a:gd name="T83" fmla="*/ 57 h 77"/>
              <a:gd name="T84" fmla="*/ 44 w 75"/>
              <a:gd name="T85" fmla="*/ 49 h 77"/>
              <a:gd name="T86" fmla="*/ 66 w 75"/>
              <a:gd name="T87" fmla="*/ 12 h 77"/>
              <a:gd name="T88" fmla="*/ 74 w 75"/>
              <a:gd name="T89" fmla="*/ 22 h 77"/>
              <a:gd name="T90" fmla="*/ 62 w 75"/>
              <a:gd name="T91" fmla="*/ 23 h 77"/>
              <a:gd name="T92" fmla="*/ 48 w 75"/>
              <a:gd name="T93" fmla="*/ 44 h 77"/>
              <a:gd name="T94" fmla="*/ 65 w 75"/>
              <a:gd name="T95" fmla="*/ 25 h 77"/>
              <a:gd name="T96" fmla="*/ 54 w 75"/>
              <a:gd name="T97" fmla="*/ 50 h 77"/>
              <a:gd name="T98" fmla="*/ 49 w 75"/>
              <a:gd name="T99" fmla="*/ 47 h 77"/>
              <a:gd name="T100" fmla="*/ 47 w 75"/>
              <a:gd name="T101" fmla="*/ 52 h 77"/>
              <a:gd name="T102" fmla="*/ 54 w 75"/>
              <a:gd name="T103" fmla="*/ 50 h 77"/>
              <a:gd name="T104" fmla="*/ 54 w 75"/>
              <a:gd name="T105" fmla="*/ 48 h 77"/>
              <a:gd name="T106" fmla="*/ 68 w 75"/>
              <a:gd name="T107" fmla="*/ 26 h 77"/>
              <a:gd name="T108" fmla="*/ 62 w 75"/>
              <a:gd name="T109" fmla="*/ 21 h 77"/>
              <a:gd name="T110" fmla="*/ 67 w 75"/>
              <a:gd name="T111" fmla="*/ 23 h 77"/>
              <a:gd name="T112" fmla="*/ 71 w 75"/>
              <a:gd name="T113" fmla="*/ 18 h 77"/>
              <a:gd name="T114" fmla="*/ 66 w 75"/>
              <a:gd name="T115" fmla="*/ 15 h 77"/>
              <a:gd name="T116" fmla="*/ 71 w 75"/>
              <a:gd name="T117" fmla="*/ 2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77">
                <a:moveTo>
                  <a:pt x="19" y="33"/>
                </a:moveTo>
                <a:cubicBezTo>
                  <a:pt x="19" y="33"/>
                  <a:pt x="20" y="32"/>
                  <a:pt x="20" y="32"/>
                </a:cubicBezTo>
                <a:cubicBezTo>
                  <a:pt x="46" y="25"/>
                  <a:pt x="46" y="25"/>
                  <a:pt x="46" y="25"/>
                </a:cubicBezTo>
                <a:cubicBezTo>
                  <a:pt x="47" y="25"/>
                  <a:pt x="47" y="25"/>
                  <a:pt x="48" y="26"/>
                </a:cubicBezTo>
                <a:cubicBezTo>
                  <a:pt x="48" y="26"/>
                  <a:pt x="47" y="27"/>
                  <a:pt x="47" y="27"/>
                </a:cubicBezTo>
                <a:cubicBezTo>
                  <a:pt x="21" y="34"/>
                  <a:pt x="21" y="34"/>
                  <a:pt x="21" y="34"/>
                </a:cubicBezTo>
                <a:cubicBezTo>
                  <a:pt x="21" y="34"/>
                  <a:pt x="20" y="34"/>
                  <a:pt x="20" y="34"/>
                </a:cubicBezTo>
                <a:cubicBezTo>
                  <a:pt x="20" y="34"/>
                  <a:pt x="19" y="34"/>
                  <a:pt x="19" y="33"/>
                </a:cubicBezTo>
                <a:close/>
                <a:moveTo>
                  <a:pt x="38" y="21"/>
                </a:moveTo>
                <a:cubicBezTo>
                  <a:pt x="38" y="20"/>
                  <a:pt x="37" y="20"/>
                  <a:pt x="37" y="20"/>
                </a:cubicBezTo>
                <a:cubicBezTo>
                  <a:pt x="18" y="25"/>
                  <a:pt x="18" y="25"/>
                  <a:pt x="18" y="25"/>
                </a:cubicBezTo>
                <a:cubicBezTo>
                  <a:pt x="17" y="25"/>
                  <a:pt x="17" y="26"/>
                  <a:pt x="17" y="26"/>
                </a:cubicBezTo>
                <a:cubicBezTo>
                  <a:pt x="17" y="27"/>
                  <a:pt x="18" y="27"/>
                  <a:pt x="18" y="27"/>
                </a:cubicBezTo>
                <a:cubicBezTo>
                  <a:pt x="18" y="27"/>
                  <a:pt x="18" y="27"/>
                  <a:pt x="18" y="27"/>
                </a:cubicBezTo>
                <a:cubicBezTo>
                  <a:pt x="37" y="22"/>
                  <a:pt x="37" y="22"/>
                  <a:pt x="37" y="22"/>
                </a:cubicBezTo>
                <a:cubicBezTo>
                  <a:pt x="38" y="22"/>
                  <a:pt x="38" y="21"/>
                  <a:pt x="38" y="21"/>
                </a:cubicBezTo>
                <a:close/>
                <a:moveTo>
                  <a:pt x="71" y="57"/>
                </a:moveTo>
                <a:cubicBezTo>
                  <a:pt x="72" y="59"/>
                  <a:pt x="72" y="61"/>
                  <a:pt x="71" y="63"/>
                </a:cubicBezTo>
                <a:cubicBezTo>
                  <a:pt x="70" y="65"/>
                  <a:pt x="68" y="66"/>
                  <a:pt x="66" y="67"/>
                </a:cubicBezTo>
                <a:cubicBezTo>
                  <a:pt x="29" y="77"/>
                  <a:pt x="29" y="77"/>
                  <a:pt x="29" y="77"/>
                </a:cubicBezTo>
                <a:cubicBezTo>
                  <a:pt x="28" y="77"/>
                  <a:pt x="27" y="77"/>
                  <a:pt x="27" y="77"/>
                </a:cubicBezTo>
                <a:cubicBezTo>
                  <a:pt x="23" y="77"/>
                  <a:pt x="20" y="75"/>
                  <a:pt x="19" y="71"/>
                </a:cubicBezTo>
                <a:cubicBezTo>
                  <a:pt x="1" y="19"/>
                  <a:pt x="1" y="19"/>
                  <a:pt x="1" y="19"/>
                </a:cubicBezTo>
                <a:cubicBezTo>
                  <a:pt x="0" y="17"/>
                  <a:pt x="0" y="15"/>
                  <a:pt x="1" y="14"/>
                </a:cubicBezTo>
                <a:cubicBezTo>
                  <a:pt x="2" y="12"/>
                  <a:pt x="4" y="11"/>
                  <a:pt x="6" y="10"/>
                </a:cubicBezTo>
                <a:cubicBezTo>
                  <a:pt x="14" y="8"/>
                  <a:pt x="14" y="8"/>
                  <a:pt x="14" y="8"/>
                </a:cubicBezTo>
                <a:cubicBezTo>
                  <a:pt x="14" y="8"/>
                  <a:pt x="14" y="7"/>
                  <a:pt x="14" y="7"/>
                </a:cubicBezTo>
                <a:cubicBezTo>
                  <a:pt x="14" y="6"/>
                  <a:pt x="15" y="6"/>
                  <a:pt x="16" y="5"/>
                </a:cubicBezTo>
                <a:cubicBezTo>
                  <a:pt x="32" y="1"/>
                  <a:pt x="32" y="1"/>
                  <a:pt x="32" y="1"/>
                </a:cubicBezTo>
                <a:cubicBezTo>
                  <a:pt x="33" y="1"/>
                  <a:pt x="35" y="1"/>
                  <a:pt x="35" y="2"/>
                </a:cubicBezTo>
                <a:cubicBezTo>
                  <a:pt x="43" y="0"/>
                  <a:pt x="43" y="0"/>
                  <a:pt x="43" y="0"/>
                </a:cubicBezTo>
                <a:cubicBezTo>
                  <a:pt x="44" y="0"/>
                  <a:pt x="45" y="0"/>
                  <a:pt x="45" y="0"/>
                </a:cubicBezTo>
                <a:cubicBezTo>
                  <a:pt x="49" y="0"/>
                  <a:pt x="52" y="2"/>
                  <a:pt x="53" y="5"/>
                </a:cubicBezTo>
                <a:cubicBezTo>
                  <a:pt x="58" y="18"/>
                  <a:pt x="58" y="18"/>
                  <a:pt x="58" y="18"/>
                </a:cubicBezTo>
                <a:cubicBezTo>
                  <a:pt x="56" y="21"/>
                  <a:pt x="56" y="21"/>
                  <a:pt x="56" y="21"/>
                </a:cubicBezTo>
                <a:cubicBezTo>
                  <a:pt x="50" y="6"/>
                  <a:pt x="50" y="6"/>
                  <a:pt x="50" y="6"/>
                </a:cubicBezTo>
                <a:cubicBezTo>
                  <a:pt x="50" y="4"/>
                  <a:pt x="48" y="3"/>
                  <a:pt x="45" y="3"/>
                </a:cubicBezTo>
                <a:cubicBezTo>
                  <a:pt x="45" y="3"/>
                  <a:pt x="45" y="3"/>
                  <a:pt x="44" y="3"/>
                </a:cubicBezTo>
                <a:cubicBezTo>
                  <a:pt x="37" y="5"/>
                  <a:pt x="37" y="5"/>
                  <a:pt x="37" y="5"/>
                </a:cubicBezTo>
                <a:cubicBezTo>
                  <a:pt x="37" y="6"/>
                  <a:pt x="37" y="6"/>
                  <a:pt x="37" y="6"/>
                </a:cubicBezTo>
                <a:cubicBezTo>
                  <a:pt x="37" y="7"/>
                  <a:pt x="37" y="8"/>
                  <a:pt x="37" y="8"/>
                </a:cubicBezTo>
                <a:cubicBezTo>
                  <a:pt x="36" y="9"/>
                  <a:pt x="36" y="10"/>
                  <a:pt x="35" y="10"/>
                </a:cubicBezTo>
                <a:cubicBezTo>
                  <a:pt x="19" y="14"/>
                  <a:pt x="19" y="14"/>
                  <a:pt x="19" y="14"/>
                </a:cubicBezTo>
                <a:cubicBezTo>
                  <a:pt x="19" y="14"/>
                  <a:pt x="18" y="14"/>
                  <a:pt x="18" y="14"/>
                </a:cubicBezTo>
                <a:cubicBezTo>
                  <a:pt x="17" y="14"/>
                  <a:pt x="15" y="13"/>
                  <a:pt x="15" y="12"/>
                </a:cubicBezTo>
                <a:cubicBezTo>
                  <a:pt x="14" y="11"/>
                  <a:pt x="14" y="11"/>
                  <a:pt x="14" y="11"/>
                </a:cubicBezTo>
                <a:cubicBezTo>
                  <a:pt x="7" y="13"/>
                  <a:pt x="7" y="13"/>
                  <a:pt x="7" y="13"/>
                </a:cubicBezTo>
                <a:cubicBezTo>
                  <a:pt x="5" y="13"/>
                  <a:pt x="4" y="14"/>
                  <a:pt x="4" y="15"/>
                </a:cubicBezTo>
                <a:cubicBezTo>
                  <a:pt x="3" y="16"/>
                  <a:pt x="3" y="17"/>
                  <a:pt x="4" y="18"/>
                </a:cubicBezTo>
                <a:cubicBezTo>
                  <a:pt x="22" y="70"/>
                  <a:pt x="22" y="70"/>
                  <a:pt x="22" y="70"/>
                </a:cubicBezTo>
                <a:cubicBezTo>
                  <a:pt x="23" y="73"/>
                  <a:pt x="25" y="74"/>
                  <a:pt x="28" y="74"/>
                </a:cubicBezTo>
                <a:cubicBezTo>
                  <a:pt x="66" y="64"/>
                  <a:pt x="66" y="64"/>
                  <a:pt x="66" y="64"/>
                </a:cubicBezTo>
                <a:cubicBezTo>
                  <a:pt x="67" y="63"/>
                  <a:pt x="68" y="63"/>
                  <a:pt x="68" y="62"/>
                </a:cubicBezTo>
                <a:cubicBezTo>
                  <a:pt x="69" y="61"/>
                  <a:pt x="69" y="59"/>
                  <a:pt x="69" y="58"/>
                </a:cubicBezTo>
                <a:cubicBezTo>
                  <a:pt x="63" y="43"/>
                  <a:pt x="63" y="43"/>
                  <a:pt x="63" y="43"/>
                </a:cubicBezTo>
                <a:cubicBezTo>
                  <a:pt x="65" y="40"/>
                  <a:pt x="65" y="40"/>
                  <a:pt x="65" y="40"/>
                </a:cubicBezTo>
                <a:lnTo>
                  <a:pt x="71" y="57"/>
                </a:lnTo>
                <a:close/>
                <a:moveTo>
                  <a:pt x="16" y="9"/>
                </a:moveTo>
                <a:cubicBezTo>
                  <a:pt x="17" y="11"/>
                  <a:pt x="17" y="11"/>
                  <a:pt x="17" y="11"/>
                </a:cubicBezTo>
                <a:cubicBezTo>
                  <a:pt x="17" y="12"/>
                  <a:pt x="18" y="12"/>
                  <a:pt x="18" y="12"/>
                </a:cubicBezTo>
                <a:cubicBezTo>
                  <a:pt x="34" y="8"/>
                  <a:pt x="34" y="8"/>
                  <a:pt x="34" y="8"/>
                </a:cubicBezTo>
                <a:cubicBezTo>
                  <a:pt x="35" y="8"/>
                  <a:pt x="35" y="8"/>
                  <a:pt x="35" y="8"/>
                </a:cubicBezTo>
                <a:cubicBezTo>
                  <a:pt x="35" y="7"/>
                  <a:pt x="35" y="7"/>
                  <a:pt x="35" y="7"/>
                </a:cubicBezTo>
                <a:cubicBezTo>
                  <a:pt x="34" y="4"/>
                  <a:pt x="34" y="4"/>
                  <a:pt x="34" y="4"/>
                </a:cubicBezTo>
                <a:cubicBezTo>
                  <a:pt x="34" y="3"/>
                  <a:pt x="33" y="3"/>
                  <a:pt x="33" y="3"/>
                </a:cubicBezTo>
                <a:cubicBezTo>
                  <a:pt x="33" y="3"/>
                  <a:pt x="33" y="3"/>
                  <a:pt x="32" y="3"/>
                </a:cubicBezTo>
                <a:cubicBezTo>
                  <a:pt x="16" y="7"/>
                  <a:pt x="16" y="7"/>
                  <a:pt x="16" y="7"/>
                </a:cubicBezTo>
                <a:cubicBezTo>
                  <a:pt x="16" y="7"/>
                  <a:pt x="16" y="8"/>
                  <a:pt x="16" y="8"/>
                </a:cubicBezTo>
                <a:cubicBezTo>
                  <a:pt x="16" y="8"/>
                  <a:pt x="16" y="8"/>
                  <a:pt x="16" y="9"/>
                </a:cubicBezTo>
                <a:close/>
                <a:moveTo>
                  <a:pt x="42" y="49"/>
                </a:moveTo>
                <a:cubicBezTo>
                  <a:pt x="42" y="49"/>
                  <a:pt x="42" y="48"/>
                  <a:pt x="42" y="48"/>
                </a:cubicBezTo>
                <a:cubicBezTo>
                  <a:pt x="27" y="52"/>
                  <a:pt x="27" y="52"/>
                  <a:pt x="27" y="52"/>
                </a:cubicBezTo>
                <a:cubicBezTo>
                  <a:pt x="27" y="52"/>
                  <a:pt x="26" y="53"/>
                  <a:pt x="26" y="53"/>
                </a:cubicBezTo>
                <a:cubicBezTo>
                  <a:pt x="26" y="54"/>
                  <a:pt x="27" y="54"/>
                  <a:pt x="27" y="54"/>
                </a:cubicBezTo>
                <a:cubicBezTo>
                  <a:pt x="27" y="54"/>
                  <a:pt x="28" y="54"/>
                  <a:pt x="28" y="54"/>
                </a:cubicBezTo>
                <a:cubicBezTo>
                  <a:pt x="42" y="50"/>
                  <a:pt x="42" y="50"/>
                  <a:pt x="42" y="50"/>
                </a:cubicBezTo>
                <a:lnTo>
                  <a:pt x="42" y="49"/>
                </a:lnTo>
                <a:close/>
                <a:moveTo>
                  <a:pt x="30" y="60"/>
                </a:moveTo>
                <a:cubicBezTo>
                  <a:pt x="30" y="60"/>
                  <a:pt x="30" y="60"/>
                  <a:pt x="30" y="60"/>
                </a:cubicBezTo>
                <a:cubicBezTo>
                  <a:pt x="42" y="57"/>
                  <a:pt x="42" y="57"/>
                  <a:pt x="42" y="57"/>
                </a:cubicBezTo>
                <a:cubicBezTo>
                  <a:pt x="42" y="56"/>
                  <a:pt x="42" y="56"/>
                  <a:pt x="42" y="55"/>
                </a:cubicBezTo>
                <a:cubicBezTo>
                  <a:pt x="29" y="58"/>
                  <a:pt x="29" y="58"/>
                  <a:pt x="29" y="58"/>
                </a:cubicBezTo>
                <a:cubicBezTo>
                  <a:pt x="29" y="58"/>
                  <a:pt x="28" y="59"/>
                  <a:pt x="29" y="59"/>
                </a:cubicBezTo>
                <a:cubicBezTo>
                  <a:pt x="29" y="60"/>
                  <a:pt x="29" y="60"/>
                  <a:pt x="30" y="60"/>
                </a:cubicBezTo>
                <a:close/>
                <a:moveTo>
                  <a:pt x="49" y="32"/>
                </a:moveTo>
                <a:cubicBezTo>
                  <a:pt x="49" y="32"/>
                  <a:pt x="49" y="32"/>
                  <a:pt x="49" y="32"/>
                </a:cubicBezTo>
                <a:cubicBezTo>
                  <a:pt x="22" y="39"/>
                  <a:pt x="22" y="39"/>
                  <a:pt x="22" y="39"/>
                </a:cubicBezTo>
                <a:cubicBezTo>
                  <a:pt x="22" y="39"/>
                  <a:pt x="22" y="39"/>
                  <a:pt x="22" y="40"/>
                </a:cubicBezTo>
                <a:cubicBezTo>
                  <a:pt x="22" y="40"/>
                  <a:pt x="22" y="41"/>
                  <a:pt x="23" y="41"/>
                </a:cubicBezTo>
                <a:cubicBezTo>
                  <a:pt x="23" y="41"/>
                  <a:pt x="23" y="41"/>
                  <a:pt x="23" y="41"/>
                </a:cubicBezTo>
                <a:cubicBezTo>
                  <a:pt x="48" y="34"/>
                  <a:pt x="48" y="34"/>
                  <a:pt x="48" y="34"/>
                </a:cubicBezTo>
                <a:lnTo>
                  <a:pt x="49" y="32"/>
                </a:lnTo>
                <a:close/>
                <a:moveTo>
                  <a:pt x="53" y="25"/>
                </a:moveTo>
                <a:cubicBezTo>
                  <a:pt x="48" y="10"/>
                  <a:pt x="48" y="10"/>
                  <a:pt x="48" y="10"/>
                </a:cubicBezTo>
                <a:cubicBezTo>
                  <a:pt x="48" y="9"/>
                  <a:pt x="47" y="9"/>
                  <a:pt x="47" y="9"/>
                </a:cubicBezTo>
                <a:cubicBezTo>
                  <a:pt x="9" y="19"/>
                  <a:pt x="9" y="19"/>
                  <a:pt x="9" y="19"/>
                </a:cubicBezTo>
                <a:cubicBezTo>
                  <a:pt x="9" y="19"/>
                  <a:pt x="8" y="19"/>
                  <a:pt x="8" y="20"/>
                </a:cubicBezTo>
                <a:cubicBezTo>
                  <a:pt x="8" y="20"/>
                  <a:pt x="8" y="20"/>
                  <a:pt x="8" y="20"/>
                </a:cubicBezTo>
                <a:cubicBezTo>
                  <a:pt x="25" y="70"/>
                  <a:pt x="25" y="70"/>
                  <a:pt x="25" y="70"/>
                </a:cubicBezTo>
                <a:cubicBezTo>
                  <a:pt x="26" y="71"/>
                  <a:pt x="26" y="71"/>
                  <a:pt x="26" y="71"/>
                </a:cubicBezTo>
                <a:cubicBezTo>
                  <a:pt x="27" y="71"/>
                  <a:pt x="27" y="71"/>
                  <a:pt x="27" y="71"/>
                </a:cubicBezTo>
                <a:cubicBezTo>
                  <a:pt x="65" y="61"/>
                  <a:pt x="65" y="61"/>
                  <a:pt x="65" y="61"/>
                </a:cubicBezTo>
                <a:cubicBezTo>
                  <a:pt x="65" y="61"/>
                  <a:pt x="65" y="61"/>
                  <a:pt x="65" y="60"/>
                </a:cubicBezTo>
                <a:cubicBezTo>
                  <a:pt x="65" y="60"/>
                  <a:pt x="65" y="60"/>
                  <a:pt x="65" y="59"/>
                </a:cubicBezTo>
                <a:cubicBezTo>
                  <a:pt x="61" y="48"/>
                  <a:pt x="61" y="48"/>
                  <a:pt x="61" y="48"/>
                </a:cubicBezTo>
                <a:cubicBezTo>
                  <a:pt x="60" y="50"/>
                  <a:pt x="60" y="50"/>
                  <a:pt x="60" y="50"/>
                </a:cubicBezTo>
                <a:cubicBezTo>
                  <a:pt x="60" y="50"/>
                  <a:pt x="60" y="50"/>
                  <a:pt x="60" y="50"/>
                </a:cubicBezTo>
                <a:cubicBezTo>
                  <a:pt x="63" y="59"/>
                  <a:pt x="63" y="59"/>
                  <a:pt x="63" y="59"/>
                </a:cubicBezTo>
                <a:cubicBezTo>
                  <a:pt x="27" y="69"/>
                  <a:pt x="27" y="69"/>
                  <a:pt x="27" y="69"/>
                </a:cubicBezTo>
                <a:cubicBezTo>
                  <a:pt x="10" y="21"/>
                  <a:pt x="10" y="21"/>
                  <a:pt x="10" y="21"/>
                </a:cubicBezTo>
                <a:cubicBezTo>
                  <a:pt x="46" y="11"/>
                  <a:pt x="46" y="11"/>
                  <a:pt x="46" y="11"/>
                </a:cubicBezTo>
                <a:cubicBezTo>
                  <a:pt x="52" y="27"/>
                  <a:pt x="52" y="27"/>
                  <a:pt x="52" y="27"/>
                </a:cubicBezTo>
                <a:lnTo>
                  <a:pt x="53" y="25"/>
                </a:lnTo>
                <a:close/>
                <a:moveTo>
                  <a:pt x="44" y="41"/>
                </a:moveTo>
                <a:cubicBezTo>
                  <a:pt x="45" y="40"/>
                  <a:pt x="45" y="40"/>
                  <a:pt x="45" y="40"/>
                </a:cubicBezTo>
                <a:cubicBezTo>
                  <a:pt x="25" y="45"/>
                  <a:pt x="25" y="45"/>
                  <a:pt x="25" y="45"/>
                </a:cubicBezTo>
                <a:cubicBezTo>
                  <a:pt x="24" y="45"/>
                  <a:pt x="24" y="46"/>
                  <a:pt x="24" y="47"/>
                </a:cubicBezTo>
                <a:cubicBezTo>
                  <a:pt x="24" y="47"/>
                  <a:pt x="25" y="47"/>
                  <a:pt x="25" y="47"/>
                </a:cubicBezTo>
                <a:cubicBezTo>
                  <a:pt x="25" y="47"/>
                  <a:pt x="25" y="47"/>
                  <a:pt x="25" y="47"/>
                </a:cubicBezTo>
                <a:cubicBezTo>
                  <a:pt x="43" y="42"/>
                  <a:pt x="43" y="42"/>
                  <a:pt x="43" y="42"/>
                </a:cubicBezTo>
                <a:cubicBezTo>
                  <a:pt x="44" y="42"/>
                  <a:pt x="44" y="41"/>
                  <a:pt x="44" y="41"/>
                </a:cubicBezTo>
                <a:close/>
                <a:moveTo>
                  <a:pt x="74" y="22"/>
                </a:moveTo>
                <a:cubicBezTo>
                  <a:pt x="58" y="49"/>
                  <a:pt x="58" y="49"/>
                  <a:pt x="58" y="49"/>
                </a:cubicBezTo>
                <a:cubicBezTo>
                  <a:pt x="57" y="51"/>
                  <a:pt x="55" y="53"/>
                  <a:pt x="53" y="54"/>
                </a:cubicBezTo>
                <a:cubicBezTo>
                  <a:pt x="49" y="57"/>
                  <a:pt x="49" y="57"/>
                  <a:pt x="49" y="57"/>
                </a:cubicBezTo>
                <a:cubicBezTo>
                  <a:pt x="49" y="57"/>
                  <a:pt x="48" y="57"/>
                  <a:pt x="47" y="57"/>
                </a:cubicBezTo>
                <a:cubicBezTo>
                  <a:pt x="46" y="57"/>
                  <a:pt x="45" y="57"/>
                  <a:pt x="45" y="56"/>
                </a:cubicBezTo>
                <a:cubicBezTo>
                  <a:pt x="44" y="56"/>
                  <a:pt x="43" y="55"/>
                  <a:pt x="44" y="53"/>
                </a:cubicBezTo>
                <a:cubicBezTo>
                  <a:pt x="44" y="49"/>
                  <a:pt x="44" y="49"/>
                  <a:pt x="44" y="49"/>
                </a:cubicBezTo>
                <a:cubicBezTo>
                  <a:pt x="44" y="47"/>
                  <a:pt x="45" y="44"/>
                  <a:pt x="46" y="42"/>
                </a:cubicBezTo>
                <a:cubicBezTo>
                  <a:pt x="62" y="15"/>
                  <a:pt x="62" y="15"/>
                  <a:pt x="62" y="15"/>
                </a:cubicBezTo>
                <a:cubicBezTo>
                  <a:pt x="63" y="13"/>
                  <a:pt x="65" y="12"/>
                  <a:pt x="66" y="12"/>
                </a:cubicBezTo>
                <a:cubicBezTo>
                  <a:pt x="67" y="12"/>
                  <a:pt x="68" y="12"/>
                  <a:pt x="69" y="13"/>
                </a:cubicBezTo>
                <a:cubicBezTo>
                  <a:pt x="72" y="14"/>
                  <a:pt x="72" y="14"/>
                  <a:pt x="72" y="14"/>
                </a:cubicBezTo>
                <a:cubicBezTo>
                  <a:pt x="74" y="15"/>
                  <a:pt x="75" y="19"/>
                  <a:pt x="74" y="22"/>
                </a:cubicBezTo>
                <a:close/>
                <a:moveTo>
                  <a:pt x="48" y="44"/>
                </a:moveTo>
                <a:cubicBezTo>
                  <a:pt x="49" y="45"/>
                  <a:pt x="49" y="45"/>
                  <a:pt x="49" y="45"/>
                </a:cubicBezTo>
                <a:cubicBezTo>
                  <a:pt x="62" y="23"/>
                  <a:pt x="62" y="23"/>
                  <a:pt x="62" y="23"/>
                </a:cubicBezTo>
                <a:cubicBezTo>
                  <a:pt x="61" y="22"/>
                  <a:pt x="61" y="22"/>
                  <a:pt x="61" y="22"/>
                </a:cubicBezTo>
                <a:cubicBezTo>
                  <a:pt x="49" y="43"/>
                  <a:pt x="49" y="43"/>
                  <a:pt x="49" y="43"/>
                </a:cubicBezTo>
                <a:cubicBezTo>
                  <a:pt x="48" y="44"/>
                  <a:pt x="48" y="44"/>
                  <a:pt x="48" y="44"/>
                </a:cubicBezTo>
                <a:close/>
                <a:moveTo>
                  <a:pt x="51" y="46"/>
                </a:moveTo>
                <a:cubicBezTo>
                  <a:pt x="52" y="47"/>
                  <a:pt x="52" y="47"/>
                  <a:pt x="52" y="47"/>
                </a:cubicBezTo>
                <a:cubicBezTo>
                  <a:pt x="65" y="25"/>
                  <a:pt x="65" y="25"/>
                  <a:pt x="65" y="25"/>
                </a:cubicBezTo>
                <a:cubicBezTo>
                  <a:pt x="63" y="24"/>
                  <a:pt x="63" y="24"/>
                  <a:pt x="63" y="24"/>
                </a:cubicBezTo>
                <a:lnTo>
                  <a:pt x="51" y="46"/>
                </a:lnTo>
                <a:close/>
                <a:moveTo>
                  <a:pt x="54" y="50"/>
                </a:moveTo>
                <a:cubicBezTo>
                  <a:pt x="49" y="47"/>
                  <a:pt x="49" y="47"/>
                  <a:pt x="49" y="47"/>
                </a:cubicBezTo>
                <a:cubicBezTo>
                  <a:pt x="49" y="47"/>
                  <a:pt x="49" y="47"/>
                  <a:pt x="49" y="47"/>
                </a:cubicBezTo>
                <a:cubicBezTo>
                  <a:pt x="49" y="47"/>
                  <a:pt x="49" y="47"/>
                  <a:pt x="49" y="47"/>
                </a:cubicBezTo>
                <a:cubicBezTo>
                  <a:pt x="47" y="46"/>
                  <a:pt x="47" y="46"/>
                  <a:pt x="47" y="46"/>
                </a:cubicBezTo>
                <a:cubicBezTo>
                  <a:pt x="47" y="47"/>
                  <a:pt x="47" y="48"/>
                  <a:pt x="47" y="49"/>
                </a:cubicBezTo>
                <a:cubicBezTo>
                  <a:pt x="47" y="52"/>
                  <a:pt x="47" y="52"/>
                  <a:pt x="47" y="52"/>
                </a:cubicBezTo>
                <a:cubicBezTo>
                  <a:pt x="49" y="53"/>
                  <a:pt x="49" y="53"/>
                  <a:pt x="49" y="53"/>
                </a:cubicBezTo>
                <a:cubicBezTo>
                  <a:pt x="51" y="52"/>
                  <a:pt x="51" y="52"/>
                  <a:pt x="51" y="52"/>
                </a:cubicBezTo>
                <a:cubicBezTo>
                  <a:pt x="52" y="51"/>
                  <a:pt x="53" y="51"/>
                  <a:pt x="54" y="50"/>
                </a:cubicBezTo>
                <a:close/>
                <a:moveTo>
                  <a:pt x="68" y="26"/>
                </a:moveTo>
                <a:cubicBezTo>
                  <a:pt x="67" y="26"/>
                  <a:pt x="67" y="26"/>
                  <a:pt x="67" y="26"/>
                </a:cubicBezTo>
                <a:cubicBezTo>
                  <a:pt x="54" y="48"/>
                  <a:pt x="54" y="48"/>
                  <a:pt x="54" y="48"/>
                </a:cubicBezTo>
                <a:cubicBezTo>
                  <a:pt x="55" y="48"/>
                  <a:pt x="55" y="48"/>
                  <a:pt x="55" y="48"/>
                </a:cubicBezTo>
                <a:cubicBezTo>
                  <a:pt x="55" y="48"/>
                  <a:pt x="55" y="48"/>
                  <a:pt x="55" y="47"/>
                </a:cubicBezTo>
                <a:lnTo>
                  <a:pt x="68" y="26"/>
                </a:lnTo>
                <a:close/>
                <a:moveTo>
                  <a:pt x="70" y="22"/>
                </a:moveTo>
                <a:cubicBezTo>
                  <a:pt x="63" y="18"/>
                  <a:pt x="63" y="18"/>
                  <a:pt x="63" y="18"/>
                </a:cubicBezTo>
                <a:cubicBezTo>
                  <a:pt x="62" y="21"/>
                  <a:pt x="62" y="21"/>
                  <a:pt x="62" y="21"/>
                </a:cubicBezTo>
                <a:cubicBezTo>
                  <a:pt x="67" y="23"/>
                  <a:pt x="67" y="23"/>
                  <a:pt x="67" y="23"/>
                </a:cubicBezTo>
                <a:cubicBezTo>
                  <a:pt x="67" y="23"/>
                  <a:pt x="67" y="23"/>
                  <a:pt x="67" y="23"/>
                </a:cubicBezTo>
                <a:cubicBezTo>
                  <a:pt x="67" y="23"/>
                  <a:pt x="67" y="23"/>
                  <a:pt x="67" y="23"/>
                </a:cubicBezTo>
                <a:cubicBezTo>
                  <a:pt x="69" y="25"/>
                  <a:pt x="69" y="25"/>
                  <a:pt x="69" y="25"/>
                </a:cubicBezTo>
                <a:lnTo>
                  <a:pt x="70" y="22"/>
                </a:lnTo>
                <a:close/>
                <a:moveTo>
                  <a:pt x="71" y="18"/>
                </a:moveTo>
                <a:cubicBezTo>
                  <a:pt x="71" y="17"/>
                  <a:pt x="71" y="17"/>
                  <a:pt x="70" y="17"/>
                </a:cubicBezTo>
                <a:cubicBezTo>
                  <a:pt x="68" y="15"/>
                  <a:pt x="68" y="15"/>
                  <a:pt x="68" y="15"/>
                </a:cubicBezTo>
                <a:cubicBezTo>
                  <a:pt x="67" y="15"/>
                  <a:pt x="67" y="15"/>
                  <a:pt x="66" y="15"/>
                </a:cubicBezTo>
                <a:cubicBezTo>
                  <a:pt x="66" y="15"/>
                  <a:pt x="65" y="15"/>
                  <a:pt x="64" y="16"/>
                </a:cubicBezTo>
                <a:cubicBezTo>
                  <a:pt x="64" y="16"/>
                  <a:pt x="64" y="16"/>
                  <a:pt x="64" y="16"/>
                </a:cubicBezTo>
                <a:cubicBezTo>
                  <a:pt x="71" y="20"/>
                  <a:pt x="71" y="20"/>
                  <a:pt x="71" y="20"/>
                </a:cubicBezTo>
                <a:cubicBezTo>
                  <a:pt x="71" y="20"/>
                  <a:pt x="71" y="20"/>
                  <a:pt x="71" y="20"/>
                </a:cubicBezTo>
                <a:cubicBezTo>
                  <a:pt x="71" y="19"/>
                  <a:pt x="72" y="19"/>
                  <a:pt x="71" y="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4" name="Group 138">
            <a:extLst>
              <a:ext uri="{FF2B5EF4-FFF2-40B4-BE49-F238E27FC236}">
                <a16:creationId xmlns:a16="http://schemas.microsoft.com/office/drawing/2014/main" id="{DF46A225-C55B-47C0-9787-CC74216ABB10}"/>
              </a:ext>
            </a:extLst>
          </p:cNvPr>
          <p:cNvGrpSpPr>
            <a:grpSpLocks noChangeAspect="1"/>
          </p:cNvGrpSpPr>
          <p:nvPr/>
        </p:nvGrpSpPr>
        <p:grpSpPr>
          <a:xfrm>
            <a:off x="7190596" y="3965145"/>
            <a:ext cx="342990" cy="365760"/>
            <a:chOff x="-1284059" y="3397576"/>
            <a:chExt cx="266774" cy="284485"/>
          </a:xfrm>
          <a:solidFill>
            <a:schemeClr val="bg1"/>
          </a:solidFill>
        </p:grpSpPr>
        <p:sp>
          <p:nvSpPr>
            <p:cNvPr id="55" name="Freeform 5">
              <a:extLst>
                <a:ext uri="{FF2B5EF4-FFF2-40B4-BE49-F238E27FC236}">
                  <a16:creationId xmlns:a16="http://schemas.microsoft.com/office/drawing/2014/main" id="{22EDC968-4095-4A1D-B000-202B2B5F4D1A}"/>
                </a:ext>
              </a:extLst>
            </p:cNvPr>
            <p:cNvSpPr>
              <a:spLocks/>
            </p:cNvSpPr>
            <p:nvPr/>
          </p:nvSpPr>
          <p:spPr bwMode="auto">
            <a:xfrm>
              <a:off x="-1284059" y="3550335"/>
              <a:ext cx="266774" cy="131726"/>
            </a:xfrm>
            <a:custGeom>
              <a:avLst/>
              <a:gdLst>
                <a:gd name="T0" fmla="*/ 164 w 164"/>
                <a:gd name="T1" fmla="*/ 81 h 81"/>
                <a:gd name="T2" fmla="*/ 0 w 164"/>
                <a:gd name="T3" fmla="*/ 81 h 81"/>
                <a:gd name="T4" fmla="*/ 0 w 164"/>
                <a:gd name="T5" fmla="*/ 59 h 81"/>
                <a:gd name="T6" fmla="*/ 20 w 164"/>
                <a:gd name="T7" fmla="*/ 32 h 81"/>
                <a:gd name="T8" fmla="*/ 56 w 164"/>
                <a:gd name="T9" fmla="*/ 19 h 81"/>
                <a:gd name="T10" fmla="*/ 56 w 164"/>
                <a:gd name="T11" fmla="*/ 2 h 81"/>
                <a:gd name="T12" fmla="*/ 68 w 164"/>
                <a:gd name="T13" fmla="*/ 2 h 81"/>
                <a:gd name="T14" fmla="*/ 68 w 164"/>
                <a:gd name="T15" fmla="*/ 27 h 81"/>
                <a:gd name="T16" fmla="*/ 24 w 164"/>
                <a:gd name="T17" fmla="*/ 43 h 81"/>
                <a:gd name="T18" fmla="*/ 12 w 164"/>
                <a:gd name="T19" fmla="*/ 59 h 81"/>
                <a:gd name="T20" fmla="*/ 12 w 164"/>
                <a:gd name="T21" fmla="*/ 69 h 81"/>
                <a:gd name="T22" fmla="*/ 152 w 164"/>
                <a:gd name="T23" fmla="*/ 69 h 81"/>
                <a:gd name="T24" fmla="*/ 152 w 164"/>
                <a:gd name="T25" fmla="*/ 59 h 81"/>
                <a:gd name="T26" fmla="*/ 140 w 164"/>
                <a:gd name="T27" fmla="*/ 43 h 81"/>
                <a:gd name="T28" fmla="*/ 96 w 164"/>
                <a:gd name="T29" fmla="*/ 27 h 81"/>
                <a:gd name="T30" fmla="*/ 96 w 164"/>
                <a:gd name="T31" fmla="*/ 0 h 81"/>
                <a:gd name="T32" fmla="*/ 108 w 164"/>
                <a:gd name="T33" fmla="*/ 0 h 81"/>
                <a:gd name="T34" fmla="*/ 108 w 164"/>
                <a:gd name="T35" fmla="*/ 19 h 81"/>
                <a:gd name="T36" fmla="*/ 144 w 164"/>
                <a:gd name="T37" fmla="*/ 32 h 81"/>
                <a:gd name="T38" fmla="*/ 164 w 164"/>
                <a:gd name="T39" fmla="*/ 59 h 81"/>
                <a:gd name="T40" fmla="*/ 164 w 164"/>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81">
                  <a:moveTo>
                    <a:pt x="164" y="81"/>
                  </a:moveTo>
                  <a:cubicBezTo>
                    <a:pt x="0" y="81"/>
                    <a:pt x="0" y="81"/>
                    <a:pt x="0" y="81"/>
                  </a:cubicBezTo>
                  <a:cubicBezTo>
                    <a:pt x="0" y="59"/>
                    <a:pt x="0" y="59"/>
                    <a:pt x="0" y="59"/>
                  </a:cubicBezTo>
                  <a:cubicBezTo>
                    <a:pt x="0" y="46"/>
                    <a:pt x="8" y="36"/>
                    <a:pt x="20" y="32"/>
                  </a:cubicBezTo>
                  <a:cubicBezTo>
                    <a:pt x="56" y="19"/>
                    <a:pt x="56" y="19"/>
                    <a:pt x="56" y="19"/>
                  </a:cubicBezTo>
                  <a:cubicBezTo>
                    <a:pt x="56" y="2"/>
                    <a:pt x="56" y="2"/>
                    <a:pt x="56" y="2"/>
                  </a:cubicBezTo>
                  <a:cubicBezTo>
                    <a:pt x="68" y="2"/>
                    <a:pt x="68" y="2"/>
                    <a:pt x="68" y="2"/>
                  </a:cubicBezTo>
                  <a:cubicBezTo>
                    <a:pt x="68" y="27"/>
                    <a:pt x="68" y="27"/>
                    <a:pt x="68" y="27"/>
                  </a:cubicBezTo>
                  <a:cubicBezTo>
                    <a:pt x="24" y="43"/>
                    <a:pt x="24" y="43"/>
                    <a:pt x="24" y="43"/>
                  </a:cubicBezTo>
                  <a:cubicBezTo>
                    <a:pt x="16" y="46"/>
                    <a:pt x="12" y="52"/>
                    <a:pt x="12" y="59"/>
                  </a:cubicBezTo>
                  <a:cubicBezTo>
                    <a:pt x="12" y="69"/>
                    <a:pt x="12" y="69"/>
                    <a:pt x="12" y="69"/>
                  </a:cubicBezTo>
                  <a:cubicBezTo>
                    <a:pt x="152" y="69"/>
                    <a:pt x="152" y="69"/>
                    <a:pt x="152" y="69"/>
                  </a:cubicBezTo>
                  <a:cubicBezTo>
                    <a:pt x="152" y="59"/>
                    <a:pt x="152" y="59"/>
                    <a:pt x="152" y="59"/>
                  </a:cubicBezTo>
                  <a:cubicBezTo>
                    <a:pt x="152" y="52"/>
                    <a:pt x="147" y="46"/>
                    <a:pt x="140" y="43"/>
                  </a:cubicBezTo>
                  <a:cubicBezTo>
                    <a:pt x="96" y="27"/>
                    <a:pt x="96" y="27"/>
                    <a:pt x="96" y="27"/>
                  </a:cubicBezTo>
                  <a:cubicBezTo>
                    <a:pt x="96" y="0"/>
                    <a:pt x="96" y="0"/>
                    <a:pt x="96" y="0"/>
                  </a:cubicBezTo>
                  <a:cubicBezTo>
                    <a:pt x="108" y="0"/>
                    <a:pt x="108" y="0"/>
                    <a:pt x="108" y="0"/>
                  </a:cubicBezTo>
                  <a:cubicBezTo>
                    <a:pt x="108" y="19"/>
                    <a:pt x="108" y="19"/>
                    <a:pt x="108" y="19"/>
                  </a:cubicBezTo>
                  <a:cubicBezTo>
                    <a:pt x="144" y="32"/>
                    <a:pt x="144" y="32"/>
                    <a:pt x="144" y="32"/>
                  </a:cubicBezTo>
                  <a:cubicBezTo>
                    <a:pt x="156" y="36"/>
                    <a:pt x="164" y="47"/>
                    <a:pt x="164" y="59"/>
                  </a:cubicBezTo>
                  <a:lnTo>
                    <a:pt x="16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6">
              <a:extLst>
                <a:ext uri="{FF2B5EF4-FFF2-40B4-BE49-F238E27FC236}">
                  <a16:creationId xmlns:a16="http://schemas.microsoft.com/office/drawing/2014/main" id="{757A427C-55DA-4A5F-9914-BC29899AC010}"/>
                </a:ext>
              </a:extLst>
            </p:cNvPr>
            <p:cNvSpPr>
              <a:spLocks noEditPoints="1"/>
            </p:cNvSpPr>
            <p:nvPr/>
          </p:nvSpPr>
          <p:spPr bwMode="auto">
            <a:xfrm>
              <a:off x="-1226498" y="3397576"/>
              <a:ext cx="147224" cy="173790"/>
            </a:xfrm>
            <a:custGeom>
              <a:avLst/>
              <a:gdLst>
                <a:gd name="T0" fmla="*/ 46 w 91"/>
                <a:gd name="T1" fmla="*/ 107 h 107"/>
                <a:gd name="T2" fmla="*/ 0 w 91"/>
                <a:gd name="T3" fmla="*/ 53 h 107"/>
                <a:gd name="T4" fmla="*/ 46 w 91"/>
                <a:gd name="T5" fmla="*/ 0 h 107"/>
                <a:gd name="T6" fmla="*/ 91 w 91"/>
                <a:gd name="T7" fmla="*/ 53 h 107"/>
                <a:gd name="T8" fmla="*/ 46 w 91"/>
                <a:gd name="T9" fmla="*/ 107 h 107"/>
                <a:gd name="T10" fmla="*/ 46 w 91"/>
                <a:gd name="T11" fmla="*/ 12 h 107"/>
                <a:gd name="T12" fmla="*/ 12 w 91"/>
                <a:gd name="T13" fmla="*/ 53 h 107"/>
                <a:gd name="T14" fmla="*/ 46 w 91"/>
                <a:gd name="T15" fmla="*/ 95 h 107"/>
                <a:gd name="T16" fmla="*/ 79 w 91"/>
                <a:gd name="T17" fmla="*/ 53 h 107"/>
                <a:gd name="T18" fmla="*/ 46 w 91"/>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07">
                  <a:moveTo>
                    <a:pt x="46" y="107"/>
                  </a:moveTo>
                  <a:cubicBezTo>
                    <a:pt x="20" y="107"/>
                    <a:pt x="0" y="83"/>
                    <a:pt x="0" y="53"/>
                  </a:cubicBezTo>
                  <a:cubicBezTo>
                    <a:pt x="0" y="24"/>
                    <a:pt x="20" y="0"/>
                    <a:pt x="46" y="0"/>
                  </a:cubicBezTo>
                  <a:cubicBezTo>
                    <a:pt x="71" y="0"/>
                    <a:pt x="91" y="24"/>
                    <a:pt x="91" y="53"/>
                  </a:cubicBezTo>
                  <a:cubicBezTo>
                    <a:pt x="91" y="83"/>
                    <a:pt x="71" y="107"/>
                    <a:pt x="46" y="107"/>
                  </a:cubicBezTo>
                  <a:close/>
                  <a:moveTo>
                    <a:pt x="46" y="12"/>
                  </a:moveTo>
                  <a:cubicBezTo>
                    <a:pt x="27" y="12"/>
                    <a:pt x="12" y="30"/>
                    <a:pt x="12" y="53"/>
                  </a:cubicBezTo>
                  <a:cubicBezTo>
                    <a:pt x="12" y="76"/>
                    <a:pt x="27" y="95"/>
                    <a:pt x="46" y="95"/>
                  </a:cubicBezTo>
                  <a:cubicBezTo>
                    <a:pt x="64" y="95"/>
                    <a:pt x="79" y="76"/>
                    <a:pt x="79" y="53"/>
                  </a:cubicBezTo>
                  <a:cubicBezTo>
                    <a:pt x="79" y="30"/>
                    <a:pt x="64" y="12"/>
                    <a:pt x="4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7">
              <a:extLst>
                <a:ext uri="{FF2B5EF4-FFF2-40B4-BE49-F238E27FC236}">
                  <a16:creationId xmlns:a16="http://schemas.microsoft.com/office/drawing/2014/main" id="{A4BFAC51-F627-4372-9632-8AEA2AC9E98E}"/>
                </a:ext>
              </a:extLst>
            </p:cNvPr>
            <p:cNvSpPr>
              <a:spLocks/>
            </p:cNvSpPr>
            <p:nvPr/>
          </p:nvSpPr>
          <p:spPr bwMode="auto">
            <a:xfrm>
              <a:off x="-1219856" y="3431892"/>
              <a:ext cx="132834" cy="56454"/>
            </a:xfrm>
            <a:custGeom>
              <a:avLst/>
              <a:gdLst>
                <a:gd name="T0" fmla="*/ 71 w 82"/>
                <a:gd name="T1" fmla="*/ 35 h 35"/>
                <a:gd name="T2" fmla="*/ 47 w 82"/>
                <a:gd name="T3" fmla="*/ 23 h 35"/>
                <a:gd name="T4" fmla="*/ 18 w 82"/>
                <a:gd name="T5" fmla="*/ 34 h 35"/>
                <a:gd name="T6" fmla="*/ 0 w 82"/>
                <a:gd name="T7" fmla="*/ 30 h 35"/>
                <a:gd name="T8" fmla="*/ 5 w 82"/>
                <a:gd name="T9" fmla="*/ 19 h 35"/>
                <a:gd name="T10" fmla="*/ 18 w 82"/>
                <a:gd name="T11" fmla="*/ 22 h 35"/>
                <a:gd name="T12" fmla="*/ 42 w 82"/>
                <a:gd name="T13" fmla="*/ 10 h 35"/>
                <a:gd name="T14" fmla="*/ 48 w 82"/>
                <a:gd name="T15" fmla="*/ 0 h 35"/>
                <a:gd name="T16" fmla="*/ 53 w 82"/>
                <a:gd name="T17" fmla="*/ 10 h 35"/>
                <a:gd name="T18" fmla="*/ 76 w 82"/>
                <a:gd name="T19" fmla="*/ 22 h 35"/>
                <a:gd name="T20" fmla="*/ 79 w 82"/>
                <a:gd name="T21" fmla="*/ 22 h 35"/>
                <a:gd name="T22" fmla="*/ 81 w 82"/>
                <a:gd name="T23" fmla="*/ 22 h 35"/>
                <a:gd name="T24" fmla="*/ 82 w 82"/>
                <a:gd name="T25" fmla="*/ 34 h 35"/>
                <a:gd name="T26" fmla="*/ 80 w 82"/>
                <a:gd name="T27" fmla="*/ 34 h 35"/>
                <a:gd name="T28" fmla="*/ 79 w 82"/>
                <a:gd name="T29" fmla="*/ 34 h 35"/>
                <a:gd name="T30" fmla="*/ 71 w 82"/>
                <a:gd name="T3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35">
                  <a:moveTo>
                    <a:pt x="71" y="35"/>
                  </a:moveTo>
                  <a:cubicBezTo>
                    <a:pt x="61" y="35"/>
                    <a:pt x="54" y="31"/>
                    <a:pt x="47" y="23"/>
                  </a:cubicBezTo>
                  <a:cubicBezTo>
                    <a:pt x="40" y="30"/>
                    <a:pt x="28" y="34"/>
                    <a:pt x="18" y="34"/>
                  </a:cubicBezTo>
                  <a:cubicBezTo>
                    <a:pt x="11" y="34"/>
                    <a:pt x="5" y="33"/>
                    <a:pt x="0" y="30"/>
                  </a:cubicBezTo>
                  <a:cubicBezTo>
                    <a:pt x="5" y="19"/>
                    <a:pt x="5" y="19"/>
                    <a:pt x="5" y="19"/>
                  </a:cubicBezTo>
                  <a:cubicBezTo>
                    <a:pt x="9" y="21"/>
                    <a:pt x="13" y="22"/>
                    <a:pt x="18" y="22"/>
                  </a:cubicBezTo>
                  <a:cubicBezTo>
                    <a:pt x="27" y="22"/>
                    <a:pt x="39" y="17"/>
                    <a:pt x="42" y="10"/>
                  </a:cubicBezTo>
                  <a:cubicBezTo>
                    <a:pt x="48" y="0"/>
                    <a:pt x="48" y="0"/>
                    <a:pt x="48" y="0"/>
                  </a:cubicBezTo>
                  <a:cubicBezTo>
                    <a:pt x="53" y="10"/>
                    <a:pt x="53" y="10"/>
                    <a:pt x="53" y="10"/>
                  </a:cubicBezTo>
                  <a:cubicBezTo>
                    <a:pt x="59" y="21"/>
                    <a:pt x="66" y="25"/>
                    <a:pt x="76" y="22"/>
                  </a:cubicBezTo>
                  <a:cubicBezTo>
                    <a:pt x="77" y="22"/>
                    <a:pt x="78" y="22"/>
                    <a:pt x="79" y="22"/>
                  </a:cubicBezTo>
                  <a:cubicBezTo>
                    <a:pt x="80" y="22"/>
                    <a:pt x="80" y="22"/>
                    <a:pt x="81" y="22"/>
                  </a:cubicBezTo>
                  <a:cubicBezTo>
                    <a:pt x="82" y="34"/>
                    <a:pt x="82" y="34"/>
                    <a:pt x="82" y="34"/>
                  </a:cubicBezTo>
                  <a:cubicBezTo>
                    <a:pt x="81" y="34"/>
                    <a:pt x="81" y="34"/>
                    <a:pt x="80" y="34"/>
                  </a:cubicBezTo>
                  <a:cubicBezTo>
                    <a:pt x="80" y="34"/>
                    <a:pt x="79" y="34"/>
                    <a:pt x="79" y="34"/>
                  </a:cubicBezTo>
                  <a:cubicBezTo>
                    <a:pt x="76" y="35"/>
                    <a:pt x="73" y="35"/>
                    <a:pt x="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9" name="Freeform 48">
            <a:extLst>
              <a:ext uri="{FF2B5EF4-FFF2-40B4-BE49-F238E27FC236}">
                <a16:creationId xmlns:a16="http://schemas.microsoft.com/office/drawing/2014/main" id="{CD9FBEFC-6CC6-4DC9-8B0E-A428AF1C7198}"/>
              </a:ext>
            </a:extLst>
          </p:cNvPr>
          <p:cNvSpPr>
            <a:spLocks noChangeAspect="1" noEditPoints="1"/>
          </p:cNvSpPr>
          <p:nvPr/>
        </p:nvSpPr>
        <p:spPr bwMode="auto">
          <a:xfrm>
            <a:off x="8289066" y="4230521"/>
            <a:ext cx="286632" cy="217546"/>
          </a:xfrm>
          <a:custGeom>
            <a:avLst/>
            <a:gdLst>
              <a:gd name="T0" fmla="*/ 31 w 349"/>
              <a:gd name="T1" fmla="*/ 135 h 265"/>
              <a:gd name="T2" fmla="*/ 37 w 349"/>
              <a:gd name="T3" fmla="*/ 77 h 265"/>
              <a:gd name="T4" fmla="*/ 90 w 349"/>
              <a:gd name="T5" fmla="*/ 58 h 265"/>
              <a:gd name="T6" fmla="*/ 134 w 349"/>
              <a:gd name="T7" fmla="*/ 84 h 265"/>
              <a:gd name="T8" fmla="*/ 189 w 349"/>
              <a:gd name="T9" fmla="*/ 100 h 265"/>
              <a:gd name="T10" fmla="*/ 215 w 349"/>
              <a:gd name="T11" fmla="*/ 150 h 265"/>
              <a:gd name="T12" fmla="*/ 178 w 349"/>
              <a:gd name="T13" fmla="*/ 190 h 265"/>
              <a:gd name="T14" fmla="*/ 165 w 349"/>
              <a:gd name="T15" fmla="*/ 239 h 265"/>
              <a:gd name="T16" fmla="*/ 115 w 349"/>
              <a:gd name="T17" fmla="*/ 265 h 265"/>
              <a:gd name="T18" fmla="*/ 75 w 349"/>
              <a:gd name="T19" fmla="*/ 228 h 265"/>
              <a:gd name="T20" fmla="*/ 37 w 349"/>
              <a:gd name="T21" fmla="*/ 196 h 265"/>
              <a:gd name="T22" fmla="*/ 11 w 349"/>
              <a:gd name="T23" fmla="*/ 167 h 265"/>
              <a:gd name="T24" fmla="*/ 33 w 349"/>
              <a:gd name="T25" fmla="*/ 223 h 265"/>
              <a:gd name="T26" fmla="*/ 78 w 349"/>
              <a:gd name="T27" fmla="*/ 220 h 265"/>
              <a:gd name="T28" fmla="*/ 114 w 349"/>
              <a:gd name="T29" fmla="*/ 257 h 265"/>
              <a:gd name="T30" fmla="*/ 169 w 349"/>
              <a:gd name="T31" fmla="*/ 232 h 265"/>
              <a:gd name="T32" fmla="*/ 170 w 349"/>
              <a:gd name="T33" fmla="*/ 187 h 265"/>
              <a:gd name="T34" fmla="*/ 207 w 349"/>
              <a:gd name="T35" fmla="*/ 151 h 265"/>
              <a:gd name="T36" fmla="*/ 183 w 349"/>
              <a:gd name="T37" fmla="*/ 96 h 265"/>
              <a:gd name="T38" fmla="*/ 137 w 349"/>
              <a:gd name="T39" fmla="*/ 95 h 265"/>
              <a:gd name="T40" fmla="*/ 101 w 349"/>
              <a:gd name="T41" fmla="*/ 58 h 265"/>
              <a:gd name="T42" fmla="*/ 46 w 349"/>
              <a:gd name="T43" fmla="*/ 82 h 265"/>
              <a:gd name="T44" fmla="*/ 42 w 349"/>
              <a:gd name="T45" fmla="*/ 134 h 265"/>
              <a:gd name="T46" fmla="*/ 62 w 349"/>
              <a:gd name="T47" fmla="*/ 157 h 265"/>
              <a:gd name="T48" fmla="*/ 108 w 349"/>
              <a:gd name="T49" fmla="*/ 203 h 265"/>
              <a:gd name="T50" fmla="*/ 134 w 349"/>
              <a:gd name="T51" fmla="*/ 184 h 265"/>
              <a:gd name="T52" fmla="*/ 231 w 349"/>
              <a:gd name="T53" fmla="*/ 40 h 265"/>
              <a:gd name="T54" fmla="*/ 260 w 349"/>
              <a:gd name="T55" fmla="*/ 20 h 265"/>
              <a:gd name="T56" fmla="*/ 287 w 349"/>
              <a:gd name="T57" fmla="*/ 0 h 265"/>
              <a:gd name="T58" fmla="*/ 308 w 349"/>
              <a:gd name="T59" fmla="*/ 32 h 265"/>
              <a:gd name="T60" fmla="*/ 328 w 349"/>
              <a:gd name="T61" fmla="*/ 62 h 265"/>
              <a:gd name="T62" fmla="*/ 347 w 349"/>
              <a:gd name="T63" fmla="*/ 93 h 265"/>
              <a:gd name="T64" fmla="*/ 315 w 349"/>
              <a:gd name="T65" fmla="*/ 112 h 265"/>
              <a:gd name="T66" fmla="*/ 284 w 349"/>
              <a:gd name="T67" fmla="*/ 128 h 265"/>
              <a:gd name="T68" fmla="*/ 255 w 349"/>
              <a:gd name="T69" fmla="*/ 148 h 265"/>
              <a:gd name="T70" fmla="*/ 237 w 349"/>
              <a:gd name="T71" fmla="*/ 116 h 265"/>
              <a:gd name="T72" fmla="*/ 219 w 349"/>
              <a:gd name="T73" fmla="*/ 85 h 265"/>
              <a:gd name="T74" fmla="*/ 201 w 349"/>
              <a:gd name="T75" fmla="*/ 51 h 265"/>
              <a:gd name="T76" fmla="*/ 210 w 349"/>
              <a:gd name="T77" fmla="*/ 53 h 265"/>
              <a:gd name="T78" fmla="*/ 227 w 349"/>
              <a:gd name="T79" fmla="*/ 79 h 265"/>
              <a:gd name="T80" fmla="*/ 218 w 349"/>
              <a:gd name="T81" fmla="*/ 113 h 265"/>
              <a:gd name="T82" fmla="*/ 252 w 349"/>
              <a:gd name="T83" fmla="*/ 123 h 265"/>
              <a:gd name="T84" fmla="*/ 269 w 349"/>
              <a:gd name="T85" fmla="*/ 127 h 265"/>
              <a:gd name="T86" fmla="*/ 304 w 349"/>
              <a:gd name="T87" fmla="*/ 135 h 265"/>
              <a:gd name="T88" fmla="*/ 312 w 349"/>
              <a:gd name="T89" fmla="*/ 100 h 265"/>
              <a:gd name="T90" fmla="*/ 339 w 349"/>
              <a:gd name="T91" fmla="*/ 86 h 265"/>
              <a:gd name="T92" fmla="*/ 333 w 349"/>
              <a:gd name="T93" fmla="*/ 44 h 265"/>
              <a:gd name="T94" fmla="*/ 299 w 349"/>
              <a:gd name="T95" fmla="*/ 36 h 265"/>
              <a:gd name="T96" fmla="*/ 285 w 349"/>
              <a:gd name="T97" fmla="*/ 9 h 265"/>
              <a:gd name="T98" fmla="*/ 244 w 349"/>
              <a:gd name="T99" fmla="*/ 15 h 265"/>
              <a:gd name="T100" fmla="*/ 237 w 349"/>
              <a:gd name="T101" fmla="*/ 45 h 265"/>
              <a:gd name="T102" fmla="*/ 291 w 349"/>
              <a:gd name="T103" fmla="*/ 57 h 265"/>
              <a:gd name="T104" fmla="*/ 257 w 349"/>
              <a:gd name="T105" fmla="*/ 75 h 265"/>
              <a:gd name="T106" fmla="*/ 273 w 349"/>
              <a:gd name="T107" fmla="*/ 5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9" h="265">
                <a:moveTo>
                  <a:pt x="9" y="175"/>
                </a:moveTo>
                <a:cubicBezTo>
                  <a:pt x="4" y="174"/>
                  <a:pt x="1" y="170"/>
                  <a:pt x="1" y="165"/>
                </a:cubicBezTo>
                <a:cubicBezTo>
                  <a:pt x="0" y="162"/>
                  <a:pt x="0" y="160"/>
                  <a:pt x="0" y="157"/>
                </a:cubicBezTo>
                <a:cubicBezTo>
                  <a:pt x="0" y="150"/>
                  <a:pt x="0" y="150"/>
                  <a:pt x="0" y="150"/>
                </a:cubicBezTo>
                <a:cubicBezTo>
                  <a:pt x="1" y="145"/>
                  <a:pt x="4" y="141"/>
                  <a:pt x="9" y="140"/>
                </a:cubicBezTo>
                <a:cubicBezTo>
                  <a:pt x="31" y="135"/>
                  <a:pt x="31" y="135"/>
                  <a:pt x="31" y="135"/>
                </a:cubicBezTo>
                <a:cubicBezTo>
                  <a:pt x="33" y="134"/>
                  <a:pt x="34" y="133"/>
                  <a:pt x="35" y="131"/>
                </a:cubicBezTo>
                <a:cubicBezTo>
                  <a:pt x="37" y="124"/>
                  <a:pt x="37" y="124"/>
                  <a:pt x="37" y="124"/>
                </a:cubicBezTo>
                <a:cubicBezTo>
                  <a:pt x="38" y="122"/>
                  <a:pt x="38" y="120"/>
                  <a:pt x="37" y="119"/>
                </a:cubicBezTo>
                <a:cubicBezTo>
                  <a:pt x="26" y="100"/>
                  <a:pt x="26" y="100"/>
                  <a:pt x="26" y="100"/>
                </a:cubicBezTo>
                <a:cubicBezTo>
                  <a:pt x="23" y="95"/>
                  <a:pt x="23" y="91"/>
                  <a:pt x="27" y="86"/>
                </a:cubicBezTo>
                <a:cubicBezTo>
                  <a:pt x="37" y="77"/>
                  <a:pt x="37" y="77"/>
                  <a:pt x="37" y="77"/>
                </a:cubicBezTo>
                <a:cubicBezTo>
                  <a:pt x="41" y="73"/>
                  <a:pt x="45" y="72"/>
                  <a:pt x="50" y="76"/>
                </a:cubicBezTo>
                <a:cubicBezTo>
                  <a:pt x="69" y="87"/>
                  <a:pt x="69" y="87"/>
                  <a:pt x="69" y="87"/>
                </a:cubicBezTo>
                <a:cubicBezTo>
                  <a:pt x="71" y="88"/>
                  <a:pt x="73" y="88"/>
                  <a:pt x="75" y="87"/>
                </a:cubicBezTo>
                <a:cubicBezTo>
                  <a:pt x="81" y="84"/>
                  <a:pt x="81" y="84"/>
                  <a:pt x="81" y="84"/>
                </a:cubicBezTo>
                <a:cubicBezTo>
                  <a:pt x="83" y="84"/>
                  <a:pt x="85" y="82"/>
                  <a:pt x="85" y="80"/>
                </a:cubicBezTo>
                <a:cubicBezTo>
                  <a:pt x="90" y="58"/>
                  <a:pt x="90" y="58"/>
                  <a:pt x="90" y="58"/>
                </a:cubicBezTo>
                <a:cubicBezTo>
                  <a:pt x="91" y="53"/>
                  <a:pt x="95" y="51"/>
                  <a:pt x="100" y="50"/>
                </a:cubicBezTo>
                <a:cubicBezTo>
                  <a:pt x="103" y="50"/>
                  <a:pt x="105" y="50"/>
                  <a:pt x="108" y="50"/>
                </a:cubicBezTo>
                <a:cubicBezTo>
                  <a:pt x="110" y="50"/>
                  <a:pt x="113" y="50"/>
                  <a:pt x="115" y="50"/>
                </a:cubicBezTo>
                <a:cubicBezTo>
                  <a:pt x="120" y="50"/>
                  <a:pt x="124" y="53"/>
                  <a:pt x="125" y="58"/>
                </a:cubicBezTo>
                <a:cubicBezTo>
                  <a:pt x="130" y="80"/>
                  <a:pt x="130" y="80"/>
                  <a:pt x="130" y="80"/>
                </a:cubicBezTo>
                <a:cubicBezTo>
                  <a:pt x="131" y="82"/>
                  <a:pt x="132" y="84"/>
                  <a:pt x="134" y="84"/>
                </a:cubicBezTo>
                <a:cubicBezTo>
                  <a:pt x="141" y="87"/>
                  <a:pt x="141" y="87"/>
                  <a:pt x="141" y="87"/>
                </a:cubicBezTo>
                <a:cubicBezTo>
                  <a:pt x="143" y="88"/>
                  <a:pt x="145" y="88"/>
                  <a:pt x="147" y="87"/>
                </a:cubicBezTo>
                <a:cubicBezTo>
                  <a:pt x="165" y="76"/>
                  <a:pt x="165" y="76"/>
                  <a:pt x="165" y="76"/>
                </a:cubicBezTo>
                <a:cubicBezTo>
                  <a:pt x="170" y="72"/>
                  <a:pt x="174" y="73"/>
                  <a:pt x="179" y="77"/>
                </a:cubicBezTo>
                <a:cubicBezTo>
                  <a:pt x="188" y="86"/>
                  <a:pt x="188" y="86"/>
                  <a:pt x="188" y="86"/>
                </a:cubicBezTo>
                <a:cubicBezTo>
                  <a:pt x="192" y="91"/>
                  <a:pt x="193" y="95"/>
                  <a:pt x="189" y="100"/>
                </a:cubicBezTo>
                <a:cubicBezTo>
                  <a:pt x="178" y="119"/>
                  <a:pt x="178" y="119"/>
                  <a:pt x="178" y="119"/>
                </a:cubicBezTo>
                <a:cubicBezTo>
                  <a:pt x="177" y="120"/>
                  <a:pt x="177" y="122"/>
                  <a:pt x="178" y="124"/>
                </a:cubicBezTo>
                <a:cubicBezTo>
                  <a:pt x="181" y="131"/>
                  <a:pt x="181" y="131"/>
                  <a:pt x="181" y="131"/>
                </a:cubicBezTo>
                <a:cubicBezTo>
                  <a:pt x="181" y="133"/>
                  <a:pt x="183" y="134"/>
                  <a:pt x="185" y="135"/>
                </a:cubicBezTo>
                <a:cubicBezTo>
                  <a:pt x="207" y="140"/>
                  <a:pt x="207" y="140"/>
                  <a:pt x="207" y="140"/>
                </a:cubicBezTo>
                <a:cubicBezTo>
                  <a:pt x="212" y="141"/>
                  <a:pt x="215" y="145"/>
                  <a:pt x="215" y="150"/>
                </a:cubicBezTo>
                <a:cubicBezTo>
                  <a:pt x="215" y="152"/>
                  <a:pt x="215" y="155"/>
                  <a:pt x="215" y="157"/>
                </a:cubicBezTo>
                <a:cubicBezTo>
                  <a:pt x="215" y="160"/>
                  <a:pt x="215" y="162"/>
                  <a:pt x="215" y="165"/>
                </a:cubicBezTo>
                <a:cubicBezTo>
                  <a:pt x="215" y="170"/>
                  <a:pt x="212" y="174"/>
                  <a:pt x="207" y="175"/>
                </a:cubicBezTo>
                <a:cubicBezTo>
                  <a:pt x="185" y="180"/>
                  <a:pt x="185" y="180"/>
                  <a:pt x="185" y="180"/>
                </a:cubicBezTo>
                <a:cubicBezTo>
                  <a:pt x="183" y="180"/>
                  <a:pt x="181" y="181"/>
                  <a:pt x="181" y="183"/>
                </a:cubicBezTo>
                <a:cubicBezTo>
                  <a:pt x="178" y="190"/>
                  <a:pt x="178" y="190"/>
                  <a:pt x="178" y="190"/>
                </a:cubicBezTo>
                <a:cubicBezTo>
                  <a:pt x="177" y="193"/>
                  <a:pt x="177" y="194"/>
                  <a:pt x="178" y="196"/>
                </a:cubicBezTo>
                <a:cubicBezTo>
                  <a:pt x="189" y="215"/>
                  <a:pt x="189" y="215"/>
                  <a:pt x="189" y="215"/>
                </a:cubicBezTo>
                <a:cubicBezTo>
                  <a:pt x="193" y="220"/>
                  <a:pt x="192" y="224"/>
                  <a:pt x="188" y="228"/>
                </a:cubicBezTo>
                <a:cubicBezTo>
                  <a:pt x="179" y="238"/>
                  <a:pt x="179" y="238"/>
                  <a:pt x="179" y="238"/>
                </a:cubicBezTo>
                <a:cubicBezTo>
                  <a:pt x="177" y="240"/>
                  <a:pt x="174" y="241"/>
                  <a:pt x="171" y="241"/>
                </a:cubicBezTo>
                <a:cubicBezTo>
                  <a:pt x="169" y="241"/>
                  <a:pt x="167" y="240"/>
                  <a:pt x="165" y="239"/>
                </a:cubicBezTo>
                <a:cubicBezTo>
                  <a:pt x="147" y="228"/>
                  <a:pt x="147" y="228"/>
                  <a:pt x="147" y="228"/>
                </a:cubicBezTo>
                <a:cubicBezTo>
                  <a:pt x="145" y="227"/>
                  <a:pt x="143" y="227"/>
                  <a:pt x="141" y="228"/>
                </a:cubicBezTo>
                <a:cubicBezTo>
                  <a:pt x="134" y="230"/>
                  <a:pt x="134" y="230"/>
                  <a:pt x="134" y="230"/>
                </a:cubicBezTo>
                <a:cubicBezTo>
                  <a:pt x="132" y="231"/>
                  <a:pt x="131" y="232"/>
                  <a:pt x="130" y="234"/>
                </a:cubicBezTo>
                <a:cubicBezTo>
                  <a:pt x="125" y="256"/>
                  <a:pt x="125" y="256"/>
                  <a:pt x="125" y="256"/>
                </a:cubicBezTo>
                <a:cubicBezTo>
                  <a:pt x="124" y="261"/>
                  <a:pt x="120" y="264"/>
                  <a:pt x="115" y="265"/>
                </a:cubicBezTo>
                <a:cubicBezTo>
                  <a:pt x="113" y="265"/>
                  <a:pt x="110" y="265"/>
                  <a:pt x="108" y="265"/>
                </a:cubicBezTo>
                <a:cubicBezTo>
                  <a:pt x="105" y="265"/>
                  <a:pt x="103" y="265"/>
                  <a:pt x="100" y="265"/>
                </a:cubicBezTo>
                <a:cubicBezTo>
                  <a:pt x="95" y="264"/>
                  <a:pt x="92" y="261"/>
                  <a:pt x="91" y="256"/>
                </a:cubicBezTo>
                <a:cubicBezTo>
                  <a:pt x="85" y="234"/>
                  <a:pt x="85" y="234"/>
                  <a:pt x="85" y="234"/>
                </a:cubicBezTo>
                <a:cubicBezTo>
                  <a:pt x="85" y="232"/>
                  <a:pt x="84" y="231"/>
                  <a:pt x="82" y="230"/>
                </a:cubicBezTo>
                <a:cubicBezTo>
                  <a:pt x="75" y="228"/>
                  <a:pt x="75" y="228"/>
                  <a:pt x="75" y="228"/>
                </a:cubicBezTo>
                <a:cubicBezTo>
                  <a:pt x="73" y="227"/>
                  <a:pt x="71" y="227"/>
                  <a:pt x="69" y="228"/>
                </a:cubicBezTo>
                <a:cubicBezTo>
                  <a:pt x="50" y="239"/>
                  <a:pt x="50" y="239"/>
                  <a:pt x="50" y="239"/>
                </a:cubicBezTo>
                <a:cubicBezTo>
                  <a:pt x="45" y="242"/>
                  <a:pt x="41" y="242"/>
                  <a:pt x="37" y="238"/>
                </a:cubicBezTo>
                <a:cubicBezTo>
                  <a:pt x="27" y="228"/>
                  <a:pt x="27" y="228"/>
                  <a:pt x="27" y="228"/>
                </a:cubicBezTo>
                <a:cubicBezTo>
                  <a:pt x="23" y="224"/>
                  <a:pt x="23" y="220"/>
                  <a:pt x="26" y="215"/>
                </a:cubicBezTo>
                <a:cubicBezTo>
                  <a:pt x="37" y="196"/>
                  <a:pt x="37" y="196"/>
                  <a:pt x="37" y="196"/>
                </a:cubicBezTo>
                <a:cubicBezTo>
                  <a:pt x="38" y="194"/>
                  <a:pt x="38" y="193"/>
                  <a:pt x="37" y="190"/>
                </a:cubicBezTo>
                <a:cubicBezTo>
                  <a:pt x="35" y="184"/>
                  <a:pt x="35" y="184"/>
                  <a:pt x="35" y="184"/>
                </a:cubicBezTo>
                <a:cubicBezTo>
                  <a:pt x="34" y="182"/>
                  <a:pt x="33" y="180"/>
                  <a:pt x="31" y="180"/>
                </a:cubicBezTo>
                <a:lnTo>
                  <a:pt x="9" y="175"/>
                </a:lnTo>
                <a:close/>
                <a:moveTo>
                  <a:pt x="8" y="164"/>
                </a:moveTo>
                <a:cubicBezTo>
                  <a:pt x="9" y="165"/>
                  <a:pt x="10" y="166"/>
                  <a:pt x="11" y="167"/>
                </a:cubicBezTo>
                <a:cubicBezTo>
                  <a:pt x="33" y="172"/>
                  <a:pt x="33" y="172"/>
                  <a:pt x="33" y="172"/>
                </a:cubicBezTo>
                <a:cubicBezTo>
                  <a:pt x="37" y="173"/>
                  <a:pt x="41" y="176"/>
                  <a:pt x="42" y="181"/>
                </a:cubicBezTo>
                <a:cubicBezTo>
                  <a:pt x="45" y="187"/>
                  <a:pt x="45" y="187"/>
                  <a:pt x="45" y="187"/>
                </a:cubicBezTo>
                <a:cubicBezTo>
                  <a:pt x="47" y="191"/>
                  <a:pt x="47" y="196"/>
                  <a:pt x="45" y="200"/>
                </a:cubicBezTo>
                <a:cubicBezTo>
                  <a:pt x="33" y="219"/>
                  <a:pt x="33" y="219"/>
                  <a:pt x="33" y="219"/>
                </a:cubicBezTo>
                <a:cubicBezTo>
                  <a:pt x="32" y="220"/>
                  <a:pt x="32" y="221"/>
                  <a:pt x="33" y="223"/>
                </a:cubicBezTo>
                <a:cubicBezTo>
                  <a:pt x="42" y="232"/>
                  <a:pt x="42" y="232"/>
                  <a:pt x="42" y="232"/>
                </a:cubicBezTo>
                <a:cubicBezTo>
                  <a:pt x="43" y="232"/>
                  <a:pt x="43" y="232"/>
                  <a:pt x="44" y="232"/>
                </a:cubicBezTo>
                <a:cubicBezTo>
                  <a:pt x="45" y="232"/>
                  <a:pt x="45" y="232"/>
                  <a:pt x="46" y="232"/>
                </a:cubicBezTo>
                <a:cubicBezTo>
                  <a:pt x="65" y="220"/>
                  <a:pt x="65" y="220"/>
                  <a:pt x="65" y="220"/>
                </a:cubicBezTo>
                <a:cubicBezTo>
                  <a:pt x="67" y="219"/>
                  <a:pt x="69" y="219"/>
                  <a:pt x="72" y="219"/>
                </a:cubicBezTo>
                <a:cubicBezTo>
                  <a:pt x="74" y="219"/>
                  <a:pt x="76" y="219"/>
                  <a:pt x="78" y="220"/>
                </a:cubicBezTo>
                <a:cubicBezTo>
                  <a:pt x="84" y="223"/>
                  <a:pt x="84" y="223"/>
                  <a:pt x="84" y="223"/>
                </a:cubicBezTo>
                <a:cubicBezTo>
                  <a:pt x="89" y="224"/>
                  <a:pt x="92" y="228"/>
                  <a:pt x="93" y="232"/>
                </a:cubicBezTo>
                <a:cubicBezTo>
                  <a:pt x="98" y="254"/>
                  <a:pt x="98" y="254"/>
                  <a:pt x="98" y="254"/>
                </a:cubicBezTo>
                <a:cubicBezTo>
                  <a:pt x="99" y="255"/>
                  <a:pt x="100" y="256"/>
                  <a:pt x="101" y="256"/>
                </a:cubicBezTo>
                <a:cubicBezTo>
                  <a:pt x="103" y="257"/>
                  <a:pt x="105" y="257"/>
                  <a:pt x="108" y="257"/>
                </a:cubicBezTo>
                <a:cubicBezTo>
                  <a:pt x="110" y="257"/>
                  <a:pt x="112" y="257"/>
                  <a:pt x="114" y="257"/>
                </a:cubicBezTo>
                <a:cubicBezTo>
                  <a:pt x="116" y="256"/>
                  <a:pt x="117" y="255"/>
                  <a:pt x="117" y="254"/>
                </a:cubicBezTo>
                <a:cubicBezTo>
                  <a:pt x="122" y="232"/>
                  <a:pt x="122" y="232"/>
                  <a:pt x="122" y="232"/>
                </a:cubicBezTo>
                <a:cubicBezTo>
                  <a:pt x="123" y="228"/>
                  <a:pt x="126" y="224"/>
                  <a:pt x="131" y="223"/>
                </a:cubicBezTo>
                <a:cubicBezTo>
                  <a:pt x="138" y="220"/>
                  <a:pt x="138" y="220"/>
                  <a:pt x="138" y="220"/>
                </a:cubicBezTo>
                <a:cubicBezTo>
                  <a:pt x="142" y="218"/>
                  <a:pt x="146" y="218"/>
                  <a:pt x="151" y="220"/>
                </a:cubicBezTo>
                <a:cubicBezTo>
                  <a:pt x="169" y="232"/>
                  <a:pt x="169" y="232"/>
                  <a:pt x="169" y="232"/>
                </a:cubicBezTo>
                <a:cubicBezTo>
                  <a:pt x="170" y="232"/>
                  <a:pt x="170" y="232"/>
                  <a:pt x="171" y="232"/>
                </a:cubicBezTo>
                <a:cubicBezTo>
                  <a:pt x="172" y="232"/>
                  <a:pt x="173" y="232"/>
                  <a:pt x="173" y="232"/>
                </a:cubicBezTo>
                <a:cubicBezTo>
                  <a:pt x="182" y="223"/>
                  <a:pt x="182" y="223"/>
                  <a:pt x="182" y="223"/>
                </a:cubicBezTo>
                <a:cubicBezTo>
                  <a:pt x="183" y="221"/>
                  <a:pt x="183" y="220"/>
                  <a:pt x="183" y="219"/>
                </a:cubicBezTo>
                <a:cubicBezTo>
                  <a:pt x="171" y="200"/>
                  <a:pt x="171" y="200"/>
                  <a:pt x="171" y="200"/>
                </a:cubicBezTo>
                <a:cubicBezTo>
                  <a:pt x="168" y="196"/>
                  <a:pt x="168" y="191"/>
                  <a:pt x="170" y="187"/>
                </a:cubicBezTo>
                <a:cubicBezTo>
                  <a:pt x="173" y="181"/>
                  <a:pt x="173" y="181"/>
                  <a:pt x="173" y="181"/>
                </a:cubicBezTo>
                <a:cubicBezTo>
                  <a:pt x="175" y="176"/>
                  <a:pt x="178" y="173"/>
                  <a:pt x="183" y="172"/>
                </a:cubicBezTo>
                <a:cubicBezTo>
                  <a:pt x="204" y="167"/>
                  <a:pt x="204" y="167"/>
                  <a:pt x="204" y="167"/>
                </a:cubicBezTo>
                <a:cubicBezTo>
                  <a:pt x="206" y="166"/>
                  <a:pt x="207" y="165"/>
                  <a:pt x="207" y="164"/>
                </a:cubicBezTo>
                <a:cubicBezTo>
                  <a:pt x="207" y="162"/>
                  <a:pt x="207" y="160"/>
                  <a:pt x="207" y="157"/>
                </a:cubicBezTo>
                <a:cubicBezTo>
                  <a:pt x="207" y="155"/>
                  <a:pt x="207" y="153"/>
                  <a:pt x="207" y="151"/>
                </a:cubicBezTo>
                <a:cubicBezTo>
                  <a:pt x="207" y="149"/>
                  <a:pt x="206" y="148"/>
                  <a:pt x="204" y="148"/>
                </a:cubicBezTo>
                <a:cubicBezTo>
                  <a:pt x="183" y="143"/>
                  <a:pt x="183" y="143"/>
                  <a:pt x="183" y="143"/>
                </a:cubicBezTo>
                <a:cubicBezTo>
                  <a:pt x="178" y="142"/>
                  <a:pt x="175" y="139"/>
                  <a:pt x="173" y="134"/>
                </a:cubicBezTo>
                <a:cubicBezTo>
                  <a:pt x="170" y="127"/>
                  <a:pt x="170" y="127"/>
                  <a:pt x="170" y="127"/>
                </a:cubicBezTo>
                <a:cubicBezTo>
                  <a:pt x="168" y="123"/>
                  <a:pt x="168" y="119"/>
                  <a:pt x="171" y="114"/>
                </a:cubicBezTo>
                <a:cubicBezTo>
                  <a:pt x="183" y="96"/>
                  <a:pt x="183" y="96"/>
                  <a:pt x="183" y="96"/>
                </a:cubicBezTo>
                <a:cubicBezTo>
                  <a:pt x="183" y="94"/>
                  <a:pt x="183" y="93"/>
                  <a:pt x="182" y="92"/>
                </a:cubicBezTo>
                <a:cubicBezTo>
                  <a:pt x="173" y="83"/>
                  <a:pt x="173" y="83"/>
                  <a:pt x="173" y="83"/>
                </a:cubicBezTo>
                <a:cubicBezTo>
                  <a:pt x="173" y="82"/>
                  <a:pt x="172" y="82"/>
                  <a:pt x="171" y="82"/>
                </a:cubicBezTo>
                <a:cubicBezTo>
                  <a:pt x="171" y="82"/>
                  <a:pt x="170" y="82"/>
                  <a:pt x="169" y="82"/>
                </a:cubicBezTo>
                <a:cubicBezTo>
                  <a:pt x="151" y="94"/>
                  <a:pt x="151" y="94"/>
                  <a:pt x="151" y="94"/>
                </a:cubicBezTo>
                <a:cubicBezTo>
                  <a:pt x="146" y="97"/>
                  <a:pt x="142" y="97"/>
                  <a:pt x="137" y="95"/>
                </a:cubicBezTo>
                <a:cubicBezTo>
                  <a:pt x="131" y="92"/>
                  <a:pt x="131" y="92"/>
                  <a:pt x="131" y="92"/>
                </a:cubicBezTo>
                <a:cubicBezTo>
                  <a:pt x="126" y="90"/>
                  <a:pt x="123" y="87"/>
                  <a:pt x="122" y="82"/>
                </a:cubicBezTo>
                <a:cubicBezTo>
                  <a:pt x="117" y="61"/>
                  <a:pt x="117" y="61"/>
                  <a:pt x="117" y="61"/>
                </a:cubicBezTo>
                <a:cubicBezTo>
                  <a:pt x="117" y="59"/>
                  <a:pt x="116" y="58"/>
                  <a:pt x="114" y="58"/>
                </a:cubicBezTo>
                <a:cubicBezTo>
                  <a:pt x="113" y="58"/>
                  <a:pt x="110" y="58"/>
                  <a:pt x="108" y="58"/>
                </a:cubicBezTo>
                <a:cubicBezTo>
                  <a:pt x="106" y="58"/>
                  <a:pt x="104" y="58"/>
                  <a:pt x="101" y="58"/>
                </a:cubicBezTo>
                <a:cubicBezTo>
                  <a:pt x="100" y="58"/>
                  <a:pt x="99" y="59"/>
                  <a:pt x="98" y="61"/>
                </a:cubicBezTo>
                <a:cubicBezTo>
                  <a:pt x="93" y="82"/>
                  <a:pt x="93" y="82"/>
                  <a:pt x="93" y="82"/>
                </a:cubicBezTo>
                <a:cubicBezTo>
                  <a:pt x="92" y="87"/>
                  <a:pt x="89" y="90"/>
                  <a:pt x="84" y="92"/>
                </a:cubicBezTo>
                <a:cubicBezTo>
                  <a:pt x="78" y="95"/>
                  <a:pt x="78" y="95"/>
                  <a:pt x="78" y="95"/>
                </a:cubicBezTo>
                <a:cubicBezTo>
                  <a:pt x="74" y="97"/>
                  <a:pt x="69" y="97"/>
                  <a:pt x="65" y="94"/>
                </a:cubicBezTo>
                <a:cubicBezTo>
                  <a:pt x="46" y="82"/>
                  <a:pt x="46" y="82"/>
                  <a:pt x="46" y="82"/>
                </a:cubicBezTo>
                <a:cubicBezTo>
                  <a:pt x="45" y="82"/>
                  <a:pt x="44" y="82"/>
                  <a:pt x="42" y="83"/>
                </a:cubicBezTo>
                <a:cubicBezTo>
                  <a:pt x="33" y="92"/>
                  <a:pt x="33" y="92"/>
                  <a:pt x="33" y="92"/>
                </a:cubicBezTo>
                <a:cubicBezTo>
                  <a:pt x="32" y="93"/>
                  <a:pt x="32" y="94"/>
                  <a:pt x="33" y="96"/>
                </a:cubicBezTo>
                <a:cubicBezTo>
                  <a:pt x="45" y="114"/>
                  <a:pt x="45" y="114"/>
                  <a:pt x="45" y="114"/>
                </a:cubicBezTo>
                <a:cubicBezTo>
                  <a:pt x="47" y="119"/>
                  <a:pt x="47" y="123"/>
                  <a:pt x="45" y="128"/>
                </a:cubicBezTo>
                <a:cubicBezTo>
                  <a:pt x="42" y="134"/>
                  <a:pt x="42" y="134"/>
                  <a:pt x="42" y="134"/>
                </a:cubicBezTo>
                <a:cubicBezTo>
                  <a:pt x="41" y="139"/>
                  <a:pt x="37" y="142"/>
                  <a:pt x="33" y="143"/>
                </a:cubicBezTo>
                <a:cubicBezTo>
                  <a:pt x="11" y="148"/>
                  <a:pt x="11" y="148"/>
                  <a:pt x="11" y="148"/>
                </a:cubicBezTo>
                <a:cubicBezTo>
                  <a:pt x="10" y="148"/>
                  <a:pt x="9" y="149"/>
                  <a:pt x="9" y="151"/>
                </a:cubicBezTo>
                <a:cubicBezTo>
                  <a:pt x="8" y="152"/>
                  <a:pt x="8" y="155"/>
                  <a:pt x="8" y="157"/>
                </a:cubicBezTo>
                <a:cubicBezTo>
                  <a:pt x="8" y="159"/>
                  <a:pt x="8" y="161"/>
                  <a:pt x="8" y="164"/>
                </a:cubicBezTo>
                <a:close/>
                <a:moveTo>
                  <a:pt x="62" y="157"/>
                </a:moveTo>
                <a:cubicBezTo>
                  <a:pt x="62" y="145"/>
                  <a:pt x="67" y="134"/>
                  <a:pt x="76" y="125"/>
                </a:cubicBezTo>
                <a:cubicBezTo>
                  <a:pt x="85" y="116"/>
                  <a:pt x="95" y="112"/>
                  <a:pt x="108" y="112"/>
                </a:cubicBezTo>
                <a:cubicBezTo>
                  <a:pt x="120" y="112"/>
                  <a:pt x="131" y="116"/>
                  <a:pt x="140" y="125"/>
                </a:cubicBezTo>
                <a:cubicBezTo>
                  <a:pt x="149" y="134"/>
                  <a:pt x="153" y="145"/>
                  <a:pt x="153" y="157"/>
                </a:cubicBezTo>
                <a:cubicBezTo>
                  <a:pt x="153" y="170"/>
                  <a:pt x="149" y="180"/>
                  <a:pt x="140" y="189"/>
                </a:cubicBezTo>
                <a:cubicBezTo>
                  <a:pt x="131" y="198"/>
                  <a:pt x="120" y="203"/>
                  <a:pt x="108" y="203"/>
                </a:cubicBezTo>
                <a:cubicBezTo>
                  <a:pt x="95" y="203"/>
                  <a:pt x="85" y="198"/>
                  <a:pt x="76" y="189"/>
                </a:cubicBezTo>
                <a:cubicBezTo>
                  <a:pt x="67" y="180"/>
                  <a:pt x="62" y="170"/>
                  <a:pt x="62" y="157"/>
                </a:cubicBezTo>
                <a:close/>
                <a:moveTo>
                  <a:pt x="70" y="157"/>
                </a:moveTo>
                <a:cubicBezTo>
                  <a:pt x="70" y="168"/>
                  <a:pt x="74" y="176"/>
                  <a:pt x="81" y="184"/>
                </a:cubicBezTo>
                <a:cubicBezTo>
                  <a:pt x="89" y="191"/>
                  <a:pt x="97" y="195"/>
                  <a:pt x="108" y="195"/>
                </a:cubicBezTo>
                <a:cubicBezTo>
                  <a:pt x="118" y="195"/>
                  <a:pt x="127" y="191"/>
                  <a:pt x="134" y="184"/>
                </a:cubicBezTo>
                <a:cubicBezTo>
                  <a:pt x="141" y="176"/>
                  <a:pt x="145" y="168"/>
                  <a:pt x="145" y="157"/>
                </a:cubicBezTo>
                <a:cubicBezTo>
                  <a:pt x="145" y="147"/>
                  <a:pt x="141" y="138"/>
                  <a:pt x="134" y="131"/>
                </a:cubicBezTo>
                <a:cubicBezTo>
                  <a:pt x="127" y="124"/>
                  <a:pt x="118" y="120"/>
                  <a:pt x="108" y="120"/>
                </a:cubicBezTo>
                <a:cubicBezTo>
                  <a:pt x="97" y="120"/>
                  <a:pt x="89" y="124"/>
                  <a:pt x="81" y="131"/>
                </a:cubicBezTo>
                <a:cubicBezTo>
                  <a:pt x="74" y="138"/>
                  <a:pt x="70" y="147"/>
                  <a:pt x="70" y="157"/>
                </a:cubicBezTo>
                <a:close/>
                <a:moveTo>
                  <a:pt x="231" y="40"/>
                </a:moveTo>
                <a:cubicBezTo>
                  <a:pt x="232" y="39"/>
                  <a:pt x="232" y="38"/>
                  <a:pt x="231" y="37"/>
                </a:cubicBezTo>
                <a:cubicBezTo>
                  <a:pt x="227" y="23"/>
                  <a:pt x="227" y="23"/>
                  <a:pt x="227" y="23"/>
                </a:cubicBezTo>
                <a:cubicBezTo>
                  <a:pt x="225" y="18"/>
                  <a:pt x="227" y="15"/>
                  <a:pt x="230" y="12"/>
                </a:cubicBezTo>
                <a:cubicBezTo>
                  <a:pt x="239" y="7"/>
                  <a:pt x="239" y="7"/>
                  <a:pt x="239" y="7"/>
                </a:cubicBezTo>
                <a:cubicBezTo>
                  <a:pt x="243" y="5"/>
                  <a:pt x="246" y="6"/>
                  <a:pt x="249" y="9"/>
                </a:cubicBezTo>
                <a:cubicBezTo>
                  <a:pt x="260" y="20"/>
                  <a:pt x="260" y="20"/>
                  <a:pt x="260" y="20"/>
                </a:cubicBezTo>
                <a:cubicBezTo>
                  <a:pt x="261" y="20"/>
                  <a:pt x="261" y="21"/>
                  <a:pt x="262" y="21"/>
                </a:cubicBezTo>
                <a:cubicBezTo>
                  <a:pt x="268" y="20"/>
                  <a:pt x="268" y="20"/>
                  <a:pt x="268" y="20"/>
                </a:cubicBezTo>
                <a:cubicBezTo>
                  <a:pt x="269" y="20"/>
                  <a:pt x="269" y="19"/>
                  <a:pt x="270" y="19"/>
                </a:cubicBezTo>
                <a:cubicBezTo>
                  <a:pt x="277" y="5"/>
                  <a:pt x="277" y="5"/>
                  <a:pt x="277" y="5"/>
                </a:cubicBezTo>
                <a:cubicBezTo>
                  <a:pt x="279" y="2"/>
                  <a:pt x="282" y="0"/>
                  <a:pt x="286" y="0"/>
                </a:cubicBezTo>
                <a:cubicBezTo>
                  <a:pt x="286" y="0"/>
                  <a:pt x="286" y="0"/>
                  <a:pt x="287" y="0"/>
                </a:cubicBezTo>
                <a:cubicBezTo>
                  <a:pt x="292" y="1"/>
                  <a:pt x="292" y="1"/>
                  <a:pt x="292" y="1"/>
                </a:cubicBezTo>
                <a:cubicBezTo>
                  <a:pt x="294" y="2"/>
                  <a:pt x="295" y="2"/>
                  <a:pt x="297" y="3"/>
                </a:cubicBezTo>
                <a:cubicBezTo>
                  <a:pt x="301" y="4"/>
                  <a:pt x="303" y="7"/>
                  <a:pt x="303" y="11"/>
                </a:cubicBezTo>
                <a:cubicBezTo>
                  <a:pt x="303" y="26"/>
                  <a:pt x="303" y="26"/>
                  <a:pt x="303" y="26"/>
                </a:cubicBezTo>
                <a:cubicBezTo>
                  <a:pt x="303" y="27"/>
                  <a:pt x="303" y="28"/>
                  <a:pt x="304" y="29"/>
                </a:cubicBezTo>
                <a:cubicBezTo>
                  <a:pt x="308" y="32"/>
                  <a:pt x="308" y="32"/>
                  <a:pt x="308" y="32"/>
                </a:cubicBezTo>
                <a:cubicBezTo>
                  <a:pt x="309" y="32"/>
                  <a:pt x="309" y="33"/>
                  <a:pt x="310" y="33"/>
                </a:cubicBezTo>
                <a:cubicBezTo>
                  <a:pt x="325" y="28"/>
                  <a:pt x="325" y="28"/>
                  <a:pt x="325" y="28"/>
                </a:cubicBezTo>
                <a:cubicBezTo>
                  <a:pt x="330" y="27"/>
                  <a:pt x="333" y="28"/>
                  <a:pt x="335" y="32"/>
                </a:cubicBezTo>
                <a:cubicBezTo>
                  <a:pt x="341" y="40"/>
                  <a:pt x="341" y="40"/>
                  <a:pt x="341" y="40"/>
                </a:cubicBezTo>
                <a:cubicBezTo>
                  <a:pt x="343" y="44"/>
                  <a:pt x="342" y="48"/>
                  <a:pt x="339" y="51"/>
                </a:cubicBezTo>
                <a:cubicBezTo>
                  <a:pt x="328" y="62"/>
                  <a:pt x="328" y="62"/>
                  <a:pt x="328" y="62"/>
                </a:cubicBezTo>
                <a:cubicBezTo>
                  <a:pt x="327" y="62"/>
                  <a:pt x="327" y="63"/>
                  <a:pt x="327" y="64"/>
                </a:cubicBezTo>
                <a:cubicBezTo>
                  <a:pt x="328" y="69"/>
                  <a:pt x="328" y="69"/>
                  <a:pt x="328" y="69"/>
                </a:cubicBezTo>
                <a:cubicBezTo>
                  <a:pt x="328" y="70"/>
                  <a:pt x="328" y="71"/>
                  <a:pt x="329" y="71"/>
                </a:cubicBezTo>
                <a:cubicBezTo>
                  <a:pt x="343" y="78"/>
                  <a:pt x="343" y="78"/>
                  <a:pt x="343" y="78"/>
                </a:cubicBezTo>
                <a:cubicBezTo>
                  <a:pt x="347" y="80"/>
                  <a:pt x="349" y="83"/>
                  <a:pt x="348" y="88"/>
                </a:cubicBezTo>
                <a:cubicBezTo>
                  <a:pt x="347" y="93"/>
                  <a:pt x="347" y="93"/>
                  <a:pt x="347" y="93"/>
                </a:cubicBezTo>
                <a:cubicBezTo>
                  <a:pt x="346" y="95"/>
                  <a:pt x="346" y="96"/>
                  <a:pt x="345" y="98"/>
                </a:cubicBezTo>
                <a:cubicBezTo>
                  <a:pt x="344" y="102"/>
                  <a:pt x="341" y="104"/>
                  <a:pt x="336" y="104"/>
                </a:cubicBezTo>
                <a:cubicBezTo>
                  <a:pt x="321" y="104"/>
                  <a:pt x="321" y="104"/>
                  <a:pt x="321" y="104"/>
                </a:cubicBezTo>
                <a:cubicBezTo>
                  <a:pt x="320" y="104"/>
                  <a:pt x="320" y="104"/>
                  <a:pt x="319" y="105"/>
                </a:cubicBezTo>
                <a:cubicBezTo>
                  <a:pt x="316" y="109"/>
                  <a:pt x="316" y="109"/>
                  <a:pt x="316" y="109"/>
                </a:cubicBezTo>
                <a:cubicBezTo>
                  <a:pt x="315" y="110"/>
                  <a:pt x="315" y="111"/>
                  <a:pt x="315" y="112"/>
                </a:cubicBezTo>
                <a:cubicBezTo>
                  <a:pt x="320" y="126"/>
                  <a:pt x="320" y="126"/>
                  <a:pt x="320" y="126"/>
                </a:cubicBezTo>
                <a:cubicBezTo>
                  <a:pt x="321" y="131"/>
                  <a:pt x="320" y="134"/>
                  <a:pt x="316" y="137"/>
                </a:cubicBezTo>
                <a:cubicBezTo>
                  <a:pt x="308" y="142"/>
                  <a:pt x="308" y="142"/>
                  <a:pt x="308" y="142"/>
                </a:cubicBezTo>
                <a:cubicBezTo>
                  <a:pt x="304" y="144"/>
                  <a:pt x="300" y="143"/>
                  <a:pt x="297" y="140"/>
                </a:cubicBezTo>
                <a:cubicBezTo>
                  <a:pt x="286" y="129"/>
                  <a:pt x="286" y="129"/>
                  <a:pt x="286" y="129"/>
                </a:cubicBezTo>
                <a:cubicBezTo>
                  <a:pt x="286" y="129"/>
                  <a:pt x="285" y="128"/>
                  <a:pt x="284" y="128"/>
                </a:cubicBezTo>
                <a:cubicBezTo>
                  <a:pt x="279" y="129"/>
                  <a:pt x="279" y="129"/>
                  <a:pt x="279" y="129"/>
                </a:cubicBezTo>
                <a:cubicBezTo>
                  <a:pt x="278" y="129"/>
                  <a:pt x="277" y="130"/>
                  <a:pt x="276" y="130"/>
                </a:cubicBezTo>
                <a:cubicBezTo>
                  <a:pt x="270" y="144"/>
                  <a:pt x="270" y="144"/>
                  <a:pt x="270" y="144"/>
                </a:cubicBezTo>
                <a:cubicBezTo>
                  <a:pt x="268" y="147"/>
                  <a:pt x="265" y="149"/>
                  <a:pt x="261" y="149"/>
                </a:cubicBezTo>
                <a:cubicBezTo>
                  <a:pt x="261" y="149"/>
                  <a:pt x="260" y="149"/>
                  <a:pt x="260" y="149"/>
                </a:cubicBezTo>
                <a:cubicBezTo>
                  <a:pt x="255" y="148"/>
                  <a:pt x="255" y="148"/>
                  <a:pt x="255" y="148"/>
                </a:cubicBezTo>
                <a:cubicBezTo>
                  <a:pt x="253" y="147"/>
                  <a:pt x="251" y="147"/>
                  <a:pt x="250" y="146"/>
                </a:cubicBezTo>
                <a:cubicBezTo>
                  <a:pt x="246" y="145"/>
                  <a:pt x="244" y="142"/>
                  <a:pt x="244" y="138"/>
                </a:cubicBezTo>
                <a:cubicBezTo>
                  <a:pt x="244" y="122"/>
                  <a:pt x="244" y="122"/>
                  <a:pt x="244" y="122"/>
                </a:cubicBezTo>
                <a:cubicBezTo>
                  <a:pt x="244" y="121"/>
                  <a:pt x="243" y="121"/>
                  <a:pt x="243" y="120"/>
                </a:cubicBezTo>
                <a:cubicBezTo>
                  <a:pt x="239" y="117"/>
                  <a:pt x="239" y="117"/>
                  <a:pt x="239" y="117"/>
                </a:cubicBezTo>
                <a:cubicBezTo>
                  <a:pt x="238" y="117"/>
                  <a:pt x="237" y="116"/>
                  <a:pt x="237" y="116"/>
                </a:cubicBezTo>
                <a:cubicBezTo>
                  <a:pt x="222" y="121"/>
                  <a:pt x="222" y="121"/>
                  <a:pt x="222" y="121"/>
                </a:cubicBezTo>
                <a:cubicBezTo>
                  <a:pt x="217" y="122"/>
                  <a:pt x="214" y="121"/>
                  <a:pt x="211" y="117"/>
                </a:cubicBezTo>
                <a:cubicBezTo>
                  <a:pt x="206" y="109"/>
                  <a:pt x="206" y="109"/>
                  <a:pt x="206" y="109"/>
                </a:cubicBezTo>
                <a:cubicBezTo>
                  <a:pt x="204" y="105"/>
                  <a:pt x="204" y="101"/>
                  <a:pt x="208" y="98"/>
                </a:cubicBezTo>
                <a:cubicBezTo>
                  <a:pt x="218" y="87"/>
                  <a:pt x="218" y="87"/>
                  <a:pt x="218" y="87"/>
                </a:cubicBezTo>
                <a:cubicBezTo>
                  <a:pt x="219" y="87"/>
                  <a:pt x="219" y="86"/>
                  <a:pt x="219" y="85"/>
                </a:cubicBezTo>
                <a:cubicBezTo>
                  <a:pt x="218" y="80"/>
                  <a:pt x="218" y="80"/>
                  <a:pt x="218" y="80"/>
                </a:cubicBezTo>
                <a:cubicBezTo>
                  <a:pt x="218" y="79"/>
                  <a:pt x="218" y="78"/>
                  <a:pt x="217" y="78"/>
                </a:cubicBezTo>
                <a:cubicBezTo>
                  <a:pt x="203" y="71"/>
                  <a:pt x="203" y="71"/>
                  <a:pt x="203" y="71"/>
                </a:cubicBezTo>
                <a:cubicBezTo>
                  <a:pt x="200" y="69"/>
                  <a:pt x="198" y="66"/>
                  <a:pt x="199" y="61"/>
                </a:cubicBezTo>
                <a:cubicBezTo>
                  <a:pt x="200" y="56"/>
                  <a:pt x="200" y="56"/>
                  <a:pt x="200" y="56"/>
                </a:cubicBezTo>
                <a:cubicBezTo>
                  <a:pt x="200" y="54"/>
                  <a:pt x="201" y="53"/>
                  <a:pt x="201" y="51"/>
                </a:cubicBezTo>
                <a:cubicBezTo>
                  <a:pt x="203" y="47"/>
                  <a:pt x="206" y="45"/>
                  <a:pt x="210" y="45"/>
                </a:cubicBezTo>
                <a:cubicBezTo>
                  <a:pt x="225" y="45"/>
                  <a:pt x="225" y="45"/>
                  <a:pt x="225" y="45"/>
                </a:cubicBezTo>
                <a:cubicBezTo>
                  <a:pt x="226" y="45"/>
                  <a:pt x="227" y="45"/>
                  <a:pt x="228" y="44"/>
                </a:cubicBezTo>
                <a:lnTo>
                  <a:pt x="231" y="40"/>
                </a:lnTo>
                <a:close/>
                <a:moveTo>
                  <a:pt x="225" y="53"/>
                </a:moveTo>
                <a:cubicBezTo>
                  <a:pt x="210" y="53"/>
                  <a:pt x="210" y="53"/>
                  <a:pt x="210" y="53"/>
                </a:cubicBezTo>
                <a:cubicBezTo>
                  <a:pt x="209" y="53"/>
                  <a:pt x="209" y="53"/>
                  <a:pt x="209" y="54"/>
                </a:cubicBezTo>
                <a:cubicBezTo>
                  <a:pt x="209" y="55"/>
                  <a:pt x="208" y="56"/>
                  <a:pt x="208" y="58"/>
                </a:cubicBezTo>
                <a:cubicBezTo>
                  <a:pt x="207" y="60"/>
                  <a:pt x="207" y="62"/>
                  <a:pt x="207" y="62"/>
                </a:cubicBezTo>
                <a:cubicBezTo>
                  <a:pt x="207" y="63"/>
                  <a:pt x="207" y="63"/>
                  <a:pt x="208" y="63"/>
                </a:cubicBezTo>
                <a:cubicBezTo>
                  <a:pt x="221" y="70"/>
                  <a:pt x="221" y="70"/>
                  <a:pt x="221" y="70"/>
                </a:cubicBezTo>
                <a:cubicBezTo>
                  <a:pt x="224" y="72"/>
                  <a:pt x="226" y="75"/>
                  <a:pt x="227" y="79"/>
                </a:cubicBezTo>
                <a:cubicBezTo>
                  <a:pt x="228" y="84"/>
                  <a:pt x="228" y="84"/>
                  <a:pt x="228" y="84"/>
                </a:cubicBezTo>
                <a:cubicBezTo>
                  <a:pt x="228" y="88"/>
                  <a:pt x="227" y="91"/>
                  <a:pt x="225" y="94"/>
                </a:cubicBezTo>
                <a:cubicBezTo>
                  <a:pt x="214" y="104"/>
                  <a:pt x="214" y="104"/>
                  <a:pt x="214" y="104"/>
                </a:cubicBezTo>
                <a:cubicBezTo>
                  <a:pt x="213" y="104"/>
                  <a:pt x="213" y="105"/>
                  <a:pt x="213" y="105"/>
                </a:cubicBezTo>
                <a:cubicBezTo>
                  <a:pt x="218" y="113"/>
                  <a:pt x="218" y="113"/>
                  <a:pt x="218" y="113"/>
                </a:cubicBezTo>
                <a:cubicBezTo>
                  <a:pt x="218" y="113"/>
                  <a:pt x="218" y="113"/>
                  <a:pt x="218" y="113"/>
                </a:cubicBezTo>
                <a:cubicBezTo>
                  <a:pt x="219" y="113"/>
                  <a:pt x="219" y="113"/>
                  <a:pt x="219" y="113"/>
                </a:cubicBezTo>
                <a:cubicBezTo>
                  <a:pt x="233" y="109"/>
                  <a:pt x="233" y="109"/>
                  <a:pt x="233" y="109"/>
                </a:cubicBezTo>
                <a:cubicBezTo>
                  <a:pt x="234" y="108"/>
                  <a:pt x="236" y="108"/>
                  <a:pt x="237" y="108"/>
                </a:cubicBezTo>
                <a:cubicBezTo>
                  <a:pt x="239" y="108"/>
                  <a:pt x="242" y="109"/>
                  <a:pt x="244" y="111"/>
                </a:cubicBezTo>
                <a:cubicBezTo>
                  <a:pt x="247" y="113"/>
                  <a:pt x="247" y="113"/>
                  <a:pt x="247" y="113"/>
                </a:cubicBezTo>
                <a:cubicBezTo>
                  <a:pt x="251" y="115"/>
                  <a:pt x="252" y="119"/>
                  <a:pt x="252" y="123"/>
                </a:cubicBezTo>
                <a:cubicBezTo>
                  <a:pt x="252" y="138"/>
                  <a:pt x="252" y="138"/>
                  <a:pt x="252" y="138"/>
                </a:cubicBezTo>
                <a:cubicBezTo>
                  <a:pt x="252" y="138"/>
                  <a:pt x="252" y="139"/>
                  <a:pt x="253" y="139"/>
                </a:cubicBezTo>
                <a:cubicBezTo>
                  <a:pt x="253" y="139"/>
                  <a:pt x="255" y="139"/>
                  <a:pt x="257" y="140"/>
                </a:cubicBezTo>
                <a:cubicBezTo>
                  <a:pt x="259" y="140"/>
                  <a:pt x="261" y="141"/>
                  <a:pt x="261" y="141"/>
                </a:cubicBezTo>
                <a:cubicBezTo>
                  <a:pt x="262" y="141"/>
                  <a:pt x="262" y="141"/>
                  <a:pt x="262" y="140"/>
                </a:cubicBezTo>
                <a:cubicBezTo>
                  <a:pt x="269" y="127"/>
                  <a:pt x="269" y="127"/>
                  <a:pt x="269" y="127"/>
                </a:cubicBezTo>
                <a:cubicBezTo>
                  <a:pt x="271" y="123"/>
                  <a:pt x="274" y="121"/>
                  <a:pt x="278" y="121"/>
                </a:cubicBezTo>
                <a:cubicBezTo>
                  <a:pt x="283" y="120"/>
                  <a:pt x="283" y="120"/>
                  <a:pt x="283" y="120"/>
                </a:cubicBezTo>
                <a:cubicBezTo>
                  <a:pt x="283" y="120"/>
                  <a:pt x="283" y="120"/>
                  <a:pt x="284" y="120"/>
                </a:cubicBezTo>
                <a:cubicBezTo>
                  <a:pt x="288" y="120"/>
                  <a:pt x="290" y="121"/>
                  <a:pt x="292" y="123"/>
                </a:cubicBezTo>
                <a:cubicBezTo>
                  <a:pt x="303" y="134"/>
                  <a:pt x="303" y="134"/>
                  <a:pt x="303" y="134"/>
                </a:cubicBezTo>
                <a:cubicBezTo>
                  <a:pt x="304" y="135"/>
                  <a:pt x="304" y="135"/>
                  <a:pt x="304" y="135"/>
                </a:cubicBezTo>
                <a:cubicBezTo>
                  <a:pt x="312" y="130"/>
                  <a:pt x="312" y="130"/>
                  <a:pt x="312" y="130"/>
                </a:cubicBezTo>
                <a:cubicBezTo>
                  <a:pt x="312" y="129"/>
                  <a:pt x="312" y="129"/>
                  <a:pt x="312" y="129"/>
                </a:cubicBezTo>
                <a:cubicBezTo>
                  <a:pt x="312" y="129"/>
                  <a:pt x="312" y="129"/>
                  <a:pt x="312" y="129"/>
                </a:cubicBezTo>
                <a:cubicBezTo>
                  <a:pt x="307" y="114"/>
                  <a:pt x="307" y="114"/>
                  <a:pt x="307" y="114"/>
                </a:cubicBezTo>
                <a:cubicBezTo>
                  <a:pt x="306" y="111"/>
                  <a:pt x="307" y="107"/>
                  <a:pt x="310" y="104"/>
                </a:cubicBezTo>
                <a:cubicBezTo>
                  <a:pt x="312" y="100"/>
                  <a:pt x="312" y="100"/>
                  <a:pt x="312" y="100"/>
                </a:cubicBezTo>
                <a:cubicBezTo>
                  <a:pt x="314" y="97"/>
                  <a:pt x="317" y="96"/>
                  <a:pt x="321" y="96"/>
                </a:cubicBezTo>
                <a:cubicBezTo>
                  <a:pt x="336" y="96"/>
                  <a:pt x="336" y="96"/>
                  <a:pt x="336" y="96"/>
                </a:cubicBezTo>
                <a:cubicBezTo>
                  <a:pt x="337" y="96"/>
                  <a:pt x="337" y="96"/>
                  <a:pt x="337" y="95"/>
                </a:cubicBezTo>
                <a:cubicBezTo>
                  <a:pt x="338" y="95"/>
                  <a:pt x="338" y="93"/>
                  <a:pt x="339" y="91"/>
                </a:cubicBezTo>
                <a:cubicBezTo>
                  <a:pt x="339" y="89"/>
                  <a:pt x="340" y="87"/>
                  <a:pt x="340" y="87"/>
                </a:cubicBezTo>
                <a:cubicBezTo>
                  <a:pt x="340" y="86"/>
                  <a:pt x="339" y="86"/>
                  <a:pt x="339" y="86"/>
                </a:cubicBezTo>
                <a:cubicBezTo>
                  <a:pt x="326" y="79"/>
                  <a:pt x="326" y="79"/>
                  <a:pt x="326" y="79"/>
                </a:cubicBezTo>
                <a:cubicBezTo>
                  <a:pt x="322" y="77"/>
                  <a:pt x="320" y="74"/>
                  <a:pt x="320" y="70"/>
                </a:cubicBezTo>
                <a:cubicBezTo>
                  <a:pt x="319" y="65"/>
                  <a:pt x="319" y="65"/>
                  <a:pt x="319" y="65"/>
                </a:cubicBezTo>
                <a:cubicBezTo>
                  <a:pt x="318" y="61"/>
                  <a:pt x="319" y="58"/>
                  <a:pt x="322" y="55"/>
                </a:cubicBezTo>
                <a:cubicBezTo>
                  <a:pt x="333" y="45"/>
                  <a:pt x="333" y="45"/>
                  <a:pt x="333" y="45"/>
                </a:cubicBezTo>
                <a:cubicBezTo>
                  <a:pt x="333" y="45"/>
                  <a:pt x="333" y="44"/>
                  <a:pt x="333" y="44"/>
                </a:cubicBezTo>
                <a:cubicBezTo>
                  <a:pt x="329" y="36"/>
                  <a:pt x="329" y="36"/>
                  <a:pt x="329" y="36"/>
                </a:cubicBezTo>
                <a:cubicBezTo>
                  <a:pt x="328" y="36"/>
                  <a:pt x="328" y="36"/>
                  <a:pt x="328" y="36"/>
                </a:cubicBezTo>
                <a:cubicBezTo>
                  <a:pt x="328" y="36"/>
                  <a:pt x="328" y="36"/>
                  <a:pt x="328" y="36"/>
                </a:cubicBezTo>
                <a:cubicBezTo>
                  <a:pt x="313" y="40"/>
                  <a:pt x="313" y="40"/>
                  <a:pt x="313" y="40"/>
                </a:cubicBezTo>
                <a:cubicBezTo>
                  <a:pt x="309" y="42"/>
                  <a:pt x="306" y="41"/>
                  <a:pt x="303" y="38"/>
                </a:cubicBezTo>
                <a:cubicBezTo>
                  <a:pt x="299" y="36"/>
                  <a:pt x="299" y="36"/>
                  <a:pt x="299" y="36"/>
                </a:cubicBezTo>
                <a:cubicBezTo>
                  <a:pt x="296" y="34"/>
                  <a:pt x="295" y="31"/>
                  <a:pt x="295" y="26"/>
                </a:cubicBezTo>
                <a:cubicBezTo>
                  <a:pt x="295" y="11"/>
                  <a:pt x="295" y="11"/>
                  <a:pt x="295" y="11"/>
                </a:cubicBezTo>
                <a:cubicBezTo>
                  <a:pt x="295" y="11"/>
                  <a:pt x="294" y="10"/>
                  <a:pt x="294" y="10"/>
                </a:cubicBezTo>
                <a:cubicBezTo>
                  <a:pt x="293" y="10"/>
                  <a:pt x="292" y="10"/>
                  <a:pt x="290" y="9"/>
                </a:cubicBezTo>
                <a:cubicBezTo>
                  <a:pt x="287" y="9"/>
                  <a:pt x="286" y="8"/>
                  <a:pt x="286" y="8"/>
                </a:cubicBezTo>
                <a:cubicBezTo>
                  <a:pt x="285" y="8"/>
                  <a:pt x="285" y="8"/>
                  <a:pt x="285" y="9"/>
                </a:cubicBezTo>
                <a:cubicBezTo>
                  <a:pt x="277" y="22"/>
                  <a:pt x="277" y="22"/>
                  <a:pt x="277" y="22"/>
                </a:cubicBezTo>
                <a:cubicBezTo>
                  <a:pt x="276" y="26"/>
                  <a:pt x="273" y="28"/>
                  <a:pt x="269" y="28"/>
                </a:cubicBezTo>
                <a:cubicBezTo>
                  <a:pt x="264" y="29"/>
                  <a:pt x="264" y="29"/>
                  <a:pt x="264" y="29"/>
                </a:cubicBezTo>
                <a:cubicBezTo>
                  <a:pt x="264" y="29"/>
                  <a:pt x="263" y="29"/>
                  <a:pt x="262" y="29"/>
                </a:cubicBezTo>
                <a:cubicBezTo>
                  <a:pt x="259" y="29"/>
                  <a:pt x="256" y="28"/>
                  <a:pt x="254" y="26"/>
                </a:cubicBezTo>
                <a:cubicBezTo>
                  <a:pt x="244" y="15"/>
                  <a:pt x="244" y="15"/>
                  <a:pt x="244" y="15"/>
                </a:cubicBezTo>
                <a:cubicBezTo>
                  <a:pt x="243" y="14"/>
                  <a:pt x="243" y="14"/>
                  <a:pt x="243" y="14"/>
                </a:cubicBezTo>
                <a:cubicBezTo>
                  <a:pt x="235" y="19"/>
                  <a:pt x="235" y="19"/>
                  <a:pt x="235" y="19"/>
                </a:cubicBezTo>
                <a:cubicBezTo>
                  <a:pt x="235" y="20"/>
                  <a:pt x="235" y="20"/>
                  <a:pt x="235" y="20"/>
                </a:cubicBezTo>
                <a:cubicBezTo>
                  <a:pt x="234" y="20"/>
                  <a:pt x="234" y="20"/>
                  <a:pt x="234" y="20"/>
                </a:cubicBezTo>
                <a:cubicBezTo>
                  <a:pt x="239" y="35"/>
                  <a:pt x="239" y="35"/>
                  <a:pt x="239" y="35"/>
                </a:cubicBezTo>
                <a:cubicBezTo>
                  <a:pt x="241" y="38"/>
                  <a:pt x="240" y="42"/>
                  <a:pt x="237" y="45"/>
                </a:cubicBezTo>
                <a:cubicBezTo>
                  <a:pt x="234" y="49"/>
                  <a:pt x="234" y="49"/>
                  <a:pt x="234" y="49"/>
                </a:cubicBezTo>
                <a:cubicBezTo>
                  <a:pt x="232" y="52"/>
                  <a:pt x="229" y="53"/>
                  <a:pt x="225" y="53"/>
                </a:cubicBezTo>
                <a:close/>
                <a:moveTo>
                  <a:pt x="248" y="75"/>
                </a:moveTo>
                <a:cubicBezTo>
                  <a:pt x="248" y="68"/>
                  <a:pt x="251" y="62"/>
                  <a:pt x="256" y="57"/>
                </a:cubicBezTo>
                <a:cubicBezTo>
                  <a:pt x="261" y="52"/>
                  <a:pt x="266" y="50"/>
                  <a:pt x="273" y="50"/>
                </a:cubicBezTo>
                <a:cubicBezTo>
                  <a:pt x="280" y="50"/>
                  <a:pt x="286" y="52"/>
                  <a:pt x="291" y="57"/>
                </a:cubicBezTo>
                <a:cubicBezTo>
                  <a:pt x="296" y="62"/>
                  <a:pt x="298" y="68"/>
                  <a:pt x="298" y="75"/>
                </a:cubicBezTo>
                <a:cubicBezTo>
                  <a:pt x="298" y="81"/>
                  <a:pt x="296" y="87"/>
                  <a:pt x="291" y="92"/>
                </a:cubicBezTo>
                <a:cubicBezTo>
                  <a:pt x="286" y="97"/>
                  <a:pt x="280" y="99"/>
                  <a:pt x="273" y="99"/>
                </a:cubicBezTo>
                <a:cubicBezTo>
                  <a:pt x="266" y="99"/>
                  <a:pt x="261" y="97"/>
                  <a:pt x="256" y="92"/>
                </a:cubicBezTo>
                <a:cubicBezTo>
                  <a:pt x="251" y="87"/>
                  <a:pt x="248" y="81"/>
                  <a:pt x="248" y="75"/>
                </a:cubicBezTo>
                <a:close/>
                <a:moveTo>
                  <a:pt x="257" y="75"/>
                </a:moveTo>
                <a:cubicBezTo>
                  <a:pt x="257" y="79"/>
                  <a:pt x="258" y="83"/>
                  <a:pt x="262" y="86"/>
                </a:cubicBezTo>
                <a:cubicBezTo>
                  <a:pt x="265" y="89"/>
                  <a:pt x="269" y="91"/>
                  <a:pt x="273" y="91"/>
                </a:cubicBezTo>
                <a:cubicBezTo>
                  <a:pt x="278" y="91"/>
                  <a:pt x="282" y="89"/>
                  <a:pt x="285" y="86"/>
                </a:cubicBezTo>
                <a:cubicBezTo>
                  <a:pt x="288" y="83"/>
                  <a:pt x="290" y="79"/>
                  <a:pt x="290" y="75"/>
                </a:cubicBezTo>
                <a:cubicBezTo>
                  <a:pt x="290" y="70"/>
                  <a:pt x="288" y="66"/>
                  <a:pt x="285" y="63"/>
                </a:cubicBezTo>
                <a:cubicBezTo>
                  <a:pt x="282" y="60"/>
                  <a:pt x="278" y="58"/>
                  <a:pt x="273" y="58"/>
                </a:cubicBezTo>
                <a:cubicBezTo>
                  <a:pt x="269" y="58"/>
                  <a:pt x="265" y="60"/>
                  <a:pt x="262" y="63"/>
                </a:cubicBezTo>
                <a:cubicBezTo>
                  <a:pt x="258" y="66"/>
                  <a:pt x="257" y="70"/>
                  <a:pt x="257"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 name="CasetăText 1"/>
          <p:cNvSpPr txBox="1"/>
          <p:nvPr/>
        </p:nvSpPr>
        <p:spPr>
          <a:xfrm>
            <a:off x="3831465" y="1870374"/>
            <a:ext cx="4492868" cy="830997"/>
          </a:xfrm>
          <a:prstGeom prst="rect">
            <a:avLst/>
          </a:prstGeom>
          <a:noFill/>
        </p:spPr>
        <p:txBody>
          <a:bodyPr wrap="square" rtlCol="0">
            <a:spAutoFit/>
          </a:bodyPr>
          <a:lstStyle/>
          <a:p>
            <a:pPr algn="ctr"/>
            <a:r>
              <a:rPr lang="en" sz="1200" b="1" dirty="0">
                <a:solidFill>
                  <a:schemeClr val="bg1"/>
                </a:solidFill>
                <a:latin typeface="Times New Roman" panose="02020603050405020304" pitchFamily="18" charset="0"/>
                <a:cs typeface="Times New Roman" panose="02020603050405020304" pitchFamily="18" charset="0"/>
              </a:rPr>
              <a:t>Evaluation of operationalization</a:t>
            </a:r>
            <a:endParaRPr lang="en-US" sz="1200" b="1" dirty="0" smtClean="0">
              <a:solidFill>
                <a:schemeClr val="bg1"/>
              </a:solidFill>
              <a:latin typeface="Times New Roman" panose="02020603050405020304" pitchFamily="18" charset="0"/>
              <a:cs typeface="Times New Roman" panose="02020603050405020304" pitchFamily="18" charset="0"/>
            </a:endParaRPr>
          </a:p>
          <a:p>
            <a:pPr algn="ctr"/>
            <a:r>
              <a:rPr lang="en" sz="1200" b="1" dirty="0" smtClean="0">
                <a:solidFill>
                  <a:schemeClr val="bg1"/>
                </a:solidFill>
                <a:latin typeface="Times New Roman" panose="02020603050405020304" pitchFamily="18" charset="0"/>
                <a:cs typeface="Times New Roman" panose="02020603050405020304" pitchFamily="18" charset="0"/>
              </a:rPr>
              <a:t>policies </a:t>
            </a:r>
            <a:r>
              <a:rPr lang="en" sz="1200" b="1" dirty="0">
                <a:solidFill>
                  <a:schemeClr val="bg1"/>
                </a:solidFill>
                <a:latin typeface="Times New Roman" panose="02020603050405020304" pitchFamily="18" charset="0"/>
                <a:cs typeface="Times New Roman" panose="02020603050405020304" pitchFamily="18" charset="0"/>
              </a:rPr>
              <a:t>and the coherence of their adoption in the strategies and implementation plans necessary for the process of achieving Romania's sustainable development objectives by MMAP </a:t>
            </a:r>
            <a:r>
              <a:rPr lang="en" sz="1100" b="1" dirty="0">
                <a:solidFill>
                  <a:schemeClr val="bg1"/>
                </a:solidFill>
              </a:rPr>
              <a:t>.</a:t>
            </a:r>
          </a:p>
        </p:txBody>
      </p:sp>
      <p:sp>
        <p:nvSpPr>
          <p:cNvPr id="61" name="CasetăText 60"/>
          <p:cNvSpPr txBox="1"/>
          <p:nvPr/>
        </p:nvSpPr>
        <p:spPr>
          <a:xfrm>
            <a:off x="3189626" y="236626"/>
            <a:ext cx="5776546" cy="461665"/>
          </a:xfrm>
          <a:prstGeom prst="rect">
            <a:avLst/>
          </a:prstGeom>
          <a:noFill/>
        </p:spPr>
        <p:txBody>
          <a:bodyPr wrap="square" rtlCol="0">
            <a:spAutoFit/>
          </a:bodyPr>
          <a:lstStyle/>
          <a:p>
            <a:pPr algn="ctr"/>
            <a:r>
              <a:rPr lang="ro-RO" sz="2400" b="1" dirty="0" smtClean="0">
                <a:solidFill>
                  <a:srgbClr val="002060"/>
                </a:solidFill>
                <a:latin typeface="Times New Roman" panose="02020603050405020304" pitchFamily="18" charset="0"/>
                <a:cs typeface="Times New Roman" panose="02020603050405020304" pitchFamily="18" charset="0"/>
              </a:rPr>
              <a:t>Audit </a:t>
            </a:r>
            <a:r>
              <a:rPr lang="en" sz="2400" b="1" dirty="0" smtClean="0">
                <a:solidFill>
                  <a:srgbClr val="002060"/>
                </a:solidFill>
                <a:latin typeface="Times New Roman" panose="02020603050405020304" pitchFamily="18" charset="0"/>
                <a:cs typeface="Times New Roman" panose="02020603050405020304" pitchFamily="18" charset="0"/>
              </a:rPr>
              <a:t>objectives</a:t>
            </a:r>
            <a:endParaRPr lang="ro-RO" sz="2400" b="1" dirty="0">
              <a:solidFill>
                <a:srgbClr val="002060"/>
              </a:solidFill>
              <a:latin typeface="Times New Roman" panose="02020603050405020304" pitchFamily="18" charset="0"/>
              <a:cs typeface="Times New Roman" panose="02020603050405020304" pitchFamily="18" charset="0"/>
            </a:endParaRPr>
          </a:p>
        </p:txBody>
      </p:sp>
      <p:sp>
        <p:nvSpPr>
          <p:cNvPr id="3" name="CasetăText 2"/>
          <p:cNvSpPr txBox="1"/>
          <p:nvPr/>
        </p:nvSpPr>
        <p:spPr>
          <a:xfrm>
            <a:off x="2803821" y="4475902"/>
            <a:ext cx="1836426" cy="1384995"/>
          </a:xfrm>
          <a:prstGeom prst="rect">
            <a:avLst/>
          </a:prstGeom>
          <a:noFill/>
        </p:spPr>
        <p:txBody>
          <a:bodyPr wrap="square" rtlCol="0">
            <a:spAutoFit/>
          </a:bodyPr>
          <a:lstStyle/>
          <a:p>
            <a:pPr lvl="0"/>
            <a:r>
              <a:rPr lang="en" sz="1200" dirty="0" smtClean="0">
                <a:solidFill>
                  <a:schemeClr val="bg1"/>
                </a:solidFill>
              </a:rPr>
              <a:t> </a:t>
            </a:r>
            <a:r>
              <a:rPr lang="en" sz="1200" dirty="0" smtClean="0">
                <a:solidFill>
                  <a:schemeClr val="bg1"/>
                </a:solidFill>
                <a:latin typeface="Times New Roman" panose="02020603050405020304" pitchFamily="18" charset="0"/>
                <a:cs typeface="Times New Roman" panose="02020603050405020304" pitchFamily="18" charset="0"/>
              </a:rPr>
              <a:t>The efficiency </a:t>
            </a:r>
            <a:r>
              <a:rPr lang="en" sz="1200" dirty="0">
                <a:solidFill>
                  <a:schemeClr val="bg1"/>
                </a:solidFill>
                <a:latin typeface="Times New Roman" panose="02020603050405020304" pitchFamily="18" charset="0"/>
                <a:cs typeface="Times New Roman" panose="02020603050405020304" pitchFamily="18" charset="0"/>
              </a:rPr>
              <a:t>of MMAP in order to ensure </a:t>
            </a:r>
            <a:r>
              <a:rPr lang="en" sz="1200" b="1" dirty="0">
                <a:solidFill>
                  <a:schemeClr val="bg1"/>
                </a:solidFill>
                <a:latin typeface="Times New Roman" panose="02020603050405020304" pitchFamily="18" charset="0"/>
                <a:cs typeface="Times New Roman" panose="02020603050405020304" pitchFamily="18" charset="0"/>
              </a:rPr>
              <a:t>the legal framework </a:t>
            </a:r>
            <a:r>
              <a:rPr lang="en" sz="1200" dirty="0">
                <a:solidFill>
                  <a:schemeClr val="bg1"/>
                </a:solidFill>
                <a:latin typeface="Times New Roman" panose="02020603050405020304" pitchFamily="18" charset="0"/>
                <a:cs typeface="Times New Roman" panose="02020603050405020304" pitchFamily="18" charset="0"/>
              </a:rPr>
              <a:t>, the strategies and the institutional organization necessary to achieve the objectives of </a:t>
            </a:r>
            <a:r>
              <a:rPr lang="en" sz="1200" dirty="0" smtClean="0">
                <a:solidFill>
                  <a:schemeClr val="bg1"/>
                </a:solidFill>
                <a:latin typeface="Times New Roman" panose="02020603050405020304" pitchFamily="18" charset="0"/>
                <a:cs typeface="Times New Roman" panose="02020603050405020304" pitchFamily="18" charset="0"/>
              </a:rPr>
              <a:t>sustainable development</a:t>
            </a:r>
            <a:endParaRPr lang="ro-RO" sz="1200" dirty="0">
              <a:solidFill>
                <a:schemeClr val="bg1"/>
              </a:solidFill>
              <a:latin typeface="Times New Roman" panose="02020603050405020304" pitchFamily="18" charset="0"/>
              <a:cs typeface="Times New Roman" panose="02020603050405020304" pitchFamily="18" charset="0"/>
            </a:endParaRPr>
          </a:p>
        </p:txBody>
      </p:sp>
      <p:sp>
        <p:nvSpPr>
          <p:cNvPr id="4" name="CasetăText 3"/>
          <p:cNvSpPr txBox="1"/>
          <p:nvPr/>
        </p:nvSpPr>
        <p:spPr>
          <a:xfrm>
            <a:off x="5365280" y="4473449"/>
            <a:ext cx="1627239" cy="1200329"/>
          </a:xfrm>
          <a:prstGeom prst="rect">
            <a:avLst/>
          </a:prstGeom>
          <a:noFill/>
        </p:spPr>
        <p:txBody>
          <a:bodyPr wrap="square" rtlCol="0">
            <a:spAutoFit/>
          </a:bodyPr>
          <a:lstStyle/>
          <a:p>
            <a:pPr lvl="0"/>
            <a:r>
              <a:rPr lang="en" sz="1200" dirty="0" smtClean="0">
                <a:solidFill>
                  <a:schemeClr val="bg1"/>
                </a:solidFill>
                <a:latin typeface="Times New Roman" panose="02020603050405020304" pitchFamily="18" charset="0"/>
                <a:cs typeface="Times New Roman" panose="02020603050405020304" pitchFamily="18" charset="0"/>
              </a:rPr>
              <a:t>The efficiency of </a:t>
            </a:r>
            <a:r>
              <a:rPr lang="en" sz="1200" dirty="0">
                <a:solidFill>
                  <a:schemeClr val="bg1"/>
                </a:solidFill>
                <a:latin typeface="Times New Roman" panose="02020603050405020304" pitchFamily="18" charset="0"/>
                <a:cs typeface="Times New Roman" panose="02020603050405020304" pitchFamily="18" charset="0"/>
              </a:rPr>
              <a:t>the MMAP in planning </a:t>
            </a:r>
            <a:r>
              <a:rPr lang="en" sz="1200" b="1" dirty="0">
                <a:solidFill>
                  <a:schemeClr val="bg1"/>
                </a:solidFill>
                <a:latin typeface="Times New Roman" panose="02020603050405020304" pitchFamily="18" charset="0"/>
                <a:cs typeface="Times New Roman" panose="02020603050405020304" pitchFamily="18" charset="0"/>
              </a:rPr>
              <a:t>the activities necessary </a:t>
            </a:r>
            <a:r>
              <a:rPr lang="en" sz="1200" dirty="0">
                <a:solidFill>
                  <a:schemeClr val="bg1"/>
                </a:solidFill>
                <a:latin typeface="Times New Roman" panose="02020603050405020304" pitchFamily="18" charset="0"/>
                <a:cs typeface="Times New Roman" panose="02020603050405020304" pitchFamily="18" charset="0"/>
              </a:rPr>
              <a:t>to implement the objectives of sustainable development.</a:t>
            </a:r>
          </a:p>
        </p:txBody>
      </p:sp>
      <p:sp>
        <p:nvSpPr>
          <p:cNvPr id="5" name="CasetăText 4"/>
          <p:cNvSpPr txBox="1"/>
          <p:nvPr/>
        </p:nvSpPr>
        <p:spPr>
          <a:xfrm>
            <a:off x="7631497" y="4485592"/>
            <a:ext cx="1401564" cy="1200329"/>
          </a:xfrm>
          <a:prstGeom prst="rect">
            <a:avLst/>
          </a:prstGeom>
          <a:noFill/>
        </p:spPr>
        <p:txBody>
          <a:bodyPr wrap="square" rtlCol="0">
            <a:spAutoFit/>
          </a:bodyPr>
          <a:lstStyle/>
          <a:p>
            <a:pPr lvl="0"/>
            <a:r>
              <a:rPr lang="en" sz="1200" dirty="0" smtClean="0">
                <a:solidFill>
                  <a:schemeClr val="bg1"/>
                </a:solidFill>
                <a:latin typeface="Times New Roman" panose="02020603050405020304" pitchFamily="18" charset="0"/>
                <a:cs typeface="Times New Roman" panose="02020603050405020304" pitchFamily="18" charset="0"/>
              </a:rPr>
              <a:t>The efficiency </a:t>
            </a:r>
            <a:r>
              <a:rPr lang="en" sz="1200" dirty="0">
                <a:solidFill>
                  <a:schemeClr val="bg1"/>
                </a:solidFill>
                <a:latin typeface="Times New Roman" panose="02020603050405020304" pitchFamily="18" charset="0"/>
                <a:cs typeface="Times New Roman" panose="02020603050405020304" pitchFamily="18" charset="0"/>
              </a:rPr>
              <a:t>of MMAP's achievement of </a:t>
            </a:r>
            <a:r>
              <a:rPr lang="en" sz="1200" b="1" dirty="0">
                <a:solidFill>
                  <a:schemeClr val="bg1"/>
                </a:solidFill>
                <a:latin typeface="Times New Roman" panose="02020603050405020304" pitchFamily="18" charset="0"/>
                <a:cs typeface="Times New Roman" panose="02020603050405020304" pitchFamily="18" charset="0"/>
              </a:rPr>
              <a:t>the national </a:t>
            </a:r>
            <a:r>
              <a:rPr lang="en" sz="1200" dirty="0">
                <a:solidFill>
                  <a:schemeClr val="bg1"/>
                </a:solidFill>
                <a:latin typeface="Times New Roman" panose="02020603050405020304" pitchFamily="18" charset="0"/>
                <a:cs typeface="Times New Roman" panose="02020603050405020304" pitchFamily="18" charset="0"/>
              </a:rPr>
              <a:t>environmental objectives regarding sustainable development.</a:t>
            </a:r>
          </a:p>
        </p:txBody>
      </p:sp>
      <p:grpSp>
        <p:nvGrpSpPr>
          <p:cNvPr id="7" name="Grupare 6"/>
          <p:cNvGrpSpPr/>
          <p:nvPr/>
        </p:nvGrpSpPr>
        <p:grpSpPr>
          <a:xfrm>
            <a:off x="3484492" y="4190065"/>
            <a:ext cx="346973" cy="233432"/>
            <a:chOff x="3389212" y="3949501"/>
            <a:chExt cx="476130" cy="376032"/>
          </a:xfrm>
        </p:grpSpPr>
        <p:pic>
          <p:nvPicPr>
            <p:cNvPr id="6" name="Imagine 5"/>
            <p:cNvPicPr>
              <a:picLocks noChangeAspect="1"/>
            </p:cNvPicPr>
            <p:nvPr/>
          </p:nvPicPr>
          <p:blipFill>
            <a:blip r:embed="rId3"/>
            <a:stretch>
              <a:fillRect/>
            </a:stretch>
          </p:blipFill>
          <p:spPr>
            <a:xfrm>
              <a:off x="3389212" y="3949501"/>
              <a:ext cx="365792" cy="365792"/>
            </a:xfrm>
            <a:prstGeom prst="rect">
              <a:avLst/>
            </a:prstGeom>
          </p:spPr>
        </p:pic>
        <p:sp>
          <p:nvSpPr>
            <p:cNvPr id="63" name="Freeform: Shape 104">
              <a:extLst>
                <a:ext uri="{FF2B5EF4-FFF2-40B4-BE49-F238E27FC236}">
                  <a16:creationId xmlns:a16="http://schemas.microsoft.com/office/drawing/2014/main" id="{453A0C6D-4C68-46F2-99F4-792EB02BD8A9}"/>
                </a:ext>
              </a:extLst>
            </p:cNvPr>
            <p:cNvSpPr/>
            <p:nvPr/>
          </p:nvSpPr>
          <p:spPr>
            <a:xfrm>
              <a:off x="3648576" y="4243349"/>
              <a:ext cx="216766" cy="82184"/>
            </a:xfrm>
            <a:custGeom>
              <a:avLst/>
              <a:gdLst>
                <a:gd name="connsiteX0" fmla="*/ 216757 w 216766"/>
                <a:gd name="connsiteY0" fmla="*/ 52601 h 82184"/>
                <a:gd name="connsiteX1" fmla="*/ 215610 w 216766"/>
                <a:gd name="connsiteY1" fmla="*/ 49183 h 82184"/>
                <a:gd name="connsiteX2" fmla="*/ 192730 w 216766"/>
                <a:gd name="connsiteY2" fmla="*/ 19290 h 82184"/>
                <a:gd name="connsiteX3" fmla="*/ 192730 w 216766"/>
                <a:gd name="connsiteY3" fmla="*/ 5623 h 82184"/>
                <a:gd name="connsiteX4" fmla="*/ 187107 w 216766"/>
                <a:gd name="connsiteY4" fmla="*/ 0 h 82184"/>
                <a:gd name="connsiteX5" fmla="*/ 29661 w 216766"/>
                <a:gd name="connsiteY5" fmla="*/ 0 h 82184"/>
                <a:gd name="connsiteX6" fmla="*/ 24038 w 216766"/>
                <a:gd name="connsiteY6" fmla="*/ 5623 h 82184"/>
                <a:gd name="connsiteX7" fmla="*/ 24038 w 216766"/>
                <a:gd name="connsiteY7" fmla="*/ 19290 h 82184"/>
                <a:gd name="connsiteX8" fmla="*/ 1158 w 216766"/>
                <a:gd name="connsiteY8" fmla="*/ 49183 h 82184"/>
                <a:gd name="connsiteX9" fmla="*/ 11 w 216766"/>
                <a:gd name="connsiteY9" fmla="*/ 52601 h 82184"/>
                <a:gd name="connsiteX10" fmla="*/ 0 w 216766"/>
                <a:gd name="connsiteY10" fmla="*/ 76561 h 82184"/>
                <a:gd name="connsiteX11" fmla="*/ 5623 w 216766"/>
                <a:gd name="connsiteY11" fmla="*/ 82184 h 82184"/>
                <a:gd name="connsiteX12" fmla="*/ 211144 w 216766"/>
                <a:gd name="connsiteY12" fmla="*/ 82184 h 82184"/>
                <a:gd name="connsiteX13" fmla="*/ 216767 w 216766"/>
                <a:gd name="connsiteY13" fmla="*/ 76561 h 82184"/>
                <a:gd name="connsiteX14" fmla="*/ 216757 w 216766"/>
                <a:gd name="connsiteY14" fmla="*/ 52601 h 82184"/>
                <a:gd name="connsiteX15" fmla="*/ 35284 w 216766"/>
                <a:gd name="connsiteY15" fmla="*/ 11247 h 82184"/>
                <a:gd name="connsiteX16" fmla="*/ 181484 w 216766"/>
                <a:gd name="connsiteY16" fmla="*/ 11247 h 82184"/>
                <a:gd name="connsiteX17" fmla="*/ 181484 w 216766"/>
                <a:gd name="connsiteY17" fmla="*/ 15572 h 82184"/>
                <a:gd name="connsiteX18" fmla="*/ 35284 w 216766"/>
                <a:gd name="connsiteY18" fmla="*/ 15572 h 82184"/>
                <a:gd name="connsiteX19" fmla="*/ 35284 w 216766"/>
                <a:gd name="connsiteY19" fmla="*/ 11247 h 82184"/>
                <a:gd name="connsiteX20" fmla="*/ 32438 w 216766"/>
                <a:gd name="connsiteY20" fmla="*/ 26819 h 82184"/>
                <a:gd name="connsiteX21" fmla="*/ 184329 w 216766"/>
                <a:gd name="connsiteY21" fmla="*/ 26819 h 82184"/>
                <a:gd name="connsiteX22" fmla="*/ 199759 w 216766"/>
                <a:gd name="connsiteY22" fmla="*/ 46978 h 82184"/>
                <a:gd name="connsiteX23" fmla="*/ 17009 w 216766"/>
                <a:gd name="connsiteY23" fmla="*/ 46978 h 82184"/>
                <a:gd name="connsiteX24" fmla="*/ 32438 w 216766"/>
                <a:gd name="connsiteY24" fmla="*/ 26819 h 82184"/>
                <a:gd name="connsiteX25" fmla="*/ 11247 w 216766"/>
                <a:gd name="connsiteY25" fmla="*/ 70938 h 82184"/>
                <a:gd name="connsiteX26" fmla="*/ 11247 w 216766"/>
                <a:gd name="connsiteY26" fmla="*/ 58224 h 82184"/>
                <a:gd name="connsiteX27" fmla="*/ 205521 w 216766"/>
                <a:gd name="connsiteY27" fmla="*/ 58224 h 82184"/>
                <a:gd name="connsiteX28" fmla="*/ 205521 w 216766"/>
                <a:gd name="connsiteY28" fmla="*/ 70938 h 82184"/>
                <a:gd name="connsiteX29" fmla="*/ 11247 w 216766"/>
                <a:gd name="connsiteY29" fmla="*/ 70938 h 8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6766" h="82184">
                  <a:moveTo>
                    <a:pt x="216757" y="52601"/>
                  </a:moveTo>
                  <a:cubicBezTo>
                    <a:pt x="216757" y="51388"/>
                    <a:pt x="216376" y="50183"/>
                    <a:pt x="215610" y="49183"/>
                  </a:cubicBezTo>
                  <a:lnTo>
                    <a:pt x="192730" y="19290"/>
                  </a:lnTo>
                  <a:lnTo>
                    <a:pt x="192730" y="5623"/>
                  </a:lnTo>
                  <a:cubicBezTo>
                    <a:pt x="192730" y="2517"/>
                    <a:pt x="190213" y="0"/>
                    <a:pt x="187107" y="0"/>
                  </a:cubicBezTo>
                  <a:lnTo>
                    <a:pt x="29661" y="0"/>
                  </a:lnTo>
                  <a:cubicBezTo>
                    <a:pt x="26556" y="0"/>
                    <a:pt x="24038" y="2517"/>
                    <a:pt x="24038" y="5623"/>
                  </a:cubicBezTo>
                  <a:lnTo>
                    <a:pt x="24038" y="19290"/>
                  </a:lnTo>
                  <a:lnTo>
                    <a:pt x="1158" y="49183"/>
                  </a:lnTo>
                  <a:cubicBezTo>
                    <a:pt x="393" y="50183"/>
                    <a:pt x="11" y="51388"/>
                    <a:pt x="11" y="52601"/>
                  </a:cubicBezTo>
                  <a:lnTo>
                    <a:pt x="0" y="76561"/>
                  </a:lnTo>
                  <a:cubicBezTo>
                    <a:pt x="0" y="79667"/>
                    <a:pt x="2517" y="82184"/>
                    <a:pt x="5623" y="82184"/>
                  </a:cubicBezTo>
                  <a:lnTo>
                    <a:pt x="211144" y="82184"/>
                  </a:lnTo>
                  <a:cubicBezTo>
                    <a:pt x="214249" y="82184"/>
                    <a:pt x="216767" y="79667"/>
                    <a:pt x="216767" y="76561"/>
                  </a:cubicBezTo>
                  <a:lnTo>
                    <a:pt x="216757" y="52601"/>
                  </a:lnTo>
                  <a:close/>
                  <a:moveTo>
                    <a:pt x="35284" y="11247"/>
                  </a:moveTo>
                  <a:lnTo>
                    <a:pt x="181484" y="11247"/>
                  </a:lnTo>
                  <a:lnTo>
                    <a:pt x="181484" y="15572"/>
                  </a:lnTo>
                  <a:lnTo>
                    <a:pt x="35284" y="15572"/>
                  </a:lnTo>
                  <a:lnTo>
                    <a:pt x="35284" y="11247"/>
                  </a:lnTo>
                  <a:close/>
                  <a:moveTo>
                    <a:pt x="32438" y="26819"/>
                  </a:moveTo>
                  <a:lnTo>
                    <a:pt x="184329" y="26819"/>
                  </a:lnTo>
                  <a:lnTo>
                    <a:pt x="199759" y="46978"/>
                  </a:lnTo>
                  <a:lnTo>
                    <a:pt x="17009" y="46978"/>
                  </a:lnTo>
                  <a:lnTo>
                    <a:pt x="32438" y="26819"/>
                  </a:lnTo>
                  <a:close/>
                  <a:moveTo>
                    <a:pt x="11247" y="70938"/>
                  </a:moveTo>
                  <a:lnTo>
                    <a:pt x="11247" y="58224"/>
                  </a:lnTo>
                  <a:lnTo>
                    <a:pt x="205521" y="58224"/>
                  </a:lnTo>
                  <a:lnTo>
                    <a:pt x="205521" y="70938"/>
                  </a:lnTo>
                  <a:lnTo>
                    <a:pt x="11247" y="70938"/>
                  </a:lnTo>
                  <a:close/>
                </a:path>
              </a:pathLst>
            </a:custGeom>
            <a:solidFill>
              <a:schemeClr val="bg1"/>
            </a:solidFill>
            <a:ln w="856" cap="flat">
              <a:noFill/>
              <a:prstDash val="solid"/>
              <a:miter/>
            </a:ln>
          </p:spPr>
          <p:txBody>
            <a:bodyPr rtlCol="0" anchor="ctr"/>
            <a:lstStyle/>
            <a:p>
              <a:endParaRPr lang="en-US"/>
            </a:p>
          </p:txBody>
        </p:sp>
      </p:grpSp>
      <p:pic>
        <p:nvPicPr>
          <p:cNvPr id="64" name="Imagine 63"/>
          <p:cNvPicPr>
            <a:picLocks noChangeAspect="1"/>
          </p:cNvPicPr>
          <p:nvPr/>
        </p:nvPicPr>
        <p:blipFill>
          <a:blip r:embed="rId4"/>
          <a:stretch>
            <a:fillRect/>
          </a:stretch>
        </p:blipFill>
        <p:spPr>
          <a:xfrm>
            <a:off x="146668" y="181093"/>
            <a:ext cx="672822" cy="572730"/>
          </a:xfrm>
          <a:prstGeom prst="rect">
            <a:avLst/>
          </a:prstGeom>
        </p:spPr>
      </p:pic>
      <p:pic>
        <p:nvPicPr>
          <p:cNvPr id="48" name="Picture 2" descr="Logo românia-durabila.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2947"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8" name="CasetăText 7"/>
          <p:cNvSpPr txBox="1"/>
          <p:nvPr/>
        </p:nvSpPr>
        <p:spPr>
          <a:xfrm>
            <a:off x="2890082" y="3837831"/>
            <a:ext cx="1651049" cy="369332"/>
          </a:xfrm>
          <a:prstGeom prst="rect">
            <a:avLst/>
          </a:prstGeom>
          <a:noFill/>
        </p:spPr>
        <p:txBody>
          <a:bodyPr wrap="square" rtlCol="0">
            <a:spAutoFit/>
          </a:bodyPr>
          <a:lstStyle/>
          <a:p>
            <a:pPr algn="ctr"/>
            <a:r>
              <a:rPr lang="en" b="1" dirty="0" smtClean="0">
                <a:solidFill>
                  <a:schemeClr val="bg1"/>
                </a:solidFill>
                <a:latin typeface="Times New Roman" panose="02020603050405020304" pitchFamily="18" charset="0"/>
                <a:cs typeface="Times New Roman" panose="02020603050405020304" pitchFamily="18" charset="0"/>
              </a:rPr>
              <a:t>Objective 1</a:t>
            </a:r>
            <a:endParaRPr lang="ro-RO" b="1" dirty="0">
              <a:solidFill>
                <a:schemeClr val="bg1"/>
              </a:solidFill>
              <a:latin typeface="Times New Roman" panose="02020603050405020304" pitchFamily="18" charset="0"/>
              <a:cs typeface="Times New Roman" panose="02020603050405020304" pitchFamily="18" charset="0"/>
            </a:endParaRPr>
          </a:p>
        </p:txBody>
      </p:sp>
      <p:sp>
        <p:nvSpPr>
          <p:cNvPr id="57" name="CasetăText 56"/>
          <p:cNvSpPr txBox="1"/>
          <p:nvPr/>
        </p:nvSpPr>
        <p:spPr>
          <a:xfrm>
            <a:off x="5193289" y="3837831"/>
            <a:ext cx="1651049" cy="369332"/>
          </a:xfrm>
          <a:prstGeom prst="rect">
            <a:avLst/>
          </a:prstGeom>
          <a:noFill/>
        </p:spPr>
        <p:txBody>
          <a:bodyPr wrap="square" rtlCol="0">
            <a:spAutoFit/>
          </a:bodyPr>
          <a:lstStyle/>
          <a:p>
            <a:pPr algn="ctr"/>
            <a:r>
              <a:rPr lang="en" b="1" dirty="0" smtClean="0">
                <a:solidFill>
                  <a:schemeClr val="bg1"/>
                </a:solidFill>
                <a:latin typeface="Times New Roman" panose="02020603050405020304" pitchFamily="18" charset="0"/>
                <a:cs typeface="Times New Roman" panose="02020603050405020304" pitchFamily="18" charset="0"/>
              </a:rPr>
              <a:t>Objective 2</a:t>
            </a:r>
            <a:endParaRPr lang="ro-RO" b="1" dirty="0">
              <a:solidFill>
                <a:schemeClr val="bg1"/>
              </a:solidFill>
              <a:latin typeface="Times New Roman" panose="02020603050405020304" pitchFamily="18" charset="0"/>
              <a:cs typeface="Times New Roman" panose="02020603050405020304" pitchFamily="18" charset="0"/>
            </a:endParaRPr>
          </a:p>
        </p:txBody>
      </p:sp>
      <p:sp>
        <p:nvSpPr>
          <p:cNvPr id="60" name="CasetăText 59"/>
          <p:cNvSpPr txBox="1"/>
          <p:nvPr/>
        </p:nvSpPr>
        <p:spPr>
          <a:xfrm>
            <a:off x="7660228" y="3831314"/>
            <a:ext cx="1651049" cy="369332"/>
          </a:xfrm>
          <a:prstGeom prst="rect">
            <a:avLst/>
          </a:prstGeom>
          <a:noFill/>
        </p:spPr>
        <p:txBody>
          <a:bodyPr wrap="square" rtlCol="0">
            <a:spAutoFit/>
          </a:bodyPr>
          <a:lstStyle/>
          <a:p>
            <a:pPr algn="ctr"/>
            <a:r>
              <a:rPr lang="en" b="1" dirty="0" smtClean="0">
                <a:solidFill>
                  <a:schemeClr val="bg1"/>
                </a:solidFill>
                <a:latin typeface="Times New Roman" panose="02020603050405020304" pitchFamily="18" charset="0"/>
                <a:cs typeface="Times New Roman" panose="02020603050405020304" pitchFamily="18" charset="0"/>
              </a:rPr>
              <a:t>Objective 3</a:t>
            </a:r>
            <a:endParaRPr lang="ro-RO"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outVertical)">
                                      <p:cBhvr>
                                        <p:cTn id="22" dur="500"/>
                                        <p:tgtEl>
                                          <p:spTgt spid="41"/>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outVertical)">
                                      <p:cBhvr>
                                        <p:cTn id="25" dur="500"/>
                                        <p:tgtEl>
                                          <p:spTgt spid="44"/>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ppt_x</p:attrName>
                                        </p:attrNameLst>
                                      </p:cBhvr>
                                      <p:tavLst>
                                        <p:tav tm="0">
                                          <p:val>
                                            <p:strVal val="#ppt_x-#ppt_w*1.125000"/>
                                          </p:val>
                                        </p:tav>
                                        <p:tav tm="100000">
                                          <p:val>
                                            <p:strVal val="#ppt_x"/>
                                          </p:val>
                                        </p:tav>
                                      </p:tavLst>
                                    </p:anim>
                                    <p:animEffect transition="in" filter="wipe(right)">
                                      <p:cBhvr>
                                        <p:cTn id="40" dur="500"/>
                                        <p:tgtEl>
                                          <p:spTgt spid="11"/>
                                        </p:tgtEl>
                                      </p:cBhvr>
                                    </p:animEffect>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animEffect transition="in" filter="fade">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p:tgtEl>
                                          <p:spTgt spid="62"/>
                                        </p:tgtEl>
                                        <p:attrNameLst>
                                          <p:attrName>ppt_x</p:attrName>
                                        </p:attrNameLst>
                                      </p:cBhvr>
                                      <p:tavLst>
                                        <p:tav tm="0">
                                          <p:val>
                                            <p:strVal val="#ppt_x-#ppt_w*1.125000"/>
                                          </p:val>
                                        </p:tav>
                                        <p:tav tm="100000">
                                          <p:val>
                                            <p:strVal val="#ppt_x"/>
                                          </p:val>
                                        </p:tav>
                                      </p:tavLst>
                                    </p:anim>
                                    <p:animEffect transition="in" filter="wipe(right)">
                                      <p:cBhvr>
                                        <p:cTn id="58" dur="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p:tgtEl>
                                          <p:spTgt spid="71"/>
                                        </p:tgtEl>
                                        <p:attrNameLst>
                                          <p:attrName>ppt_x</p:attrName>
                                        </p:attrNameLst>
                                      </p:cBhvr>
                                      <p:tavLst>
                                        <p:tav tm="0">
                                          <p:val>
                                            <p:strVal val="#ppt_x-#ppt_w*1.125000"/>
                                          </p:val>
                                        </p:tav>
                                        <p:tav tm="100000">
                                          <p:val>
                                            <p:strVal val="#ppt_x"/>
                                          </p:val>
                                        </p:tav>
                                      </p:tavLst>
                                    </p:anim>
                                    <p:animEffect transition="in" filter="wipe(right)">
                                      <p:cBhvr>
                                        <p:cTn id="6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animBg="1"/>
      <p:bldP spid="53" grpId="0" animBg="1"/>
      <p:bldP spid="5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Logo românia-durabila.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3815" y="5857863"/>
            <a:ext cx="764931" cy="764931"/>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ine 76"/>
          <p:cNvPicPr>
            <a:picLocks noChangeAspect="1"/>
          </p:cNvPicPr>
          <p:nvPr/>
        </p:nvPicPr>
        <p:blipFill>
          <a:blip r:embed="rId3"/>
          <a:stretch>
            <a:fillRect/>
          </a:stretch>
        </p:blipFill>
        <p:spPr>
          <a:xfrm>
            <a:off x="3327967" y="864956"/>
            <a:ext cx="4938188" cy="73158"/>
          </a:xfrm>
          <a:prstGeom prst="rect">
            <a:avLst/>
          </a:prstGeom>
        </p:spPr>
      </p:pic>
      <p:pic>
        <p:nvPicPr>
          <p:cNvPr id="6" name="Imagine 5"/>
          <p:cNvPicPr>
            <a:picLocks noChangeAspect="1"/>
          </p:cNvPicPr>
          <p:nvPr/>
        </p:nvPicPr>
        <p:blipFill>
          <a:blip r:embed="rId4"/>
          <a:stretch>
            <a:fillRect/>
          </a:stretch>
        </p:blipFill>
        <p:spPr>
          <a:xfrm>
            <a:off x="269760" y="155916"/>
            <a:ext cx="672822" cy="572730"/>
          </a:xfrm>
          <a:prstGeom prst="rect">
            <a:avLst/>
          </a:prstGeom>
        </p:spPr>
      </p:pic>
      <p:sp>
        <p:nvSpPr>
          <p:cNvPr id="4" name="Dreptunghi 3"/>
          <p:cNvSpPr/>
          <p:nvPr/>
        </p:nvSpPr>
        <p:spPr>
          <a:xfrm>
            <a:off x="1525275" y="2082081"/>
            <a:ext cx="6764416" cy="369332"/>
          </a:xfrm>
          <a:prstGeom prst="rect">
            <a:avLst/>
          </a:prstGeom>
        </p:spPr>
        <p:txBody>
          <a:bodyPr wrap="none">
            <a:spAutoFit/>
          </a:bodyPr>
          <a:lstStyle/>
          <a:p>
            <a:pPr marL="285750" lvl="0" indent="-285750" algn="just">
              <a:spcBef>
                <a:spcPts val="1200"/>
              </a:spcBef>
              <a:spcAft>
                <a:spcPts val="600"/>
              </a:spcAft>
              <a:buFont typeface="Wingdings" panose="05000000000000000000" pitchFamily="2" charset="2"/>
              <a:buChar char="q"/>
              <a:tabLst>
                <a:tab pos="450215" algn="l"/>
              </a:tabLst>
            </a:pPr>
            <a:r>
              <a:rPr lang="en" b="1" spc="25" dirty="0" smtClean="0">
                <a:latin typeface="Times New Roman" panose="02020603050405020304" pitchFamily="18" charset="0"/>
                <a:ea typeface="Times New Roman" panose="02020603050405020304" pitchFamily="18" charset="0"/>
              </a:rPr>
              <a:t>measures </a:t>
            </a:r>
            <a:r>
              <a:rPr lang="en" b="1" dirty="0" smtClean="0">
                <a:latin typeface="Times New Roman" panose="02020603050405020304" pitchFamily="18" charset="0"/>
                <a:ea typeface="Times New Roman" panose="02020603050405020304" pitchFamily="18" charset="0"/>
              </a:rPr>
              <a:t>taken at the </a:t>
            </a:r>
            <a:r>
              <a:rPr lang="en" b="1" i="1" dirty="0">
                <a:latin typeface="Times New Roman" panose="02020603050405020304" pitchFamily="18" charset="0"/>
                <a:ea typeface="Times New Roman" panose="02020603050405020304" pitchFamily="18" charset="0"/>
              </a:rPr>
              <a:t>MMAP </a:t>
            </a:r>
            <a:r>
              <a:rPr lang="en" b="1" i="1" dirty="0" smtClean="0">
                <a:latin typeface="Times New Roman" panose="02020603050405020304" pitchFamily="18" charset="0"/>
                <a:ea typeface="Times New Roman" panose="02020603050405020304" pitchFamily="18" charset="0"/>
              </a:rPr>
              <a:t>level to achieve the </a:t>
            </a:r>
            <a:r>
              <a:rPr lang="en" b="1" i="1" dirty="0">
                <a:latin typeface="Times New Roman" panose="02020603050405020304" pitchFamily="18" charset="0"/>
                <a:ea typeface="Times New Roman" panose="02020603050405020304" pitchFamily="18" charset="0"/>
              </a:rPr>
              <a:t>environmental SDGs</a:t>
            </a:r>
            <a:endParaRPr lang="ro-RO" b="1" dirty="0">
              <a:latin typeface="Times New Roman" panose="02020603050405020304" pitchFamily="18" charset="0"/>
              <a:ea typeface="Times New Roman" panose="02020603050405020304" pitchFamily="18" charset="0"/>
            </a:endParaRPr>
          </a:p>
        </p:txBody>
      </p:sp>
      <p:sp>
        <p:nvSpPr>
          <p:cNvPr id="5" name="Dreptunghi 4"/>
          <p:cNvSpPr/>
          <p:nvPr/>
        </p:nvSpPr>
        <p:spPr>
          <a:xfrm>
            <a:off x="1473517" y="3722500"/>
            <a:ext cx="6714339" cy="369332"/>
          </a:xfrm>
          <a:prstGeom prst="rect">
            <a:avLst/>
          </a:prstGeom>
        </p:spPr>
        <p:txBody>
          <a:bodyPr wrap="none">
            <a:spAutoFit/>
          </a:bodyPr>
          <a:lstStyle/>
          <a:p>
            <a:pPr marL="285750" lvl="0" indent="-285750" algn="just">
              <a:spcBef>
                <a:spcPts val="1200"/>
              </a:spcBef>
              <a:spcAft>
                <a:spcPts val="600"/>
              </a:spcAft>
              <a:buFont typeface="Wingdings" panose="05000000000000000000" pitchFamily="2" charset="2"/>
              <a:buChar char="q"/>
              <a:tabLst>
                <a:tab pos="450215" algn="l"/>
              </a:tabLst>
            </a:pPr>
            <a:r>
              <a:rPr lang="en" b="1" spc="25" dirty="0">
                <a:latin typeface="Times New Roman" panose="02020603050405020304" pitchFamily="18" charset="0"/>
                <a:ea typeface="Times New Roman" panose="02020603050405020304" pitchFamily="18" charset="0"/>
              </a:rPr>
              <a:t>measures taken </a:t>
            </a:r>
            <a:r>
              <a:rPr lang="en" b="1" spc="25" dirty="0" smtClean="0">
                <a:latin typeface="Times New Roman" panose="02020603050405020304" pitchFamily="18" charset="0"/>
                <a:ea typeface="Times New Roman" panose="02020603050405020304" pitchFamily="18" charset="0"/>
              </a:rPr>
              <a:t>at the level of the units </a:t>
            </a:r>
            <a:r>
              <a:rPr lang="en" b="1" spc="25" dirty="0">
                <a:latin typeface="Times New Roman" panose="02020603050405020304" pitchFamily="18" charset="0"/>
                <a:ea typeface="Times New Roman" panose="02020603050405020304" pitchFamily="18" charset="0"/>
              </a:rPr>
              <a:t>under the competence of MMAP</a:t>
            </a:r>
          </a:p>
        </p:txBody>
      </p:sp>
      <p:sp>
        <p:nvSpPr>
          <p:cNvPr id="15" name="CasetăText 14"/>
          <p:cNvSpPr txBox="1"/>
          <p:nvPr/>
        </p:nvSpPr>
        <p:spPr>
          <a:xfrm>
            <a:off x="3259171" y="26782"/>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3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err="1" smtClean="0">
                <a:solidFill>
                  <a:srgbClr val="002060"/>
                </a:solidFill>
                <a:latin typeface="Times New Roman" panose="02020603050405020304" pitchFamily="18" charset="0"/>
                <a:cs typeface="Times New Roman" panose="02020603050405020304" pitchFamily="18" charset="0"/>
              </a:rPr>
              <a:t>Findings and </a:t>
            </a:r>
            <a:r>
              <a:rPr lang="en" sz="2400" b="1" spc="75" dirty="0" smtClean="0">
                <a:solidFill>
                  <a:srgbClr val="002060"/>
                </a:solidFill>
                <a:latin typeface="Times New Roman" panose="02020603050405020304" pitchFamily="18" charset="0"/>
                <a:cs typeface="Times New Roman" panose="02020603050405020304" pitchFamily="18" charset="0"/>
              </a:rPr>
              <a:t>recommendations</a:t>
            </a:r>
            <a:endParaRPr lang="ro-RO" sz="2400" b="1" dirty="0"/>
          </a:p>
        </p:txBody>
      </p:sp>
      <p:pic>
        <p:nvPicPr>
          <p:cNvPr id="16" name="Imagine 15"/>
          <p:cNvPicPr>
            <a:picLocks noChangeAspect="1"/>
          </p:cNvPicPr>
          <p:nvPr/>
        </p:nvPicPr>
        <p:blipFill>
          <a:blip r:embed="rId5"/>
          <a:stretch>
            <a:fillRect/>
          </a:stretch>
        </p:blipFill>
        <p:spPr>
          <a:xfrm>
            <a:off x="1488178" y="1131714"/>
            <a:ext cx="585030" cy="542738"/>
          </a:xfrm>
          <a:prstGeom prst="rect">
            <a:avLst/>
          </a:prstGeom>
        </p:spPr>
      </p:pic>
      <p:sp>
        <p:nvSpPr>
          <p:cNvPr id="3" name="Dreptunghi 2"/>
          <p:cNvSpPr/>
          <p:nvPr/>
        </p:nvSpPr>
        <p:spPr>
          <a:xfrm>
            <a:off x="2130833" y="1173417"/>
            <a:ext cx="5132559" cy="369332"/>
          </a:xfrm>
          <a:prstGeom prst="rect">
            <a:avLst/>
          </a:prstGeom>
        </p:spPr>
        <p:txBody>
          <a:bodyPr wrap="none">
            <a:spAutoFit/>
          </a:bodyPr>
          <a:lstStyle/>
          <a:p>
            <a:r>
              <a:rPr lang="en" b="1" i="1" spc="75" dirty="0">
                <a:solidFill>
                  <a:srgbClr val="1FBD86"/>
                </a:solidFill>
                <a:latin typeface="Times New Roman" panose="02020603050405020304" pitchFamily="18" charset="0"/>
                <a:ea typeface="Calibri" panose="020F0502020204030204" pitchFamily="34" charset="0"/>
              </a:rPr>
              <a:t>The contribution of MMAP in achieving the environmental SDGs</a:t>
            </a:r>
          </a:p>
        </p:txBody>
      </p:sp>
      <p:grpSp>
        <p:nvGrpSpPr>
          <p:cNvPr id="17" name="Grupare 16"/>
          <p:cNvGrpSpPr/>
          <p:nvPr/>
        </p:nvGrpSpPr>
        <p:grpSpPr>
          <a:xfrm>
            <a:off x="1360551" y="1689380"/>
            <a:ext cx="1811887" cy="380522"/>
            <a:chOff x="1168030" y="1248508"/>
            <a:chExt cx="1811887" cy="447071"/>
          </a:xfrm>
        </p:grpSpPr>
        <p:sp>
          <p:nvSpPr>
            <p:cNvPr id="18" name="Rectangle 3"/>
            <p:cNvSpPr>
              <a:spLocks noChangeArrowheads="1"/>
            </p:cNvSpPr>
            <p:nvPr/>
          </p:nvSpPr>
          <p:spPr bwMode="auto">
            <a:xfrm>
              <a:off x="1516055" y="1326247"/>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19" name="Group 552"/>
            <p:cNvGrpSpPr/>
            <p:nvPr/>
          </p:nvGrpSpPr>
          <p:grpSpPr>
            <a:xfrm>
              <a:off x="1168030" y="1248508"/>
              <a:ext cx="465984" cy="414515"/>
              <a:chOff x="6238876" y="2390775"/>
              <a:chExt cx="576262" cy="419101"/>
            </a:xfrm>
            <a:solidFill>
              <a:schemeClr val="tx1"/>
            </a:solidFill>
          </p:grpSpPr>
          <p:sp>
            <p:nvSpPr>
              <p:cNvPr id="20"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 name="Dreptunghi 8"/>
          <p:cNvSpPr/>
          <p:nvPr/>
        </p:nvSpPr>
        <p:spPr>
          <a:xfrm>
            <a:off x="1761066" y="2382838"/>
            <a:ext cx="8402340" cy="1169551"/>
          </a:xfrm>
          <a:prstGeom prst="rect">
            <a:avLst/>
          </a:prstGeom>
        </p:spPr>
        <p:txBody>
          <a:bodyPr wrap="square">
            <a:spAutoFit/>
          </a:bodyPr>
          <a:lstStyle/>
          <a:p>
            <a:pPr algn="just">
              <a:spcAft>
                <a:spcPts val="600"/>
              </a:spcAft>
            </a:pPr>
            <a:r>
              <a:rPr lang="en" sz="1400" dirty="0" smtClean="0">
                <a:latin typeface="Times New Roman" panose="02020603050405020304" pitchFamily="18" charset="0"/>
                <a:ea typeface="Calibri" panose="020F0502020204030204" pitchFamily="34" charset="0"/>
              </a:rPr>
              <a:t>It was found, </a:t>
            </a:r>
            <a:r>
              <a:rPr lang="en" sz="1400" dirty="0">
                <a:latin typeface="Times New Roman" panose="02020603050405020304" pitchFamily="18" charset="0"/>
                <a:ea typeface="Calibri" panose="020F0502020204030204" pitchFamily="34" charset="0"/>
              </a:rPr>
              <a:t>thus, that at the level of the technical directions of the ministry, after the adoption of the SNDDR 2030, </a:t>
            </a:r>
            <a:r>
              <a:rPr lang="en" sz="1400" b="1" dirty="0">
                <a:latin typeface="Times New Roman" panose="02020603050405020304" pitchFamily="18" charset="0"/>
                <a:ea typeface="Calibri" panose="020F0502020204030204" pitchFamily="34" charset="0"/>
              </a:rPr>
              <a:t>no specific measures were taken, on their own initiative, </a:t>
            </a:r>
            <a:r>
              <a:rPr lang="en" sz="1400" dirty="0">
                <a:latin typeface="Times New Roman" panose="02020603050405020304" pitchFamily="18" charset="0"/>
                <a:ea typeface="Calibri" panose="020F0502020204030204" pitchFamily="34" charset="0"/>
              </a:rPr>
              <a:t>to update the sectoral strategies and include the objectives of sustainable development, which would lead to the fulfillment of their related targets as following Romania's acceptance of an international document - the UN Agenda 2030. However, the only strategy that takes the SDGs into account was the one for forests, adopted in 2022, so the effects will be quantified in the following years.</a:t>
            </a:r>
          </a:p>
        </p:txBody>
      </p:sp>
      <p:sp>
        <p:nvSpPr>
          <p:cNvPr id="10" name="Dreptunghi 9"/>
          <p:cNvSpPr/>
          <p:nvPr/>
        </p:nvSpPr>
        <p:spPr>
          <a:xfrm>
            <a:off x="1826535" y="4062722"/>
            <a:ext cx="9275661" cy="2477601"/>
          </a:xfrm>
          <a:prstGeom prst="rect">
            <a:avLst/>
          </a:prstGeom>
        </p:spPr>
        <p:txBody>
          <a:bodyPr wrap="square">
            <a:spAutoFit/>
          </a:bodyPr>
          <a:lstStyle/>
          <a:p>
            <a:pPr algn="just">
              <a:spcAft>
                <a:spcPts val="600"/>
              </a:spcAft>
            </a:pPr>
            <a:r>
              <a:rPr lang="en" sz="1400" dirty="0">
                <a:latin typeface="Times New Roman" panose="02020603050405020304" pitchFamily="18" charset="0"/>
                <a:ea typeface="Calibri" panose="020F0502020204030204" pitchFamily="34" charset="0"/>
              </a:rPr>
              <a:t>Most of the units provided in the annex to GD no. 43/2020 carries out a series of activities that contribute to the achievement of </a:t>
            </a:r>
            <a:r>
              <a:rPr lang="en" sz="1400" dirty="0" smtClean="0">
                <a:latin typeface="Times New Roman" panose="02020603050405020304" pitchFamily="18" charset="0"/>
                <a:ea typeface="Calibri" panose="020F0502020204030204" pitchFamily="34" charset="0"/>
              </a:rPr>
              <a:t>sustainable development objectives. Here are some examples:</a:t>
            </a:r>
            <a:endParaRPr lang="ro-RO" sz="1400" dirty="0">
              <a:latin typeface="Times New Roman" panose="02020603050405020304" pitchFamily="18" charset="0"/>
              <a:ea typeface="Calibri" panose="020F0502020204030204" pitchFamily="34" charset="0"/>
            </a:endParaRPr>
          </a:p>
          <a:p>
            <a:pPr marL="342900" lvl="0" indent="-342900" algn="just">
              <a:spcAft>
                <a:spcPts val="600"/>
              </a:spcAft>
              <a:buClr>
                <a:srgbClr val="129194"/>
              </a:buClr>
              <a:buSzPts val="900"/>
              <a:buFont typeface="Wingdings" panose="05000000000000000000" pitchFamily="2" charset="2"/>
              <a:buChar char=""/>
              <a:tabLst>
                <a:tab pos="171450" algn="ctr"/>
              </a:tabLst>
            </a:pPr>
            <a:r>
              <a:rPr lang="en" sz="1400" b="1" dirty="0">
                <a:latin typeface="Times New Roman" panose="02020603050405020304" pitchFamily="18" charset="0"/>
                <a:ea typeface="Times New Roman" panose="02020603050405020304" pitchFamily="18" charset="0"/>
              </a:rPr>
              <a:t>The National Agency for Environmental Protection </a:t>
            </a:r>
            <a:r>
              <a:rPr lang="en" sz="1400" dirty="0">
                <a:latin typeface="Times New Roman" panose="02020603050405020304" pitchFamily="18" charset="0"/>
                <a:ea typeface="Times New Roman" panose="02020603050405020304" pitchFamily="18" charset="0"/>
              </a:rPr>
              <a:t>aims to achieve sustainable development targets through the actions provided for in the Local Environmental Action Plans </a:t>
            </a:r>
            <a:r>
              <a:rPr lang="en" sz="1400" dirty="0" smtClean="0">
                <a:latin typeface="Times New Roman" panose="02020603050405020304" pitchFamily="18" charset="0"/>
                <a:ea typeface="Times New Roman" panose="02020603050405020304" pitchFamily="18" charset="0"/>
              </a:rPr>
              <a:t>developed </a:t>
            </a:r>
            <a:r>
              <a:rPr lang="en" sz="1400" dirty="0">
                <a:latin typeface="Times New Roman" panose="02020603050405020304" pitchFamily="18" charset="0"/>
                <a:ea typeface="Times New Roman" panose="02020603050405020304" pitchFamily="18" charset="0"/>
              </a:rPr>
              <a:t>at the level of each county and the Municipality of Bucharest.</a:t>
            </a:r>
            <a:endParaRPr lang="ro-RO" sz="1400" dirty="0" smtClean="0">
              <a:latin typeface="Times New Roman" panose="02020603050405020304" pitchFamily="18" charset="0"/>
              <a:ea typeface="Times New Roman" panose="02020603050405020304" pitchFamily="18" charset="0"/>
            </a:endParaRPr>
          </a:p>
          <a:p>
            <a:pPr marL="342900" lvl="0" indent="-342900" algn="just">
              <a:spcAft>
                <a:spcPts val="600"/>
              </a:spcAft>
              <a:buClr>
                <a:srgbClr val="129194"/>
              </a:buClr>
              <a:buSzPts val="900"/>
              <a:buFont typeface="Wingdings" panose="05000000000000000000" pitchFamily="2" charset="2"/>
              <a:buChar char=""/>
              <a:tabLst>
                <a:tab pos="171450" algn="ctr"/>
              </a:tabLst>
            </a:pPr>
            <a:r>
              <a:rPr lang="en" sz="1400" b="1" dirty="0" smtClean="0">
                <a:latin typeface="Times New Roman" panose="02020603050405020304" pitchFamily="18" charset="0"/>
                <a:ea typeface="Times New Roman" panose="02020603050405020304" pitchFamily="18" charset="0"/>
              </a:rPr>
              <a:t>Administration </a:t>
            </a:r>
            <a:r>
              <a:rPr lang="en" sz="1400" b="1" dirty="0">
                <a:latin typeface="Times New Roman" panose="02020603050405020304" pitchFamily="18" charset="0"/>
                <a:ea typeface="Times New Roman" panose="02020603050405020304" pitchFamily="18" charset="0"/>
              </a:rPr>
              <a:t>of the Danube Delta Biosphere Reserve, </a:t>
            </a:r>
            <a:r>
              <a:rPr lang="en" sz="1400" dirty="0">
                <a:latin typeface="Times New Roman" panose="02020603050405020304" pitchFamily="18" charset="0"/>
                <a:ea typeface="Times New Roman" panose="02020603050405020304" pitchFamily="18" charset="0"/>
              </a:rPr>
              <a:t>by</a:t>
            </a:r>
            <a:r>
              <a:rPr lang="en" sz="1400" b="1" dirty="0">
                <a:latin typeface="Times New Roman" panose="02020603050405020304" pitchFamily="18" charset="0"/>
                <a:ea typeface="Times New Roman" panose="02020603050405020304" pitchFamily="18" charset="0"/>
              </a:rPr>
              <a:t> </a:t>
            </a:r>
            <a:r>
              <a:rPr lang="en" sz="1400" dirty="0">
                <a:latin typeface="Times New Roman" panose="02020603050405020304" pitchFamily="18" charset="0"/>
                <a:ea typeface="Times New Roman" panose="02020603050405020304" pitchFamily="18" charset="0"/>
              </a:rPr>
              <a:t>The management plan has established objectives that fall under the 17 objectives of the National Strategy for the Sustainable Development of Romania </a:t>
            </a:r>
            <a:r>
              <a:rPr lang="en" sz="1400" dirty="0" smtClean="0">
                <a:latin typeface="Times New Roman" panose="02020603050405020304" pitchFamily="18" charset="0"/>
                <a:ea typeface="Times New Roman" panose="02020603050405020304" pitchFamily="18" charset="0"/>
              </a:rPr>
              <a:t>2030.</a:t>
            </a:r>
          </a:p>
          <a:p>
            <a:pPr marL="342900" lvl="0" indent="-342900" algn="just">
              <a:spcAft>
                <a:spcPts val="600"/>
              </a:spcAft>
              <a:buClr>
                <a:srgbClr val="129194"/>
              </a:buClr>
              <a:buSzPts val="900"/>
              <a:buFont typeface="Wingdings" panose="05000000000000000000" pitchFamily="2" charset="2"/>
              <a:buChar char=""/>
              <a:tabLst>
                <a:tab pos="171450" algn="ctr"/>
              </a:tabLst>
            </a:pPr>
            <a:r>
              <a:rPr lang="en" sz="1400" b="1" dirty="0" smtClean="0">
                <a:latin typeface="Times New Roman" panose="02020603050405020304" pitchFamily="18" charset="0"/>
                <a:ea typeface="Calibri" panose="020F0502020204030204" pitchFamily="34" charset="0"/>
              </a:rPr>
              <a:t>Agency </a:t>
            </a:r>
            <a:r>
              <a:rPr lang="en" sz="1400" b="1" dirty="0">
                <a:latin typeface="Times New Roman" panose="02020603050405020304" pitchFamily="18" charset="0"/>
                <a:ea typeface="Calibri" panose="020F0502020204030204" pitchFamily="34" charset="0"/>
              </a:rPr>
              <a:t>for Natural Protected Areas </a:t>
            </a:r>
            <a:r>
              <a:rPr lang="en" sz="1400" dirty="0">
                <a:latin typeface="Times New Roman" panose="02020603050405020304" pitchFamily="18" charset="0"/>
                <a:ea typeface="Calibri" panose="020F0502020204030204" pitchFamily="34" charset="0"/>
              </a:rPr>
              <a:t>is currently implementing a number of four projects with partners based on the provisions of Art. V of </a:t>
            </a:r>
            <a:r>
              <a:rPr lang="en" sz="1400" i="1" dirty="0">
                <a:latin typeface="Times New Roman" panose="02020603050405020304" pitchFamily="18" charset="0"/>
                <a:ea typeface="Calibri" panose="020F0502020204030204" pitchFamily="34" charset="0"/>
              </a:rPr>
              <a:t>Law no. 220/2019 </a:t>
            </a:r>
            <a:r>
              <a:rPr lang="en" sz="1400" dirty="0">
                <a:latin typeface="Times New Roman" panose="02020603050405020304" pitchFamily="18" charset="0"/>
                <a:ea typeface="Calibri" panose="020F0502020204030204" pitchFamily="34" charset="0"/>
              </a:rPr>
              <a:t>regarding the modification and completion of some normative acts in the field of environmental protection.</a:t>
            </a:r>
            <a:endParaRPr lang="ro-RO" sz="1400" dirty="0"/>
          </a:p>
        </p:txBody>
      </p:sp>
    </p:spTree>
    <p:extLst>
      <p:ext uri="{BB962C8B-B14F-4D97-AF65-F5344CB8AC3E}">
        <p14:creationId xmlns:p14="http://schemas.microsoft.com/office/powerpoint/2010/main" val="79438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327967" y="892879"/>
            <a:ext cx="4938188" cy="73158"/>
          </a:xfrm>
          <a:prstGeom prst="rect">
            <a:avLst/>
          </a:prstGeom>
        </p:spPr>
      </p:pic>
      <p:pic>
        <p:nvPicPr>
          <p:cNvPr id="7" name="Imagine 6"/>
          <p:cNvPicPr>
            <a:picLocks noChangeAspect="1"/>
          </p:cNvPicPr>
          <p:nvPr/>
        </p:nvPicPr>
        <p:blipFill>
          <a:blip r:embed="rId3"/>
          <a:stretch>
            <a:fillRect/>
          </a:stretch>
        </p:blipFill>
        <p:spPr>
          <a:xfrm>
            <a:off x="269760" y="155916"/>
            <a:ext cx="672822" cy="572730"/>
          </a:xfrm>
          <a:prstGeom prst="rect">
            <a:avLst/>
          </a:prstGeom>
        </p:spPr>
      </p:pic>
      <p:pic>
        <p:nvPicPr>
          <p:cNvPr id="11" name="Imagine 10"/>
          <p:cNvPicPr>
            <a:picLocks noChangeAspect="1"/>
          </p:cNvPicPr>
          <p:nvPr/>
        </p:nvPicPr>
        <p:blipFill>
          <a:blip r:embed="rId4"/>
          <a:stretch>
            <a:fillRect/>
          </a:stretch>
        </p:blipFill>
        <p:spPr>
          <a:xfrm>
            <a:off x="11233487" y="5893626"/>
            <a:ext cx="768163" cy="768163"/>
          </a:xfrm>
          <a:prstGeom prst="rect">
            <a:avLst/>
          </a:prstGeom>
        </p:spPr>
      </p:pic>
      <p:sp>
        <p:nvSpPr>
          <p:cNvPr id="21" name="CasetăText 20"/>
          <p:cNvSpPr txBox="1"/>
          <p:nvPr/>
        </p:nvSpPr>
        <p:spPr>
          <a:xfrm>
            <a:off x="3327967" y="55329"/>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3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err="1" smtClean="0">
                <a:solidFill>
                  <a:srgbClr val="002060"/>
                </a:solidFill>
                <a:latin typeface="Times New Roman" panose="02020603050405020304" pitchFamily="18" charset="0"/>
                <a:cs typeface="Times New Roman" panose="02020603050405020304" pitchFamily="18" charset="0"/>
              </a:rPr>
              <a:t>Findings and </a:t>
            </a:r>
            <a:r>
              <a:rPr lang="en" sz="2400" b="1" spc="75" dirty="0" smtClean="0">
                <a:solidFill>
                  <a:srgbClr val="002060"/>
                </a:solidFill>
                <a:latin typeface="Times New Roman" panose="02020603050405020304" pitchFamily="18" charset="0"/>
                <a:cs typeface="Times New Roman" panose="02020603050405020304" pitchFamily="18" charset="0"/>
              </a:rPr>
              <a:t>recommendations</a:t>
            </a:r>
            <a:endParaRPr lang="ro-RO" sz="2400" b="1" dirty="0"/>
          </a:p>
        </p:txBody>
      </p:sp>
      <p:sp>
        <p:nvSpPr>
          <p:cNvPr id="23" name="Dreptunghi 22"/>
          <p:cNvSpPr/>
          <p:nvPr/>
        </p:nvSpPr>
        <p:spPr>
          <a:xfrm>
            <a:off x="1123836" y="1244556"/>
            <a:ext cx="8718904" cy="369332"/>
          </a:xfrm>
          <a:prstGeom prst="rect">
            <a:avLst/>
          </a:prstGeom>
        </p:spPr>
        <p:txBody>
          <a:bodyPr wrap="square">
            <a:spAutoFit/>
          </a:bodyPr>
          <a:lstStyle/>
          <a:p>
            <a:pPr lvl="0" algn="just">
              <a:spcBef>
                <a:spcPts val="1200"/>
              </a:spcBef>
              <a:spcAft>
                <a:spcPts val="600"/>
              </a:spcAft>
              <a:tabLst>
                <a:tab pos="450215" algn="l"/>
              </a:tabLst>
            </a:pPr>
            <a:r>
              <a:rPr lang="en-US" b="1" i="1" spc="25" dirty="0" smtClean="0">
                <a:solidFill>
                  <a:srgbClr val="00B050"/>
                </a:solidFill>
                <a:latin typeface="Times New Roman" panose="02020603050405020304" pitchFamily="18" charset="0"/>
                <a:ea typeface="Times New Roman" panose="02020603050405020304" pitchFamily="18" charset="0"/>
              </a:rPr>
              <a:t>Managing</a:t>
            </a:r>
            <a:r>
              <a:rPr lang="ro-RO" b="1" i="1" spc="25" dirty="0" smtClean="0">
                <a:solidFill>
                  <a:srgbClr val="00B050"/>
                </a:solidFill>
                <a:latin typeface="Times New Roman" panose="02020603050405020304" pitchFamily="18" charset="0"/>
                <a:ea typeface="Times New Roman" panose="02020603050405020304" pitchFamily="18" charset="0"/>
              </a:rPr>
              <a:t> </a:t>
            </a:r>
            <a:r>
              <a:rPr lang="en-US" b="1" i="1" spc="25" dirty="0" smtClean="0">
                <a:solidFill>
                  <a:srgbClr val="00B050"/>
                </a:solidFill>
                <a:latin typeface="Times New Roman" panose="02020603050405020304" pitchFamily="18" charset="0"/>
                <a:ea typeface="Times New Roman" panose="02020603050405020304" pitchFamily="18" charset="0"/>
              </a:rPr>
              <a:t>the</a:t>
            </a:r>
            <a:r>
              <a:rPr lang="ro-RO" b="1" i="1" spc="25" dirty="0" smtClean="0">
                <a:solidFill>
                  <a:srgbClr val="00B050"/>
                </a:solidFill>
                <a:latin typeface="Times New Roman" panose="02020603050405020304" pitchFamily="18" charset="0"/>
                <a:ea typeface="Times New Roman" panose="02020603050405020304" pitchFamily="18" charset="0"/>
              </a:rPr>
              <a:t> </a:t>
            </a:r>
            <a:r>
              <a:rPr lang="en" b="1" i="1" spc="25" dirty="0" smtClean="0">
                <a:solidFill>
                  <a:srgbClr val="00B050"/>
                </a:solidFill>
                <a:latin typeface="Times New Roman" panose="02020603050405020304" pitchFamily="18" charset="0"/>
                <a:ea typeface="Times New Roman" panose="02020603050405020304" pitchFamily="18" charset="0"/>
              </a:rPr>
              <a:t>risks </a:t>
            </a:r>
            <a:r>
              <a:rPr lang="en" b="1" i="1" dirty="0">
                <a:solidFill>
                  <a:srgbClr val="00B050"/>
                </a:solidFill>
                <a:latin typeface="Times New Roman" panose="02020603050405020304" pitchFamily="18" charset="0"/>
                <a:ea typeface="Times New Roman" panose="02020603050405020304" pitchFamily="18" charset="0"/>
              </a:rPr>
              <a:t>in the implementation of national sustainable development targets</a:t>
            </a:r>
            <a:endParaRPr lang="ro-RO" dirty="0">
              <a:latin typeface="Times New Roman" panose="02020603050405020304" pitchFamily="18" charset="0"/>
              <a:ea typeface="Times New Roman" panose="02020603050405020304" pitchFamily="18" charset="0"/>
            </a:endParaRPr>
          </a:p>
        </p:txBody>
      </p:sp>
      <p:sp>
        <p:nvSpPr>
          <p:cNvPr id="24" name="Dreptunghi 23"/>
          <p:cNvSpPr/>
          <p:nvPr/>
        </p:nvSpPr>
        <p:spPr>
          <a:xfrm>
            <a:off x="6630342" y="2213263"/>
            <a:ext cx="4773779" cy="1754326"/>
          </a:xfrm>
          <a:prstGeom prst="rect">
            <a:avLst/>
          </a:prstGeom>
        </p:spPr>
        <p:txBody>
          <a:bodyPr wrap="square">
            <a:spAutoFit/>
          </a:bodyPr>
          <a:lstStyle/>
          <a:p>
            <a:pPr marL="548640" marR="548640" algn="just">
              <a:spcBef>
                <a:spcPts val="600"/>
              </a:spcBef>
              <a:spcAft>
                <a:spcPts val="600"/>
              </a:spcAft>
            </a:pPr>
            <a:r>
              <a:rPr lang="en" b="1" i="1" dirty="0" smtClean="0">
                <a:solidFill>
                  <a:srgbClr val="4472C4"/>
                </a:solidFill>
                <a:latin typeface="Times New Roman" panose="02020603050405020304" pitchFamily="18" charset="0"/>
                <a:ea typeface="Calibri" panose="020F0502020204030204" pitchFamily="34" charset="0"/>
              </a:rPr>
              <a:t>R9.</a:t>
            </a:r>
            <a:r>
              <a:rPr lang="en" i="1" dirty="0" smtClean="0">
                <a:solidFill>
                  <a:srgbClr val="4472C4"/>
                </a:solidFill>
                <a:latin typeface="Times New Roman" panose="02020603050405020304" pitchFamily="18" charset="0"/>
                <a:ea typeface="Calibri" panose="020F0502020204030204" pitchFamily="34" charset="0"/>
              </a:rPr>
              <a:t> </a:t>
            </a:r>
            <a:r>
              <a:rPr lang="en" i="1" dirty="0">
                <a:solidFill>
                  <a:srgbClr val="4472C4"/>
                </a:solidFill>
                <a:latin typeface="Times New Roman" panose="02020603050405020304" pitchFamily="18" charset="0"/>
                <a:ea typeface="Calibri" panose="020F0502020204030204" pitchFamily="34" charset="0"/>
              </a:rPr>
              <a:t>Taking measures by MMAP regarding the causes identified as generating risks that affect the implementation of sustainable development in order to reduce the level of </a:t>
            </a:r>
            <a:r>
              <a:rPr lang="en" i="1" dirty="0" smtClean="0">
                <a:solidFill>
                  <a:srgbClr val="4472C4"/>
                </a:solidFill>
                <a:latin typeface="Times New Roman" panose="02020603050405020304" pitchFamily="18" charset="0"/>
                <a:ea typeface="Calibri" panose="020F0502020204030204" pitchFamily="34" charset="0"/>
              </a:rPr>
              <a:t>risks</a:t>
            </a:r>
            <a:r>
              <a:rPr lang="ro-RO" i="1" dirty="0" smtClean="0">
                <a:solidFill>
                  <a:srgbClr val="4472C4"/>
                </a:solidFill>
                <a:latin typeface="Times New Roman" panose="02020603050405020304" pitchFamily="18" charset="0"/>
                <a:ea typeface="Calibri" panose="020F0502020204030204" pitchFamily="34" charset="0"/>
              </a:rPr>
              <a:t>.</a:t>
            </a:r>
            <a:endParaRPr lang="en" i="1" dirty="0">
              <a:solidFill>
                <a:srgbClr val="4472C4"/>
              </a:solidFill>
              <a:latin typeface="Times New Roman" panose="02020603050405020304" pitchFamily="18" charset="0"/>
              <a:ea typeface="Calibri" panose="020F0502020204030204" pitchFamily="34" charset="0"/>
            </a:endParaRPr>
          </a:p>
        </p:txBody>
      </p:sp>
      <p:grpSp>
        <p:nvGrpSpPr>
          <p:cNvPr id="25" name="Grupare 24"/>
          <p:cNvGrpSpPr/>
          <p:nvPr/>
        </p:nvGrpSpPr>
        <p:grpSpPr>
          <a:xfrm>
            <a:off x="6851758" y="1838126"/>
            <a:ext cx="1955811" cy="369332"/>
            <a:chOff x="475130" y="4953851"/>
            <a:chExt cx="1955811" cy="369332"/>
          </a:xfrm>
        </p:grpSpPr>
        <p:pic>
          <p:nvPicPr>
            <p:cNvPr id="2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30" y="4992323"/>
              <a:ext cx="247650" cy="2667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3"/>
            <p:cNvSpPr>
              <a:spLocks noChangeArrowheads="1"/>
            </p:cNvSpPr>
            <p:nvPr/>
          </p:nvSpPr>
          <p:spPr bwMode="auto">
            <a:xfrm>
              <a:off x="837813" y="4953851"/>
              <a:ext cx="159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kumimoji="0" lang="ro-RO" altLang="ro-RO"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8" name="Grupare 27"/>
          <p:cNvGrpSpPr/>
          <p:nvPr/>
        </p:nvGrpSpPr>
        <p:grpSpPr>
          <a:xfrm>
            <a:off x="1123836" y="1819009"/>
            <a:ext cx="1811887" cy="380522"/>
            <a:chOff x="1168030" y="1248508"/>
            <a:chExt cx="1811887" cy="447071"/>
          </a:xfrm>
        </p:grpSpPr>
        <p:sp>
          <p:nvSpPr>
            <p:cNvPr id="29" name="Rectangle 3"/>
            <p:cNvSpPr>
              <a:spLocks noChangeArrowheads="1"/>
            </p:cNvSpPr>
            <p:nvPr/>
          </p:nvSpPr>
          <p:spPr bwMode="auto">
            <a:xfrm>
              <a:off x="1516055" y="1326247"/>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30" name="Group 552"/>
            <p:cNvGrpSpPr/>
            <p:nvPr/>
          </p:nvGrpSpPr>
          <p:grpSpPr>
            <a:xfrm>
              <a:off x="1168030" y="1248508"/>
              <a:ext cx="465984" cy="414515"/>
              <a:chOff x="6238876" y="2390775"/>
              <a:chExt cx="576262" cy="419101"/>
            </a:xfrm>
            <a:solidFill>
              <a:schemeClr val="tx1"/>
            </a:solidFill>
          </p:grpSpPr>
          <p:sp>
            <p:nvSpPr>
              <p:cNvPr id="31"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Dreptunghi 2"/>
          <p:cNvSpPr/>
          <p:nvPr/>
        </p:nvSpPr>
        <p:spPr>
          <a:xfrm>
            <a:off x="942582" y="2321930"/>
            <a:ext cx="5458218" cy="2754600"/>
          </a:xfrm>
          <a:prstGeom prst="rect">
            <a:avLst/>
          </a:prstGeom>
        </p:spPr>
        <p:txBody>
          <a:bodyPr wrap="square">
            <a:spAutoFit/>
          </a:bodyPr>
          <a:lstStyle/>
          <a:p>
            <a:pPr algn="just">
              <a:spcAft>
                <a:spcPts val="600"/>
              </a:spcAft>
            </a:pPr>
            <a:r>
              <a:rPr lang="en" sz="1400" dirty="0">
                <a:latin typeface="Times New Roman" panose="02020603050405020304" pitchFamily="18" charset="0"/>
                <a:ea typeface="Calibri" panose="020F0502020204030204" pitchFamily="34" charset="0"/>
              </a:rPr>
              <a:t>According to the analysis of the data recorded in the </a:t>
            </a:r>
            <a:r>
              <a:rPr lang="en" sz="1400" dirty="0" smtClean="0">
                <a:latin typeface="Times New Roman" panose="02020603050405020304" pitchFamily="18" charset="0"/>
                <a:ea typeface="Calibri" panose="020F0502020204030204" pitchFamily="34" charset="0"/>
              </a:rPr>
              <a:t>Risk Register, </a:t>
            </a:r>
            <a:r>
              <a:rPr lang="en" sz="1400" dirty="0">
                <a:latin typeface="Times New Roman" panose="02020603050405020304" pitchFamily="18" charset="0"/>
                <a:ea typeface="Calibri" panose="020F0502020204030204" pitchFamily="34" charset="0"/>
              </a:rPr>
              <a:t>it was found that, for the objective </a:t>
            </a:r>
            <a:r>
              <a:rPr lang="en" sz="1400" dirty="0" smtClean="0">
                <a:latin typeface="Times New Roman" panose="02020603050405020304" pitchFamily="18" charset="0"/>
                <a:ea typeface="Calibri" panose="020F0502020204030204" pitchFamily="34" charset="0"/>
              </a:rPr>
              <a:t>taken as an example (OG.7 Sustainable </a:t>
            </a:r>
            <a:r>
              <a:rPr lang="en" sz="1400" i="1" dirty="0" smtClean="0">
                <a:latin typeface="Times New Roman" panose="02020603050405020304" pitchFamily="18" charset="0"/>
                <a:cs typeface="Times New Roman" panose="02020603050405020304" pitchFamily="18" charset="0"/>
              </a:rPr>
              <a:t>development </a:t>
            </a:r>
            <a:r>
              <a:rPr lang="en" sz="1400" i="1" dirty="0">
                <a:latin typeface="Times New Roman" panose="02020603050405020304" pitchFamily="18" charset="0"/>
                <a:cs typeface="Times New Roman" panose="02020603050405020304" pitchFamily="18" charset="0"/>
              </a:rPr>
              <a:t>and reduction of greenhouse gas emissions from economic activities in accordance with EU targets and adaptation to the impact of climate change, both the current , as well as </a:t>
            </a:r>
            <a:r>
              <a:rPr lang="en" sz="1400" i="1" dirty="0" smtClean="0">
                <a:latin typeface="Times New Roman" panose="02020603050405020304" pitchFamily="18" charset="0"/>
                <a:cs typeface="Times New Roman" panose="02020603050405020304" pitchFamily="18" charset="0"/>
              </a:rPr>
              <a:t>future ones) </a:t>
            </a:r>
            <a:r>
              <a:rPr lang="en" sz="1400" dirty="0" smtClean="0">
                <a:latin typeface="Times New Roman" panose="02020603050405020304" pitchFamily="18" charset="0"/>
                <a:ea typeface="Calibri" panose="020F0502020204030204" pitchFamily="34" charset="0"/>
              </a:rPr>
              <a:t>, </a:t>
            </a:r>
            <a:r>
              <a:rPr lang="en" sz="1400" b="1" dirty="0">
                <a:latin typeface="Times New Roman" panose="02020603050405020304" pitchFamily="18" charset="0"/>
                <a:ea typeface="Calibri" panose="020F0502020204030204" pitchFamily="34" charset="0"/>
              </a:rPr>
              <a:t>that the level of risks remained the same, which means that the measures taken by MMAP were insufficient to reduce the level of these risks </a:t>
            </a:r>
            <a:r>
              <a:rPr lang="en" sz="1400" dirty="0">
                <a:latin typeface="Times New Roman" panose="02020603050405020304" pitchFamily="18" charset="0"/>
                <a:ea typeface="Calibri" panose="020F0502020204030204" pitchFamily="34" charset="0"/>
              </a:rPr>
              <a:t>. In the same situation are the risks related to the other objectives.</a:t>
            </a:r>
          </a:p>
          <a:p>
            <a:pPr algn="just">
              <a:spcAft>
                <a:spcPts val="600"/>
              </a:spcAft>
            </a:pPr>
            <a:r>
              <a:rPr lang="en" sz="1400" dirty="0">
                <a:latin typeface="Times New Roman" panose="02020603050405020304" pitchFamily="18" charset="0"/>
                <a:ea typeface="Calibri" panose="020F0502020204030204" pitchFamily="34" charset="0"/>
              </a:rPr>
              <a:t>Regarding the way of elaborating, updating and monitoring the sectoral strategies, the audit team found that this </a:t>
            </a:r>
            <a:r>
              <a:rPr lang="en" sz="1400" b="1" dirty="0">
                <a:latin typeface="Times New Roman" panose="02020603050405020304" pitchFamily="18" charset="0"/>
                <a:ea typeface="Calibri" panose="020F0502020204030204" pitchFamily="34" charset="0"/>
              </a:rPr>
              <a:t>risk monitoring activity is not </a:t>
            </a:r>
            <a:r>
              <a:rPr lang="en" sz="1400" b="1" dirty="0" err="1">
                <a:latin typeface="Times New Roman" panose="02020603050405020304" pitchFamily="18" charset="0"/>
                <a:ea typeface="Calibri" panose="020F0502020204030204" pitchFamily="34" charset="0"/>
              </a:rPr>
              <a:t>processed </a:t>
            </a:r>
            <a:r>
              <a:rPr lang="en" sz="1400" dirty="0">
                <a:latin typeface="Times New Roman" panose="02020603050405020304" pitchFamily="18" charset="0"/>
                <a:ea typeface="Calibri" panose="020F0502020204030204" pitchFamily="34" charset="0"/>
              </a:rPr>
              <a:t>at the level of any specialized technical direction of the ministry.</a:t>
            </a:r>
          </a:p>
        </p:txBody>
      </p:sp>
    </p:spTree>
    <p:extLst>
      <p:ext uri="{BB962C8B-B14F-4D97-AF65-F5344CB8AC3E}">
        <p14:creationId xmlns:p14="http://schemas.microsoft.com/office/powerpoint/2010/main" val="2736272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Logo românia-durabila.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3815" y="5857863"/>
            <a:ext cx="764931" cy="764931"/>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ine 76"/>
          <p:cNvPicPr>
            <a:picLocks noChangeAspect="1"/>
          </p:cNvPicPr>
          <p:nvPr/>
        </p:nvPicPr>
        <p:blipFill>
          <a:blip r:embed="rId3"/>
          <a:stretch>
            <a:fillRect/>
          </a:stretch>
        </p:blipFill>
        <p:spPr>
          <a:xfrm>
            <a:off x="3301590" y="841749"/>
            <a:ext cx="4938188" cy="73158"/>
          </a:xfrm>
          <a:prstGeom prst="rect">
            <a:avLst/>
          </a:prstGeom>
        </p:spPr>
      </p:pic>
      <p:pic>
        <p:nvPicPr>
          <p:cNvPr id="6" name="Imagine 5"/>
          <p:cNvPicPr>
            <a:picLocks noChangeAspect="1"/>
          </p:cNvPicPr>
          <p:nvPr/>
        </p:nvPicPr>
        <p:blipFill>
          <a:blip r:embed="rId4"/>
          <a:stretch>
            <a:fillRect/>
          </a:stretch>
        </p:blipFill>
        <p:spPr>
          <a:xfrm>
            <a:off x="269760" y="155916"/>
            <a:ext cx="672822" cy="572730"/>
          </a:xfrm>
          <a:prstGeom prst="rect">
            <a:avLst/>
          </a:prstGeom>
        </p:spPr>
      </p:pic>
      <p:sp>
        <p:nvSpPr>
          <p:cNvPr id="5" name="Dreptunghi 4"/>
          <p:cNvSpPr/>
          <p:nvPr/>
        </p:nvSpPr>
        <p:spPr>
          <a:xfrm>
            <a:off x="1180838" y="1079437"/>
            <a:ext cx="9424665" cy="646331"/>
          </a:xfrm>
          <a:prstGeom prst="rect">
            <a:avLst/>
          </a:prstGeom>
        </p:spPr>
        <p:txBody>
          <a:bodyPr wrap="square">
            <a:spAutoFit/>
          </a:bodyPr>
          <a:lstStyle/>
          <a:p>
            <a:pPr lvl="0" algn="just">
              <a:spcBef>
                <a:spcPts val="1200"/>
              </a:spcBef>
              <a:spcAft>
                <a:spcPts val="600"/>
              </a:spcAft>
              <a:tabLst>
                <a:tab pos="450215" algn="l"/>
              </a:tabLst>
            </a:pPr>
            <a:r>
              <a:rPr lang="en" b="1" i="1" spc="25" dirty="0">
                <a:solidFill>
                  <a:srgbClr val="00B050"/>
                </a:solidFill>
                <a:latin typeface="Times New Roman" panose="02020603050405020304" pitchFamily="18" charset="0"/>
                <a:ea typeface="Times New Roman" panose="02020603050405020304" pitchFamily="18" charset="0"/>
              </a:rPr>
              <a:t>Coordination, collaboration and communication between the institutions responsible for the implementation and achievement of sustainable development objectives</a:t>
            </a:r>
            <a:endParaRPr lang="ro-RO" dirty="0">
              <a:solidFill>
                <a:srgbClr val="00B050"/>
              </a:solidFill>
              <a:latin typeface="Times New Roman" panose="02020603050405020304" pitchFamily="18" charset="0"/>
              <a:ea typeface="Times New Roman" panose="02020603050405020304" pitchFamily="18" charset="0"/>
            </a:endParaRPr>
          </a:p>
        </p:txBody>
      </p:sp>
      <p:sp>
        <p:nvSpPr>
          <p:cNvPr id="8" name="Dreptunghi 7"/>
          <p:cNvSpPr/>
          <p:nvPr/>
        </p:nvSpPr>
        <p:spPr>
          <a:xfrm>
            <a:off x="6521570" y="3253157"/>
            <a:ext cx="4662245" cy="2862322"/>
          </a:xfrm>
          <a:prstGeom prst="rect">
            <a:avLst/>
          </a:prstGeom>
        </p:spPr>
        <p:txBody>
          <a:bodyPr wrap="square">
            <a:spAutoFit/>
          </a:bodyPr>
          <a:lstStyle/>
          <a:p>
            <a:pPr marL="548640" marR="548640" algn="just">
              <a:spcBef>
                <a:spcPts val="600"/>
              </a:spcBef>
              <a:spcAft>
                <a:spcPts val="600"/>
              </a:spcAft>
            </a:pPr>
            <a:r>
              <a:rPr lang="en" b="1" i="1" dirty="0" smtClean="0">
                <a:solidFill>
                  <a:srgbClr val="4472C4"/>
                </a:solidFill>
                <a:latin typeface="Times New Roman" panose="02020603050405020304" pitchFamily="18" charset="0"/>
                <a:ea typeface="Calibri" panose="020F0502020204030204" pitchFamily="34" charset="0"/>
              </a:rPr>
              <a:t>R10.</a:t>
            </a:r>
            <a:r>
              <a:rPr lang="en" i="1" dirty="0" smtClean="0">
                <a:solidFill>
                  <a:srgbClr val="4472C4"/>
                </a:solidFill>
                <a:latin typeface="Times New Roman" panose="02020603050405020304" pitchFamily="18" charset="0"/>
                <a:ea typeface="Calibri" panose="020F0502020204030204" pitchFamily="34" charset="0"/>
              </a:rPr>
              <a:t> </a:t>
            </a:r>
            <a:r>
              <a:rPr lang="en" i="1" dirty="0">
                <a:solidFill>
                  <a:srgbClr val="4472C4"/>
                </a:solidFill>
                <a:latin typeface="Times New Roman" panose="02020603050405020304" pitchFamily="18" charset="0"/>
                <a:ea typeface="Calibri" panose="020F0502020204030204" pitchFamily="34" charset="0"/>
              </a:rPr>
              <a:t>The reanalysis by MMAP together with DDD of the mode of coordination, collaboration and communication regarding sustainable development, in order to standardize the administrative interaction between central public authorities and subordinate units with responsibilities in the implementation of SNDDR 2030.</a:t>
            </a:r>
          </a:p>
        </p:txBody>
      </p:sp>
      <p:grpSp>
        <p:nvGrpSpPr>
          <p:cNvPr id="11" name="Grupare 10"/>
          <p:cNvGrpSpPr/>
          <p:nvPr/>
        </p:nvGrpSpPr>
        <p:grpSpPr>
          <a:xfrm>
            <a:off x="7141351" y="2783455"/>
            <a:ext cx="1955811" cy="369332"/>
            <a:chOff x="475130" y="4953851"/>
            <a:chExt cx="1955811" cy="369332"/>
          </a:xfrm>
        </p:grpSpPr>
        <p:pic>
          <p:nvPicPr>
            <p:cNvPr id="12"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30" y="4992323"/>
              <a:ext cx="247650" cy="2667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837813" y="4953851"/>
              <a:ext cx="159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kumimoji="0" lang="ro-RO" altLang="ro-RO"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4" name="CasetăText 13"/>
          <p:cNvSpPr txBox="1"/>
          <p:nvPr/>
        </p:nvSpPr>
        <p:spPr>
          <a:xfrm>
            <a:off x="3301590" y="26782"/>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3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err="1" smtClean="0">
                <a:solidFill>
                  <a:srgbClr val="002060"/>
                </a:solidFill>
                <a:latin typeface="Times New Roman" panose="02020603050405020304" pitchFamily="18" charset="0"/>
                <a:cs typeface="Times New Roman" panose="02020603050405020304" pitchFamily="18" charset="0"/>
              </a:rPr>
              <a:t>Findings and </a:t>
            </a:r>
            <a:r>
              <a:rPr lang="en" sz="2400" b="1" spc="75" dirty="0" smtClean="0">
                <a:solidFill>
                  <a:srgbClr val="002060"/>
                </a:solidFill>
                <a:latin typeface="Times New Roman" panose="02020603050405020304" pitchFamily="18" charset="0"/>
                <a:cs typeface="Times New Roman" panose="02020603050405020304" pitchFamily="18" charset="0"/>
              </a:rPr>
              <a:t>recommendations</a:t>
            </a:r>
            <a:endParaRPr lang="ro-RO" sz="2400" b="1" dirty="0"/>
          </a:p>
        </p:txBody>
      </p:sp>
      <p:grpSp>
        <p:nvGrpSpPr>
          <p:cNvPr id="15" name="Group 188"/>
          <p:cNvGrpSpPr/>
          <p:nvPr/>
        </p:nvGrpSpPr>
        <p:grpSpPr>
          <a:xfrm>
            <a:off x="599946" y="1141142"/>
            <a:ext cx="395397" cy="250418"/>
            <a:chOff x="3175000" y="3792538"/>
            <a:chExt cx="190500" cy="120650"/>
          </a:xfrm>
          <a:solidFill>
            <a:srgbClr val="1FBD86"/>
          </a:solidFill>
        </p:grpSpPr>
        <p:sp>
          <p:nvSpPr>
            <p:cNvPr id="16"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upare 22"/>
          <p:cNvGrpSpPr/>
          <p:nvPr/>
        </p:nvGrpSpPr>
        <p:grpSpPr>
          <a:xfrm>
            <a:off x="995343" y="2821927"/>
            <a:ext cx="1811887" cy="380522"/>
            <a:chOff x="1168030" y="1248508"/>
            <a:chExt cx="1811887" cy="447071"/>
          </a:xfrm>
        </p:grpSpPr>
        <p:sp>
          <p:nvSpPr>
            <p:cNvPr id="24" name="Rectangle 3"/>
            <p:cNvSpPr>
              <a:spLocks noChangeArrowheads="1"/>
            </p:cNvSpPr>
            <p:nvPr/>
          </p:nvSpPr>
          <p:spPr bwMode="auto">
            <a:xfrm>
              <a:off x="1516055" y="1326247"/>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25" name="Group 552"/>
            <p:cNvGrpSpPr/>
            <p:nvPr/>
          </p:nvGrpSpPr>
          <p:grpSpPr>
            <a:xfrm>
              <a:off x="1168030" y="1248508"/>
              <a:ext cx="465984" cy="414515"/>
              <a:chOff x="6238876" y="2390775"/>
              <a:chExt cx="576262" cy="419101"/>
            </a:xfrm>
            <a:solidFill>
              <a:schemeClr val="tx1"/>
            </a:solidFill>
          </p:grpSpPr>
          <p:sp>
            <p:nvSpPr>
              <p:cNvPr id="26"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Dreptunghi 2"/>
          <p:cNvSpPr/>
          <p:nvPr/>
        </p:nvSpPr>
        <p:spPr>
          <a:xfrm>
            <a:off x="1284176" y="3270997"/>
            <a:ext cx="4900964" cy="2031325"/>
          </a:xfrm>
          <a:prstGeom prst="rect">
            <a:avLst/>
          </a:prstGeom>
        </p:spPr>
        <p:txBody>
          <a:bodyPr wrap="square">
            <a:spAutoFit/>
          </a:bodyPr>
          <a:lstStyle/>
          <a:p>
            <a:pPr algn="just">
              <a:spcAft>
                <a:spcPts val="600"/>
              </a:spcAft>
            </a:pPr>
            <a:r>
              <a:rPr lang="en" dirty="0" smtClean="0">
                <a:latin typeface="Times New Roman" panose="02020603050405020304" pitchFamily="18" charset="0"/>
                <a:ea typeface="Calibri" panose="020F0502020204030204" pitchFamily="34" charset="0"/>
              </a:rPr>
              <a:t>It was found that </a:t>
            </a:r>
            <a:r>
              <a:rPr lang="en" b="1" dirty="0">
                <a:latin typeface="Times New Roman" panose="02020603050405020304" pitchFamily="18" charset="0"/>
                <a:ea typeface="Calibri" panose="020F0502020204030204" pitchFamily="34" charset="0"/>
              </a:rPr>
              <a:t>the existing coordination, collaboration and joint process </a:t>
            </a:r>
            <a:r>
              <a:rPr lang="en" dirty="0">
                <a:latin typeface="Times New Roman" panose="02020603050405020304" pitchFamily="18" charset="0"/>
                <a:ea typeface="Calibri" panose="020F0502020204030204" pitchFamily="34" charset="0"/>
              </a:rPr>
              <a:t>between the coordinating institutions and subordinate entities with implementation and achievement of sustainable development objectives </a:t>
            </a:r>
            <a:r>
              <a:rPr lang="en" b="1" dirty="0">
                <a:latin typeface="Times New Roman" panose="02020603050405020304" pitchFamily="18" charset="0"/>
                <a:ea typeface="Calibri" panose="020F0502020204030204" pitchFamily="34" charset="0"/>
              </a:rPr>
              <a:t>does not seem to be an effective one, as there is no clear segregation </a:t>
            </a:r>
            <a:r>
              <a:rPr lang="en" dirty="0">
                <a:latin typeface="Times New Roman" panose="02020603050405020304" pitchFamily="18" charset="0"/>
                <a:ea typeface="Calibri" panose="020F0502020204030204" pitchFamily="34" charset="0"/>
              </a:rPr>
              <a:t>of duties between the parties involved in the implementation of the strategy.</a:t>
            </a:r>
          </a:p>
        </p:txBody>
      </p:sp>
    </p:spTree>
    <p:extLst>
      <p:ext uri="{BB962C8B-B14F-4D97-AF65-F5344CB8AC3E}">
        <p14:creationId xmlns:p14="http://schemas.microsoft.com/office/powerpoint/2010/main" val="3241030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tăText 10"/>
          <p:cNvSpPr txBox="1"/>
          <p:nvPr/>
        </p:nvSpPr>
        <p:spPr>
          <a:xfrm>
            <a:off x="3330016" y="0"/>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3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err="1" smtClean="0">
                <a:solidFill>
                  <a:srgbClr val="002060"/>
                </a:solidFill>
                <a:latin typeface="Times New Roman" panose="02020603050405020304" pitchFamily="18" charset="0"/>
                <a:cs typeface="Times New Roman" panose="02020603050405020304" pitchFamily="18" charset="0"/>
              </a:rPr>
              <a:t>Findings and </a:t>
            </a:r>
            <a:r>
              <a:rPr lang="en" sz="2400" b="1" spc="75" dirty="0" smtClean="0">
                <a:solidFill>
                  <a:srgbClr val="002060"/>
                </a:solidFill>
                <a:latin typeface="Times New Roman" panose="02020603050405020304" pitchFamily="18" charset="0"/>
                <a:cs typeface="Times New Roman" panose="02020603050405020304" pitchFamily="18" charset="0"/>
              </a:rPr>
              <a:t>recommendations</a:t>
            </a:r>
            <a:endParaRPr lang="ro-RO" sz="2400" b="1" dirty="0"/>
          </a:p>
        </p:txBody>
      </p:sp>
      <p:pic>
        <p:nvPicPr>
          <p:cNvPr id="57" name="Picture 2" descr="Logo românia-durabila.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3815" y="5857863"/>
            <a:ext cx="764931" cy="764931"/>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ine 76"/>
          <p:cNvPicPr>
            <a:picLocks noChangeAspect="1"/>
          </p:cNvPicPr>
          <p:nvPr/>
        </p:nvPicPr>
        <p:blipFill>
          <a:blip r:embed="rId3"/>
          <a:stretch>
            <a:fillRect/>
          </a:stretch>
        </p:blipFill>
        <p:spPr>
          <a:xfrm>
            <a:off x="3327967" y="857779"/>
            <a:ext cx="4938188" cy="73158"/>
          </a:xfrm>
          <a:prstGeom prst="rect">
            <a:avLst/>
          </a:prstGeom>
        </p:spPr>
      </p:pic>
      <p:pic>
        <p:nvPicPr>
          <p:cNvPr id="6" name="Imagine 5"/>
          <p:cNvPicPr>
            <a:picLocks noChangeAspect="1"/>
          </p:cNvPicPr>
          <p:nvPr/>
        </p:nvPicPr>
        <p:blipFill>
          <a:blip r:embed="rId4"/>
          <a:stretch>
            <a:fillRect/>
          </a:stretch>
        </p:blipFill>
        <p:spPr>
          <a:xfrm>
            <a:off x="269760" y="155916"/>
            <a:ext cx="672822" cy="572730"/>
          </a:xfrm>
          <a:prstGeom prst="rect">
            <a:avLst/>
          </a:prstGeom>
        </p:spPr>
      </p:pic>
      <p:sp>
        <p:nvSpPr>
          <p:cNvPr id="2" name="Dreptunghi 1"/>
          <p:cNvSpPr/>
          <p:nvPr/>
        </p:nvSpPr>
        <p:spPr>
          <a:xfrm>
            <a:off x="1114520" y="1072308"/>
            <a:ext cx="9568961" cy="369332"/>
          </a:xfrm>
          <a:prstGeom prst="rect">
            <a:avLst/>
          </a:prstGeom>
        </p:spPr>
        <p:txBody>
          <a:bodyPr wrap="square">
            <a:spAutoFit/>
          </a:bodyPr>
          <a:lstStyle/>
          <a:p>
            <a:pPr lvl="0" algn="just">
              <a:spcBef>
                <a:spcPts val="1200"/>
              </a:spcBef>
              <a:spcAft>
                <a:spcPts val="600"/>
              </a:spcAft>
              <a:tabLst>
                <a:tab pos="450215" algn="l"/>
              </a:tabLst>
            </a:pPr>
            <a:r>
              <a:rPr lang="en" b="1" i="1" spc="25" dirty="0">
                <a:latin typeface="Times New Roman" panose="02020603050405020304" pitchFamily="18" charset="0"/>
                <a:ea typeface="Times New Roman" panose="02020603050405020304" pitchFamily="18" charset="0"/>
              </a:rPr>
              <a:t>The stage of achievement of the sustainable development objectives related to the environment</a:t>
            </a:r>
            <a:endParaRPr lang="ro-RO" dirty="0">
              <a:latin typeface="Times New Roman" panose="02020603050405020304" pitchFamily="18" charset="0"/>
              <a:ea typeface="Times New Roman" panose="02020603050405020304" pitchFamily="18" charset="0"/>
            </a:endParaRPr>
          </a:p>
        </p:txBody>
      </p:sp>
      <p:grpSp>
        <p:nvGrpSpPr>
          <p:cNvPr id="8" name="Grupare 7"/>
          <p:cNvGrpSpPr/>
          <p:nvPr/>
        </p:nvGrpSpPr>
        <p:grpSpPr>
          <a:xfrm>
            <a:off x="7047781" y="1791921"/>
            <a:ext cx="1840778" cy="378629"/>
            <a:chOff x="475130" y="4992323"/>
            <a:chExt cx="1840778" cy="378629"/>
          </a:xfrm>
        </p:grpSpPr>
        <p:pic>
          <p:nvPicPr>
            <p:cNvPr id="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30" y="4992323"/>
              <a:ext cx="247650" cy="266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722780" y="5001620"/>
              <a:ext cx="159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kumimoji="0" lang="ro-RO" altLang="ro-RO"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CasetăText 4"/>
          <p:cNvSpPr txBox="1"/>
          <p:nvPr/>
        </p:nvSpPr>
        <p:spPr>
          <a:xfrm>
            <a:off x="7643003" y="3932004"/>
            <a:ext cx="4218318" cy="1754326"/>
          </a:xfrm>
          <a:prstGeom prst="rect">
            <a:avLst/>
          </a:prstGeom>
          <a:noFill/>
        </p:spPr>
        <p:txBody>
          <a:bodyPr wrap="square" rtlCol="0">
            <a:spAutoFit/>
          </a:bodyPr>
          <a:lstStyle/>
          <a:p>
            <a:r>
              <a:rPr lang="en" b="1" dirty="0" smtClean="0">
                <a:solidFill>
                  <a:srgbClr val="2F5496"/>
                </a:solidFill>
                <a:latin typeface="Times New Roman" panose="02020603050405020304" pitchFamily="18" charset="0"/>
                <a:ea typeface="Calibri" panose="020F0502020204030204" pitchFamily="34" charset="0"/>
              </a:rPr>
              <a:t>R12 </a:t>
            </a:r>
            <a:r>
              <a:rPr lang="en" dirty="0" smtClean="0">
                <a:solidFill>
                  <a:srgbClr val="2F5496"/>
                </a:solidFill>
                <a:latin typeface="Times New Roman" panose="02020603050405020304" pitchFamily="18" charset="0"/>
                <a:ea typeface="Calibri" panose="020F0502020204030204" pitchFamily="34" charset="0"/>
              </a:rPr>
              <a:t>. </a:t>
            </a:r>
            <a:r>
              <a:rPr lang="en" i="1" dirty="0">
                <a:solidFill>
                  <a:srgbClr val="4472C4"/>
                </a:solidFill>
                <a:latin typeface="Times New Roman" panose="02020603050405020304" pitchFamily="18" charset="0"/>
                <a:ea typeface="Calibri" panose="020F0502020204030204" pitchFamily="34" charset="0"/>
              </a:rPr>
              <a:t>Initiating consultations with DDD and INS in order to harmonize the set of national indicators to meet the reporting requirements of the European Environment Agency (EEA), according to the proposal formulated by </a:t>
            </a:r>
            <a:r>
              <a:rPr lang="en" i="1" dirty="0" smtClean="0">
                <a:solidFill>
                  <a:srgbClr val="4472C4"/>
                </a:solidFill>
                <a:latin typeface="Times New Roman" panose="02020603050405020304" pitchFamily="18" charset="0"/>
                <a:ea typeface="Calibri" panose="020F0502020204030204" pitchFamily="34" charset="0"/>
              </a:rPr>
              <a:t>ANPM</a:t>
            </a:r>
            <a:r>
              <a:rPr lang="ro-RO" i="1" dirty="0" smtClean="0">
                <a:solidFill>
                  <a:srgbClr val="4472C4"/>
                </a:solidFill>
                <a:latin typeface="Times New Roman" panose="02020603050405020304" pitchFamily="18" charset="0"/>
                <a:ea typeface="Calibri" panose="020F0502020204030204" pitchFamily="34" charset="0"/>
              </a:rPr>
              <a:t>.</a:t>
            </a:r>
            <a:endParaRPr lang="en" i="1" dirty="0">
              <a:solidFill>
                <a:srgbClr val="4472C4"/>
              </a:solidFill>
              <a:latin typeface="Times New Roman" panose="02020603050405020304" pitchFamily="18" charset="0"/>
              <a:ea typeface="Calibri" panose="020F0502020204030204" pitchFamily="34" charset="0"/>
            </a:endParaRPr>
          </a:p>
        </p:txBody>
      </p:sp>
      <p:sp>
        <p:nvSpPr>
          <p:cNvPr id="12" name="Dreptunghi 11"/>
          <p:cNvSpPr/>
          <p:nvPr/>
        </p:nvSpPr>
        <p:spPr>
          <a:xfrm>
            <a:off x="7047781" y="2179024"/>
            <a:ext cx="5381722" cy="1754326"/>
          </a:xfrm>
          <a:prstGeom prst="rect">
            <a:avLst/>
          </a:prstGeom>
        </p:spPr>
        <p:txBody>
          <a:bodyPr wrap="square">
            <a:spAutoFit/>
          </a:bodyPr>
          <a:lstStyle/>
          <a:p>
            <a:pPr marL="548640" marR="548640" algn="just">
              <a:spcBef>
                <a:spcPts val="1800"/>
              </a:spcBef>
              <a:spcAft>
                <a:spcPts val="600"/>
              </a:spcAft>
            </a:pPr>
            <a:r>
              <a:rPr lang="en" b="1" i="1" dirty="0">
                <a:solidFill>
                  <a:srgbClr val="4472C4"/>
                </a:solidFill>
                <a:latin typeface="Times New Roman" panose="02020603050405020304" pitchFamily="18" charset="0"/>
                <a:ea typeface="Calibri" panose="020F0502020204030204" pitchFamily="34" charset="0"/>
              </a:rPr>
              <a:t>R11 </a:t>
            </a:r>
            <a:r>
              <a:rPr lang="en" i="1" dirty="0">
                <a:solidFill>
                  <a:srgbClr val="4472C4"/>
                </a:solidFill>
                <a:latin typeface="Times New Roman" panose="02020603050405020304" pitchFamily="18" charset="0"/>
                <a:ea typeface="Calibri" panose="020F0502020204030204" pitchFamily="34" charset="0"/>
              </a:rPr>
              <a:t>. Monitoring and analyzing the data presented in the statistical data aggregator in the field of sustainable development promoted by the Department for Sustainable Development, in order to reflect a real picture of the environmental SDGs.</a:t>
            </a:r>
          </a:p>
        </p:txBody>
      </p:sp>
      <p:grpSp>
        <p:nvGrpSpPr>
          <p:cNvPr id="13" name="Grupare 12"/>
          <p:cNvGrpSpPr/>
          <p:nvPr/>
        </p:nvGrpSpPr>
        <p:grpSpPr>
          <a:xfrm>
            <a:off x="1211004" y="1826212"/>
            <a:ext cx="1811887" cy="380522"/>
            <a:chOff x="1168030" y="1248508"/>
            <a:chExt cx="1811887" cy="447071"/>
          </a:xfrm>
        </p:grpSpPr>
        <p:sp>
          <p:nvSpPr>
            <p:cNvPr id="14" name="Rectangle 3"/>
            <p:cNvSpPr>
              <a:spLocks noChangeArrowheads="1"/>
            </p:cNvSpPr>
            <p:nvPr/>
          </p:nvSpPr>
          <p:spPr bwMode="auto">
            <a:xfrm>
              <a:off x="1516055" y="1326247"/>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15" name="Group 552"/>
            <p:cNvGrpSpPr/>
            <p:nvPr/>
          </p:nvGrpSpPr>
          <p:grpSpPr>
            <a:xfrm>
              <a:off x="1168030" y="1248508"/>
              <a:ext cx="465984" cy="414515"/>
              <a:chOff x="6238876" y="2390775"/>
              <a:chExt cx="576262" cy="419101"/>
            </a:xfrm>
            <a:solidFill>
              <a:schemeClr val="tx1"/>
            </a:solidFill>
          </p:grpSpPr>
          <p:sp>
            <p:nvSpPr>
              <p:cNvPr id="16"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Dreptunghi 2"/>
          <p:cNvSpPr/>
          <p:nvPr/>
        </p:nvSpPr>
        <p:spPr>
          <a:xfrm>
            <a:off x="1115376" y="2409868"/>
            <a:ext cx="4783624" cy="3185487"/>
          </a:xfrm>
          <a:prstGeom prst="rect">
            <a:avLst/>
          </a:prstGeom>
        </p:spPr>
        <p:txBody>
          <a:bodyPr wrap="square">
            <a:spAutoFit/>
          </a:bodyPr>
          <a:lstStyle/>
          <a:p>
            <a:pPr algn="just">
              <a:spcAft>
                <a:spcPts val="600"/>
              </a:spcAft>
              <a:tabLst>
                <a:tab pos="5943600" algn="l"/>
              </a:tabLst>
            </a:pPr>
            <a:r>
              <a:rPr lang="en" sz="1400" dirty="0">
                <a:latin typeface="Times New Roman" panose="02020603050405020304" pitchFamily="18" charset="0"/>
                <a:ea typeface="Calibri" panose="020F0502020204030204" pitchFamily="34" charset="0"/>
              </a:rPr>
              <a:t>Currently, at the MMAP level, there is no mechanism for monitoring and reporting progress towards the implementation of the SNDDR 2030, and </a:t>
            </a:r>
            <a:r>
              <a:rPr lang="en" sz="1400" b="1" dirty="0">
                <a:latin typeface="Times New Roman" panose="02020603050405020304" pitchFamily="18" charset="0"/>
                <a:ea typeface="Calibri" panose="020F0502020204030204" pitchFamily="34" charset="0"/>
              </a:rPr>
              <a:t>no information regarding them can be found on the MMAP website. </a:t>
            </a:r>
            <a:r>
              <a:rPr lang="en" sz="1400" dirty="0">
                <a:latin typeface="Times New Roman" panose="02020603050405020304" pitchFamily="18" charset="0"/>
                <a:ea typeface="Calibri" panose="020F0502020204030204" pitchFamily="34" charset="0"/>
              </a:rPr>
              <a:t>The answers received from MMAP representatives in relation to the monitoring of sustainable development indicators referred to the national mechanism created by SNDDR 2030, through which the Department for Sustainable Development is the main coordinator of the implementation activities necessary to achieve the 17 sustainable development objectives - ODD of the Agenda </a:t>
            </a:r>
            <a:r>
              <a:rPr lang="en" sz="1400" dirty="0" smtClean="0">
                <a:latin typeface="Times New Roman" panose="02020603050405020304" pitchFamily="18" charset="0"/>
                <a:ea typeface="Calibri" panose="020F0502020204030204" pitchFamily="34" charset="0"/>
              </a:rPr>
              <a:t>2030. </a:t>
            </a:r>
          </a:p>
          <a:p>
            <a:pPr algn="just">
              <a:spcAft>
                <a:spcPts val="600"/>
              </a:spcAft>
              <a:tabLst>
                <a:tab pos="5943600" algn="l"/>
              </a:tabLst>
            </a:pPr>
            <a:r>
              <a:rPr lang="en" sz="1400" dirty="0" smtClean="0">
                <a:latin typeface="Times New Roman" panose="02020603050405020304" pitchFamily="18" charset="0"/>
                <a:ea typeface="Calibri" panose="020F0502020204030204" pitchFamily="34" charset="0"/>
              </a:rPr>
              <a:t>Given </a:t>
            </a:r>
            <a:r>
              <a:rPr lang="en" sz="1400" dirty="0">
                <a:latin typeface="Times New Roman" panose="02020603050405020304" pitchFamily="18" charset="0"/>
                <a:ea typeface="Calibri" panose="020F0502020204030204" pitchFamily="34" charset="0"/>
              </a:rPr>
              <a:t>the fact that </a:t>
            </a:r>
            <a:r>
              <a:rPr lang="en" sz="1400" b="1" dirty="0">
                <a:latin typeface="Times New Roman" panose="02020603050405020304" pitchFamily="18" charset="0"/>
                <a:ea typeface="Calibri" panose="020F0502020204030204" pitchFamily="34" charset="0"/>
              </a:rPr>
              <a:t>the indicators were updated in 2022, the data on the INS website are not </a:t>
            </a:r>
            <a:r>
              <a:rPr lang="en" sz="1400" b="1" dirty="0" smtClean="0">
                <a:latin typeface="Times New Roman" panose="02020603050405020304" pitchFamily="18" charset="0"/>
                <a:ea typeface="Calibri" panose="020F0502020204030204" pitchFamily="34" charset="0"/>
              </a:rPr>
              <a:t>complete</a:t>
            </a:r>
            <a:r>
              <a:rPr lang="en" sz="1400" dirty="0" smtClean="0">
                <a:latin typeface="Times New Roman" panose="02020603050405020304" pitchFamily="18" charset="0"/>
                <a:ea typeface="Calibri" panose="020F0502020204030204" pitchFamily="34" charset="0"/>
              </a:rPr>
              <a:t>, </a:t>
            </a:r>
            <a:r>
              <a:rPr lang="en" sz="1400" dirty="0">
                <a:latin typeface="Times New Roman" panose="02020603050405020304" pitchFamily="18" charset="0"/>
                <a:ea typeface="Calibri" panose="020F0502020204030204" pitchFamily="34" charset="0"/>
              </a:rPr>
              <a:t>some data series are up to 2019, others up to 2020.</a:t>
            </a:r>
          </a:p>
        </p:txBody>
      </p:sp>
    </p:spTree>
    <p:extLst>
      <p:ext uri="{BB962C8B-B14F-4D97-AF65-F5344CB8AC3E}">
        <p14:creationId xmlns:p14="http://schemas.microsoft.com/office/powerpoint/2010/main" val="160020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327967" y="892879"/>
            <a:ext cx="4938188" cy="73158"/>
          </a:xfrm>
          <a:prstGeom prst="rect">
            <a:avLst/>
          </a:prstGeom>
        </p:spPr>
      </p:pic>
      <p:pic>
        <p:nvPicPr>
          <p:cNvPr id="7" name="Imagine 6"/>
          <p:cNvPicPr>
            <a:picLocks noChangeAspect="1"/>
          </p:cNvPicPr>
          <p:nvPr/>
        </p:nvPicPr>
        <p:blipFill>
          <a:blip r:embed="rId3"/>
          <a:stretch>
            <a:fillRect/>
          </a:stretch>
        </p:blipFill>
        <p:spPr>
          <a:xfrm>
            <a:off x="269760" y="155916"/>
            <a:ext cx="672822" cy="572730"/>
          </a:xfrm>
          <a:prstGeom prst="rect">
            <a:avLst/>
          </a:prstGeom>
        </p:spPr>
      </p:pic>
      <p:pic>
        <p:nvPicPr>
          <p:cNvPr id="11" name="Imagine 10"/>
          <p:cNvPicPr>
            <a:picLocks noChangeAspect="1"/>
          </p:cNvPicPr>
          <p:nvPr/>
        </p:nvPicPr>
        <p:blipFill>
          <a:blip r:embed="rId4"/>
          <a:stretch>
            <a:fillRect/>
          </a:stretch>
        </p:blipFill>
        <p:spPr>
          <a:xfrm>
            <a:off x="11233487" y="5893626"/>
            <a:ext cx="768163" cy="768163"/>
          </a:xfrm>
          <a:prstGeom prst="rect">
            <a:avLst/>
          </a:prstGeom>
        </p:spPr>
      </p:pic>
      <p:sp>
        <p:nvSpPr>
          <p:cNvPr id="3" name="Dreptunghi 2"/>
          <p:cNvSpPr/>
          <p:nvPr/>
        </p:nvSpPr>
        <p:spPr>
          <a:xfrm>
            <a:off x="1031741" y="1150702"/>
            <a:ext cx="8909538" cy="646331"/>
          </a:xfrm>
          <a:prstGeom prst="rect">
            <a:avLst/>
          </a:prstGeom>
        </p:spPr>
        <p:txBody>
          <a:bodyPr wrap="square">
            <a:spAutoFit/>
          </a:bodyPr>
          <a:lstStyle/>
          <a:p>
            <a:pPr lvl="0" algn="just">
              <a:spcBef>
                <a:spcPts val="1200"/>
              </a:spcBef>
              <a:spcAft>
                <a:spcPts val="600"/>
              </a:spcAft>
              <a:tabLst>
                <a:tab pos="450215" algn="l"/>
              </a:tabLst>
            </a:pPr>
            <a:r>
              <a:rPr lang="en" b="1" i="1" spc="25" dirty="0">
                <a:latin typeface="Times New Roman" panose="02020603050405020304" pitchFamily="18" charset="0"/>
                <a:ea typeface="Times New Roman" panose="02020603050405020304" pitchFamily="18" charset="0"/>
              </a:rPr>
              <a:t>The degree of adequacy of sustainable development targets, synergies and conditionality between objectives</a:t>
            </a:r>
            <a:endParaRPr lang="ro-RO" dirty="0">
              <a:latin typeface="Times New Roman" panose="02020603050405020304" pitchFamily="18" charset="0"/>
              <a:ea typeface="Times New Roman" panose="02020603050405020304" pitchFamily="18" charset="0"/>
            </a:endParaRPr>
          </a:p>
        </p:txBody>
      </p:sp>
      <p:sp>
        <p:nvSpPr>
          <p:cNvPr id="9" name="Dreptunghi 8"/>
          <p:cNvSpPr/>
          <p:nvPr/>
        </p:nvSpPr>
        <p:spPr>
          <a:xfrm>
            <a:off x="6454435" y="2554289"/>
            <a:ext cx="4209709" cy="2308324"/>
          </a:xfrm>
          <a:prstGeom prst="rect">
            <a:avLst/>
          </a:prstGeom>
        </p:spPr>
        <p:txBody>
          <a:bodyPr wrap="square">
            <a:spAutoFit/>
          </a:bodyPr>
          <a:lstStyle/>
          <a:p>
            <a:pPr marL="548640" marR="548640" algn="just">
              <a:spcBef>
                <a:spcPts val="1800"/>
              </a:spcBef>
              <a:spcAft>
                <a:spcPts val="600"/>
              </a:spcAft>
            </a:pPr>
            <a:r>
              <a:rPr lang="en" b="1" i="1" dirty="0" smtClean="0">
                <a:solidFill>
                  <a:srgbClr val="2F5496"/>
                </a:solidFill>
                <a:latin typeface="Times New Roman" panose="02020603050405020304" pitchFamily="18" charset="0"/>
                <a:ea typeface="Calibri" panose="020F0502020204030204" pitchFamily="34" charset="0"/>
              </a:rPr>
              <a:t>R13.</a:t>
            </a:r>
            <a:r>
              <a:rPr lang="en" i="1" dirty="0" smtClean="0">
                <a:solidFill>
                  <a:srgbClr val="2F5496"/>
                </a:solidFill>
                <a:latin typeface="Times New Roman" panose="02020603050405020304" pitchFamily="18" charset="0"/>
                <a:ea typeface="Calibri" panose="020F0502020204030204" pitchFamily="34" charset="0"/>
              </a:rPr>
              <a:t> </a:t>
            </a:r>
            <a:r>
              <a:rPr lang="en" i="1" dirty="0">
                <a:solidFill>
                  <a:srgbClr val="2F5496"/>
                </a:solidFill>
                <a:latin typeface="Times New Roman" panose="02020603050405020304" pitchFamily="18" charset="0"/>
                <a:ea typeface="Calibri" panose="020F0502020204030204" pitchFamily="34" charset="0"/>
              </a:rPr>
              <a:t>Initiating steps to reevaluate the national sustainable development targets and indicators related to the environmental component, taking into account the proposals presented in </a:t>
            </a:r>
            <a:r>
              <a:rPr lang="ro-RO" i="1" dirty="0" smtClean="0">
                <a:solidFill>
                  <a:srgbClr val="2F5496"/>
                </a:solidFill>
                <a:latin typeface="Times New Roman" panose="02020603050405020304" pitchFamily="18" charset="0"/>
                <a:ea typeface="Calibri" panose="020F0502020204030204" pitchFamily="34" charset="0"/>
              </a:rPr>
              <a:t>a</a:t>
            </a:r>
            <a:r>
              <a:rPr lang="en" i="1" dirty="0" smtClean="0">
                <a:solidFill>
                  <a:srgbClr val="2F5496"/>
                </a:solidFill>
                <a:latin typeface="Times New Roman" panose="02020603050405020304" pitchFamily="18" charset="0"/>
                <a:ea typeface="Calibri" panose="020F0502020204030204" pitchFamily="34" charset="0"/>
              </a:rPr>
              <a:t>nnex </a:t>
            </a:r>
            <a:r>
              <a:rPr lang="ro-RO" i="1" dirty="0" smtClean="0">
                <a:solidFill>
                  <a:srgbClr val="2F5496"/>
                </a:solidFill>
                <a:latin typeface="Times New Roman" panose="02020603050405020304" pitchFamily="18" charset="0"/>
                <a:ea typeface="Calibri" panose="020F0502020204030204" pitchFamily="34" charset="0"/>
              </a:rPr>
              <a:t>of</a:t>
            </a:r>
            <a:r>
              <a:rPr lang="en" i="1" dirty="0" smtClean="0">
                <a:solidFill>
                  <a:srgbClr val="2F5496"/>
                </a:solidFill>
                <a:latin typeface="Times New Roman" panose="02020603050405020304" pitchFamily="18" charset="0"/>
                <a:ea typeface="Calibri" panose="020F0502020204030204" pitchFamily="34" charset="0"/>
              </a:rPr>
              <a:t> </a:t>
            </a:r>
            <a:r>
              <a:rPr lang="ro-RO" i="1" dirty="0" err="1" smtClean="0">
                <a:solidFill>
                  <a:srgbClr val="2F5496"/>
                </a:solidFill>
                <a:latin typeface="Times New Roman" panose="02020603050405020304" pitchFamily="18" charset="0"/>
                <a:ea typeface="Calibri" panose="020F0502020204030204" pitchFamily="34" charset="0"/>
              </a:rPr>
              <a:t>our</a:t>
            </a:r>
            <a:r>
              <a:rPr lang="en" i="1" dirty="0" smtClean="0">
                <a:solidFill>
                  <a:srgbClr val="2F5496"/>
                </a:solidFill>
                <a:latin typeface="Times New Roman" panose="02020603050405020304" pitchFamily="18" charset="0"/>
                <a:ea typeface="Calibri" panose="020F0502020204030204" pitchFamily="34" charset="0"/>
              </a:rPr>
              <a:t> </a:t>
            </a:r>
            <a:r>
              <a:rPr lang="en" i="1" dirty="0">
                <a:solidFill>
                  <a:srgbClr val="2F5496"/>
                </a:solidFill>
                <a:latin typeface="Times New Roman" panose="02020603050405020304" pitchFamily="18" charset="0"/>
                <a:ea typeface="Calibri" panose="020F0502020204030204" pitchFamily="34" charset="0"/>
              </a:rPr>
              <a:t>report.</a:t>
            </a:r>
            <a:endParaRPr lang="ro-RO" i="1" dirty="0">
              <a:solidFill>
                <a:srgbClr val="4472C4"/>
              </a:solidFill>
              <a:latin typeface="Times New Roman" panose="02020603050405020304" pitchFamily="18" charset="0"/>
              <a:ea typeface="Calibri" panose="020F0502020204030204" pitchFamily="34" charset="0"/>
            </a:endParaRPr>
          </a:p>
        </p:txBody>
      </p:sp>
      <p:grpSp>
        <p:nvGrpSpPr>
          <p:cNvPr id="10" name="Grupare 9"/>
          <p:cNvGrpSpPr/>
          <p:nvPr/>
        </p:nvGrpSpPr>
        <p:grpSpPr>
          <a:xfrm>
            <a:off x="6718511" y="2052983"/>
            <a:ext cx="1840778" cy="378629"/>
            <a:chOff x="475130" y="4992323"/>
            <a:chExt cx="1840778" cy="378629"/>
          </a:xfrm>
        </p:grpSpPr>
        <p:pic>
          <p:nvPicPr>
            <p:cNvPr id="12"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30" y="4992323"/>
              <a:ext cx="247650" cy="2667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722780" y="5001620"/>
              <a:ext cx="159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kumimoji="0" lang="ro-RO" altLang="ro-RO"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CasetăText 14"/>
          <p:cNvSpPr txBox="1"/>
          <p:nvPr/>
        </p:nvSpPr>
        <p:spPr>
          <a:xfrm>
            <a:off x="3327967" y="26782"/>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3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err="1" smtClean="0">
                <a:solidFill>
                  <a:srgbClr val="002060"/>
                </a:solidFill>
                <a:latin typeface="Times New Roman" panose="02020603050405020304" pitchFamily="18" charset="0"/>
                <a:cs typeface="Times New Roman" panose="02020603050405020304" pitchFamily="18" charset="0"/>
              </a:rPr>
              <a:t>Findings and </a:t>
            </a:r>
            <a:r>
              <a:rPr lang="en" sz="2400" b="1" spc="75" dirty="0" smtClean="0">
                <a:solidFill>
                  <a:srgbClr val="002060"/>
                </a:solidFill>
                <a:latin typeface="Times New Roman" panose="02020603050405020304" pitchFamily="18" charset="0"/>
                <a:cs typeface="Times New Roman" panose="02020603050405020304" pitchFamily="18" charset="0"/>
              </a:rPr>
              <a:t>recommendations</a:t>
            </a:r>
            <a:endParaRPr lang="ro-RO" sz="2400" b="1" dirty="0"/>
          </a:p>
        </p:txBody>
      </p:sp>
      <p:grpSp>
        <p:nvGrpSpPr>
          <p:cNvPr id="16" name="Grupare 15"/>
          <p:cNvGrpSpPr/>
          <p:nvPr/>
        </p:nvGrpSpPr>
        <p:grpSpPr>
          <a:xfrm>
            <a:off x="1219631" y="2051090"/>
            <a:ext cx="1811887" cy="380522"/>
            <a:chOff x="1168030" y="1248508"/>
            <a:chExt cx="1811887" cy="447071"/>
          </a:xfrm>
        </p:grpSpPr>
        <p:sp>
          <p:nvSpPr>
            <p:cNvPr id="17" name="Rectangle 3"/>
            <p:cNvSpPr>
              <a:spLocks noChangeArrowheads="1"/>
            </p:cNvSpPr>
            <p:nvPr/>
          </p:nvSpPr>
          <p:spPr bwMode="auto">
            <a:xfrm>
              <a:off x="1516055" y="1326247"/>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18" name="Group 552"/>
            <p:cNvGrpSpPr/>
            <p:nvPr/>
          </p:nvGrpSpPr>
          <p:grpSpPr>
            <a:xfrm>
              <a:off x="1168030" y="1248508"/>
              <a:ext cx="465984" cy="414515"/>
              <a:chOff x="6238876" y="2390775"/>
              <a:chExt cx="576262" cy="419101"/>
            </a:xfrm>
            <a:solidFill>
              <a:schemeClr val="tx1"/>
            </a:solidFill>
          </p:grpSpPr>
          <p:sp>
            <p:nvSpPr>
              <p:cNvPr id="19"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Dreptunghi 1"/>
          <p:cNvSpPr/>
          <p:nvPr/>
        </p:nvSpPr>
        <p:spPr>
          <a:xfrm>
            <a:off x="856891" y="2708644"/>
            <a:ext cx="4491486" cy="1461939"/>
          </a:xfrm>
          <a:prstGeom prst="rect">
            <a:avLst/>
          </a:prstGeom>
        </p:spPr>
        <p:txBody>
          <a:bodyPr wrap="square">
            <a:spAutoFit/>
          </a:bodyPr>
          <a:lstStyle/>
          <a:p>
            <a:pPr algn="just">
              <a:spcAft>
                <a:spcPts val="600"/>
              </a:spcAft>
            </a:pPr>
            <a:r>
              <a:rPr lang="en" sz="1400" dirty="0" smtClean="0">
                <a:latin typeface="Times New Roman" panose="02020603050405020304" pitchFamily="18" charset="0"/>
                <a:ea typeface="Times New Roman" panose="02020603050405020304" pitchFamily="18" charset="0"/>
              </a:rPr>
              <a:t>Following the analysis of the interactions that the environmental objectives and targets have on the other sustainable development objectives and the extent to which these targets are appropriate, it was found </a:t>
            </a:r>
            <a:r>
              <a:rPr lang="en" sz="1400" dirty="0">
                <a:latin typeface="Times New Roman" panose="02020603050405020304" pitchFamily="18" charset="0"/>
                <a:ea typeface="Times New Roman" panose="02020603050405020304" pitchFamily="18" charset="0"/>
              </a:rPr>
              <a:t>that </a:t>
            </a:r>
            <a:r>
              <a:rPr lang="en" sz="1400" b="1" dirty="0">
                <a:latin typeface="Times New Roman" panose="02020603050405020304" pitchFamily="18" charset="0"/>
                <a:ea typeface="Times New Roman" panose="02020603050405020304" pitchFamily="18" charset="0"/>
              </a:rPr>
              <a:t>certain targets are not appropriate </a:t>
            </a:r>
            <a:r>
              <a:rPr lang="en" sz="1400" dirty="0">
                <a:latin typeface="Times New Roman" panose="02020603050405020304" pitchFamily="18" charset="0"/>
                <a:ea typeface="Times New Roman" panose="02020603050405020304" pitchFamily="18" charset="0"/>
              </a:rPr>
              <a:t>and </a:t>
            </a:r>
            <a:r>
              <a:rPr lang="en" sz="1400" b="1" dirty="0">
                <a:latin typeface="Times New Roman" panose="02020603050405020304" pitchFamily="18" charset="0"/>
                <a:ea typeface="Times New Roman" panose="02020603050405020304" pitchFamily="18" charset="0"/>
              </a:rPr>
              <a:t>certain indicators are </a:t>
            </a:r>
            <a:r>
              <a:rPr lang="en" sz="1400" b="1" dirty="0" smtClean="0">
                <a:latin typeface="Times New Roman" panose="02020603050405020304" pitchFamily="18" charset="0"/>
                <a:ea typeface="Times New Roman" panose="02020603050405020304" pitchFamily="18" charset="0"/>
              </a:rPr>
              <a:t>irrelevant.</a:t>
            </a:r>
            <a:r>
              <a:rPr lang="en" sz="1400" dirty="0">
                <a:latin typeface="Times New Roman" panose="02020603050405020304" pitchFamily="18" charset="0"/>
                <a:ea typeface="Times New Roman" panose="02020603050405020304" pitchFamily="18" charset="0"/>
              </a:rPr>
              <a:t> </a:t>
            </a:r>
            <a:endParaRPr lang="en-US" sz="1400" dirty="0" smtClean="0">
              <a:latin typeface="Times New Roman" panose="02020603050405020304" pitchFamily="18" charset="0"/>
              <a:ea typeface="Times New Roman" panose="02020603050405020304" pitchFamily="18" charset="0"/>
            </a:endParaRPr>
          </a:p>
          <a:p>
            <a:pPr algn="just">
              <a:spcAft>
                <a:spcPts val="600"/>
              </a:spcAft>
            </a:pPr>
            <a:endParaRPr lang="ro-RO" sz="14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0083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tăText 10"/>
          <p:cNvSpPr txBox="1"/>
          <p:nvPr/>
        </p:nvSpPr>
        <p:spPr>
          <a:xfrm>
            <a:off x="3330016" y="0"/>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3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err="1" smtClean="0">
                <a:solidFill>
                  <a:srgbClr val="002060"/>
                </a:solidFill>
                <a:latin typeface="Times New Roman" panose="02020603050405020304" pitchFamily="18" charset="0"/>
                <a:cs typeface="Times New Roman" panose="02020603050405020304" pitchFamily="18" charset="0"/>
              </a:rPr>
              <a:t>Findings and </a:t>
            </a:r>
            <a:r>
              <a:rPr lang="en" sz="2400" b="1" spc="75" dirty="0" smtClean="0">
                <a:solidFill>
                  <a:srgbClr val="002060"/>
                </a:solidFill>
                <a:latin typeface="Times New Roman" panose="02020603050405020304" pitchFamily="18" charset="0"/>
                <a:cs typeface="Times New Roman" panose="02020603050405020304" pitchFamily="18" charset="0"/>
              </a:rPr>
              <a:t>recommendations</a:t>
            </a:r>
            <a:endParaRPr lang="ro-RO" sz="2400" b="1" dirty="0"/>
          </a:p>
        </p:txBody>
      </p:sp>
      <p:pic>
        <p:nvPicPr>
          <p:cNvPr id="57" name="Picture 2" descr="Logo românia-durabila.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3815" y="5857863"/>
            <a:ext cx="764931" cy="764931"/>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ine 76"/>
          <p:cNvPicPr>
            <a:picLocks noChangeAspect="1"/>
          </p:cNvPicPr>
          <p:nvPr/>
        </p:nvPicPr>
        <p:blipFill>
          <a:blip r:embed="rId3"/>
          <a:stretch>
            <a:fillRect/>
          </a:stretch>
        </p:blipFill>
        <p:spPr>
          <a:xfrm>
            <a:off x="3327967" y="857779"/>
            <a:ext cx="4938188" cy="73158"/>
          </a:xfrm>
          <a:prstGeom prst="rect">
            <a:avLst/>
          </a:prstGeom>
        </p:spPr>
      </p:pic>
      <p:pic>
        <p:nvPicPr>
          <p:cNvPr id="6" name="Imagine 5"/>
          <p:cNvPicPr>
            <a:picLocks noChangeAspect="1"/>
          </p:cNvPicPr>
          <p:nvPr/>
        </p:nvPicPr>
        <p:blipFill>
          <a:blip r:embed="rId4"/>
          <a:stretch>
            <a:fillRect/>
          </a:stretch>
        </p:blipFill>
        <p:spPr>
          <a:xfrm>
            <a:off x="269760" y="155916"/>
            <a:ext cx="672822" cy="572730"/>
          </a:xfrm>
          <a:prstGeom prst="rect">
            <a:avLst/>
          </a:prstGeom>
        </p:spPr>
      </p:pic>
      <p:pic>
        <p:nvPicPr>
          <p:cNvPr id="33" name="Picture 4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4577" y="1882556"/>
            <a:ext cx="5704967" cy="4647640"/>
          </a:xfrm>
          <a:prstGeom prst="rect">
            <a:avLst/>
          </a:prstGeom>
          <a:noFill/>
          <a:ln>
            <a:noFill/>
          </a:ln>
        </p:spPr>
      </p:pic>
      <p:sp>
        <p:nvSpPr>
          <p:cNvPr id="3" name="Dreptunghi 2"/>
          <p:cNvSpPr/>
          <p:nvPr/>
        </p:nvSpPr>
        <p:spPr>
          <a:xfrm>
            <a:off x="1216324" y="1145141"/>
            <a:ext cx="9463177" cy="646331"/>
          </a:xfrm>
          <a:prstGeom prst="rect">
            <a:avLst/>
          </a:prstGeom>
        </p:spPr>
        <p:txBody>
          <a:bodyPr wrap="square">
            <a:spAutoFit/>
          </a:bodyPr>
          <a:lstStyle/>
          <a:p>
            <a:pPr algn="just">
              <a:spcAft>
                <a:spcPts val="600"/>
              </a:spcAft>
            </a:pPr>
            <a:r>
              <a:rPr lang="en" dirty="0" smtClean="0">
                <a:latin typeface="Times New Roman" panose="02020603050405020304" pitchFamily="18" charset="0"/>
                <a:ea typeface="Times New Roman" panose="02020603050405020304" pitchFamily="18" charset="0"/>
              </a:rPr>
              <a:t>The extent </a:t>
            </a:r>
            <a:r>
              <a:rPr lang="en" dirty="0">
                <a:latin typeface="Times New Roman" panose="02020603050405020304" pitchFamily="18" charset="0"/>
                <a:ea typeface="Times New Roman" panose="02020603050405020304" pitchFamily="18" charset="0"/>
              </a:rPr>
              <a:t>of the interactions between the four analyzed environmental objectives and the other sustainable development objectives </a:t>
            </a:r>
            <a:r>
              <a:rPr lang="en" dirty="0" smtClean="0">
                <a:latin typeface="Times New Roman" panose="02020603050405020304" pitchFamily="18" charset="0"/>
                <a:ea typeface="Times New Roman" panose="02020603050405020304" pitchFamily="18" charset="0"/>
              </a:rPr>
              <a:t>are presented in </a:t>
            </a:r>
            <a:r>
              <a:rPr lang="en" dirty="0" err="1" smtClean="0">
                <a:latin typeface="Times New Roman" panose="02020603050405020304" pitchFamily="18" charset="0"/>
                <a:ea typeface="Times New Roman" panose="02020603050405020304" pitchFamily="18" charset="0"/>
              </a:rPr>
              <a:t>the infographic </a:t>
            </a:r>
            <a:r>
              <a:rPr lang="en" dirty="0" smtClean="0">
                <a:latin typeface="Times New Roman" panose="02020603050405020304" pitchFamily="18" charset="0"/>
                <a:ea typeface="Times New Roman" panose="02020603050405020304" pitchFamily="18" charset="0"/>
              </a:rPr>
              <a:t>below:</a:t>
            </a:r>
            <a:endParaRPr lang="ro-R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257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Logo românia-durabila.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3815" y="5857863"/>
            <a:ext cx="764931" cy="764931"/>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ine 76"/>
          <p:cNvPicPr>
            <a:picLocks noChangeAspect="1"/>
          </p:cNvPicPr>
          <p:nvPr/>
        </p:nvPicPr>
        <p:blipFill>
          <a:blip r:embed="rId3"/>
          <a:stretch>
            <a:fillRect/>
          </a:stretch>
        </p:blipFill>
        <p:spPr>
          <a:xfrm>
            <a:off x="3327967" y="655488"/>
            <a:ext cx="4938188" cy="73158"/>
          </a:xfrm>
          <a:prstGeom prst="rect">
            <a:avLst/>
          </a:prstGeom>
        </p:spPr>
      </p:pic>
      <p:pic>
        <p:nvPicPr>
          <p:cNvPr id="6" name="Imagine 5"/>
          <p:cNvPicPr>
            <a:picLocks noChangeAspect="1"/>
          </p:cNvPicPr>
          <p:nvPr/>
        </p:nvPicPr>
        <p:blipFill>
          <a:blip r:embed="rId4"/>
          <a:stretch>
            <a:fillRect/>
          </a:stretch>
        </p:blipFill>
        <p:spPr>
          <a:xfrm>
            <a:off x="269760" y="155916"/>
            <a:ext cx="672822" cy="572730"/>
          </a:xfrm>
          <a:prstGeom prst="rect">
            <a:avLst/>
          </a:prstGeom>
        </p:spPr>
      </p:pic>
      <p:grpSp>
        <p:nvGrpSpPr>
          <p:cNvPr id="8" name="Group 57"/>
          <p:cNvGrpSpPr/>
          <p:nvPr/>
        </p:nvGrpSpPr>
        <p:grpSpPr>
          <a:xfrm>
            <a:off x="1242645" y="870438"/>
            <a:ext cx="9108832" cy="4018085"/>
            <a:chOff x="0" y="0"/>
            <a:chExt cx="5935980" cy="2407920"/>
          </a:xfrm>
        </p:grpSpPr>
        <p:grpSp>
          <p:nvGrpSpPr>
            <p:cNvPr id="9" name="Group 56"/>
            <p:cNvGrpSpPr/>
            <p:nvPr/>
          </p:nvGrpSpPr>
          <p:grpSpPr>
            <a:xfrm>
              <a:off x="0" y="0"/>
              <a:ext cx="2974975" cy="2385060"/>
              <a:chOff x="0" y="0"/>
              <a:chExt cx="2974975" cy="2385060"/>
            </a:xfrm>
          </p:grpSpPr>
          <p:pic>
            <p:nvPicPr>
              <p:cNvPr id="13" name="Picture 4"/>
              <p:cNvPicPr>
                <a:picLocks noChangeAspect="1"/>
              </p:cNvPicPr>
              <p:nvPr/>
            </p:nvPicPr>
            <p:blipFill rotWithShape="1">
              <a:blip r:embed="rId5">
                <a:extLst>
                  <a:ext uri="{28A0092B-C50C-407E-A947-70E740481C1C}">
                    <a14:useLocalDpi xmlns:a14="http://schemas.microsoft.com/office/drawing/2010/main" val="0"/>
                  </a:ext>
                </a:extLst>
              </a:blip>
              <a:srcRect l="40288" t="42151" r="21042" b="12250"/>
              <a:stretch/>
            </p:blipFill>
            <p:spPr bwMode="auto">
              <a:xfrm>
                <a:off x="0" y="0"/>
                <a:ext cx="2974975" cy="2171700"/>
              </a:xfrm>
              <a:prstGeom prst="rect">
                <a:avLst/>
              </a:prstGeom>
              <a:ln>
                <a:noFill/>
              </a:ln>
              <a:extLst>
                <a:ext uri="{53640926-AAD7-44D8-BBD7-CCE9431645EC}">
                  <a14:shadowObscured xmlns:a14="http://schemas.microsoft.com/office/drawing/2010/main"/>
                </a:ext>
              </a:extLst>
            </p:spPr>
          </p:pic>
          <p:sp>
            <p:nvSpPr>
              <p:cNvPr id="14" name="Text Box 2"/>
              <p:cNvSpPr txBox="1">
                <a:spLocks noChangeArrowheads="1"/>
              </p:cNvSpPr>
              <p:nvPr/>
            </p:nvSpPr>
            <p:spPr bwMode="auto">
              <a:xfrm>
                <a:off x="0" y="2133600"/>
                <a:ext cx="2887980" cy="2514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n" sz="1200" b="1">
                    <a:effectLst/>
                    <a:latin typeface="Times New Roman" panose="02020603050405020304" pitchFamily="18" charset="0"/>
                    <a:ea typeface="Calibri" panose="020F0502020204030204" pitchFamily="34" charset="0"/>
                  </a:rPr>
                  <a:t>2022</a:t>
                </a:r>
                <a:endParaRPr lang="ro-RO" sz="1200">
                  <a:effectLst/>
                  <a:latin typeface="Times New Roman" panose="02020603050405020304" pitchFamily="18" charset="0"/>
                  <a:ea typeface="Calibri" panose="020F0502020204030204" pitchFamily="34" charset="0"/>
                </a:endParaRPr>
              </a:p>
            </p:txBody>
          </p:sp>
        </p:grpSp>
        <p:grpSp>
          <p:nvGrpSpPr>
            <p:cNvPr id="10" name="Group 55"/>
            <p:cNvGrpSpPr/>
            <p:nvPr/>
          </p:nvGrpSpPr>
          <p:grpSpPr>
            <a:xfrm>
              <a:off x="3055620" y="0"/>
              <a:ext cx="2880360" cy="2407920"/>
              <a:chOff x="0" y="0"/>
              <a:chExt cx="2880360" cy="2407920"/>
            </a:xfrm>
          </p:grpSpPr>
          <p:pic>
            <p:nvPicPr>
              <p:cNvPr id="11" name="Picture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80360" cy="2087880"/>
              </a:xfrm>
              <a:prstGeom prst="rect">
                <a:avLst/>
              </a:prstGeom>
              <a:noFill/>
            </p:spPr>
          </p:pic>
          <p:sp>
            <p:nvSpPr>
              <p:cNvPr id="12" name="Text Box 2"/>
              <p:cNvSpPr txBox="1">
                <a:spLocks noChangeArrowheads="1"/>
              </p:cNvSpPr>
              <p:nvPr/>
            </p:nvSpPr>
            <p:spPr bwMode="auto">
              <a:xfrm>
                <a:off x="0" y="2110740"/>
                <a:ext cx="2842260" cy="2971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n" sz="1200" b="1">
                    <a:effectLst/>
                    <a:latin typeface="Times New Roman" panose="02020603050405020304" pitchFamily="18" charset="0"/>
                    <a:ea typeface="Calibri" panose="020F0502020204030204" pitchFamily="34" charset="0"/>
                  </a:rPr>
                  <a:t>2020</a:t>
                </a:r>
                <a:endParaRPr lang="ro-RO" sz="1200">
                  <a:effectLst/>
                  <a:latin typeface="Times New Roman" panose="02020603050405020304" pitchFamily="18" charset="0"/>
                  <a:ea typeface="Calibri" panose="020F0502020204030204" pitchFamily="34" charset="0"/>
                </a:endParaRPr>
              </a:p>
            </p:txBody>
          </p:sp>
        </p:grpSp>
      </p:grpSp>
      <p:sp>
        <p:nvSpPr>
          <p:cNvPr id="3" name="Dreptunghi 2"/>
          <p:cNvSpPr/>
          <p:nvPr/>
        </p:nvSpPr>
        <p:spPr>
          <a:xfrm>
            <a:off x="3327967" y="227122"/>
            <a:ext cx="5505482" cy="369332"/>
          </a:xfrm>
          <a:prstGeom prst="rect">
            <a:avLst/>
          </a:prstGeom>
        </p:spPr>
        <p:txBody>
          <a:bodyPr wrap="square">
            <a:spAutoFit/>
          </a:bodyPr>
          <a:lstStyle/>
          <a:p>
            <a:pPr algn="ctr"/>
            <a:r>
              <a:rPr lang="en" b="1" i="1" dirty="0" smtClean="0">
                <a:solidFill>
                  <a:srgbClr val="002060"/>
                </a:solidFill>
                <a:latin typeface="Times New Roman" panose="02020603050405020304" pitchFamily="18" charset="0"/>
                <a:ea typeface="Calibri" panose="020F0502020204030204" pitchFamily="34" charset="0"/>
              </a:rPr>
              <a:t>Romania's </a:t>
            </a:r>
            <a:r>
              <a:rPr lang="en" b="1" i="1" dirty="0">
                <a:solidFill>
                  <a:srgbClr val="002060"/>
                </a:solidFill>
                <a:latin typeface="Times New Roman" panose="02020603050405020304" pitchFamily="18" charset="0"/>
                <a:ea typeface="Calibri" panose="020F0502020204030204" pitchFamily="34" charset="0"/>
              </a:rPr>
              <a:t>position at the </a:t>
            </a:r>
            <a:r>
              <a:rPr lang="en" b="1" i="1" dirty="0" smtClean="0">
                <a:solidFill>
                  <a:srgbClr val="002060"/>
                </a:solidFill>
                <a:latin typeface="Times New Roman" panose="02020603050405020304" pitchFamily="18" charset="0"/>
                <a:ea typeface="Calibri" panose="020F0502020204030204" pitchFamily="34" charset="0"/>
              </a:rPr>
              <a:t>European </a:t>
            </a:r>
            <a:r>
              <a:rPr lang="ro-RO" b="1" i="1" dirty="0" err="1" smtClean="0">
                <a:solidFill>
                  <a:srgbClr val="002060"/>
                </a:solidFill>
                <a:latin typeface="Times New Roman" panose="02020603050405020304" pitchFamily="18" charset="0"/>
                <a:ea typeface="Calibri" panose="020F0502020204030204" pitchFamily="34" charset="0"/>
              </a:rPr>
              <a:t>level</a:t>
            </a:r>
            <a:endParaRPr lang="ro-RO" dirty="0">
              <a:solidFill>
                <a:srgbClr val="002060"/>
              </a:solidFill>
            </a:endParaRPr>
          </a:p>
        </p:txBody>
      </p:sp>
      <p:sp>
        <p:nvSpPr>
          <p:cNvPr id="5" name="Dreptunghi 4"/>
          <p:cNvSpPr/>
          <p:nvPr/>
        </p:nvSpPr>
        <p:spPr>
          <a:xfrm>
            <a:off x="1142582" y="4850377"/>
            <a:ext cx="9063405" cy="1754326"/>
          </a:xfrm>
          <a:prstGeom prst="rect">
            <a:avLst/>
          </a:prstGeom>
        </p:spPr>
        <p:txBody>
          <a:bodyPr wrap="square">
            <a:spAutoFit/>
          </a:bodyPr>
          <a:lstStyle/>
          <a:p>
            <a:pPr algn="just">
              <a:spcAft>
                <a:spcPts val="0"/>
              </a:spcAft>
              <a:tabLst>
                <a:tab pos="5943600" algn="l"/>
              </a:tabLst>
            </a:pPr>
            <a:r>
              <a:rPr lang="en" dirty="0">
                <a:latin typeface="Times New Roman" panose="02020603050405020304" pitchFamily="18" charset="0"/>
                <a:ea typeface="Calibri" panose="020F0502020204030204" pitchFamily="34" charset="0"/>
              </a:rPr>
              <a:t>The green quadrant is the optimal one, while the pink one shows the regression in achieving the goals.</a:t>
            </a:r>
          </a:p>
          <a:p>
            <a:pPr algn="just">
              <a:spcAft>
                <a:spcPts val="0"/>
              </a:spcAft>
              <a:tabLst>
                <a:tab pos="5943600" algn="l"/>
              </a:tabLst>
            </a:pPr>
            <a:r>
              <a:rPr lang="en" dirty="0">
                <a:latin typeface="Times New Roman" panose="02020603050405020304" pitchFamily="18" charset="0"/>
                <a:ea typeface="Calibri" panose="020F0502020204030204" pitchFamily="34" charset="0"/>
              </a:rPr>
              <a:t>Comparing the graphs presented in the EU reports from 2020 and </a:t>
            </a:r>
            <a:r>
              <a:rPr lang="en" dirty="0" smtClean="0">
                <a:latin typeface="Times New Roman" panose="02020603050405020304" pitchFamily="18" charset="0"/>
                <a:ea typeface="Calibri" panose="020F0502020204030204" pitchFamily="34" charset="0"/>
              </a:rPr>
              <a:t>2022</a:t>
            </a:r>
            <a:r>
              <a:rPr lang="en" b="1" dirty="0" smtClean="0">
                <a:latin typeface="Times New Roman" panose="02020603050405020304" pitchFamily="18" charset="0"/>
                <a:ea typeface="Calibri" panose="020F0502020204030204" pitchFamily="34" charset="0"/>
              </a:rPr>
              <a:t>, </a:t>
            </a:r>
            <a:r>
              <a:rPr lang="en" b="1" dirty="0">
                <a:latin typeface="Times New Roman" panose="02020603050405020304" pitchFamily="18" charset="0"/>
                <a:ea typeface="Calibri" panose="020F0502020204030204" pitchFamily="34" charset="0"/>
              </a:rPr>
              <a:t>it is rather a regression of Romania's </a:t>
            </a:r>
            <a:r>
              <a:rPr lang="en" b="1" dirty="0" smtClean="0">
                <a:latin typeface="Times New Roman" panose="02020603050405020304" pitchFamily="18" charset="0"/>
                <a:ea typeface="Calibri" panose="020F0502020204030204" pitchFamily="34" charset="0"/>
              </a:rPr>
              <a:t>status</a:t>
            </a:r>
            <a:r>
              <a:rPr lang="en" dirty="0" smtClean="0">
                <a:latin typeface="Times New Roman" panose="02020603050405020304" pitchFamily="18" charset="0"/>
                <a:ea typeface="Calibri" panose="020F0502020204030204" pitchFamily="34" charset="0"/>
              </a:rPr>
              <a:t>, </a:t>
            </a:r>
            <a:r>
              <a:rPr lang="en" dirty="0">
                <a:latin typeface="Times New Roman" panose="02020603050405020304" pitchFamily="18" charset="0"/>
                <a:ea typeface="Calibri" panose="020F0502020204030204" pitchFamily="34" charset="0"/>
              </a:rPr>
              <a:t>in which the status of the SDGs, instead of moving towards the green zone, disperses towards the regression zone, so it is obvious that they are further measures and sustained efforts are needed at all levels, local, regional and national.</a:t>
            </a:r>
          </a:p>
        </p:txBody>
      </p:sp>
    </p:spTree>
    <p:extLst>
      <p:ext uri="{BB962C8B-B14F-4D97-AF65-F5344CB8AC3E}">
        <p14:creationId xmlns:p14="http://schemas.microsoft.com/office/powerpoint/2010/main" val="929469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Logo românia-durabila.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3815" y="5857863"/>
            <a:ext cx="764931" cy="764931"/>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ine 76"/>
          <p:cNvPicPr>
            <a:picLocks noChangeAspect="1"/>
          </p:cNvPicPr>
          <p:nvPr/>
        </p:nvPicPr>
        <p:blipFill>
          <a:blip r:embed="rId3"/>
          <a:stretch>
            <a:fillRect/>
          </a:stretch>
        </p:blipFill>
        <p:spPr>
          <a:xfrm>
            <a:off x="3327967" y="655488"/>
            <a:ext cx="4938188" cy="73158"/>
          </a:xfrm>
          <a:prstGeom prst="rect">
            <a:avLst/>
          </a:prstGeom>
        </p:spPr>
      </p:pic>
      <p:pic>
        <p:nvPicPr>
          <p:cNvPr id="6" name="Imagine 5"/>
          <p:cNvPicPr>
            <a:picLocks noChangeAspect="1"/>
          </p:cNvPicPr>
          <p:nvPr/>
        </p:nvPicPr>
        <p:blipFill>
          <a:blip r:embed="rId4"/>
          <a:stretch>
            <a:fillRect/>
          </a:stretch>
        </p:blipFill>
        <p:spPr>
          <a:xfrm>
            <a:off x="269760" y="155916"/>
            <a:ext cx="672822" cy="572730"/>
          </a:xfrm>
          <a:prstGeom prst="rect">
            <a:avLst/>
          </a:prstGeom>
        </p:spPr>
      </p:pic>
      <p:sp>
        <p:nvSpPr>
          <p:cNvPr id="2" name="Dreptunghi 1"/>
          <p:cNvSpPr/>
          <p:nvPr/>
        </p:nvSpPr>
        <p:spPr>
          <a:xfrm>
            <a:off x="1591408" y="1074510"/>
            <a:ext cx="8423860" cy="3724096"/>
          </a:xfrm>
          <a:prstGeom prst="rect">
            <a:avLst/>
          </a:prstGeom>
        </p:spPr>
        <p:txBody>
          <a:bodyPr wrap="square">
            <a:spAutoFit/>
          </a:bodyPr>
          <a:lstStyle/>
          <a:p>
            <a:pPr algn="just">
              <a:spcAft>
                <a:spcPts val="600"/>
              </a:spcAft>
              <a:tabLst>
                <a:tab pos="5943600" algn="l"/>
              </a:tabLst>
            </a:pPr>
            <a:r>
              <a:rPr lang="en" sz="1600" b="1" dirty="0">
                <a:latin typeface="Times New Roman" panose="02020603050405020304" pitchFamily="18" charset="0"/>
                <a:ea typeface="Calibri" panose="020F0502020204030204" pitchFamily="34" charset="0"/>
              </a:rPr>
              <a:t>The conclusions of the European Commission reinforce the findings of the Court of Auditors </a:t>
            </a:r>
            <a:r>
              <a:rPr lang="en" sz="1600" dirty="0">
                <a:latin typeface="Times New Roman" panose="02020603050405020304" pitchFamily="18" charset="0"/>
                <a:ea typeface="Calibri" panose="020F0502020204030204" pitchFamily="34" charset="0"/>
              </a:rPr>
              <a:t>with reference to the achievement of the objectives of sustainable development on the environmental component, </a:t>
            </a:r>
            <a:r>
              <a:rPr lang="en" sz="1600" dirty="0" smtClean="0">
                <a:latin typeface="Times New Roman" panose="02020603050405020304" pitchFamily="18" charset="0"/>
                <a:ea typeface="Calibri" panose="020F0502020204030204" pitchFamily="34" charset="0"/>
              </a:rPr>
              <a:t>namely:</a:t>
            </a:r>
          </a:p>
          <a:p>
            <a:pPr marL="342900" lvl="0" indent="-342900" algn="just">
              <a:spcBef>
                <a:spcPts val="600"/>
              </a:spcBef>
              <a:spcAft>
                <a:spcPts val="600"/>
              </a:spcAft>
              <a:buSzPts val="1000"/>
              <a:buFont typeface="Wingdings" panose="05000000000000000000" pitchFamily="2" charset="2"/>
              <a:buChar char=""/>
              <a:tabLst>
                <a:tab pos="5943600" algn="l"/>
              </a:tabLst>
            </a:pPr>
            <a:r>
              <a:rPr lang="en" sz="1600" b="1" dirty="0" smtClean="0">
                <a:latin typeface="Times New Roman" panose="02020603050405020304" pitchFamily="18" charset="0"/>
                <a:cs typeface="Times New Roman" panose="02020603050405020304" pitchFamily="18" charset="0"/>
              </a:rPr>
              <a:t>better strategic planning </a:t>
            </a:r>
            <a:r>
              <a:rPr lang="en" sz="1600" dirty="0" smtClean="0">
                <a:latin typeface="Times New Roman" panose="02020603050405020304" pitchFamily="18" charset="0"/>
                <a:cs typeface="Times New Roman" panose="02020603050405020304" pitchFamily="18" charset="0"/>
              </a:rPr>
              <a:t>is needed to create the necessary framework to achieve the objectives;</a:t>
            </a:r>
          </a:p>
          <a:p>
            <a:pPr marL="342900" lvl="0" indent="-342900" algn="just">
              <a:spcBef>
                <a:spcPts val="600"/>
              </a:spcBef>
              <a:spcAft>
                <a:spcPts val="600"/>
              </a:spcAft>
              <a:buSzPts val="1000"/>
              <a:buFont typeface="Wingdings" panose="05000000000000000000" pitchFamily="2" charset="2"/>
              <a:buChar char=""/>
              <a:tabLst>
                <a:tab pos="5943600" algn="l"/>
              </a:tabLst>
            </a:pPr>
            <a:r>
              <a:rPr lang="en" sz="1600" b="1" dirty="0">
                <a:latin typeface="Times New Roman" panose="02020603050405020304" pitchFamily="18" charset="0"/>
                <a:cs typeface="Times New Roman" panose="02020603050405020304" pitchFamily="18" charset="0"/>
              </a:rPr>
              <a:t>better coordination at governmental, inter-institutional and inter-sectoral level </a:t>
            </a:r>
            <a:r>
              <a:rPr lang="en" sz="1600" dirty="0" smtClean="0">
                <a:latin typeface="Times New Roman" panose="02020603050405020304" pitchFamily="18" charset="0"/>
                <a:cs typeface="Times New Roman" panose="02020603050405020304" pitchFamily="18" charset="0"/>
              </a:rPr>
              <a:t>is needed</a:t>
            </a:r>
            <a:r>
              <a:rPr lang="ro-RO" sz="1600" dirty="0" smtClean="0">
                <a:latin typeface="Times New Roman" panose="02020603050405020304" pitchFamily="18" charset="0"/>
                <a:cs typeface="Times New Roman" panose="02020603050405020304" pitchFamily="18" charset="0"/>
              </a:rPr>
              <a:t>;</a:t>
            </a:r>
            <a:endParaRPr lang="en" sz="1600" dirty="0">
              <a:latin typeface="Times New Roman" panose="02020603050405020304" pitchFamily="18" charset="0"/>
              <a:cs typeface="Times New Roman" panose="02020603050405020304" pitchFamily="18" charset="0"/>
            </a:endParaRPr>
          </a:p>
          <a:p>
            <a:pPr marL="342900" lvl="0" indent="-342900" algn="just">
              <a:spcBef>
                <a:spcPts val="600"/>
              </a:spcBef>
              <a:spcAft>
                <a:spcPts val="600"/>
              </a:spcAft>
              <a:buSzPts val="1000"/>
              <a:buFont typeface="Wingdings" panose="05000000000000000000" pitchFamily="2" charset="2"/>
              <a:buChar char=""/>
              <a:tabLst>
                <a:tab pos="5943600" algn="l"/>
              </a:tabLst>
            </a:pPr>
            <a:r>
              <a:rPr lang="en" sz="1600" dirty="0">
                <a:latin typeface="Times New Roman" panose="02020603050405020304" pitchFamily="18" charset="0"/>
                <a:cs typeface="Times New Roman" panose="02020603050405020304" pitchFamily="18" charset="0"/>
              </a:rPr>
              <a:t>it is recommended </a:t>
            </a:r>
            <a:r>
              <a:rPr lang="en" sz="1600" b="1" dirty="0" smtClean="0">
                <a:latin typeface="Times New Roman" panose="02020603050405020304" pitchFamily="18" charset="0"/>
                <a:cs typeface="Times New Roman" panose="02020603050405020304" pitchFamily="18" charset="0"/>
              </a:rPr>
              <a:t>to switch </a:t>
            </a:r>
            <a:r>
              <a:rPr lang="en" sz="1600" b="1" dirty="0">
                <a:latin typeface="Times New Roman" panose="02020603050405020304" pitchFamily="18" charset="0"/>
                <a:cs typeface="Times New Roman" panose="02020603050405020304" pitchFamily="18" charset="0"/>
              </a:rPr>
              <a:t>to program budgeting </a:t>
            </a:r>
            <a:r>
              <a:rPr lang="en" sz="1600" dirty="0">
                <a:latin typeface="Times New Roman" panose="02020603050405020304" pitchFamily="18" charset="0"/>
                <a:cs typeface="Times New Roman" panose="02020603050405020304" pitchFamily="18" charset="0"/>
              </a:rPr>
              <a:t>to ensure funding </a:t>
            </a:r>
            <a:r>
              <a:rPr lang="en" sz="1600" dirty="0" smtClean="0">
                <a:latin typeface="Times New Roman" panose="02020603050405020304" pitchFamily="18" charset="0"/>
                <a:cs typeface="Times New Roman" panose="02020603050405020304" pitchFamily="18" charset="0"/>
              </a:rPr>
              <a:t>sources</a:t>
            </a:r>
            <a:r>
              <a:rPr lang="ro-RO" sz="1600" dirty="0" smtClean="0">
                <a:latin typeface="Times New Roman" panose="02020603050405020304" pitchFamily="18" charset="0"/>
                <a:cs typeface="Times New Roman" panose="02020603050405020304" pitchFamily="18" charset="0"/>
              </a:rPr>
              <a:t>;</a:t>
            </a:r>
            <a:endParaRPr lang="en" sz="1600" dirty="0">
              <a:latin typeface="Times New Roman" panose="02020603050405020304" pitchFamily="18" charset="0"/>
              <a:cs typeface="Times New Roman" panose="02020603050405020304" pitchFamily="18" charset="0"/>
            </a:endParaRPr>
          </a:p>
          <a:p>
            <a:pPr marL="342900" lvl="0" indent="-342900" algn="just">
              <a:spcBef>
                <a:spcPts val="600"/>
              </a:spcBef>
              <a:spcAft>
                <a:spcPts val="600"/>
              </a:spcAft>
              <a:buSzPts val="1000"/>
              <a:buFont typeface="Wingdings" panose="05000000000000000000" pitchFamily="2" charset="2"/>
              <a:buChar char=""/>
              <a:tabLst>
                <a:tab pos="5943600" algn="l"/>
              </a:tabLst>
            </a:pPr>
            <a:r>
              <a:rPr lang="en" sz="1600" dirty="0">
                <a:latin typeface="Times New Roman" panose="02020603050405020304" pitchFamily="18" charset="0"/>
                <a:cs typeface="Times New Roman" panose="02020603050405020304" pitchFamily="18" charset="0"/>
              </a:rPr>
              <a:t>achieving </a:t>
            </a:r>
            <a:r>
              <a:rPr lang="en" sz="1600" b="1" dirty="0" smtClean="0">
                <a:latin typeface="Times New Roman" panose="02020603050405020304" pitchFamily="18" charset="0"/>
                <a:cs typeface="Times New Roman" panose="02020603050405020304" pitchFamily="18" charset="0"/>
              </a:rPr>
              <a:t>appropriate prioritization of measures/actions </a:t>
            </a:r>
            <a:r>
              <a:rPr lang="en" sz="1600" dirty="0" smtClean="0">
                <a:latin typeface="Times New Roman" panose="02020603050405020304" pitchFamily="18" charset="0"/>
                <a:cs typeface="Times New Roman" panose="02020603050405020304" pitchFamily="18" charset="0"/>
              </a:rPr>
              <a:t>to </a:t>
            </a:r>
            <a:r>
              <a:rPr lang="en" sz="1600" dirty="0">
                <a:latin typeface="Times New Roman" panose="02020603050405020304" pitchFamily="18" charset="0"/>
                <a:cs typeface="Times New Roman" panose="02020603050405020304" pitchFamily="18" charset="0"/>
              </a:rPr>
              <a:t>maximize results;</a:t>
            </a:r>
          </a:p>
          <a:p>
            <a:pPr marL="342900" lvl="0" indent="-342900" algn="just">
              <a:spcBef>
                <a:spcPts val="600"/>
              </a:spcBef>
              <a:spcAft>
                <a:spcPts val="600"/>
              </a:spcAft>
              <a:buSzPts val="1000"/>
              <a:buFont typeface="Wingdings" panose="05000000000000000000" pitchFamily="2" charset="2"/>
              <a:buChar char=""/>
              <a:tabLst>
                <a:tab pos="5943600" algn="l"/>
              </a:tabLst>
            </a:pPr>
            <a:r>
              <a:rPr lang="en" sz="1600" b="1" dirty="0" smtClean="0">
                <a:latin typeface="Times New Roman" panose="02020603050405020304" pitchFamily="18" charset="0"/>
                <a:cs typeface="Times New Roman" panose="02020603050405020304" pitchFamily="18" charset="0"/>
              </a:rPr>
              <a:t>administrative capacity </a:t>
            </a:r>
            <a:r>
              <a:rPr lang="en" sz="1600" dirty="0" smtClean="0">
                <a:latin typeface="Times New Roman" panose="02020603050405020304" pitchFamily="18" charset="0"/>
                <a:cs typeface="Times New Roman" panose="02020603050405020304" pitchFamily="18" charset="0"/>
              </a:rPr>
              <a:t>must be strengthened;</a:t>
            </a:r>
            <a:endParaRPr lang="ro-RO" sz="1600" dirty="0">
              <a:latin typeface="Times New Roman" panose="02020603050405020304" pitchFamily="18" charset="0"/>
              <a:cs typeface="Times New Roman" panose="02020603050405020304" pitchFamily="18" charset="0"/>
            </a:endParaRPr>
          </a:p>
          <a:p>
            <a:pPr marL="342900" lvl="0" indent="-342900" algn="just">
              <a:spcBef>
                <a:spcPts val="600"/>
              </a:spcBef>
              <a:spcAft>
                <a:spcPts val="600"/>
              </a:spcAft>
              <a:buSzPts val="1000"/>
              <a:buFont typeface="Wingdings" panose="05000000000000000000" pitchFamily="2" charset="2"/>
              <a:buChar char=""/>
              <a:tabLst>
                <a:tab pos="5943600" algn="l"/>
              </a:tabLst>
            </a:pPr>
            <a:r>
              <a:rPr lang="en" sz="1600" b="1" dirty="0" smtClean="0">
                <a:latin typeface="Times New Roman" panose="02020603050405020304" pitchFamily="18" charset="0"/>
                <a:cs typeface="Times New Roman" panose="02020603050405020304" pitchFamily="18" charset="0"/>
              </a:rPr>
              <a:t>communication </a:t>
            </a:r>
            <a:r>
              <a:rPr lang="en" sz="1600" b="1" dirty="0">
                <a:latin typeface="Times New Roman" panose="02020603050405020304" pitchFamily="18" charset="0"/>
                <a:cs typeface="Times New Roman" panose="02020603050405020304" pitchFamily="18" charset="0"/>
              </a:rPr>
              <a:t>and participation of citizens </a:t>
            </a:r>
            <a:r>
              <a:rPr lang="en" sz="1600" dirty="0">
                <a:latin typeface="Times New Roman" panose="02020603050405020304" pitchFamily="18" charset="0"/>
                <a:cs typeface="Times New Roman" panose="02020603050405020304" pitchFamily="18" charset="0"/>
              </a:rPr>
              <a:t>and other interested parties in the field of sustainable development on the environmental </a:t>
            </a:r>
            <a:r>
              <a:rPr lang="en" sz="1600" dirty="0" smtClean="0">
                <a:latin typeface="Times New Roman" panose="02020603050405020304" pitchFamily="18" charset="0"/>
                <a:cs typeface="Times New Roman" panose="02020603050405020304" pitchFamily="18" charset="0"/>
              </a:rPr>
              <a:t>component</a:t>
            </a:r>
            <a:r>
              <a:rPr lang="ro-RO" sz="1600" dirty="0" smtClean="0">
                <a:latin typeface="Times New Roman" panose="02020603050405020304" pitchFamily="18" charset="0"/>
                <a:cs typeface="Times New Roman" panose="02020603050405020304" pitchFamily="18" charset="0"/>
              </a:rPr>
              <a:t>.</a:t>
            </a:r>
            <a:r>
              <a:rPr lang="en" sz="1600" dirty="0" smtClean="0">
                <a:latin typeface="Times New Roman" panose="02020603050405020304" pitchFamily="18" charset="0"/>
                <a:cs typeface="Times New Roman" panose="02020603050405020304" pitchFamily="18" charset="0"/>
              </a:rPr>
              <a:t> </a:t>
            </a:r>
            <a:endParaRPr lang="ro-RO" sz="1600" dirty="0">
              <a:effectLst/>
              <a:latin typeface="Times New Roman" panose="02020603050405020304" pitchFamily="18" charset="0"/>
              <a:cs typeface="Times New Roman" panose="02020603050405020304" pitchFamily="18" charset="0"/>
            </a:endParaRPr>
          </a:p>
        </p:txBody>
      </p:sp>
      <p:sp>
        <p:nvSpPr>
          <p:cNvPr id="8" name="CasetăText 7"/>
          <p:cNvSpPr txBox="1"/>
          <p:nvPr/>
        </p:nvSpPr>
        <p:spPr>
          <a:xfrm>
            <a:off x="2579298" y="211448"/>
            <a:ext cx="6245525" cy="461665"/>
          </a:xfrm>
          <a:prstGeom prst="rect">
            <a:avLst/>
          </a:prstGeom>
          <a:noFill/>
        </p:spPr>
        <p:txBody>
          <a:bodyPr wrap="square" rtlCol="0">
            <a:spAutoFit/>
          </a:bodyPr>
          <a:lstStyle/>
          <a:p>
            <a:pPr algn="ctr"/>
            <a:r>
              <a:rPr lang="en-US" sz="2400" b="1" dirty="0" smtClean="0">
                <a:solidFill>
                  <a:srgbClr val="002060"/>
                </a:solidFill>
                <a:latin typeface="Times New Roman" panose="02020603050405020304" pitchFamily="18" charset="0"/>
                <a:cs typeface="Times New Roman" panose="02020603050405020304" pitchFamily="18" charset="0"/>
              </a:rPr>
              <a:t>Conclusions</a:t>
            </a:r>
            <a:r>
              <a:rPr lang="ro-RO" sz="2400" b="1" dirty="0" smtClean="0">
                <a:solidFill>
                  <a:srgbClr val="002060"/>
                </a:solidFill>
                <a:latin typeface="Times New Roman" panose="02020603050405020304" pitchFamily="18" charset="0"/>
                <a:cs typeface="Times New Roman" panose="02020603050405020304" pitchFamily="18" charset="0"/>
              </a:rPr>
              <a:t> of </a:t>
            </a:r>
            <a:r>
              <a:rPr lang="en-US" sz="2400" b="1" dirty="0" smtClean="0">
                <a:solidFill>
                  <a:srgbClr val="002060"/>
                </a:solidFill>
                <a:latin typeface="Times New Roman" panose="02020603050405020304" pitchFamily="18" charset="0"/>
                <a:cs typeface="Times New Roman" panose="02020603050405020304" pitchFamily="18" charset="0"/>
              </a:rPr>
              <a:t>the</a:t>
            </a:r>
            <a:r>
              <a:rPr lang="ro-RO" sz="2400" b="1" dirty="0" smtClean="0">
                <a:solidFill>
                  <a:srgbClr val="002060"/>
                </a:solidFill>
                <a:latin typeface="Times New Roman" panose="02020603050405020304" pitchFamily="18" charset="0"/>
                <a:cs typeface="Times New Roman" panose="02020603050405020304" pitchFamily="18" charset="0"/>
              </a:rPr>
              <a:t> European </a:t>
            </a:r>
            <a:r>
              <a:rPr lang="en-US" sz="2400" b="1" dirty="0" smtClean="0">
                <a:solidFill>
                  <a:srgbClr val="002060"/>
                </a:solidFill>
                <a:latin typeface="Times New Roman" panose="02020603050405020304" pitchFamily="18" charset="0"/>
                <a:cs typeface="Times New Roman" panose="02020603050405020304" pitchFamily="18" charset="0"/>
              </a:rPr>
              <a:t>Commission</a:t>
            </a:r>
            <a:r>
              <a:rPr lang="en" sz="2400" b="1" dirty="0" smtClean="0">
                <a:solidFill>
                  <a:srgbClr val="002060"/>
                </a:solidFill>
                <a:latin typeface="Times New Roman" panose="02020603050405020304" pitchFamily="18" charset="0"/>
                <a:cs typeface="Times New Roman" panose="02020603050405020304" pitchFamily="18" charset="0"/>
              </a:rPr>
              <a:t> </a:t>
            </a:r>
            <a:endParaRPr lang="ro-RO"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370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Logo românia-durabila.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3815" y="5857863"/>
            <a:ext cx="764931" cy="764931"/>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ine 76"/>
          <p:cNvPicPr>
            <a:picLocks noChangeAspect="1"/>
          </p:cNvPicPr>
          <p:nvPr/>
        </p:nvPicPr>
        <p:blipFill>
          <a:blip r:embed="rId3"/>
          <a:stretch>
            <a:fillRect/>
          </a:stretch>
        </p:blipFill>
        <p:spPr>
          <a:xfrm>
            <a:off x="3327967" y="655488"/>
            <a:ext cx="4938188" cy="73158"/>
          </a:xfrm>
          <a:prstGeom prst="rect">
            <a:avLst/>
          </a:prstGeom>
        </p:spPr>
      </p:pic>
      <p:pic>
        <p:nvPicPr>
          <p:cNvPr id="6" name="Imagine 5"/>
          <p:cNvPicPr>
            <a:picLocks noChangeAspect="1"/>
          </p:cNvPicPr>
          <p:nvPr/>
        </p:nvPicPr>
        <p:blipFill>
          <a:blip r:embed="rId4"/>
          <a:stretch>
            <a:fillRect/>
          </a:stretch>
        </p:blipFill>
        <p:spPr>
          <a:xfrm>
            <a:off x="269760" y="155916"/>
            <a:ext cx="672822" cy="572730"/>
          </a:xfrm>
          <a:prstGeom prst="rect">
            <a:avLst/>
          </a:prstGeom>
        </p:spPr>
      </p:pic>
      <p:sp>
        <p:nvSpPr>
          <p:cNvPr id="2" name="Dreptunghi 1"/>
          <p:cNvSpPr/>
          <p:nvPr/>
        </p:nvSpPr>
        <p:spPr>
          <a:xfrm>
            <a:off x="1134208" y="958892"/>
            <a:ext cx="10049608" cy="1323439"/>
          </a:xfrm>
          <a:prstGeom prst="rect">
            <a:avLst/>
          </a:prstGeom>
        </p:spPr>
        <p:txBody>
          <a:bodyPr wrap="square">
            <a:spAutoFit/>
          </a:bodyPr>
          <a:lstStyle/>
          <a:p>
            <a:pPr algn="just">
              <a:spcBef>
                <a:spcPts val="600"/>
              </a:spcBef>
              <a:spcAft>
                <a:spcPts val="600"/>
              </a:spcAft>
              <a:tabLst>
                <a:tab pos="5943600" algn="l"/>
              </a:tabLst>
            </a:pPr>
            <a:r>
              <a:rPr lang="en" sz="1400" dirty="0">
                <a:latin typeface="Times New Roman" panose="02020603050405020304" pitchFamily="18" charset="0"/>
                <a:ea typeface="Calibri" panose="020F0502020204030204" pitchFamily="34" charset="0"/>
              </a:rPr>
              <a:t>Next, we present the time horizon starting from 2008, when the second </a:t>
            </a:r>
            <a:r>
              <a:rPr lang="en" sz="1400" i="1" dirty="0">
                <a:latin typeface="Times New Roman" panose="02020603050405020304" pitchFamily="18" charset="0"/>
                <a:ea typeface="Calibri" panose="020F0502020204030204" pitchFamily="34" charset="0"/>
              </a:rPr>
              <a:t>National Sustainable Development Strategy Horizons 2013-2020-2030 was adopted, </a:t>
            </a:r>
            <a:r>
              <a:rPr lang="en" sz="1400" dirty="0">
                <a:latin typeface="Times New Roman" panose="02020603050405020304" pitchFamily="18" charset="0"/>
                <a:ea typeface="Calibri" panose="020F0502020204030204" pitchFamily="34" charset="0"/>
              </a:rPr>
              <a:t>continuing with the year 2018 in which the SNDDR 2030 was adopted, with the year 2022 in which the </a:t>
            </a:r>
            <a:r>
              <a:rPr lang="en" sz="1400" i="1" dirty="0">
                <a:latin typeface="Times New Roman" panose="02020603050405020304" pitchFamily="18" charset="0"/>
                <a:ea typeface="Calibri" panose="020F0502020204030204" pitchFamily="34" charset="0"/>
              </a:rPr>
              <a:t>The national action plan </a:t>
            </a:r>
            <a:r>
              <a:rPr lang="en" sz="1400" dirty="0">
                <a:latin typeface="Times New Roman" panose="02020603050405020304" pitchFamily="18" charset="0"/>
                <a:ea typeface="Calibri" panose="020F0502020204030204" pitchFamily="34" charset="0"/>
              </a:rPr>
              <a:t>and set of national indicators in 2022, and up to the deadline of 2030, towards which we are moving rapidly.</a:t>
            </a:r>
            <a:endParaRPr lang="ro-RO" sz="1400" dirty="0" smtClean="0">
              <a:latin typeface="Times New Roman" panose="02020603050405020304" pitchFamily="18" charset="0"/>
              <a:ea typeface="Calibri" panose="020F0502020204030204" pitchFamily="34" charset="0"/>
            </a:endParaRPr>
          </a:p>
          <a:p>
            <a:pPr algn="just">
              <a:spcBef>
                <a:spcPts val="600"/>
              </a:spcBef>
              <a:spcAft>
                <a:spcPts val="600"/>
              </a:spcAft>
              <a:tabLst>
                <a:tab pos="5943600" algn="l"/>
              </a:tabLst>
            </a:pPr>
            <a:r>
              <a:rPr lang="ro-RO" sz="1400" b="1" i="1" dirty="0" smtClean="0">
                <a:latin typeface="Times New Roman" panose="02020603050405020304" pitchFamily="18" charset="0"/>
                <a:ea typeface="Calibri" panose="020F0502020204030204" pitchFamily="34" charset="0"/>
              </a:rPr>
              <a:t>T</a:t>
            </a:r>
            <a:r>
              <a:rPr lang="en" sz="1400" b="1" i="1" dirty="0" smtClean="0">
                <a:latin typeface="Times New Roman" panose="02020603050405020304" pitchFamily="18" charset="0"/>
                <a:ea typeface="Calibri" panose="020F0502020204030204" pitchFamily="34" charset="0"/>
              </a:rPr>
              <a:t>he </a:t>
            </a:r>
            <a:r>
              <a:rPr lang="en" sz="1400" b="1" i="1" dirty="0">
                <a:latin typeface="Times New Roman" panose="02020603050405020304" pitchFamily="18" charset="0"/>
                <a:ea typeface="Calibri" panose="020F0502020204030204" pitchFamily="34" charset="0"/>
              </a:rPr>
              <a:t>remaining time is short, and efforts towards achieving the </a:t>
            </a:r>
            <a:r>
              <a:rPr lang="en-US" sz="1400" b="1" i="1" dirty="0" smtClean="0">
                <a:latin typeface="Times New Roman" panose="02020603050405020304" pitchFamily="18" charset="0"/>
                <a:ea typeface="Calibri" panose="020F0502020204030204" pitchFamily="34" charset="0"/>
              </a:rPr>
              <a:t>SDGs</a:t>
            </a:r>
            <a:r>
              <a:rPr lang="en" sz="1400" b="1" i="1" dirty="0" smtClean="0">
                <a:latin typeface="Times New Roman" panose="02020603050405020304" pitchFamily="18" charset="0"/>
                <a:ea typeface="Calibri" panose="020F0502020204030204" pitchFamily="34" charset="0"/>
              </a:rPr>
              <a:t> </a:t>
            </a:r>
            <a:r>
              <a:rPr lang="en-US" sz="1400" b="1" i="1" dirty="0" smtClean="0">
                <a:latin typeface="Times New Roman" panose="02020603050405020304" pitchFamily="18" charset="0"/>
                <a:ea typeface="Calibri" panose="020F0502020204030204" pitchFamily="34" charset="0"/>
              </a:rPr>
              <a:t>targets</a:t>
            </a:r>
            <a:r>
              <a:rPr lang="ro-RO" sz="1400" b="1" i="1" dirty="0" smtClean="0">
                <a:latin typeface="Times New Roman" panose="02020603050405020304" pitchFamily="18" charset="0"/>
                <a:ea typeface="Calibri" panose="020F0502020204030204" pitchFamily="34" charset="0"/>
              </a:rPr>
              <a:t> </a:t>
            </a:r>
            <a:r>
              <a:rPr lang="en-US" sz="1400" b="1" i="1" dirty="0" smtClean="0">
                <a:latin typeface="Times New Roman" panose="02020603050405020304" pitchFamily="18" charset="0"/>
                <a:ea typeface="Calibri" panose="020F0502020204030204" pitchFamily="34" charset="0"/>
              </a:rPr>
              <a:t>and</a:t>
            </a:r>
            <a:r>
              <a:rPr lang="ro-RO" sz="1400" b="1" i="1" dirty="0" smtClean="0">
                <a:latin typeface="Times New Roman" panose="02020603050405020304" pitchFamily="18" charset="0"/>
                <a:ea typeface="Calibri" panose="020F0502020204030204" pitchFamily="34" charset="0"/>
              </a:rPr>
              <a:t> </a:t>
            </a:r>
            <a:r>
              <a:rPr lang="en" sz="1400" b="1" i="1" dirty="0" smtClean="0">
                <a:latin typeface="Times New Roman" panose="02020603050405020304" pitchFamily="18" charset="0"/>
                <a:ea typeface="Calibri" panose="020F0502020204030204" pitchFamily="34" charset="0"/>
              </a:rPr>
              <a:t>objectives </a:t>
            </a:r>
            <a:r>
              <a:rPr lang="en" sz="1400" b="1" i="1" dirty="0">
                <a:latin typeface="Times New Roman" panose="02020603050405020304" pitchFamily="18" charset="0"/>
                <a:ea typeface="Calibri" panose="020F0502020204030204" pitchFamily="34" charset="0"/>
              </a:rPr>
              <a:t>must be continued </a:t>
            </a:r>
            <a:r>
              <a:rPr lang="en" sz="1400" b="1" i="1" dirty="0" smtClean="0">
                <a:latin typeface="Times New Roman" panose="02020603050405020304" pitchFamily="18" charset="0"/>
                <a:ea typeface="Calibri" panose="020F0502020204030204" pitchFamily="34" charset="0"/>
              </a:rPr>
              <a:t>an</a:t>
            </a:r>
            <a:r>
              <a:rPr lang="ro-RO" sz="1400" b="1" i="1" dirty="0" smtClean="0">
                <a:latin typeface="Times New Roman" panose="02020603050405020304" pitchFamily="18" charset="0"/>
                <a:ea typeface="Calibri" panose="020F0502020204030204" pitchFamily="34" charset="0"/>
              </a:rPr>
              <a:t>d</a:t>
            </a:r>
            <a:r>
              <a:rPr lang="en" sz="1400" b="1" i="1" dirty="0" smtClean="0">
                <a:latin typeface="Times New Roman" panose="02020603050405020304" pitchFamily="18" charset="0"/>
                <a:ea typeface="Calibri" panose="020F0502020204030204" pitchFamily="34" charset="0"/>
              </a:rPr>
              <a:t> </a:t>
            </a:r>
            <a:r>
              <a:rPr lang="en" sz="1400" b="1" i="1" dirty="0">
                <a:latin typeface="Times New Roman" panose="02020603050405020304" pitchFamily="18" charset="0"/>
                <a:ea typeface="Calibri" panose="020F0502020204030204" pitchFamily="34" charset="0"/>
              </a:rPr>
              <a:t>accelerated </a:t>
            </a:r>
            <a:r>
              <a:rPr lang="en" sz="1400" b="1" i="1" dirty="0" smtClean="0">
                <a:latin typeface="Times New Roman" panose="02020603050405020304" pitchFamily="18" charset="0"/>
                <a:ea typeface="Calibri" panose="020F0502020204030204" pitchFamily="34" charset="0"/>
              </a:rPr>
              <a:t>with </a:t>
            </a:r>
            <a:r>
              <a:rPr lang="en" sz="1400" b="1" i="1" dirty="0">
                <a:latin typeface="Times New Roman" panose="02020603050405020304" pitchFamily="18" charset="0"/>
                <a:ea typeface="Calibri" panose="020F0502020204030204" pitchFamily="34" charset="0"/>
              </a:rPr>
              <a:t>a focus on results.</a:t>
            </a:r>
          </a:p>
        </p:txBody>
      </p:sp>
      <p:pic>
        <p:nvPicPr>
          <p:cNvPr id="9" name="Picture 4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7526" y="2691324"/>
            <a:ext cx="8538797" cy="3586384"/>
          </a:xfrm>
          <a:prstGeom prst="rect">
            <a:avLst/>
          </a:prstGeom>
          <a:noFill/>
          <a:ln>
            <a:noFill/>
          </a:ln>
        </p:spPr>
      </p:pic>
      <p:sp>
        <p:nvSpPr>
          <p:cNvPr id="10" name="CasetăText 9"/>
          <p:cNvSpPr txBox="1"/>
          <p:nvPr/>
        </p:nvSpPr>
        <p:spPr>
          <a:xfrm>
            <a:off x="3327966" y="211448"/>
            <a:ext cx="4875257" cy="461665"/>
          </a:xfrm>
          <a:prstGeom prst="rect">
            <a:avLst/>
          </a:prstGeom>
          <a:noFill/>
        </p:spPr>
        <p:txBody>
          <a:bodyPr wrap="square" rtlCol="0">
            <a:spAutoFit/>
          </a:bodyPr>
          <a:lstStyle/>
          <a:p>
            <a:pPr algn="ctr"/>
            <a:r>
              <a:rPr lang="ro-RO" sz="2400" b="1" dirty="0" smtClean="0">
                <a:solidFill>
                  <a:srgbClr val="002060"/>
                </a:solidFill>
                <a:latin typeface="Times New Roman" panose="02020603050405020304" pitchFamily="18" charset="0"/>
                <a:cs typeface="Times New Roman" panose="02020603050405020304" pitchFamily="18" charset="0"/>
              </a:rPr>
              <a:t>The </a:t>
            </a:r>
            <a:r>
              <a:rPr lang="en-US" sz="2400" b="1" dirty="0" smtClean="0">
                <a:solidFill>
                  <a:srgbClr val="002060"/>
                </a:solidFill>
                <a:latin typeface="Times New Roman" panose="02020603050405020304" pitchFamily="18" charset="0"/>
                <a:cs typeface="Times New Roman" panose="02020603050405020304" pitchFamily="18" charset="0"/>
              </a:rPr>
              <a:t>main</a:t>
            </a:r>
            <a:r>
              <a:rPr lang="ro-RO" sz="2400" b="1" dirty="0" smtClean="0">
                <a:solidFill>
                  <a:srgbClr val="002060"/>
                </a:solidFill>
                <a:latin typeface="Times New Roman" panose="02020603050405020304" pitchFamily="18" charset="0"/>
                <a:cs typeface="Times New Roman" panose="02020603050405020304" pitchFamily="18" charset="0"/>
              </a:rPr>
              <a:t> audit raport </a:t>
            </a:r>
            <a:r>
              <a:rPr lang="en-US" sz="2400" b="1" dirty="0" smtClean="0">
                <a:solidFill>
                  <a:srgbClr val="002060"/>
                </a:solidFill>
                <a:latin typeface="Times New Roman" panose="02020603050405020304" pitchFamily="18" charset="0"/>
                <a:cs typeface="Times New Roman" panose="02020603050405020304" pitchFamily="18" charset="0"/>
              </a:rPr>
              <a:t>message</a:t>
            </a:r>
            <a:r>
              <a:rPr lang="en" sz="2400" b="1" dirty="0" smtClean="0">
                <a:solidFill>
                  <a:srgbClr val="002060"/>
                </a:solidFill>
                <a:latin typeface="Times New Roman" panose="02020603050405020304" pitchFamily="18" charset="0"/>
                <a:cs typeface="Times New Roman" panose="02020603050405020304" pitchFamily="18" charset="0"/>
              </a:rPr>
              <a:t> </a:t>
            </a:r>
            <a:endParaRPr lang="ro-RO"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334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Logo românia-durabila.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3815" y="5857863"/>
            <a:ext cx="764931" cy="764931"/>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ine 76"/>
          <p:cNvPicPr>
            <a:picLocks noChangeAspect="1"/>
          </p:cNvPicPr>
          <p:nvPr/>
        </p:nvPicPr>
        <p:blipFill>
          <a:blip r:embed="rId3"/>
          <a:stretch>
            <a:fillRect/>
          </a:stretch>
        </p:blipFill>
        <p:spPr>
          <a:xfrm>
            <a:off x="3327967" y="655488"/>
            <a:ext cx="4938188" cy="73158"/>
          </a:xfrm>
          <a:prstGeom prst="rect">
            <a:avLst/>
          </a:prstGeom>
        </p:spPr>
      </p:pic>
      <p:pic>
        <p:nvPicPr>
          <p:cNvPr id="6" name="Imagine 5"/>
          <p:cNvPicPr>
            <a:picLocks noChangeAspect="1"/>
          </p:cNvPicPr>
          <p:nvPr/>
        </p:nvPicPr>
        <p:blipFill>
          <a:blip r:embed="rId4"/>
          <a:stretch>
            <a:fillRect/>
          </a:stretch>
        </p:blipFill>
        <p:spPr>
          <a:xfrm>
            <a:off x="269760" y="155916"/>
            <a:ext cx="672822" cy="572730"/>
          </a:xfrm>
          <a:prstGeom prst="rect">
            <a:avLst/>
          </a:prstGeom>
        </p:spPr>
      </p:pic>
      <p:sp>
        <p:nvSpPr>
          <p:cNvPr id="2" name="Dreptunghi 1"/>
          <p:cNvSpPr/>
          <p:nvPr/>
        </p:nvSpPr>
        <p:spPr>
          <a:xfrm>
            <a:off x="1134207" y="2511646"/>
            <a:ext cx="10049608" cy="2585323"/>
          </a:xfrm>
          <a:prstGeom prst="rect">
            <a:avLst/>
          </a:prstGeom>
        </p:spPr>
        <p:txBody>
          <a:bodyPr wrap="square">
            <a:spAutoFit/>
          </a:bodyPr>
          <a:lstStyle/>
          <a:p>
            <a:pPr algn="ctr">
              <a:spcBef>
                <a:spcPts val="600"/>
              </a:spcBef>
              <a:spcAft>
                <a:spcPts val="600"/>
              </a:spcAft>
              <a:tabLst>
                <a:tab pos="5943600" algn="l"/>
              </a:tabLst>
            </a:pPr>
            <a:r>
              <a:rPr lang="en" sz="3200" b="1" dirty="0" smtClean="0">
                <a:latin typeface="Times New Roman" panose="02020603050405020304" pitchFamily="18" charset="0"/>
                <a:ea typeface="Calibri" panose="020F0502020204030204" pitchFamily="34" charset="0"/>
              </a:rPr>
              <a:t>Thank you for your attention!</a:t>
            </a:r>
          </a:p>
          <a:p>
            <a:pPr algn="ctr">
              <a:spcBef>
                <a:spcPts val="600"/>
              </a:spcBef>
              <a:spcAft>
                <a:spcPts val="600"/>
              </a:spcAft>
              <a:tabLst>
                <a:tab pos="5943600" algn="l"/>
              </a:tabLst>
            </a:pPr>
            <a:r>
              <a:rPr lang="en" dirty="0" smtClean="0">
                <a:latin typeface="Times New Roman" panose="02020603050405020304" pitchFamily="18" charset="0"/>
                <a:ea typeface="Calibri" panose="020F0502020204030204" pitchFamily="34" charset="0"/>
              </a:rPr>
              <a:t>If you have any questions or want additional clarifications, you can send them to us at the email address:</a:t>
            </a:r>
          </a:p>
          <a:p>
            <a:pPr algn="ctr">
              <a:spcBef>
                <a:spcPts val="600"/>
              </a:spcBef>
              <a:spcAft>
                <a:spcPts val="600"/>
              </a:spcAft>
              <a:tabLst>
                <a:tab pos="5943600" algn="l"/>
              </a:tabLst>
            </a:pPr>
            <a:r>
              <a:rPr lang="en" dirty="0" smtClean="0">
                <a:latin typeface="Times New Roman" panose="02020603050405020304" pitchFamily="18" charset="0"/>
                <a:ea typeface="Calibri" panose="020F0502020204030204" pitchFamily="34" charset="0"/>
                <a:hlinkClick r:id="rId5"/>
              </a:rPr>
              <a:t>International.romania@rcc.ro</a:t>
            </a:r>
            <a:endParaRPr lang="ro-RO" dirty="0" smtClean="0">
              <a:latin typeface="Times New Roman" panose="02020603050405020304" pitchFamily="18" charset="0"/>
              <a:ea typeface="Calibri" panose="020F0502020204030204" pitchFamily="34" charset="0"/>
            </a:endParaRPr>
          </a:p>
          <a:p>
            <a:pPr algn="ctr">
              <a:spcBef>
                <a:spcPts val="600"/>
              </a:spcBef>
              <a:spcAft>
                <a:spcPts val="600"/>
              </a:spcAft>
              <a:tabLst>
                <a:tab pos="5943600" algn="l"/>
              </a:tabLst>
            </a:pPr>
            <a:r>
              <a:rPr lang="en" dirty="0" smtClean="0">
                <a:latin typeface="Times New Roman" panose="02020603050405020304" pitchFamily="18" charset="0"/>
                <a:ea typeface="Calibri" panose="020F0502020204030204" pitchFamily="34" charset="0"/>
              </a:rPr>
              <a:t>or directly to our PAS representative, Mr. Adrian </a:t>
            </a:r>
            <a:r>
              <a:rPr lang="en" dirty="0" err="1" smtClean="0">
                <a:latin typeface="Times New Roman" panose="02020603050405020304" pitchFamily="18" charset="0"/>
                <a:ea typeface="Calibri" panose="020F0502020204030204" pitchFamily="34" charset="0"/>
              </a:rPr>
              <a:t>Gogolan </a:t>
            </a:r>
            <a:r>
              <a:rPr lang="en" dirty="0" smtClean="0">
                <a:latin typeface="Times New Roman" panose="02020603050405020304" pitchFamily="18" charset="0"/>
                <a:ea typeface="Calibri" panose="020F0502020204030204" pitchFamily="34" charset="0"/>
              </a:rPr>
              <a:t>at the email address: </a:t>
            </a:r>
            <a:r>
              <a:rPr lang="en" dirty="0" smtClean="0">
                <a:latin typeface="Times New Roman" panose="02020603050405020304" pitchFamily="18" charset="0"/>
                <a:ea typeface="Calibri" panose="020F0502020204030204" pitchFamily="34" charset="0"/>
                <a:hlinkClick r:id="rId6"/>
              </a:rPr>
              <a:t>adrian.gogolan@rcc.ro</a:t>
            </a:r>
            <a:endParaRPr lang="ro-RO" dirty="0" smtClean="0">
              <a:latin typeface="Times New Roman" panose="02020603050405020304" pitchFamily="18" charset="0"/>
              <a:ea typeface="Calibri" panose="020F0502020204030204" pitchFamily="34" charset="0"/>
            </a:endParaRPr>
          </a:p>
          <a:p>
            <a:pPr algn="ctr">
              <a:spcBef>
                <a:spcPts val="600"/>
              </a:spcBef>
              <a:spcAft>
                <a:spcPts val="600"/>
              </a:spcAft>
              <a:tabLst>
                <a:tab pos="5943600" algn="l"/>
              </a:tabLst>
            </a:pPr>
            <a:endParaRPr lang="ro-RO" dirty="0">
              <a:latin typeface="Times New Roman" panose="02020603050405020304" pitchFamily="18" charset="0"/>
              <a:ea typeface="Calibri" panose="020F0502020204030204" pitchFamily="34" charset="0"/>
            </a:endParaRPr>
          </a:p>
        </p:txBody>
      </p:sp>
      <p:sp>
        <p:nvSpPr>
          <p:cNvPr id="10" name="CasetăText 9"/>
          <p:cNvSpPr txBox="1"/>
          <p:nvPr/>
        </p:nvSpPr>
        <p:spPr>
          <a:xfrm>
            <a:off x="3327966" y="211448"/>
            <a:ext cx="4875257" cy="461665"/>
          </a:xfrm>
          <a:prstGeom prst="rect">
            <a:avLst/>
          </a:prstGeom>
          <a:noFill/>
        </p:spPr>
        <p:txBody>
          <a:bodyPr wrap="square" rtlCol="0">
            <a:spAutoFit/>
          </a:bodyPr>
          <a:lstStyle/>
          <a:p>
            <a:pPr algn="ctr"/>
            <a:r>
              <a:rPr lang="en" sz="2400" b="1" dirty="0" smtClean="0">
                <a:solidFill>
                  <a:srgbClr val="002060"/>
                </a:solidFill>
                <a:latin typeface="Times New Roman" panose="02020603050405020304" pitchFamily="18" charset="0"/>
                <a:cs typeface="Times New Roman" panose="02020603050405020304" pitchFamily="18" charset="0"/>
              </a:rPr>
              <a:t>End of presentation</a:t>
            </a:r>
            <a:endParaRPr lang="ro-RO"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56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433474" y="655488"/>
            <a:ext cx="4938188" cy="73158"/>
          </a:xfrm>
          <a:prstGeom prst="rect">
            <a:avLst/>
          </a:prstGeom>
        </p:spPr>
      </p:pic>
      <p:sp>
        <p:nvSpPr>
          <p:cNvPr id="2" name="CasetăText 1"/>
          <p:cNvSpPr txBox="1"/>
          <p:nvPr/>
        </p:nvSpPr>
        <p:spPr>
          <a:xfrm>
            <a:off x="3433474" y="176333"/>
            <a:ext cx="4938188" cy="461665"/>
          </a:xfrm>
          <a:prstGeom prst="rect">
            <a:avLst/>
          </a:prstGeom>
          <a:noFill/>
        </p:spPr>
        <p:txBody>
          <a:bodyPr wrap="square" rtlCol="0">
            <a:spAutoFit/>
          </a:bodyPr>
          <a:lstStyle/>
          <a:p>
            <a:pPr algn="ctr"/>
            <a:r>
              <a:rPr lang="ro-RO" sz="2400" b="1" dirty="0" smtClean="0">
                <a:solidFill>
                  <a:srgbClr val="002060"/>
                </a:solidFill>
                <a:latin typeface="Times New Roman" panose="02020603050405020304" pitchFamily="18" charset="0"/>
                <a:cs typeface="Times New Roman" panose="02020603050405020304" pitchFamily="18" charset="0"/>
              </a:rPr>
              <a:t>C</a:t>
            </a:r>
            <a:r>
              <a:rPr lang="en" sz="2400" b="1" dirty="0" smtClean="0">
                <a:solidFill>
                  <a:srgbClr val="002060"/>
                </a:solidFill>
                <a:latin typeface="Times New Roman" panose="02020603050405020304" pitchFamily="18" charset="0"/>
                <a:cs typeface="Times New Roman" panose="02020603050405020304" pitchFamily="18" charset="0"/>
              </a:rPr>
              <a:t>ontext</a:t>
            </a:r>
            <a:endParaRPr lang="ro-RO" sz="2400" b="1" dirty="0">
              <a:solidFill>
                <a:srgbClr val="002060"/>
              </a:solidFill>
              <a:latin typeface="Times New Roman" panose="02020603050405020304" pitchFamily="18" charset="0"/>
              <a:cs typeface="Times New Roman" panose="02020603050405020304" pitchFamily="18" charset="0"/>
            </a:endParaRPr>
          </a:p>
        </p:txBody>
      </p:sp>
      <p:sp>
        <p:nvSpPr>
          <p:cNvPr id="3" name="Dreptunghi 2"/>
          <p:cNvSpPr/>
          <p:nvPr/>
        </p:nvSpPr>
        <p:spPr>
          <a:xfrm>
            <a:off x="324965" y="1779276"/>
            <a:ext cx="3974124" cy="3754874"/>
          </a:xfrm>
          <a:prstGeom prst="rect">
            <a:avLst/>
          </a:prstGeom>
        </p:spPr>
        <p:txBody>
          <a:bodyPr wrap="square">
            <a:spAutoFit/>
          </a:bodyPr>
          <a:lstStyle/>
          <a:p>
            <a:pPr algn="r">
              <a:spcAft>
                <a:spcPts val="600"/>
              </a:spcAft>
            </a:pPr>
            <a:r>
              <a:rPr lang="en" sz="1200" b="1" dirty="0">
                <a:latin typeface="Times New Roman" panose="02020603050405020304" pitchFamily="18" charset="0"/>
                <a:ea typeface="Calibri" panose="020F0502020204030204" pitchFamily="34" charset="0"/>
              </a:rPr>
              <a:t>September, 2015</a:t>
            </a:r>
            <a:endParaRPr lang="ro-RO" sz="1200" dirty="0">
              <a:latin typeface="Times New Roman" panose="02020603050405020304" pitchFamily="18" charset="0"/>
              <a:ea typeface="Calibri" panose="020F0502020204030204" pitchFamily="34" charset="0"/>
            </a:endParaRPr>
          </a:p>
          <a:p>
            <a:pPr algn="just">
              <a:spcAft>
                <a:spcPts val="600"/>
              </a:spcAft>
            </a:pPr>
            <a:r>
              <a:rPr lang="en" sz="1200" dirty="0">
                <a:latin typeface="Times New Roman" panose="02020603050405020304" pitchFamily="18" charset="0"/>
                <a:ea typeface="Calibri" panose="020F0502020204030204" pitchFamily="34" charset="0"/>
              </a:rPr>
              <a:t>In 2015, the UN General Assembly adopted the " </a:t>
            </a:r>
            <a:r>
              <a:rPr lang="en" sz="1200" i="1" dirty="0">
                <a:latin typeface="Times New Roman" panose="02020603050405020304" pitchFamily="18" charset="0"/>
                <a:ea typeface="Calibri" panose="020F0502020204030204" pitchFamily="34" charset="0"/>
              </a:rPr>
              <a:t>Sustainable Development Agenda" </a:t>
            </a:r>
            <a:r>
              <a:rPr lang="en" sz="1200" dirty="0">
                <a:latin typeface="Times New Roman" panose="02020603050405020304" pitchFamily="18" charset="0"/>
                <a:ea typeface="Calibri" panose="020F0502020204030204" pitchFamily="34" charset="0"/>
              </a:rPr>
              <a:t>in which the representatives of 193 governments, including </a:t>
            </a:r>
            <a:r>
              <a:rPr lang="en" sz="1200" b="1" dirty="0">
                <a:latin typeface="Times New Roman" panose="02020603050405020304" pitchFamily="18" charset="0"/>
                <a:ea typeface="Calibri" panose="020F0502020204030204" pitchFamily="34" charset="0"/>
              </a:rPr>
              <a:t>Romania </a:t>
            </a:r>
            <a:r>
              <a:rPr lang="en" sz="1200" dirty="0">
                <a:latin typeface="Times New Roman" panose="02020603050405020304" pitchFamily="18" charset="0"/>
                <a:ea typeface="Calibri" panose="020F0502020204030204" pitchFamily="34" charset="0"/>
              </a:rPr>
              <a:t>, signed an extremely ambitious package of sustainable development objectives, called the 2030 Agenda for Sustainable Development . This package </a:t>
            </a:r>
            <a:r>
              <a:rPr lang="en" sz="1200" dirty="0" smtClean="0">
                <a:latin typeface="Times New Roman" panose="02020603050405020304" pitchFamily="18" charset="0"/>
                <a:ea typeface="Calibri" panose="020F0502020204030204" pitchFamily="34" charset="0"/>
              </a:rPr>
              <a:t>is </a:t>
            </a:r>
            <a:r>
              <a:rPr lang="en" sz="1200" dirty="0">
                <a:latin typeface="Times New Roman" panose="02020603050405020304" pitchFamily="18" charset="0"/>
                <a:ea typeface="Calibri" panose="020F0502020204030204" pitchFamily="34" charset="0"/>
              </a:rPr>
              <a:t>a universal framework for all countries to help eradicate poverty, protect the planet and ensure that all people enjoy peace and prosperity. It is an action plan for people, planet and prosperity, which seeks to strengthen a climate of safety and freedom, where "no one will be left behind".</a:t>
            </a:r>
          </a:p>
          <a:p>
            <a:r>
              <a:rPr lang="en" sz="1200" dirty="0">
                <a:latin typeface="Times New Roman" panose="02020603050405020304" pitchFamily="18" charset="0"/>
                <a:ea typeface="Calibri" panose="020F0502020204030204" pitchFamily="34" charset="0"/>
              </a:rPr>
              <a:t>The 2030 Agenda of the UN contains 17 Sustainable Development Goals to which correspond 169 targets, which have the role of ensuring the balance between the three dimensions of sustainable development — environmental, social and economic. The 17 SDGs are a continuation in an accelerated form of the achievement of the previous Millennium Development Goals.</a:t>
            </a:r>
            <a:endParaRPr lang="ro-RO" sz="1200" dirty="0"/>
          </a:p>
        </p:txBody>
      </p:sp>
      <p:sp>
        <p:nvSpPr>
          <p:cNvPr id="4" name="Dreptunghi 3"/>
          <p:cNvSpPr/>
          <p:nvPr/>
        </p:nvSpPr>
        <p:spPr>
          <a:xfrm>
            <a:off x="610068" y="1084684"/>
            <a:ext cx="3475631" cy="338554"/>
          </a:xfrm>
          <a:prstGeom prst="rect">
            <a:avLst/>
          </a:prstGeom>
        </p:spPr>
        <p:txBody>
          <a:bodyPr wrap="none">
            <a:spAutoFit/>
          </a:bodyPr>
          <a:lstStyle/>
          <a:p>
            <a:pPr algn="just">
              <a:spcAft>
                <a:spcPts val="600"/>
              </a:spcAft>
            </a:pPr>
            <a:r>
              <a:rPr lang="en" sz="1600" b="1" dirty="0">
                <a:latin typeface="Times New Roman" panose="02020603050405020304" pitchFamily="18" charset="0"/>
                <a:ea typeface="Calibri" panose="020F0502020204030204" pitchFamily="34" charset="0"/>
              </a:rPr>
              <a:t>UN Agenda 2030 - globally</a:t>
            </a:r>
            <a:endParaRPr lang="ro-RO" sz="1600" dirty="0">
              <a:latin typeface="Times New Roman" panose="02020603050405020304" pitchFamily="18" charset="0"/>
              <a:ea typeface="Calibri" panose="020F0502020204030204" pitchFamily="34" charset="0"/>
            </a:endParaRPr>
          </a:p>
        </p:txBody>
      </p:sp>
      <p:sp>
        <p:nvSpPr>
          <p:cNvPr id="6" name="Dreptunghi 5"/>
          <p:cNvSpPr/>
          <p:nvPr/>
        </p:nvSpPr>
        <p:spPr>
          <a:xfrm>
            <a:off x="4797493" y="1779276"/>
            <a:ext cx="2851639" cy="3970318"/>
          </a:xfrm>
          <a:prstGeom prst="rect">
            <a:avLst/>
          </a:prstGeom>
        </p:spPr>
        <p:txBody>
          <a:bodyPr wrap="square">
            <a:spAutoFit/>
          </a:bodyPr>
          <a:lstStyle/>
          <a:p>
            <a:pPr algn="r"/>
            <a:r>
              <a:rPr lang="en" sz="1200" b="1" dirty="0">
                <a:latin typeface="Times New Roman" panose="02020603050405020304" pitchFamily="18" charset="0"/>
                <a:cs typeface="Times New Roman" panose="02020603050405020304" pitchFamily="18" charset="0"/>
              </a:rPr>
              <a:t>June, 2017</a:t>
            </a:r>
            <a:endParaRPr lang="ro-RO" sz="1200" dirty="0">
              <a:latin typeface="Times New Roman" panose="02020603050405020304" pitchFamily="18" charset="0"/>
              <a:cs typeface="Times New Roman" panose="02020603050405020304" pitchFamily="18" charset="0"/>
            </a:endParaRPr>
          </a:p>
          <a:p>
            <a:pPr algn="just"/>
            <a:r>
              <a:rPr lang="en" sz="1200" dirty="0">
                <a:latin typeface="Times New Roman" panose="02020603050405020304" pitchFamily="18" charset="0"/>
                <a:cs typeface="Times New Roman" panose="02020603050405020304" pitchFamily="18" charset="0"/>
              </a:rPr>
              <a:t>The European Commission has welcomed the new 2030 Agenda, with the European Union taking a leading position in contributing to this process from the very beginning.</a:t>
            </a:r>
          </a:p>
          <a:p>
            <a:pPr algn="just"/>
            <a:r>
              <a:rPr lang="en" sz="1200" dirty="0">
                <a:latin typeface="Times New Roman" panose="02020603050405020304" pitchFamily="18" charset="0"/>
                <a:cs typeface="Times New Roman" panose="02020603050405020304" pitchFamily="18" charset="0"/>
              </a:rPr>
              <a:t>At the European level, the conclusions of the Council of the European Union, adopted on June 20, 2017, "A sustainable future of Europe" represent the EU's response to the 2030 Agenda for Sustainable Development, which is a political document assumed by the EU member states regarding the implementation of the 2030 Agenda for Sustainable Development.</a:t>
            </a:r>
          </a:p>
          <a:p>
            <a:pPr algn="just"/>
            <a:r>
              <a:rPr lang="en" sz="1200" dirty="0">
                <a:latin typeface="Times New Roman" panose="02020603050405020304" pitchFamily="18" charset="0"/>
                <a:cs typeface="Times New Roman" panose="02020603050405020304" pitchFamily="18" charset="0"/>
              </a:rPr>
              <a:t>The 2030 Agenda, together with the Paris Agreement on Climate Change, is the roadmap to a better world, the global framework for international cooperation on sustainable development and the economic, social, environmental and governance dimensions of this framework.</a:t>
            </a:r>
          </a:p>
        </p:txBody>
      </p:sp>
      <p:sp>
        <p:nvSpPr>
          <p:cNvPr id="9" name="Dreptunghi 8"/>
          <p:cNvSpPr/>
          <p:nvPr/>
        </p:nvSpPr>
        <p:spPr>
          <a:xfrm>
            <a:off x="4810708" y="1002418"/>
            <a:ext cx="2992614" cy="338554"/>
          </a:xfrm>
          <a:prstGeom prst="rect">
            <a:avLst/>
          </a:prstGeom>
        </p:spPr>
        <p:txBody>
          <a:bodyPr wrap="none">
            <a:spAutoFit/>
          </a:bodyPr>
          <a:lstStyle/>
          <a:p>
            <a:pPr algn="just">
              <a:spcAft>
                <a:spcPts val="600"/>
              </a:spcAft>
            </a:pPr>
            <a:r>
              <a:rPr lang="en" sz="1600" b="1" dirty="0">
                <a:latin typeface="Times New Roman" panose="02020603050405020304" pitchFamily="18" charset="0"/>
                <a:ea typeface="Calibri" panose="020F0502020204030204" pitchFamily="34" charset="0"/>
              </a:rPr>
              <a:t>Agenda 2030 - at European level</a:t>
            </a:r>
            <a:endParaRPr lang="ro-RO" sz="1600" dirty="0">
              <a:latin typeface="Times New Roman" panose="02020603050405020304" pitchFamily="18" charset="0"/>
              <a:ea typeface="Calibri" panose="020F0502020204030204" pitchFamily="34" charset="0"/>
            </a:endParaRPr>
          </a:p>
        </p:txBody>
      </p:sp>
      <p:sp>
        <p:nvSpPr>
          <p:cNvPr id="10" name="Dreptunghi 9"/>
          <p:cNvSpPr/>
          <p:nvPr/>
        </p:nvSpPr>
        <p:spPr>
          <a:xfrm>
            <a:off x="8292758" y="982123"/>
            <a:ext cx="3288080" cy="369332"/>
          </a:xfrm>
          <a:prstGeom prst="rect">
            <a:avLst/>
          </a:prstGeom>
        </p:spPr>
        <p:txBody>
          <a:bodyPr wrap="none">
            <a:spAutoFit/>
          </a:bodyPr>
          <a:lstStyle/>
          <a:p>
            <a:r>
              <a:rPr lang="en" b="1" dirty="0">
                <a:latin typeface="Times New Roman" panose="02020603050405020304" pitchFamily="18" charset="0"/>
                <a:ea typeface="Calibri" panose="020F0502020204030204" pitchFamily="34" charset="0"/>
              </a:rPr>
              <a:t>Agenda 2030 - at the national level</a:t>
            </a:r>
            <a:endParaRPr lang="ro-RO" dirty="0"/>
          </a:p>
        </p:txBody>
      </p:sp>
      <p:sp>
        <p:nvSpPr>
          <p:cNvPr id="11" name="Dreptunghi 10"/>
          <p:cNvSpPr/>
          <p:nvPr/>
        </p:nvSpPr>
        <p:spPr>
          <a:xfrm>
            <a:off x="610068" y="1409944"/>
            <a:ext cx="3249608" cy="369332"/>
          </a:xfrm>
          <a:prstGeom prst="rect">
            <a:avLst/>
          </a:prstGeom>
        </p:spPr>
        <p:txBody>
          <a:bodyPr wrap="none">
            <a:spAutoFit/>
          </a:bodyPr>
          <a:lstStyle/>
          <a:p>
            <a:r>
              <a:rPr lang="en" b="1" i="1" dirty="0">
                <a:solidFill>
                  <a:srgbClr val="4472C4"/>
                </a:solidFill>
                <a:latin typeface="Times New Roman" panose="02020603050405020304" pitchFamily="18" charset="0"/>
                <a:ea typeface="Calibri" panose="020F0502020204030204" pitchFamily="34" charset="0"/>
              </a:rPr>
              <a:t>"No one will be left behind"</a:t>
            </a:r>
            <a:endParaRPr lang="ro-RO" dirty="0"/>
          </a:p>
        </p:txBody>
      </p:sp>
      <p:sp>
        <p:nvSpPr>
          <p:cNvPr id="12" name="Dreptunghi 11"/>
          <p:cNvSpPr/>
          <p:nvPr/>
        </p:nvSpPr>
        <p:spPr>
          <a:xfrm>
            <a:off x="4810708" y="1409944"/>
            <a:ext cx="3082895" cy="369332"/>
          </a:xfrm>
          <a:prstGeom prst="rect">
            <a:avLst/>
          </a:prstGeom>
        </p:spPr>
        <p:txBody>
          <a:bodyPr wrap="none">
            <a:spAutoFit/>
          </a:bodyPr>
          <a:lstStyle/>
          <a:p>
            <a:pPr algn="just">
              <a:spcAft>
                <a:spcPts val="600"/>
              </a:spcAft>
            </a:pPr>
            <a:r>
              <a:rPr lang="en" b="1" i="1" dirty="0">
                <a:solidFill>
                  <a:srgbClr val="4472C4"/>
                </a:solidFill>
                <a:latin typeface="Times New Roman" panose="02020603050405020304" pitchFamily="18" charset="0"/>
                <a:ea typeface="Calibri" panose="020F0502020204030204" pitchFamily="34" charset="0"/>
              </a:rPr>
              <a:t>"A sustainable future for Europe"</a:t>
            </a:r>
            <a:endParaRPr lang="ro-RO" dirty="0">
              <a:latin typeface="Times New Roman" panose="02020603050405020304" pitchFamily="18" charset="0"/>
              <a:ea typeface="Calibri" panose="020F0502020204030204" pitchFamily="34" charset="0"/>
            </a:endParaRPr>
          </a:p>
        </p:txBody>
      </p:sp>
      <p:sp>
        <p:nvSpPr>
          <p:cNvPr id="13" name="Dreptunghi 12"/>
          <p:cNvSpPr/>
          <p:nvPr/>
        </p:nvSpPr>
        <p:spPr>
          <a:xfrm>
            <a:off x="8179856" y="1351455"/>
            <a:ext cx="3924220" cy="369332"/>
          </a:xfrm>
          <a:prstGeom prst="rect">
            <a:avLst/>
          </a:prstGeom>
        </p:spPr>
        <p:txBody>
          <a:bodyPr wrap="square">
            <a:spAutoFit/>
          </a:bodyPr>
          <a:lstStyle/>
          <a:p>
            <a:pPr>
              <a:spcAft>
                <a:spcPts val="600"/>
              </a:spcAft>
            </a:pPr>
            <a:r>
              <a:rPr lang="en" b="1" i="1" dirty="0" smtClean="0">
                <a:solidFill>
                  <a:srgbClr val="4472C4"/>
                </a:solidFill>
                <a:latin typeface="Times New Roman" panose="02020603050405020304" pitchFamily="18" charset="0"/>
                <a:ea typeface="Calibri" panose="020F0502020204030204" pitchFamily="34" charset="0"/>
              </a:rPr>
              <a:t>Strategy of the needs </a:t>
            </a:r>
            <a:r>
              <a:rPr lang="en" b="1" i="1" dirty="0">
                <a:solidFill>
                  <a:srgbClr val="4472C4"/>
                </a:solidFill>
                <a:latin typeface="Times New Roman" panose="02020603050405020304" pitchFamily="18" charset="0"/>
                <a:ea typeface="Calibri" panose="020F0502020204030204" pitchFamily="34" charset="0"/>
              </a:rPr>
              <a:t>of future generations</a:t>
            </a:r>
            <a:endParaRPr lang="ro-RO" dirty="0">
              <a:latin typeface="Times New Roman" panose="02020603050405020304" pitchFamily="18" charset="0"/>
              <a:ea typeface="Calibri" panose="020F0502020204030204" pitchFamily="34" charset="0"/>
            </a:endParaRPr>
          </a:p>
        </p:txBody>
      </p:sp>
      <p:pic>
        <p:nvPicPr>
          <p:cNvPr id="17" name="Imagine 16"/>
          <p:cNvPicPr>
            <a:picLocks noChangeAspect="1"/>
          </p:cNvPicPr>
          <p:nvPr/>
        </p:nvPicPr>
        <p:blipFill>
          <a:blip r:embed="rId3"/>
          <a:stretch>
            <a:fillRect/>
          </a:stretch>
        </p:blipFill>
        <p:spPr>
          <a:xfrm>
            <a:off x="137875" y="62959"/>
            <a:ext cx="672822" cy="572730"/>
          </a:xfrm>
          <a:prstGeom prst="rect">
            <a:avLst/>
          </a:prstGeom>
        </p:spPr>
      </p:pic>
      <p:pic>
        <p:nvPicPr>
          <p:cNvPr id="5" name="Imagine 4"/>
          <p:cNvPicPr>
            <a:picLocks noChangeAspect="1"/>
          </p:cNvPicPr>
          <p:nvPr/>
        </p:nvPicPr>
        <p:blipFill>
          <a:blip r:embed="rId4"/>
          <a:stretch>
            <a:fillRect/>
          </a:stretch>
        </p:blipFill>
        <p:spPr>
          <a:xfrm>
            <a:off x="11378549" y="6028291"/>
            <a:ext cx="762066" cy="768163"/>
          </a:xfrm>
          <a:prstGeom prst="rect">
            <a:avLst/>
          </a:prstGeom>
        </p:spPr>
      </p:pic>
      <p:sp>
        <p:nvSpPr>
          <p:cNvPr id="8" name="Dreptunghi 7"/>
          <p:cNvSpPr/>
          <p:nvPr/>
        </p:nvSpPr>
        <p:spPr>
          <a:xfrm>
            <a:off x="8261918" y="1779276"/>
            <a:ext cx="3222300" cy="4201150"/>
          </a:xfrm>
          <a:prstGeom prst="rect">
            <a:avLst/>
          </a:prstGeom>
        </p:spPr>
        <p:txBody>
          <a:bodyPr wrap="square">
            <a:spAutoFit/>
          </a:bodyPr>
          <a:lstStyle/>
          <a:p>
            <a:pPr algn="r">
              <a:spcAft>
                <a:spcPts val="600"/>
              </a:spcAft>
            </a:pPr>
            <a:r>
              <a:rPr lang="en" sz="1200" b="1" dirty="0">
                <a:latin typeface="Times New Roman" panose="02020603050405020304" pitchFamily="18" charset="0"/>
                <a:ea typeface="Calibri" panose="020F0502020204030204" pitchFamily="34" charset="0"/>
              </a:rPr>
              <a:t>November, 2018</a:t>
            </a:r>
            <a:endParaRPr lang="ro-RO" sz="1200" dirty="0">
              <a:latin typeface="Times New Roman" panose="02020603050405020304" pitchFamily="18" charset="0"/>
              <a:ea typeface="Calibri" panose="020F0502020204030204" pitchFamily="34" charset="0"/>
            </a:endParaRPr>
          </a:p>
          <a:p>
            <a:pPr algn="just">
              <a:spcAft>
                <a:spcPts val="600"/>
              </a:spcAft>
            </a:pPr>
            <a:r>
              <a:rPr lang="en" sz="1200" dirty="0">
                <a:latin typeface="Times New Roman" panose="02020603050405020304" pitchFamily="18" charset="0"/>
                <a:ea typeface="Calibri" panose="020F0502020204030204" pitchFamily="34" charset="0"/>
              </a:rPr>
              <a:t>Romania, being a signatory of the UN's 2030 Agenda on sustainable development, took the initiative to integrate the agenda into the national context. Thus, </a:t>
            </a:r>
            <a:r>
              <a:rPr lang="en" sz="1200" dirty="0" smtClean="0">
                <a:latin typeface="Times New Roman" panose="02020603050405020304" pitchFamily="18" charset="0"/>
                <a:ea typeface="Calibri" panose="020F0502020204030204" pitchFamily="34" charset="0"/>
              </a:rPr>
              <a:t>Romania </a:t>
            </a:r>
            <a:r>
              <a:rPr lang="en" sz="1200" dirty="0">
                <a:latin typeface="Times New Roman" panose="02020603050405020304" pitchFamily="18" charset="0"/>
                <a:ea typeface="Calibri" panose="020F0502020204030204" pitchFamily="34" charset="0"/>
              </a:rPr>
              <a:t>established its national framework through </a:t>
            </a:r>
            <a:r>
              <a:rPr lang="en" sz="1200" b="1" dirty="0">
                <a:latin typeface="Times New Roman" panose="02020603050405020304" pitchFamily="18" charset="0"/>
                <a:ea typeface="Calibri" panose="020F0502020204030204" pitchFamily="34" charset="0"/>
              </a:rPr>
              <a:t>GD no. 877/2018 </a:t>
            </a:r>
            <a:r>
              <a:rPr lang="en" sz="1200" b="1" i="1" dirty="0">
                <a:latin typeface="Times New Roman" panose="02020603050405020304" pitchFamily="18" charset="0"/>
                <a:ea typeface="Calibri" panose="020F0502020204030204" pitchFamily="34" charset="0"/>
              </a:rPr>
              <a:t>regarding the adoption of the National Strategy for the sustainable development of Romania 2030</a:t>
            </a:r>
            <a:r>
              <a:rPr lang="en" sz="1200" i="1" dirty="0">
                <a:latin typeface="Times New Roman" panose="02020603050405020304" pitchFamily="18" charset="0"/>
                <a:ea typeface="Calibri" panose="020F0502020204030204" pitchFamily="34" charset="0"/>
              </a:rPr>
              <a:t>, </a:t>
            </a:r>
            <a:r>
              <a:rPr lang="en" sz="1200" dirty="0">
                <a:latin typeface="Times New Roman" panose="02020603050405020304" pitchFamily="18" charset="0"/>
                <a:ea typeface="Calibri" panose="020F0502020204030204" pitchFamily="34" charset="0"/>
              </a:rPr>
              <a:t>which supports Romania's development on three main pillars, namely economic, social and environmental.</a:t>
            </a:r>
            <a:endParaRPr lang="ro-RO" sz="1200" dirty="0" smtClean="0">
              <a:latin typeface="Times New Roman" panose="02020603050405020304" pitchFamily="18" charset="0"/>
              <a:ea typeface="Calibri" panose="020F0502020204030204" pitchFamily="34" charset="0"/>
            </a:endParaRPr>
          </a:p>
          <a:p>
            <a:pPr algn="just">
              <a:spcAft>
                <a:spcPts val="600"/>
              </a:spcAft>
            </a:pPr>
            <a:r>
              <a:rPr lang="en" sz="1200" dirty="0" smtClean="0">
                <a:latin typeface="Times New Roman" panose="02020603050405020304" pitchFamily="18" charset="0"/>
                <a:ea typeface="Calibri" panose="020F0502020204030204" pitchFamily="34" charset="0"/>
              </a:rPr>
              <a:t>In </a:t>
            </a:r>
            <a:r>
              <a:rPr lang="en" sz="1200" dirty="0">
                <a:latin typeface="Times New Roman" panose="02020603050405020304" pitchFamily="18" charset="0"/>
                <a:ea typeface="Calibri" panose="020F0502020204030204" pitchFamily="34" charset="0"/>
              </a:rPr>
              <a:t>2022, the National Action Plan (NAP) was developed for the implementation of the SNDDR 2030, approved by HG no. 754/2022 and the Set of National Sustainable Development Indicators.</a:t>
            </a:r>
            <a:endParaRPr lang="ro-RO" sz="1200" dirty="0" smtClean="0">
              <a:latin typeface="Times New Roman" panose="02020603050405020304" pitchFamily="18" charset="0"/>
              <a:ea typeface="Calibri" panose="020F0502020204030204" pitchFamily="34" charset="0"/>
            </a:endParaRPr>
          </a:p>
          <a:p>
            <a:pPr algn="just"/>
            <a:r>
              <a:rPr lang="en" sz="1200" dirty="0" smtClean="0">
                <a:latin typeface="Times New Roman" panose="02020603050405020304" pitchFamily="18" charset="0"/>
                <a:ea typeface="Calibri" panose="020F0502020204030204" pitchFamily="34" charset="0"/>
              </a:rPr>
              <a:t>The role of </a:t>
            </a:r>
            <a:r>
              <a:rPr lang="en" sz="1200" dirty="0">
                <a:latin typeface="Times New Roman" panose="02020603050405020304" pitchFamily="18" charset="0"/>
                <a:ea typeface="Calibri" panose="020F0502020204030204" pitchFamily="34" charset="0"/>
              </a:rPr>
              <a:t>the PNA is to guide the implementation of the SNDDR 2030, in accordance with the objectives of the 2030 Agenda for Sustainable Development, in all sectoral policies, for sustainable development at the national level in the period 2022-2030.</a:t>
            </a:r>
            <a:endParaRPr lang="ro-RO" sz="1200" dirty="0"/>
          </a:p>
        </p:txBody>
      </p:sp>
    </p:spTree>
    <p:extLst>
      <p:ext uri="{BB962C8B-B14F-4D97-AF65-F5344CB8AC3E}">
        <p14:creationId xmlns:p14="http://schemas.microsoft.com/office/powerpoint/2010/main" val="86253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433474" y="655488"/>
            <a:ext cx="4938188" cy="73158"/>
          </a:xfrm>
          <a:prstGeom prst="rect">
            <a:avLst/>
          </a:prstGeom>
        </p:spPr>
      </p:pic>
      <p:sp>
        <p:nvSpPr>
          <p:cNvPr id="5" name="CasetăText 4"/>
          <p:cNvSpPr txBox="1"/>
          <p:nvPr/>
        </p:nvSpPr>
        <p:spPr>
          <a:xfrm>
            <a:off x="2587926" y="203197"/>
            <a:ext cx="7220308" cy="369332"/>
          </a:xfrm>
          <a:prstGeom prst="rect">
            <a:avLst/>
          </a:prstGeom>
          <a:noFill/>
        </p:spPr>
        <p:txBody>
          <a:bodyPr wrap="square" rtlCol="0">
            <a:spAutoFit/>
          </a:bodyPr>
          <a:lstStyle/>
          <a:p>
            <a:pPr algn="ctr"/>
            <a:r>
              <a:rPr lang="ro-RO" b="1" dirty="0" smtClean="0">
                <a:solidFill>
                  <a:srgbClr val="002060"/>
                </a:solidFill>
                <a:latin typeface="Times New Roman" panose="02020603050405020304" pitchFamily="18" charset="0"/>
                <a:cs typeface="Times New Roman" panose="02020603050405020304" pitchFamily="18" charset="0"/>
              </a:rPr>
              <a:t>Romanian </a:t>
            </a:r>
            <a:r>
              <a:rPr lang="en" b="1" dirty="0" smtClean="0">
                <a:solidFill>
                  <a:srgbClr val="002060"/>
                </a:solidFill>
                <a:latin typeface="Times New Roman" panose="02020603050405020304" pitchFamily="18" charset="0"/>
                <a:cs typeface="Times New Roman" panose="02020603050405020304" pitchFamily="18" charset="0"/>
              </a:rPr>
              <a:t>inter-institutional </a:t>
            </a:r>
            <a:r>
              <a:rPr lang="en" b="1" dirty="0">
                <a:solidFill>
                  <a:srgbClr val="002060"/>
                </a:solidFill>
                <a:latin typeface="Times New Roman" panose="02020603050405020304" pitchFamily="18" charset="0"/>
                <a:cs typeface="Times New Roman" panose="02020603050405020304" pitchFamily="18" charset="0"/>
              </a:rPr>
              <a:t>framework </a:t>
            </a:r>
            <a:r>
              <a:rPr lang="ro-RO" b="1" dirty="0" smtClean="0">
                <a:solidFill>
                  <a:srgbClr val="002060"/>
                </a:solidFill>
                <a:latin typeface="Times New Roman" panose="02020603050405020304" pitchFamily="18" charset="0"/>
                <a:cs typeface="Times New Roman" panose="02020603050405020304" pitchFamily="18" charset="0"/>
              </a:rPr>
              <a:t>for </a:t>
            </a:r>
            <a:r>
              <a:rPr lang="en-US" b="1" dirty="0" smtClean="0">
                <a:solidFill>
                  <a:srgbClr val="002060"/>
                </a:solidFill>
                <a:latin typeface="Times New Roman" panose="02020603050405020304" pitchFamily="18" charset="0"/>
                <a:cs typeface="Times New Roman" panose="02020603050405020304" pitchFamily="18" charset="0"/>
              </a:rPr>
              <a:t>sustainable</a:t>
            </a:r>
            <a:r>
              <a:rPr lang="ro-RO" b="1" dirty="0" smtClean="0">
                <a:solidFill>
                  <a:srgbClr val="002060"/>
                </a:solidFill>
                <a:latin typeface="Times New Roman" panose="02020603050405020304" pitchFamily="18" charset="0"/>
                <a:cs typeface="Times New Roman" panose="02020603050405020304" pitchFamily="18" charset="0"/>
              </a:rPr>
              <a:t> </a:t>
            </a:r>
            <a:r>
              <a:rPr lang="en-US" b="1" dirty="0" smtClean="0">
                <a:solidFill>
                  <a:srgbClr val="002060"/>
                </a:solidFill>
                <a:latin typeface="Times New Roman" panose="02020603050405020304" pitchFamily="18" charset="0"/>
                <a:cs typeface="Times New Roman" panose="02020603050405020304" pitchFamily="18" charset="0"/>
              </a:rPr>
              <a:t>development</a:t>
            </a:r>
            <a:r>
              <a:rPr lang="en" b="1" dirty="0" smtClean="0">
                <a:solidFill>
                  <a:srgbClr val="002060"/>
                </a:solidFill>
                <a:latin typeface="Times New Roman" panose="02020603050405020304" pitchFamily="18" charset="0"/>
                <a:cs typeface="Times New Roman" panose="02020603050405020304" pitchFamily="18" charset="0"/>
              </a:rPr>
              <a:t> </a:t>
            </a:r>
            <a:endParaRPr lang="ro-RO" dirty="0">
              <a:solidFill>
                <a:srgbClr val="002060"/>
              </a:solidFill>
              <a:latin typeface="Times New Roman" panose="02020603050405020304" pitchFamily="18" charset="0"/>
              <a:cs typeface="Times New Roman" panose="02020603050405020304" pitchFamily="18" charset="0"/>
            </a:endParaRPr>
          </a:p>
        </p:txBody>
      </p:sp>
      <p:pic>
        <p:nvPicPr>
          <p:cNvPr id="6"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127738" y="1207802"/>
            <a:ext cx="8132885" cy="5192998"/>
          </a:xfrm>
          <a:prstGeom prst="rect">
            <a:avLst/>
          </a:prstGeom>
          <a:noFill/>
          <a:ln>
            <a:noFill/>
          </a:ln>
        </p:spPr>
      </p:pic>
      <p:pic>
        <p:nvPicPr>
          <p:cNvPr id="7" name="Imagine 6"/>
          <p:cNvPicPr>
            <a:picLocks noChangeAspect="1"/>
          </p:cNvPicPr>
          <p:nvPr/>
        </p:nvPicPr>
        <p:blipFill>
          <a:blip r:embed="rId4"/>
          <a:stretch>
            <a:fillRect/>
          </a:stretch>
        </p:blipFill>
        <p:spPr>
          <a:xfrm>
            <a:off x="190630" y="155916"/>
            <a:ext cx="672822" cy="572730"/>
          </a:xfrm>
          <a:prstGeom prst="rect">
            <a:avLst/>
          </a:prstGeom>
        </p:spPr>
      </p:pic>
      <p:pic>
        <p:nvPicPr>
          <p:cNvPr id="8" name="Picture 2" descr="Logo românia-durabila.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2947"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27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3"/>
          <a:stretch>
            <a:fillRect/>
          </a:stretch>
        </p:blipFill>
        <p:spPr>
          <a:xfrm>
            <a:off x="3797996" y="668142"/>
            <a:ext cx="4938188" cy="73158"/>
          </a:xfrm>
          <a:prstGeom prst="rect">
            <a:avLst/>
          </a:prstGeom>
        </p:spPr>
      </p:pic>
      <p:pic>
        <p:nvPicPr>
          <p:cNvPr id="2" name="Imagine 1"/>
          <p:cNvPicPr>
            <a:picLocks noChangeAspect="1"/>
          </p:cNvPicPr>
          <p:nvPr/>
        </p:nvPicPr>
        <p:blipFill>
          <a:blip r:embed="rId4"/>
          <a:stretch>
            <a:fillRect/>
          </a:stretch>
        </p:blipFill>
        <p:spPr>
          <a:xfrm>
            <a:off x="-87924" y="2148243"/>
            <a:ext cx="5900098" cy="2813584"/>
          </a:xfrm>
          <a:prstGeom prst="rect">
            <a:avLst/>
          </a:prstGeom>
        </p:spPr>
      </p:pic>
      <p:sp>
        <p:nvSpPr>
          <p:cNvPr id="6" name="CasetăText 5"/>
          <p:cNvSpPr txBox="1"/>
          <p:nvPr/>
        </p:nvSpPr>
        <p:spPr>
          <a:xfrm>
            <a:off x="3088257" y="174869"/>
            <a:ext cx="6357667" cy="461665"/>
          </a:xfrm>
          <a:prstGeom prst="rect">
            <a:avLst/>
          </a:prstGeom>
          <a:noFill/>
        </p:spPr>
        <p:txBody>
          <a:bodyPr wrap="square" rtlCol="0">
            <a:spAutoFit/>
          </a:bodyPr>
          <a:lstStyle/>
          <a:p>
            <a:pPr algn="ctr"/>
            <a:r>
              <a:rPr lang="en" sz="2400" b="1" dirty="0" smtClean="0">
                <a:solidFill>
                  <a:srgbClr val="002060"/>
                </a:solidFill>
                <a:latin typeface="Times New Roman" panose="02020603050405020304" pitchFamily="18" charset="0"/>
                <a:cs typeface="Times New Roman" panose="02020603050405020304" pitchFamily="18" charset="0"/>
              </a:rPr>
              <a:t>Indicators of sustainable development</a:t>
            </a:r>
            <a:endParaRPr lang="ro-RO" sz="2400" dirty="0">
              <a:solidFill>
                <a:srgbClr val="002060"/>
              </a:solidFill>
              <a:latin typeface="Times New Roman" panose="02020603050405020304" pitchFamily="18" charset="0"/>
              <a:cs typeface="Times New Roman" panose="02020603050405020304" pitchFamily="18" charset="0"/>
            </a:endParaRPr>
          </a:p>
        </p:txBody>
      </p:sp>
      <p:sp>
        <p:nvSpPr>
          <p:cNvPr id="3" name="CasetăText 2"/>
          <p:cNvSpPr txBox="1"/>
          <p:nvPr/>
        </p:nvSpPr>
        <p:spPr>
          <a:xfrm>
            <a:off x="1916722" y="845696"/>
            <a:ext cx="9768254" cy="646331"/>
          </a:xfrm>
          <a:prstGeom prst="rect">
            <a:avLst/>
          </a:prstGeom>
          <a:noFill/>
        </p:spPr>
        <p:txBody>
          <a:bodyPr wrap="square" rtlCol="0">
            <a:spAutoFit/>
          </a:bodyPr>
          <a:lstStyle/>
          <a:p>
            <a:r>
              <a:rPr lang="en" sz="1200" b="1" dirty="0">
                <a:latin typeface="Times New Roman" panose="02020603050405020304" pitchFamily="18" charset="0"/>
                <a:cs typeface="Times New Roman" panose="02020603050405020304" pitchFamily="18" charset="0"/>
              </a:rPr>
              <a:t>In March 2022, the new set of national sustainable development indicators (INDD) was developed, with a delay of almost two years. </a:t>
            </a:r>
            <a:r>
              <a:rPr lang="en" sz="1200" dirty="0">
                <a:latin typeface="Times New Roman" panose="02020603050405020304" pitchFamily="18" charset="0"/>
                <a:cs typeface="Times New Roman" panose="02020603050405020304" pitchFamily="18" charset="0"/>
              </a:rPr>
              <a:t>INS has developed a new set of coherent national indicators of sustainable development, which meets the requirements of SNDDR 2030 and takes into account the indicators established at the European and global level, which </a:t>
            </a:r>
            <a:r>
              <a:rPr lang="en" sz="1200" dirty="0" smtClean="0">
                <a:latin typeface="Times New Roman" panose="02020603050405020304" pitchFamily="18" charset="0"/>
                <a:cs typeface="Times New Roman" panose="02020603050405020304" pitchFamily="18" charset="0"/>
              </a:rPr>
              <a:t>contains </a:t>
            </a:r>
            <a:r>
              <a:rPr lang="en" sz="1200" b="1" dirty="0" smtClean="0">
                <a:latin typeface="Times New Roman" panose="02020603050405020304" pitchFamily="18" charset="0"/>
                <a:cs typeface="Times New Roman" panose="02020603050405020304" pitchFamily="18" charset="0"/>
              </a:rPr>
              <a:t>291 </a:t>
            </a:r>
            <a:r>
              <a:rPr lang="en" sz="1200" b="1" dirty="0">
                <a:latin typeface="Times New Roman" panose="02020603050405020304" pitchFamily="18" charset="0"/>
                <a:cs typeface="Times New Roman" panose="02020603050405020304" pitchFamily="18" charset="0"/>
              </a:rPr>
              <a:t>indicators </a:t>
            </a:r>
            <a:r>
              <a:rPr lang="en" sz="1200" dirty="0">
                <a:latin typeface="Times New Roman" panose="02020603050405020304" pitchFamily="18" charset="0"/>
                <a:cs typeface="Times New Roman" panose="02020603050405020304" pitchFamily="18" charset="0"/>
              </a:rPr>
              <a:t>, of </a:t>
            </a:r>
            <a:r>
              <a:rPr lang="en" sz="1200" dirty="0" smtClean="0">
                <a:latin typeface="Times New Roman" panose="02020603050405020304" pitchFamily="18" charset="0"/>
                <a:cs typeface="Times New Roman" panose="02020603050405020304" pitchFamily="18" charset="0"/>
              </a:rPr>
              <a:t>which </a:t>
            </a:r>
            <a:r>
              <a:rPr lang="en" sz="1200" dirty="0">
                <a:latin typeface="Times New Roman" panose="02020603050405020304" pitchFamily="18" charset="0"/>
                <a:cs typeface="Times New Roman" panose="02020603050405020304" pitchFamily="18" charset="0"/>
              </a:rPr>
              <a:t>:</a:t>
            </a:r>
            <a:r>
              <a:rPr lang="en" sz="1200" dirty="0" smtClean="0">
                <a:latin typeface="Times New Roman" panose="02020603050405020304" pitchFamily="18" charset="0"/>
                <a:cs typeface="Times New Roman" panose="02020603050405020304" pitchFamily="18" charset="0"/>
              </a:rPr>
              <a:t> 99 </a:t>
            </a:r>
            <a:r>
              <a:rPr lang="en" sz="1200" b="1" dirty="0" smtClean="0">
                <a:latin typeface="Times New Roman" panose="02020603050405020304" pitchFamily="18" charset="0"/>
                <a:cs typeface="Times New Roman" panose="02020603050405020304" pitchFamily="18" charset="0"/>
              </a:rPr>
              <a:t>leading </a:t>
            </a:r>
            <a:r>
              <a:rPr lang="en" sz="1200" b="1" dirty="0">
                <a:latin typeface="Times New Roman" panose="02020603050405020304" pitchFamily="18" charset="0"/>
                <a:cs typeface="Times New Roman" panose="02020603050405020304" pitchFamily="18" charset="0"/>
              </a:rPr>
              <a:t>indicators </a:t>
            </a:r>
            <a:r>
              <a:rPr lang="en" sz="1200" dirty="0" smtClean="0">
                <a:latin typeface="Times New Roman" panose="02020603050405020304" pitchFamily="18" charset="0"/>
                <a:cs typeface="Times New Roman" panose="02020603050405020304" pitchFamily="18" charset="0"/>
              </a:rPr>
              <a:t>and</a:t>
            </a:r>
            <a:r>
              <a:rPr lang="en" sz="1200" b="1" dirty="0" smtClean="0">
                <a:latin typeface="Times New Roman" panose="02020603050405020304" pitchFamily="18" charset="0"/>
                <a:cs typeface="Times New Roman" panose="02020603050405020304" pitchFamily="18" charset="0"/>
              </a:rPr>
              <a:t> </a:t>
            </a:r>
            <a:r>
              <a:rPr lang="en" sz="1200" dirty="0" smtClean="0">
                <a:latin typeface="Times New Roman" panose="02020603050405020304" pitchFamily="18" charset="0"/>
                <a:cs typeface="Times New Roman" panose="02020603050405020304" pitchFamily="18" charset="0"/>
              </a:rPr>
              <a:t>192 additional </a:t>
            </a:r>
            <a:r>
              <a:rPr lang="en" sz="1200" dirty="0">
                <a:latin typeface="Times New Roman" panose="02020603050405020304" pitchFamily="18" charset="0"/>
                <a:cs typeface="Times New Roman" panose="02020603050405020304" pitchFamily="18" charset="0"/>
              </a:rPr>
              <a:t>indicators </a:t>
            </a:r>
            <a:r>
              <a:rPr lang="en" sz="1200" dirty="0" smtClean="0">
                <a:latin typeface="Times New Roman" panose="02020603050405020304" pitchFamily="18" charset="0"/>
                <a:cs typeface="Times New Roman" panose="02020603050405020304" pitchFamily="18" charset="0"/>
              </a:rPr>
              <a:t>.</a:t>
            </a:r>
            <a:endParaRPr lang="ro-RO" sz="1200" dirty="0">
              <a:latin typeface="Times New Roman" panose="02020603050405020304" pitchFamily="18" charset="0"/>
              <a:cs typeface="Times New Roman" panose="02020603050405020304" pitchFamily="18" charset="0"/>
            </a:endParaRPr>
          </a:p>
        </p:txBody>
      </p:sp>
      <p:pic>
        <p:nvPicPr>
          <p:cNvPr id="8"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6511680" y="2675782"/>
            <a:ext cx="5499100" cy="3771900"/>
          </a:xfrm>
          <a:prstGeom prst="rect">
            <a:avLst/>
          </a:prstGeom>
          <a:noFill/>
          <a:ln>
            <a:noFill/>
          </a:ln>
        </p:spPr>
      </p:pic>
      <p:sp>
        <p:nvSpPr>
          <p:cNvPr id="4" name="CasetăText 3"/>
          <p:cNvSpPr txBox="1"/>
          <p:nvPr/>
        </p:nvSpPr>
        <p:spPr>
          <a:xfrm>
            <a:off x="6511680" y="1871358"/>
            <a:ext cx="5499100" cy="738664"/>
          </a:xfrm>
          <a:prstGeom prst="rect">
            <a:avLst/>
          </a:prstGeom>
          <a:noFill/>
        </p:spPr>
        <p:txBody>
          <a:bodyPr wrap="square" rtlCol="0">
            <a:spAutoFit/>
          </a:bodyPr>
          <a:lstStyle/>
          <a:p>
            <a:r>
              <a:rPr lang="en" sz="1400" b="1" dirty="0">
                <a:latin typeface="Times New Roman" panose="02020603050405020304" pitchFamily="18" charset="0"/>
                <a:cs typeface="Times New Roman" panose="02020603050405020304" pitchFamily="18" charset="0"/>
              </a:rPr>
              <a:t>The central public </a:t>
            </a:r>
            <a:r>
              <a:rPr lang="en" sz="1400" b="1" dirty="0" smtClean="0">
                <a:latin typeface="Times New Roman" panose="02020603050405020304" pitchFamily="18" charset="0"/>
                <a:cs typeface="Times New Roman" panose="02020603050405020304" pitchFamily="18" charset="0"/>
              </a:rPr>
              <a:t>authorities </a:t>
            </a:r>
            <a:r>
              <a:rPr lang="en" sz="1400" dirty="0">
                <a:latin typeface="Times New Roman" panose="02020603050405020304" pitchFamily="18" charset="0"/>
                <a:cs typeface="Times New Roman" panose="02020603050405020304" pitchFamily="18" charset="0"/>
              </a:rPr>
              <a:t>(including units under coordination, subordination or authority) responsible for providing data </a:t>
            </a:r>
            <a:r>
              <a:rPr lang="en" sz="1400" dirty="0" smtClean="0">
                <a:latin typeface="Times New Roman" panose="02020603050405020304" pitchFamily="18" charset="0"/>
                <a:cs typeface="Times New Roman" panose="02020603050405020304" pitchFamily="18" charset="0"/>
              </a:rPr>
              <a:t>are shown in the figure below:</a:t>
            </a:r>
            <a:endParaRPr lang="ro-RO" sz="1400" dirty="0">
              <a:latin typeface="Times New Roman" panose="02020603050405020304" pitchFamily="18" charset="0"/>
              <a:cs typeface="Times New Roman" panose="02020603050405020304" pitchFamily="18" charset="0"/>
            </a:endParaRPr>
          </a:p>
        </p:txBody>
      </p:sp>
      <p:pic>
        <p:nvPicPr>
          <p:cNvPr id="10" name="Imagine 9"/>
          <p:cNvPicPr>
            <a:picLocks noChangeAspect="1"/>
          </p:cNvPicPr>
          <p:nvPr/>
        </p:nvPicPr>
        <p:blipFill>
          <a:blip r:embed="rId6"/>
          <a:stretch>
            <a:fillRect/>
          </a:stretch>
        </p:blipFill>
        <p:spPr>
          <a:xfrm>
            <a:off x="199422" y="119337"/>
            <a:ext cx="672822" cy="572730"/>
          </a:xfrm>
          <a:prstGeom prst="rect">
            <a:avLst/>
          </a:prstGeom>
        </p:spPr>
      </p:pic>
    </p:spTree>
    <p:extLst>
      <p:ext uri="{BB962C8B-B14F-4D97-AF65-F5344CB8AC3E}">
        <p14:creationId xmlns:p14="http://schemas.microsoft.com/office/powerpoint/2010/main" val="156713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433474" y="655488"/>
            <a:ext cx="4938188" cy="73158"/>
          </a:xfrm>
          <a:prstGeom prst="rect">
            <a:avLst/>
          </a:prstGeom>
        </p:spPr>
      </p:pic>
      <p:pic>
        <p:nvPicPr>
          <p:cNvPr id="78" name="Imagine 77"/>
          <p:cNvPicPr>
            <a:picLocks noChangeAspect="1"/>
          </p:cNvPicPr>
          <p:nvPr/>
        </p:nvPicPr>
        <p:blipFill>
          <a:blip r:embed="rId3"/>
          <a:stretch>
            <a:fillRect/>
          </a:stretch>
        </p:blipFill>
        <p:spPr>
          <a:xfrm>
            <a:off x="269760" y="155916"/>
            <a:ext cx="672822" cy="572730"/>
          </a:xfrm>
          <a:prstGeom prst="rect">
            <a:avLst/>
          </a:prstGeom>
        </p:spPr>
      </p:pic>
      <p:pic>
        <p:nvPicPr>
          <p:cNvPr id="6"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0524" y="2660642"/>
            <a:ext cx="4791075" cy="4057650"/>
          </a:xfrm>
          <a:prstGeom prst="rect">
            <a:avLst/>
          </a:prstGeom>
          <a:noFill/>
          <a:ln>
            <a:noFill/>
          </a:ln>
        </p:spPr>
      </p:pic>
      <p:pic>
        <p:nvPicPr>
          <p:cNvPr id="2" name="Imagine 1"/>
          <p:cNvPicPr>
            <a:picLocks noChangeAspect="1"/>
          </p:cNvPicPr>
          <p:nvPr/>
        </p:nvPicPr>
        <p:blipFill>
          <a:blip r:embed="rId5"/>
          <a:stretch>
            <a:fillRect/>
          </a:stretch>
        </p:blipFill>
        <p:spPr>
          <a:xfrm>
            <a:off x="318171" y="2660642"/>
            <a:ext cx="5950744" cy="3031403"/>
          </a:xfrm>
          <a:prstGeom prst="rect">
            <a:avLst/>
          </a:prstGeom>
        </p:spPr>
      </p:pic>
      <p:sp>
        <p:nvSpPr>
          <p:cNvPr id="3" name="CasetăText 2"/>
          <p:cNvSpPr txBox="1"/>
          <p:nvPr/>
        </p:nvSpPr>
        <p:spPr>
          <a:xfrm>
            <a:off x="3433474" y="176333"/>
            <a:ext cx="4938188" cy="461665"/>
          </a:xfrm>
          <a:prstGeom prst="rect">
            <a:avLst/>
          </a:prstGeom>
          <a:noFill/>
        </p:spPr>
        <p:txBody>
          <a:bodyPr wrap="square" rtlCol="0">
            <a:spAutoFit/>
          </a:bodyPr>
          <a:lstStyle/>
          <a:p>
            <a:pPr algn="ctr"/>
            <a:r>
              <a:rPr lang="en" sz="2400" b="1" dirty="0" smtClean="0">
                <a:solidFill>
                  <a:srgbClr val="002060"/>
                </a:solidFill>
                <a:latin typeface="Times New Roman" panose="02020603050405020304" pitchFamily="18" charset="0"/>
                <a:cs typeface="Times New Roman" panose="02020603050405020304" pitchFamily="18" charset="0"/>
              </a:rPr>
              <a:t>SDGs at national level</a:t>
            </a:r>
            <a:endParaRPr lang="ro-RO" sz="2400" b="1" dirty="0">
              <a:solidFill>
                <a:srgbClr val="002060"/>
              </a:solidFill>
              <a:latin typeface="Times New Roman" panose="02020603050405020304" pitchFamily="18" charset="0"/>
              <a:cs typeface="Times New Roman" panose="02020603050405020304" pitchFamily="18" charset="0"/>
            </a:endParaRPr>
          </a:p>
        </p:txBody>
      </p:sp>
      <p:sp>
        <p:nvSpPr>
          <p:cNvPr id="4" name="CasetăText 3"/>
          <p:cNvSpPr txBox="1"/>
          <p:nvPr/>
        </p:nvSpPr>
        <p:spPr>
          <a:xfrm>
            <a:off x="545122" y="1536222"/>
            <a:ext cx="5723793" cy="584775"/>
          </a:xfrm>
          <a:prstGeom prst="rect">
            <a:avLst/>
          </a:prstGeom>
          <a:noFill/>
        </p:spPr>
        <p:txBody>
          <a:bodyPr wrap="square" rtlCol="0">
            <a:spAutoFit/>
          </a:bodyPr>
          <a:lstStyle/>
          <a:p>
            <a:r>
              <a:rPr lang="en" sz="1600" dirty="0" smtClean="0">
                <a:latin typeface="Times New Roman" panose="02020603050405020304" pitchFamily="18" charset="0"/>
                <a:cs typeface="Times New Roman" panose="02020603050405020304" pitchFamily="18" charset="0"/>
              </a:rPr>
              <a:t>The 17 sustainable development objectives adopted in the national strategy are:</a:t>
            </a:r>
            <a:endParaRPr lang="ro-RO" sz="1600" dirty="0">
              <a:latin typeface="Times New Roman" panose="02020603050405020304" pitchFamily="18" charset="0"/>
              <a:cs typeface="Times New Roman" panose="02020603050405020304" pitchFamily="18" charset="0"/>
            </a:endParaRPr>
          </a:p>
        </p:txBody>
      </p:sp>
      <p:sp>
        <p:nvSpPr>
          <p:cNvPr id="7" name="Dreptunghi 6"/>
          <p:cNvSpPr/>
          <p:nvPr/>
        </p:nvSpPr>
        <p:spPr>
          <a:xfrm>
            <a:off x="6830523" y="1534456"/>
            <a:ext cx="5206145" cy="830997"/>
          </a:xfrm>
          <a:prstGeom prst="rect">
            <a:avLst/>
          </a:prstGeom>
        </p:spPr>
        <p:txBody>
          <a:bodyPr wrap="square">
            <a:spAutoFit/>
          </a:bodyPr>
          <a:lstStyle/>
          <a:p>
            <a:pPr algn="just">
              <a:spcAft>
                <a:spcPts val="600"/>
              </a:spcAft>
              <a:tabLst>
                <a:tab pos="228600" algn="l"/>
              </a:tabLst>
            </a:pPr>
            <a:r>
              <a:rPr lang="en" sz="1600" b="1" dirty="0">
                <a:latin typeface="Times New Roman" panose="02020603050405020304" pitchFamily="18" charset="0"/>
                <a:ea typeface="Calibri" panose="020F0502020204030204" pitchFamily="34" charset="0"/>
              </a:rPr>
              <a:t>The Ministry of Environment, Water and Forests </a:t>
            </a:r>
            <a:r>
              <a:rPr lang="en" sz="1600" dirty="0">
                <a:latin typeface="Times New Roman" panose="02020603050405020304" pitchFamily="18" charset="0"/>
                <a:ea typeface="Calibri" panose="020F0502020204030204" pitchFamily="34" charset="0"/>
              </a:rPr>
              <a:t>contributes to the implementation of the following sustainable development objectives regarding the environment:</a:t>
            </a:r>
          </a:p>
        </p:txBody>
      </p:sp>
    </p:spTree>
    <p:extLst>
      <p:ext uri="{BB962C8B-B14F-4D97-AF65-F5344CB8AC3E}">
        <p14:creationId xmlns:p14="http://schemas.microsoft.com/office/powerpoint/2010/main" val="38613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4102506" y="1080841"/>
            <a:ext cx="4938188" cy="73158"/>
          </a:xfrm>
          <a:prstGeom prst="rect">
            <a:avLst/>
          </a:prstGeom>
        </p:spPr>
      </p:pic>
      <p:sp>
        <p:nvSpPr>
          <p:cNvPr id="2" name="CasetăText 1"/>
          <p:cNvSpPr txBox="1"/>
          <p:nvPr/>
        </p:nvSpPr>
        <p:spPr>
          <a:xfrm>
            <a:off x="3093426" y="461234"/>
            <a:ext cx="6956348" cy="461665"/>
          </a:xfrm>
          <a:prstGeom prst="rect">
            <a:avLst/>
          </a:prstGeom>
          <a:noFill/>
        </p:spPr>
        <p:txBody>
          <a:bodyPr wrap="square" rtlCol="0">
            <a:spAutoFit/>
          </a:bodyPr>
          <a:lstStyle/>
          <a:p>
            <a:pPr algn="ctr"/>
            <a:r>
              <a:rPr lang="en" sz="2400" b="1" dirty="0" smtClean="0">
                <a:solidFill>
                  <a:srgbClr val="002060"/>
                </a:solidFill>
                <a:latin typeface="Times New Roman" panose="02020603050405020304" pitchFamily="18" charset="0"/>
                <a:cs typeface="Times New Roman" panose="02020603050405020304" pitchFamily="18" charset="0"/>
              </a:rPr>
              <a:t>Why an audit at the Ministry of the Environment?</a:t>
            </a:r>
            <a:endParaRPr lang="ro-RO" sz="2400" b="1" dirty="0">
              <a:solidFill>
                <a:srgbClr val="002060"/>
              </a:solidFill>
              <a:latin typeface="Times New Roman" panose="02020603050405020304" pitchFamily="18" charset="0"/>
              <a:cs typeface="Times New Roman" panose="02020603050405020304" pitchFamily="18" charset="0"/>
            </a:endParaRPr>
          </a:p>
        </p:txBody>
      </p:sp>
      <p:sp>
        <p:nvSpPr>
          <p:cNvPr id="3" name="Dreptunghi 2"/>
          <p:cNvSpPr/>
          <p:nvPr/>
        </p:nvSpPr>
        <p:spPr>
          <a:xfrm>
            <a:off x="3048000" y="1782396"/>
            <a:ext cx="6096000" cy="3293209"/>
          </a:xfrm>
          <a:prstGeom prst="rect">
            <a:avLst/>
          </a:prstGeom>
        </p:spPr>
        <p:txBody>
          <a:bodyPr>
            <a:spAutoFit/>
          </a:bodyPr>
          <a:lstStyle/>
          <a:p>
            <a:pPr marL="342900" lvl="0" indent="-342900" algn="just">
              <a:spcAft>
                <a:spcPts val="600"/>
              </a:spcAft>
              <a:buClr>
                <a:srgbClr val="129194"/>
              </a:buClr>
              <a:buFont typeface="Wingdings" panose="05000000000000000000" pitchFamily="2" charset="2"/>
              <a:buChar char=""/>
              <a:tabLst>
                <a:tab pos="228600" algn="l"/>
              </a:tabLst>
            </a:pPr>
            <a:r>
              <a:rPr lang="en" dirty="0">
                <a:latin typeface="Times New Roman" panose="02020603050405020304" pitchFamily="18" charset="0"/>
                <a:ea typeface="Times New Roman" panose="02020603050405020304" pitchFamily="18" charset="0"/>
              </a:rPr>
              <a:t>MMAP was responsible for the national implementation of the previous sustainable development strategy, </a:t>
            </a:r>
            <a:r>
              <a:rPr lang="en" i="1" dirty="0">
                <a:latin typeface="Times New Roman" panose="02020603050405020304" pitchFamily="18" charset="0"/>
                <a:ea typeface="Times New Roman" panose="02020603050405020304" pitchFamily="18" charset="0"/>
              </a:rPr>
              <a:t>Horizons </a:t>
            </a:r>
            <a:r>
              <a:rPr lang="en" i="1" dirty="0" smtClean="0">
                <a:latin typeface="Times New Roman" panose="02020603050405020304" pitchFamily="18" charset="0"/>
                <a:ea typeface="Times New Roman" panose="02020603050405020304" pitchFamily="18" charset="0"/>
              </a:rPr>
              <a:t>2013-2020-2030</a:t>
            </a:r>
            <a:r>
              <a:rPr lang="en" dirty="0" smtClean="0">
                <a:latin typeface="Times New Roman" panose="02020603050405020304" pitchFamily="18" charset="0"/>
                <a:ea typeface="Times New Roman" panose="02020603050405020304" pitchFamily="18" charset="0"/>
              </a:rPr>
              <a:t>;</a:t>
            </a:r>
            <a:endParaRPr lang="en" dirty="0">
              <a:latin typeface="Times New Roman" panose="02020603050405020304" pitchFamily="18" charset="0"/>
              <a:ea typeface="Times New Roman" panose="02020603050405020304" pitchFamily="18" charset="0"/>
            </a:endParaRPr>
          </a:p>
          <a:p>
            <a:pPr marL="342900" lvl="0" indent="-342900" algn="just">
              <a:spcAft>
                <a:spcPts val="600"/>
              </a:spcAft>
              <a:buClr>
                <a:srgbClr val="129194"/>
              </a:buClr>
              <a:buFont typeface="Wingdings" panose="05000000000000000000" pitchFamily="2" charset="2"/>
              <a:buChar char=""/>
              <a:tabLst>
                <a:tab pos="228600" algn="l"/>
              </a:tabLst>
            </a:pPr>
            <a:r>
              <a:rPr lang="en" dirty="0" smtClean="0">
                <a:latin typeface="Times New Roman" panose="02020603050405020304" pitchFamily="18" charset="0"/>
                <a:ea typeface="Times New Roman" panose="02020603050405020304" pitchFamily="18" charset="0"/>
              </a:rPr>
              <a:t>MMAP is </a:t>
            </a:r>
            <a:r>
              <a:rPr lang="en" dirty="0">
                <a:latin typeface="Times New Roman" panose="02020603050405020304" pitchFamily="18" charset="0"/>
                <a:ea typeface="Times New Roman" panose="02020603050405020304" pitchFamily="18" charset="0"/>
              </a:rPr>
              <a:t>responsible for an important number of SDGs: </a:t>
            </a:r>
            <a:r>
              <a:rPr lang="en" b="1" dirty="0">
                <a:latin typeface="Times New Roman" panose="02020603050405020304" pitchFamily="18" charset="0"/>
                <a:ea typeface="Times New Roman" panose="02020603050405020304" pitchFamily="18" charset="0"/>
              </a:rPr>
              <a:t>SDG6 </a:t>
            </a:r>
            <a:r>
              <a:rPr lang="en" dirty="0">
                <a:latin typeface="Times New Roman" panose="02020603050405020304" pitchFamily="18" charset="0"/>
                <a:ea typeface="Times New Roman" panose="02020603050405020304" pitchFamily="18" charset="0"/>
              </a:rPr>
              <a:t>- Clean water and sanitation, </a:t>
            </a:r>
            <a:r>
              <a:rPr lang="en" b="1" dirty="0">
                <a:latin typeface="Times New Roman" panose="02020603050405020304" pitchFamily="18" charset="0"/>
                <a:ea typeface="Times New Roman" panose="02020603050405020304" pitchFamily="18" charset="0"/>
              </a:rPr>
              <a:t>SDG11 </a:t>
            </a:r>
            <a:r>
              <a:rPr lang="en" dirty="0">
                <a:latin typeface="Times New Roman" panose="02020603050405020304" pitchFamily="18" charset="0"/>
                <a:ea typeface="Times New Roman" panose="02020603050405020304" pitchFamily="18" charset="0"/>
              </a:rPr>
              <a:t>- Sustainable cities and communities, </a:t>
            </a:r>
            <a:r>
              <a:rPr lang="en" b="1" dirty="0">
                <a:latin typeface="Times New Roman" panose="02020603050405020304" pitchFamily="18" charset="0"/>
                <a:ea typeface="Times New Roman" panose="02020603050405020304" pitchFamily="18" charset="0"/>
              </a:rPr>
              <a:t>SDG12 </a:t>
            </a:r>
            <a:r>
              <a:rPr lang="en" dirty="0">
                <a:latin typeface="Times New Roman" panose="02020603050405020304" pitchFamily="18" charset="0"/>
                <a:ea typeface="Times New Roman" panose="02020603050405020304" pitchFamily="18" charset="0"/>
              </a:rPr>
              <a:t>- Responsible consumption and production, </a:t>
            </a:r>
            <a:r>
              <a:rPr lang="en" b="1" dirty="0">
                <a:latin typeface="Times New Roman" panose="02020603050405020304" pitchFamily="18" charset="0"/>
                <a:ea typeface="Times New Roman" panose="02020603050405020304" pitchFamily="18" charset="0"/>
              </a:rPr>
              <a:t>SDG13 </a:t>
            </a:r>
            <a:r>
              <a:rPr lang="en" dirty="0">
                <a:latin typeface="Times New Roman" panose="02020603050405020304" pitchFamily="18" charset="0"/>
                <a:ea typeface="Times New Roman" panose="02020603050405020304" pitchFamily="18" charset="0"/>
              </a:rPr>
              <a:t>Action in the field of climate change, </a:t>
            </a:r>
            <a:r>
              <a:rPr lang="en" b="1" dirty="0">
                <a:latin typeface="Times New Roman" panose="02020603050405020304" pitchFamily="18" charset="0"/>
                <a:ea typeface="Times New Roman" panose="02020603050405020304" pitchFamily="18" charset="0"/>
              </a:rPr>
              <a:t>SDG14 </a:t>
            </a:r>
            <a:r>
              <a:rPr lang="en" dirty="0">
                <a:latin typeface="Times New Roman" panose="02020603050405020304" pitchFamily="18" charset="0"/>
                <a:ea typeface="Times New Roman" panose="02020603050405020304" pitchFamily="18" charset="0"/>
              </a:rPr>
              <a:t>- Aquatic life, </a:t>
            </a:r>
            <a:r>
              <a:rPr lang="en" b="1" dirty="0">
                <a:latin typeface="Times New Roman" panose="02020603050405020304" pitchFamily="18" charset="0"/>
                <a:ea typeface="Times New Roman" panose="02020603050405020304" pitchFamily="18" charset="0"/>
              </a:rPr>
              <a:t>SDG15 - </a:t>
            </a:r>
            <a:r>
              <a:rPr lang="en" dirty="0">
                <a:latin typeface="Times New Roman" panose="02020603050405020304" pitchFamily="18" charset="0"/>
                <a:ea typeface="Times New Roman" panose="02020603050405020304" pitchFamily="18" charset="0"/>
              </a:rPr>
              <a:t>Terrestrial life;</a:t>
            </a:r>
          </a:p>
          <a:p>
            <a:pPr marL="342900" lvl="0" indent="-342900" algn="just">
              <a:buClr>
                <a:srgbClr val="129194"/>
              </a:buClr>
              <a:buFont typeface="Wingdings" panose="05000000000000000000" pitchFamily="2" charset="2"/>
              <a:buChar char=""/>
              <a:tabLst>
                <a:tab pos="228600" algn="l"/>
              </a:tabLst>
            </a:pPr>
            <a:r>
              <a:rPr lang="en" dirty="0" smtClean="0">
                <a:latin typeface="Times New Roman" panose="02020603050405020304" pitchFamily="18" charset="0"/>
                <a:ea typeface="Times New Roman" panose="02020603050405020304" pitchFamily="18" charset="0"/>
              </a:rPr>
              <a:t>MMAP is responsible </a:t>
            </a:r>
            <a:r>
              <a:rPr lang="en" dirty="0">
                <a:latin typeface="Times New Roman" panose="02020603050405020304" pitchFamily="18" charset="0"/>
                <a:ea typeface="Times New Roman" panose="02020603050405020304" pitchFamily="18" charset="0"/>
              </a:rPr>
              <a:t>for providing data for a number of 27 indicators (ranks second after INS. which has 177 indicators under responsibility</a:t>
            </a:r>
            <a:r>
              <a:rPr lang="en" dirty="0" smtClean="0">
                <a:latin typeface="Times New Roman" panose="02020603050405020304" pitchFamily="18" charset="0"/>
                <a:ea typeface="Times New Roman" panose="02020603050405020304" pitchFamily="18" charset="0"/>
              </a:rPr>
              <a:t>)</a:t>
            </a:r>
            <a:r>
              <a:rPr lang="ro-RO" dirty="0" smtClean="0">
                <a:latin typeface="Times New Roman" panose="02020603050405020304" pitchFamily="18" charset="0"/>
                <a:ea typeface="Times New Roman" panose="02020603050405020304" pitchFamily="18" charset="0"/>
              </a:rPr>
              <a:t>.</a:t>
            </a:r>
            <a:endParaRPr lang="en" dirty="0">
              <a:latin typeface="Times New Roman" panose="02020603050405020304" pitchFamily="18" charset="0"/>
              <a:ea typeface="Times New Roman" panose="02020603050405020304" pitchFamily="18" charset="0"/>
            </a:endParaRPr>
          </a:p>
        </p:txBody>
      </p:sp>
      <p:pic>
        <p:nvPicPr>
          <p:cNvPr id="8" name="Imagine 7"/>
          <p:cNvPicPr>
            <a:picLocks noChangeAspect="1"/>
          </p:cNvPicPr>
          <p:nvPr/>
        </p:nvPicPr>
        <p:blipFill>
          <a:blip r:embed="rId3"/>
          <a:stretch>
            <a:fillRect/>
          </a:stretch>
        </p:blipFill>
        <p:spPr>
          <a:xfrm>
            <a:off x="269760" y="155916"/>
            <a:ext cx="672822" cy="572730"/>
          </a:xfrm>
          <a:prstGeom prst="rect">
            <a:avLst/>
          </a:prstGeom>
        </p:spPr>
      </p:pic>
      <p:pic>
        <p:nvPicPr>
          <p:cNvPr id="7" name="Picture 2" descr="Logo românia-durabila.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2947"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78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433475" y="1089467"/>
            <a:ext cx="4938188" cy="73158"/>
          </a:xfrm>
          <a:prstGeom prst="rect">
            <a:avLst/>
          </a:prstGeom>
        </p:spPr>
      </p:pic>
      <p:pic>
        <p:nvPicPr>
          <p:cNvPr id="7" name="Imagine 6"/>
          <p:cNvPicPr>
            <a:picLocks noChangeAspect="1"/>
          </p:cNvPicPr>
          <p:nvPr/>
        </p:nvPicPr>
        <p:blipFill>
          <a:blip r:embed="rId3"/>
          <a:stretch>
            <a:fillRect/>
          </a:stretch>
        </p:blipFill>
        <p:spPr>
          <a:xfrm>
            <a:off x="269760" y="155916"/>
            <a:ext cx="672822" cy="572730"/>
          </a:xfrm>
          <a:prstGeom prst="rect">
            <a:avLst/>
          </a:prstGeom>
        </p:spPr>
      </p:pic>
      <p:pic>
        <p:nvPicPr>
          <p:cNvPr id="8" name="Picture 2" descr="Logo românia-durabila.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2947"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3" name="Dreptunghi 2"/>
          <p:cNvSpPr/>
          <p:nvPr/>
        </p:nvSpPr>
        <p:spPr>
          <a:xfrm>
            <a:off x="5178653" y="543980"/>
            <a:ext cx="1499128" cy="369332"/>
          </a:xfrm>
          <a:prstGeom prst="rect">
            <a:avLst/>
          </a:prstGeom>
        </p:spPr>
        <p:txBody>
          <a:bodyPr wrap="none">
            <a:spAutoFit/>
          </a:bodyPr>
          <a:lstStyle/>
          <a:p>
            <a:r>
              <a:rPr lang="en" b="1" spc="75" dirty="0">
                <a:solidFill>
                  <a:srgbClr val="002060"/>
                </a:solidFill>
                <a:latin typeface="Times New Roman" panose="02020603050405020304" pitchFamily="18" charset="0"/>
                <a:cs typeface="Times New Roman" panose="02020603050405020304" pitchFamily="18" charset="0"/>
              </a:rPr>
              <a:t>Objective 1</a:t>
            </a:r>
            <a:endParaRPr lang="ro-RO" b="1" dirty="0"/>
          </a:p>
        </p:txBody>
      </p:sp>
      <p:sp>
        <p:nvSpPr>
          <p:cNvPr id="2" name="CasetăText 1"/>
          <p:cNvSpPr txBox="1"/>
          <p:nvPr/>
        </p:nvSpPr>
        <p:spPr>
          <a:xfrm>
            <a:off x="1623112" y="2991918"/>
            <a:ext cx="10169197" cy="3970318"/>
          </a:xfrm>
          <a:prstGeom prst="rect">
            <a:avLst/>
          </a:prstGeom>
          <a:noFill/>
        </p:spPr>
        <p:txBody>
          <a:bodyPr wrap="square" rtlCol="0">
            <a:spAutoFit/>
          </a:bodyPr>
          <a:lstStyle/>
          <a:p>
            <a:r>
              <a:rPr lang="en" dirty="0" smtClean="0">
                <a:latin typeface="Times New Roman" panose="02020603050405020304" pitchFamily="18" charset="0"/>
                <a:cs typeface="Times New Roman" panose="02020603050405020304" pitchFamily="18" charset="0"/>
              </a:rPr>
              <a:t>Within this objective, the audit considered the following:</a:t>
            </a:r>
          </a:p>
          <a:p>
            <a:endParaRPr lang="ro-RO" dirty="0" smtClean="0">
              <a:latin typeface="Times New Roman" panose="02020603050405020304" pitchFamily="18" charset="0"/>
              <a:cs typeface="Times New Roman" panose="02020603050405020304" pitchFamily="18" charset="0"/>
            </a:endParaRPr>
          </a:p>
          <a:p>
            <a:r>
              <a:rPr lang="en" dirty="0">
                <a:latin typeface="Times New Roman" panose="02020603050405020304" pitchFamily="18" charset="0"/>
                <a:cs typeface="Times New Roman" panose="02020603050405020304" pitchFamily="18" charset="0"/>
              </a:rPr>
              <a:t> </a:t>
            </a:r>
            <a:r>
              <a:rPr lang="en" dirty="0" smtClean="0">
                <a:latin typeface="Times New Roman" panose="02020603050405020304" pitchFamily="18" charset="0"/>
                <a:cs typeface="Times New Roman" panose="02020603050405020304" pitchFamily="18" charset="0"/>
              </a:rPr>
              <a:t>the legal framework;</a:t>
            </a:r>
          </a:p>
          <a:p>
            <a:endParaRPr lang="ro-RO" dirty="0">
              <a:latin typeface="Times New Roman" panose="02020603050405020304" pitchFamily="18" charset="0"/>
              <a:cs typeface="Times New Roman" panose="02020603050405020304" pitchFamily="18" charset="0"/>
            </a:endParaRPr>
          </a:p>
          <a:p>
            <a:r>
              <a:rPr lang="en" dirty="0">
                <a:latin typeface="Times New Roman" panose="02020603050405020304" pitchFamily="18" charset="0"/>
                <a:cs typeface="Times New Roman" panose="02020603050405020304" pitchFamily="18" charset="0"/>
              </a:rPr>
              <a:t> </a:t>
            </a:r>
            <a:r>
              <a:rPr lang="en" dirty="0" smtClean="0">
                <a:latin typeface="Times New Roman" panose="02020603050405020304" pitchFamily="18" charset="0"/>
                <a:cs typeface="Times New Roman" panose="02020603050405020304" pitchFamily="18" charset="0"/>
              </a:rPr>
              <a:t>the sectoral strategies of the ministry;</a:t>
            </a:r>
          </a:p>
          <a:p>
            <a:r>
              <a:rPr lang="en" dirty="0">
                <a:latin typeface="Times New Roman" panose="02020603050405020304" pitchFamily="18" charset="0"/>
                <a:cs typeface="Times New Roman" panose="02020603050405020304" pitchFamily="18" charset="0"/>
              </a:rPr>
              <a:t> </a:t>
            </a:r>
            <a:endParaRPr lang="ro-RO" dirty="0" smtClean="0">
              <a:latin typeface="Times New Roman" panose="02020603050405020304" pitchFamily="18" charset="0"/>
              <a:cs typeface="Times New Roman" panose="02020603050405020304" pitchFamily="18" charset="0"/>
            </a:endParaRPr>
          </a:p>
          <a:p>
            <a:r>
              <a:rPr lang="en" dirty="0">
                <a:latin typeface="Times New Roman" panose="02020603050405020304" pitchFamily="18" charset="0"/>
                <a:cs typeface="Times New Roman" panose="02020603050405020304" pitchFamily="18" charset="0"/>
              </a:rPr>
              <a:t> </a:t>
            </a:r>
            <a:r>
              <a:rPr lang="en" dirty="0" smtClean="0">
                <a:latin typeface="Times New Roman" panose="02020603050405020304" pitchFamily="18" charset="0"/>
                <a:cs typeface="Times New Roman" panose="02020603050405020304" pitchFamily="18" charset="0"/>
              </a:rPr>
              <a:t>the operation of the Interministerial Committee and the Sustainable Development </a:t>
            </a:r>
            <a:r>
              <a:rPr lang="en-US" dirty="0" smtClean="0">
                <a:latin typeface="Times New Roman" panose="02020603050405020304" pitchFamily="18" charset="0"/>
                <a:cs typeface="Times New Roman" panose="02020603050405020304" pitchFamily="18" charset="0"/>
              </a:rPr>
              <a:t>Working</a:t>
            </a:r>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Group</a:t>
            </a:r>
            <a:r>
              <a:rPr lang="en" dirty="0" smtClean="0">
                <a:latin typeface="Times New Roman" panose="02020603050405020304" pitchFamily="18" charset="0"/>
                <a:cs typeface="Times New Roman" panose="02020603050405020304" pitchFamily="18" charset="0"/>
              </a:rPr>
              <a:t> </a:t>
            </a:r>
            <a:r>
              <a:rPr lang="en" dirty="0" smtClean="0">
                <a:latin typeface="Times New Roman" panose="02020603050405020304" pitchFamily="18" charset="0"/>
                <a:cs typeface="Times New Roman" panose="02020603050405020304" pitchFamily="18" charset="0"/>
              </a:rPr>
              <a:t>established at the MMAP level;</a:t>
            </a:r>
          </a:p>
          <a:p>
            <a:endParaRPr lang="ro-RO" dirty="0">
              <a:latin typeface="Times New Roman" panose="02020603050405020304" pitchFamily="18" charset="0"/>
              <a:cs typeface="Times New Roman" panose="02020603050405020304" pitchFamily="18" charset="0"/>
            </a:endParaRPr>
          </a:p>
          <a:p>
            <a:r>
              <a:rPr lang="en" dirty="0" smtClean="0">
                <a:latin typeface="Times New Roman" panose="02020603050405020304" pitchFamily="18" charset="0"/>
                <a:cs typeface="Times New Roman" panose="02020603050405020304" pitchFamily="18" charset="0"/>
              </a:rPr>
              <a:t>the institutional organization necessary to achieve the SDGs;</a:t>
            </a:r>
          </a:p>
          <a:p>
            <a:r>
              <a:rPr lang="en" dirty="0">
                <a:latin typeface="Times New Roman" panose="02020603050405020304" pitchFamily="18" charset="0"/>
                <a:cs typeface="Times New Roman" panose="02020603050405020304" pitchFamily="18" charset="0"/>
              </a:rPr>
              <a:t> </a:t>
            </a:r>
            <a:endParaRPr lang="ro-RO" dirty="0" smtClean="0">
              <a:latin typeface="Times New Roman" panose="02020603050405020304" pitchFamily="18" charset="0"/>
              <a:cs typeface="Times New Roman" panose="02020603050405020304" pitchFamily="18" charset="0"/>
            </a:endParaRPr>
          </a:p>
          <a:p>
            <a:r>
              <a:rPr lang="en" dirty="0">
                <a:latin typeface="Times New Roman" panose="02020603050405020304" pitchFamily="18" charset="0"/>
                <a:cs typeface="Times New Roman" panose="02020603050405020304" pitchFamily="18" charset="0"/>
              </a:rPr>
              <a:t> </a:t>
            </a:r>
            <a:r>
              <a:rPr lang="en" dirty="0" smtClean="0">
                <a:latin typeface="Times New Roman" panose="02020603050405020304" pitchFamily="18" charset="0"/>
                <a:cs typeface="Times New Roman" panose="02020603050405020304" pitchFamily="18" charset="0"/>
              </a:rPr>
              <a:t>the extent </a:t>
            </a:r>
            <a:r>
              <a:rPr lang="en" dirty="0">
                <a:latin typeface="Times New Roman" panose="02020603050405020304" pitchFamily="18" charset="0"/>
                <a:cs typeface="Times New Roman" panose="02020603050405020304" pitchFamily="18" charset="0"/>
              </a:rPr>
              <a:t>to which the ministry involved citizens and stakeholders in the processes of achieving the SDGs</a:t>
            </a:r>
          </a:p>
          <a:p>
            <a:endParaRPr lang="ro-RO" dirty="0" smtClean="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p:txBody>
      </p:sp>
      <p:sp>
        <p:nvSpPr>
          <p:cNvPr id="4" name="CasetăText 3"/>
          <p:cNvSpPr txBox="1"/>
          <p:nvPr/>
        </p:nvSpPr>
        <p:spPr>
          <a:xfrm>
            <a:off x="1470516" y="1477107"/>
            <a:ext cx="8739555" cy="1200329"/>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The efficiency of the MMAP in order to ensure the legal framework, the strategies and the institutional organization necessary to achieve the objectives of </a:t>
            </a:r>
            <a:r>
              <a:rPr lang="en" sz="2400" b="1" spc="75" dirty="0" smtClean="0">
                <a:solidFill>
                  <a:srgbClr val="002060"/>
                </a:solidFill>
                <a:latin typeface="Times New Roman" panose="02020603050405020304" pitchFamily="18" charset="0"/>
                <a:cs typeface="Times New Roman" panose="02020603050405020304" pitchFamily="18" charset="0"/>
              </a:rPr>
              <a:t>sustainable development</a:t>
            </a:r>
            <a:endParaRPr lang="ro-RO" sz="2400" b="1" dirty="0"/>
          </a:p>
        </p:txBody>
      </p:sp>
      <p:grpSp>
        <p:nvGrpSpPr>
          <p:cNvPr id="9" name="Group 88"/>
          <p:cNvGrpSpPr/>
          <p:nvPr/>
        </p:nvGrpSpPr>
        <p:grpSpPr>
          <a:xfrm>
            <a:off x="1188328" y="3510328"/>
            <a:ext cx="282188" cy="250017"/>
            <a:chOff x="2640013" y="1927225"/>
            <a:chExt cx="296862" cy="317500"/>
          </a:xfrm>
          <a:solidFill>
            <a:srgbClr val="1FBD86"/>
          </a:solidFill>
        </p:grpSpPr>
        <p:sp>
          <p:nvSpPr>
            <p:cNvPr id="10"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40"/>
          <p:cNvGrpSpPr/>
          <p:nvPr/>
        </p:nvGrpSpPr>
        <p:grpSpPr>
          <a:xfrm>
            <a:off x="1097645" y="4146453"/>
            <a:ext cx="306616" cy="233702"/>
            <a:chOff x="3908425" y="1439863"/>
            <a:chExt cx="260350" cy="198438"/>
          </a:xfrm>
          <a:solidFill>
            <a:srgbClr val="1FBD86"/>
          </a:solidFill>
        </p:grpSpPr>
        <p:sp>
          <p:nvSpPr>
            <p:cNvPr id="13" name="Line 54"/>
            <p:cNvSpPr>
              <a:spLocks noChangeShapeType="1"/>
            </p:cNvSpPr>
            <p:nvPr/>
          </p:nvSpPr>
          <p:spPr bwMode="auto">
            <a:xfrm>
              <a:off x="4044950" y="160020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55"/>
            <p:cNvSpPr>
              <a:spLocks noChangeShapeType="1"/>
            </p:cNvSpPr>
            <p:nvPr/>
          </p:nvSpPr>
          <p:spPr bwMode="auto">
            <a:xfrm>
              <a:off x="4044950" y="160020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56"/>
            <p:cNvSpPr>
              <a:spLocks noEditPoints="1"/>
            </p:cNvSpPr>
            <p:nvPr/>
          </p:nvSpPr>
          <p:spPr bwMode="auto">
            <a:xfrm>
              <a:off x="3908425" y="1439863"/>
              <a:ext cx="260350" cy="198438"/>
            </a:xfrm>
            <a:custGeom>
              <a:avLst/>
              <a:gdLst/>
              <a:ahLst/>
              <a:cxnLst>
                <a:cxn ang="0">
                  <a:pos x="80" y="6"/>
                </a:cxn>
                <a:cxn ang="0">
                  <a:pos x="78" y="3"/>
                </a:cxn>
                <a:cxn ang="0">
                  <a:pos x="53" y="0"/>
                </a:cxn>
                <a:cxn ang="0">
                  <a:pos x="42" y="5"/>
                </a:cxn>
                <a:cxn ang="0">
                  <a:pos x="35" y="0"/>
                </a:cxn>
                <a:cxn ang="0">
                  <a:pos x="8" y="3"/>
                </a:cxn>
                <a:cxn ang="0">
                  <a:pos x="4" y="5"/>
                </a:cxn>
                <a:cxn ang="0">
                  <a:pos x="3" y="6"/>
                </a:cxn>
                <a:cxn ang="0">
                  <a:pos x="0" y="42"/>
                </a:cxn>
                <a:cxn ang="0">
                  <a:pos x="2" y="61"/>
                </a:cxn>
                <a:cxn ang="0">
                  <a:pos x="28" y="61"/>
                </a:cxn>
                <a:cxn ang="0">
                  <a:pos x="32" y="61"/>
                </a:cxn>
                <a:cxn ang="0">
                  <a:pos x="36" y="64"/>
                </a:cxn>
                <a:cxn ang="0">
                  <a:pos x="46" y="64"/>
                </a:cxn>
                <a:cxn ang="0">
                  <a:pos x="50" y="62"/>
                </a:cxn>
                <a:cxn ang="0">
                  <a:pos x="51" y="61"/>
                </a:cxn>
                <a:cxn ang="0">
                  <a:pos x="74" y="61"/>
                </a:cxn>
                <a:cxn ang="0">
                  <a:pos x="84" y="58"/>
                </a:cxn>
                <a:cxn ang="0">
                  <a:pos x="84" y="10"/>
                </a:cxn>
                <a:cxn ang="0">
                  <a:pos x="35" y="57"/>
                </a:cxn>
                <a:cxn ang="0">
                  <a:pos x="6" y="54"/>
                </a:cxn>
                <a:cxn ang="0">
                  <a:pos x="20" y="51"/>
                </a:cxn>
                <a:cxn ang="0">
                  <a:pos x="39" y="56"/>
                </a:cxn>
                <a:cxn ang="0">
                  <a:pos x="40" y="8"/>
                </a:cxn>
                <a:cxn ang="0">
                  <a:pos x="40" y="50"/>
                </a:cxn>
                <a:cxn ang="0">
                  <a:pos x="33" y="48"/>
                </a:cxn>
                <a:cxn ang="0">
                  <a:pos x="6" y="51"/>
                </a:cxn>
                <a:cxn ang="0">
                  <a:pos x="6" y="6"/>
                </a:cxn>
                <a:cxn ang="0">
                  <a:pos x="7" y="5"/>
                </a:cxn>
                <a:cxn ang="0">
                  <a:pos x="22" y="3"/>
                </a:cxn>
                <a:cxn ang="0">
                  <a:pos x="39" y="5"/>
                </a:cxn>
                <a:cxn ang="0">
                  <a:pos x="40" y="8"/>
                </a:cxn>
                <a:cxn ang="0">
                  <a:pos x="43" y="20"/>
                </a:cxn>
                <a:cxn ang="0">
                  <a:pos x="43" y="7"/>
                </a:cxn>
                <a:cxn ang="0">
                  <a:pos x="46" y="4"/>
                </a:cxn>
                <a:cxn ang="0">
                  <a:pos x="48" y="21"/>
                </a:cxn>
                <a:cxn ang="0">
                  <a:pos x="52" y="21"/>
                </a:cxn>
                <a:cxn ang="0">
                  <a:pos x="54" y="2"/>
                </a:cxn>
                <a:cxn ang="0">
                  <a:pos x="78" y="5"/>
                </a:cxn>
                <a:cxn ang="0">
                  <a:pos x="78" y="7"/>
                </a:cxn>
                <a:cxn ang="0">
                  <a:pos x="78" y="51"/>
                </a:cxn>
                <a:cxn ang="0">
                  <a:pos x="51" y="48"/>
                </a:cxn>
                <a:cxn ang="0">
                  <a:pos x="49" y="57"/>
                </a:cxn>
                <a:cxn ang="0">
                  <a:pos x="49" y="51"/>
                </a:cxn>
                <a:cxn ang="0">
                  <a:pos x="75" y="54"/>
                </a:cxn>
                <a:cxn ang="0">
                  <a:pos x="78" y="57"/>
                </a:cxn>
              </a:cxnLst>
              <a:rect l="0" t="0" r="r" b="b"/>
              <a:pathLst>
                <a:path w="84" h="64">
                  <a:moveTo>
                    <a:pt x="81" y="6"/>
                  </a:moveTo>
                  <a:cubicBezTo>
                    <a:pt x="81" y="6"/>
                    <a:pt x="81" y="6"/>
                    <a:pt x="80" y="6"/>
                  </a:cubicBezTo>
                  <a:cubicBezTo>
                    <a:pt x="80" y="6"/>
                    <a:pt x="80" y="6"/>
                    <a:pt x="80" y="5"/>
                  </a:cubicBezTo>
                  <a:cubicBezTo>
                    <a:pt x="80" y="4"/>
                    <a:pt x="79" y="3"/>
                    <a:pt x="78" y="3"/>
                  </a:cubicBezTo>
                  <a:cubicBezTo>
                    <a:pt x="74" y="3"/>
                    <a:pt x="71" y="2"/>
                    <a:pt x="67" y="1"/>
                  </a:cubicBezTo>
                  <a:cubicBezTo>
                    <a:pt x="62" y="1"/>
                    <a:pt x="58" y="0"/>
                    <a:pt x="53" y="0"/>
                  </a:cubicBezTo>
                  <a:cubicBezTo>
                    <a:pt x="51" y="0"/>
                    <a:pt x="49" y="0"/>
                    <a:pt x="47" y="1"/>
                  </a:cubicBezTo>
                  <a:cubicBezTo>
                    <a:pt x="45" y="1"/>
                    <a:pt x="43" y="3"/>
                    <a:pt x="42" y="5"/>
                  </a:cubicBezTo>
                  <a:cubicBezTo>
                    <a:pt x="41" y="4"/>
                    <a:pt x="40" y="2"/>
                    <a:pt x="39" y="2"/>
                  </a:cubicBezTo>
                  <a:cubicBezTo>
                    <a:pt x="37" y="1"/>
                    <a:pt x="36" y="0"/>
                    <a:pt x="35" y="0"/>
                  </a:cubicBezTo>
                  <a:cubicBezTo>
                    <a:pt x="31" y="0"/>
                    <a:pt x="29" y="0"/>
                    <a:pt x="25" y="0"/>
                  </a:cubicBezTo>
                  <a:cubicBezTo>
                    <a:pt x="20" y="1"/>
                    <a:pt x="14" y="2"/>
                    <a:pt x="8" y="3"/>
                  </a:cubicBezTo>
                  <a:cubicBezTo>
                    <a:pt x="7" y="3"/>
                    <a:pt x="6" y="3"/>
                    <a:pt x="5" y="3"/>
                  </a:cubicBezTo>
                  <a:cubicBezTo>
                    <a:pt x="4" y="3"/>
                    <a:pt x="4" y="4"/>
                    <a:pt x="4" y="5"/>
                  </a:cubicBezTo>
                  <a:cubicBezTo>
                    <a:pt x="4" y="6"/>
                    <a:pt x="4" y="6"/>
                    <a:pt x="4" y="6"/>
                  </a:cubicBezTo>
                  <a:cubicBezTo>
                    <a:pt x="3" y="6"/>
                    <a:pt x="3" y="6"/>
                    <a:pt x="3" y="6"/>
                  </a:cubicBezTo>
                  <a:cubicBezTo>
                    <a:pt x="0" y="6"/>
                    <a:pt x="0" y="7"/>
                    <a:pt x="0" y="9"/>
                  </a:cubicBezTo>
                  <a:cubicBezTo>
                    <a:pt x="0" y="22"/>
                    <a:pt x="0" y="30"/>
                    <a:pt x="0" y="42"/>
                  </a:cubicBezTo>
                  <a:cubicBezTo>
                    <a:pt x="0" y="47"/>
                    <a:pt x="0" y="52"/>
                    <a:pt x="0" y="57"/>
                  </a:cubicBezTo>
                  <a:cubicBezTo>
                    <a:pt x="0" y="59"/>
                    <a:pt x="0" y="61"/>
                    <a:pt x="2" y="61"/>
                  </a:cubicBezTo>
                  <a:cubicBezTo>
                    <a:pt x="4" y="61"/>
                    <a:pt x="6" y="61"/>
                    <a:pt x="8" y="61"/>
                  </a:cubicBezTo>
                  <a:cubicBezTo>
                    <a:pt x="15" y="61"/>
                    <a:pt x="22" y="61"/>
                    <a:pt x="28" y="61"/>
                  </a:cubicBezTo>
                  <a:cubicBezTo>
                    <a:pt x="30" y="61"/>
                    <a:pt x="31" y="61"/>
                    <a:pt x="32" y="61"/>
                  </a:cubicBezTo>
                  <a:cubicBezTo>
                    <a:pt x="32" y="61"/>
                    <a:pt x="32" y="61"/>
                    <a:pt x="32" y="61"/>
                  </a:cubicBezTo>
                  <a:cubicBezTo>
                    <a:pt x="33" y="61"/>
                    <a:pt x="33" y="61"/>
                    <a:pt x="33" y="62"/>
                  </a:cubicBezTo>
                  <a:cubicBezTo>
                    <a:pt x="34" y="64"/>
                    <a:pt x="35" y="64"/>
                    <a:pt x="36" y="64"/>
                  </a:cubicBezTo>
                  <a:cubicBezTo>
                    <a:pt x="38" y="64"/>
                    <a:pt x="39" y="64"/>
                    <a:pt x="41" y="64"/>
                  </a:cubicBezTo>
                  <a:cubicBezTo>
                    <a:pt x="43" y="64"/>
                    <a:pt x="44" y="64"/>
                    <a:pt x="46" y="64"/>
                  </a:cubicBezTo>
                  <a:cubicBezTo>
                    <a:pt x="47" y="64"/>
                    <a:pt x="48" y="64"/>
                    <a:pt x="49" y="64"/>
                  </a:cubicBezTo>
                  <a:cubicBezTo>
                    <a:pt x="50" y="63"/>
                    <a:pt x="50" y="63"/>
                    <a:pt x="50" y="62"/>
                  </a:cubicBezTo>
                  <a:cubicBezTo>
                    <a:pt x="50" y="62"/>
                    <a:pt x="50" y="61"/>
                    <a:pt x="51" y="61"/>
                  </a:cubicBezTo>
                  <a:cubicBezTo>
                    <a:pt x="51" y="61"/>
                    <a:pt x="51" y="61"/>
                    <a:pt x="51" y="61"/>
                  </a:cubicBezTo>
                  <a:cubicBezTo>
                    <a:pt x="52" y="61"/>
                    <a:pt x="53" y="61"/>
                    <a:pt x="54" y="61"/>
                  </a:cubicBezTo>
                  <a:cubicBezTo>
                    <a:pt x="60" y="61"/>
                    <a:pt x="67" y="61"/>
                    <a:pt x="74" y="61"/>
                  </a:cubicBezTo>
                  <a:cubicBezTo>
                    <a:pt x="76" y="61"/>
                    <a:pt x="79" y="61"/>
                    <a:pt x="81" y="61"/>
                  </a:cubicBezTo>
                  <a:cubicBezTo>
                    <a:pt x="83" y="61"/>
                    <a:pt x="84" y="60"/>
                    <a:pt x="84" y="58"/>
                  </a:cubicBezTo>
                  <a:cubicBezTo>
                    <a:pt x="84" y="53"/>
                    <a:pt x="84" y="49"/>
                    <a:pt x="84" y="44"/>
                  </a:cubicBezTo>
                  <a:cubicBezTo>
                    <a:pt x="84" y="31"/>
                    <a:pt x="84" y="23"/>
                    <a:pt x="84" y="10"/>
                  </a:cubicBezTo>
                  <a:cubicBezTo>
                    <a:pt x="84" y="8"/>
                    <a:pt x="84" y="6"/>
                    <a:pt x="81" y="6"/>
                  </a:cubicBezTo>
                  <a:close/>
                  <a:moveTo>
                    <a:pt x="35" y="57"/>
                  </a:moveTo>
                  <a:cubicBezTo>
                    <a:pt x="25" y="57"/>
                    <a:pt x="15" y="57"/>
                    <a:pt x="5" y="57"/>
                  </a:cubicBezTo>
                  <a:cubicBezTo>
                    <a:pt x="5" y="57"/>
                    <a:pt x="6" y="54"/>
                    <a:pt x="6" y="54"/>
                  </a:cubicBezTo>
                  <a:cubicBezTo>
                    <a:pt x="7" y="54"/>
                    <a:pt x="8" y="54"/>
                    <a:pt x="8" y="54"/>
                  </a:cubicBezTo>
                  <a:cubicBezTo>
                    <a:pt x="12" y="53"/>
                    <a:pt x="16" y="52"/>
                    <a:pt x="20" y="51"/>
                  </a:cubicBezTo>
                  <a:cubicBezTo>
                    <a:pt x="25" y="51"/>
                    <a:pt x="30" y="50"/>
                    <a:pt x="34" y="51"/>
                  </a:cubicBezTo>
                  <a:cubicBezTo>
                    <a:pt x="36" y="52"/>
                    <a:pt x="38" y="53"/>
                    <a:pt x="39" y="56"/>
                  </a:cubicBezTo>
                  <a:cubicBezTo>
                    <a:pt x="38" y="56"/>
                    <a:pt x="36" y="56"/>
                    <a:pt x="35" y="57"/>
                  </a:cubicBezTo>
                  <a:close/>
                  <a:moveTo>
                    <a:pt x="40" y="8"/>
                  </a:moveTo>
                  <a:cubicBezTo>
                    <a:pt x="40" y="11"/>
                    <a:pt x="40" y="10"/>
                    <a:pt x="40" y="12"/>
                  </a:cubicBezTo>
                  <a:cubicBezTo>
                    <a:pt x="40" y="25"/>
                    <a:pt x="40" y="37"/>
                    <a:pt x="40" y="50"/>
                  </a:cubicBezTo>
                  <a:cubicBezTo>
                    <a:pt x="40" y="50"/>
                    <a:pt x="40" y="51"/>
                    <a:pt x="40" y="52"/>
                  </a:cubicBezTo>
                  <a:cubicBezTo>
                    <a:pt x="38" y="50"/>
                    <a:pt x="36" y="48"/>
                    <a:pt x="33" y="48"/>
                  </a:cubicBezTo>
                  <a:cubicBezTo>
                    <a:pt x="30" y="47"/>
                    <a:pt x="27" y="47"/>
                    <a:pt x="24" y="47"/>
                  </a:cubicBezTo>
                  <a:cubicBezTo>
                    <a:pt x="18" y="48"/>
                    <a:pt x="12" y="49"/>
                    <a:pt x="6" y="51"/>
                  </a:cubicBezTo>
                  <a:cubicBezTo>
                    <a:pt x="6" y="40"/>
                    <a:pt x="6" y="29"/>
                    <a:pt x="6" y="18"/>
                  </a:cubicBezTo>
                  <a:cubicBezTo>
                    <a:pt x="6" y="12"/>
                    <a:pt x="6" y="11"/>
                    <a:pt x="6" y="6"/>
                  </a:cubicBezTo>
                  <a:cubicBezTo>
                    <a:pt x="6" y="5"/>
                    <a:pt x="6" y="5"/>
                    <a:pt x="6" y="5"/>
                  </a:cubicBezTo>
                  <a:cubicBezTo>
                    <a:pt x="7" y="5"/>
                    <a:pt x="7" y="5"/>
                    <a:pt x="7" y="5"/>
                  </a:cubicBezTo>
                  <a:cubicBezTo>
                    <a:pt x="9" y="5"/>
                    <a:pt x="10" y="5"/>
                    <a:pt x="11" y="4"/>
                  </a:cubicBezTo>
                  <a:cubicBezTo>
                    <a:pt x="15" y="4"/>
                    <a:pt x="18" y="3"/>
                    <a:pt x="22" y="3"/>
                  </a:cubicBezTo>
                  <a:cubicBezTo>
                    <a:pt x="25" y="2"/>
                    <a:pt x="28" y="2"/>
                    <a:pt x="31" y="2"/>
                  </a:cubicBezTo>
                  <a:cubicBezTo>
                    <a:pt x="34" y="2"/>
                    <a:pt x="37" y="3"/>
                    <a:pt x="39" y="5"/>
                  </a:cubicBezTo>
                  <a:cubicBezTo>
                    <a:pt x="40" y="5"/>
                    <a:pt x="40" y="6"/>
                    <a:pt x="40" y="6"/>
                  </a:cubicBezTo>
                  <a:cubicBezTo>
                    <a:pt x="40" y="7"/>
                    <a:pt x="40" y="8"/>
                    <a:pt x="40" y="8"/>
                  </a:cubicBezTo>
                  <a:close/>
                  <a:moveTo>
                    <a:pt x="43" y="52"/>
                  </a:moveTo>
                  <a:cubicBezTo>
                    <a:pt x="43" y="41"/>
                    <a:pt x="43" y="31"/>
                    <a:pt x="43" y="20"/>
                  </a:cubicBezTo>
                  <a:cubicBezTo>
                    <a:pt x="43" y="15"/>
                    <a:pt x="43" y="15"/>
                    <a:pt x="43" y="11"/>
                  </a:cubicBezTo>
                  <a:cubicBezTo>
                    <a:pt x="43" y="9"/>
                    <a:pt x="43" y="8"/>
                    <a:pt x="43" y="7"/>
                  </a:cubicBezTo>
                  <a:cubicBezTo>
                    <a:pt x="43" y="6"/>
                    <a:pt x="43" y="6"/>
                    <a:pt x="43" y="6"/>
                  </a:cubicBezTo>
                  <a:cubicBezTo>
                    <a:pt x="43" y="5"/>
                    <a:pt x="45" y="4"/>
                    <a:pt x="46" y="4"/>
                  </a:cubicBezTo>
                  <a:cubicBezTo>
                    <a:pt x="46" y="11"/>
                    <a:pt x="46" y="15"/>
                    <a:pt x="46" y="23"/>
                  </a:cubicBezTo>
                  <a:cubicBezTo>
                    <a:pt x="46" y="22"/>
                    <a:pt x="47" y="22"/>
                    <a:pt x="48" y="21"/>
                  </a:cubicBezTo>
                  <a:cubicBezTo>
                    <a:pt x="48" y="21"/>
                    <a:pt x="50" y="20"/>
                    <a:pt x="50" y="20"/>
                  </a:cubicBezTo>
                  <a:cubicBezTo>
                    <a:pt x="51" y="20"/>
                    <a:pt x="52" y="21"/>
                    <a:pt x="52" y="21"/>
                  </a:cubicBezTo>
                  <a:cubicBezTo>
                    <a:pt x="53" y="22"/>
                    <a:pt x="54" y="22"/>
                    <a:pt x="54" y="23"/>
                  </a:cubicBezTo>
                  <a:cubicBezTo>
                    <a:pt x="54" y="14"/>
                    <a:pt x="54" y="10"/>
                    <a:pt x="54" y="2"/>
                  </a:cubicBezTo>
                  <a:cubicBezTo>
                    <a:pt x="61" y="2"/>
                    <a:pt x="68" y="4"/>
                    <a:pt x="74" y="5"/>
                  </a:cubicBezTo>
                  <a:cubicBezTo>
                    <a:pt x="75" y="5"/>
                    <a:pt x="76" y="5"/>
                    <a:pt x="78" y="5"/>
                  </a:cubicBezTo>
                  <a:cubicBezTo>
                    <a:pt x="78" y="6"/>
                    <a:pt x="78" y="6"/>
                    <a:pt x="78" y="6"/>
                  </a:cubicBezTo>
                  <a:cubicBezTo>
                    <a:pt x="78" y="7"/>
                    <a:pt x="78" y="7"/>
                    <a:pt x="78" y="7"/>
                  </a:cubicBezTo>
                  <a:cubicBezTo>
                    <a:pt x="78" y="13"/>
                    <a:pt x="78" y="14"/>
                    <a:pt x="78" y="19"/>
                  </a:cubicBezTo>
                  <a:cubicBezTo>
                    <a:pt x="78" y="30"/>
                    <a:pt x="78" y="40"/>
                    <a:pt x="78" y="51"/>
                  </a:cubicBezTo>
                  <a:cubicBezTo>
                    <a:pt x="72" y="49"/>
                    <a:pt x="66" y="48"/>
                    <a:pt x="60" y="48"/>
                  </a:cubicBezTo>
                  <a:cubicBezTo>
                    <a:pt x="57" y="47"/>
                    <a:pt x="54" y="47"/>
                    <a:pt x="51" y="48"/>
                  </a:cubicBezTo>
                  <a:cubicBezTo>
                    <a:pt x="48" y="48"/>
                    <a:pt x="45" y="50"/>
                    <a:pt x="43" y="52"/>
                  </a:cubicBezTo>
                  <a:close/>
                  <a:moveTo>
                    <a:pt x="49" y="57"/>
                  </a:moveTo>
                  <a:cubicBezTo>
                    <a:pt x="48" y="56"/>
                    <a:pt x="46" y="56"/>
                    <a:pt x="44" y="56"/>
                  </a:cubicBezTo>
                  <a:cubicBezTo>
                    <a:pt x="45" y="53"/>
                    <a:pt x="47" y="52"/>
                    <a:pt x="49" y="51"/>
                  </a:cubicBezTo>
                  <a:cubicBezTo>
                    <a:pt x="54" y="50"/>
                    <a:pt x="59" y="51"/>
                    <a:pt x="63" y="51"/>
                  </a:cubicBezTo>
                  <a:cubicBezTo>
                    <a:pt x="67" y="52"/>
                    <a:pt x="71" y="53"/>
                    <a:pt x="75" y="54"/>
                  </a:cubicBezTo>
                  <a:cubicBezTo>
                    <a:pt x="76" y="54"/>
                    <a:pt x="77" y="54"/>
                    <a:pt x="78" y="54"/>
                  </a:cubicBezTo>
                  <a:cubicBezTo>
                    <a:pt x="78" y="54"/>
                    <a:pt x="78" y="57"/>
                    <a:pt x="78" y="57"/>
                  </a:cubicBezTo>
                  <a:cubicBezTo>
                    <a:pt x="69" y="57"/>
                    <a:pt x="59" y="57"/>
                    <a:pt x="49"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57"/>
            <p:cNvSpPr>
              <a:spLocks/>
            </p:cNvSpPr>
            <p:nvPr/>
          </p:nvSpPr>
          <p:spPr bwMode="auto">
            <a:xfrm>
              <a:off x="4044950" y="16002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58"/>
            <p:cNvSpPr>
              <a:spLocks/>
            </p:cNvSpPr>
            <p:nvPr/>
          </p:nvSpPr>
          <p:spPr bwMode="auto">
            <a:xfrm>
              <a:off x="4041775" y="1600200"/>
              <a:ext cx="3175" cy="1588"/>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59"/>
            <p:cNvSpPr>
              <a:spLocks/>
            </p:cNvSpPr>
            <p:nvPr/>
          </p:nvSpPr>
          <p:spPr bwMode="auto">
            <a:xfrm>
              <a:off x="4041775" y="16002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191"/>
          <p:cNvGrpSpPr/>
          <p:nvPr/>
        </p:nvGrpSpPr>
        <p:grpSpPr>
          <a:xfrm>
            <a:off x="1075614" y="5082224"/>
            <a:ext cx="339051" cy="346152"/>
            <a:chOff x="3317875" y="673100"/>
            <a:chExt cx="303213" cy="309563"/>
          </a:xfrm>
          <a:solidFill>
            <a:srgbClr val="1FBD86"/>
          </a:solidFill>
        </p:grpSpPr>
        <p:sp>
          <p:nvSpPr>
            <p:cNvPr id="23" name="Freeform 129"/>
            <p:cNvSpPr>
              <a:spLocks/>
            </p:cNvSpPr>
            <p:nvPr/>
          </p:nvSpPr>
          <p:spPr bwMode="auto">
            <a:xfrm>
              <a:off x="3422650" y="930275"/>
              <a:ext cx="85725" cy="52388"/>
            </a:xfrm>
            <a:custGeom>
              <a:avLst/>
              <a:gdLst/>
              <a:ahLst/>
              <a:cxnLst>
                <a:cxn ang="0">
                  <a:pos x="12" y="2"/>
                </a:cxn>
                <a:cxn ang="0">
                  <a:pos x="9" y="0"/>
                </a:cxn>
                <a:cxn ang="0">
                  <a:pos x="9" y="0"/>
                </a:cxn>
                <a:cxn ang="0">
                  <a:pos x="9" y="0"/>
                </a:cxn>
                <a:cxn ang="0">
                  <a:pos x="8" y="5"/>
                </a:cxn>
                <a:cxn ang="0">
                  <a:pos x="7" y="2"/>
                </a:cxn>
                <a:cxn ang="0">
                  <a:pos x="7" y="1"/>
                </a:cxn>
                <a:cxn ang="0">
                  <a:pos x="7" y="1"/>
                </a:cxn>
                <a:cxn ang="0">
                  <a:pos x="7" y="1"/>
                </a:cxn>
                <a:cxn ang="0">
                  <a:pos x="7" y="1"/>
                </a:cxn>
                <a:cxn ang="0">
                  <a:pos x="6" y="1"/>
                </a:cxn>
                <a:cxn ang="0">
                  <a:pos x="6" y="1"/>
                </a:cxn>
                <a:cxn ang="0">
                  <a:pos x="6" y="2"/>
                </a:cxn>
                <a:cxn ang="0">
                  <a:pos x="6" y="5"/>
                </a:cxn>
                <a:cxn ang="0">
                  <a:pos x="5" y="0"/>
                </a:cxn>
                <a:cxn ang="0">
                  <a:pos x="5" y="0"/>
                </a:cxn>
                <a:cxn ang="0">
                  <a:pos x="5" y="0"/>
                </a:cxn>
                <a:cxn ang="0">
                  <a:pos x="1" y="2"/>
                </a:cxn>
                <a:cxn ang="0">
                  <a:pos x="0" y="5"/>
                </a:cxn>
                <a:cxn ang="0">
                  <a:pos x="0" y="8"/>
                </a:cxn>
                <a:cxn ang="0">
                  <a:pos x="3" y="8"/>
                </a:cxn>
                <a:cxn ang="0">
                  <a:pos x="3" y="5"/>
                </a:cxn>
                <a:cxn ang="0">
                  <a:pos x="3" y="4"/>
                </a:cxn>
                <a:cxn ang="0">
                  <a:pos x="3" y="8"/>
                </a:cxn>
                <a:cxn ang="0">
                  <a:pos x="7" y="8"/>
                </a:cxn>
                <a:cxn ang="0">
                  <a:pos x="10" y="8"/>
                </a:cxn>
                <a:cxn ang="0">
                  <a:pos x="10" y="4"/>
                </a:cxn>
                <a:cxn ang="0">
                  <a:pos x="11" y="5"/>
                </a:cxn>
                <a:cxn ang="0">
                  <a:pos x="11" y="8"/>
                </a:cxn>
                <a:cxn ang="0">
                  <a:pos x="13" y="8"/>
                </a:cxn>
                <a:cxn ang="0">
                  <a:pos x="13" y="5"/>
                </a:cxn>
                <a:cxn ang="0">
                  <a:pos x="12" y="2"/>
                </a:cxn>
              </a:cxnLst>
              <a:rect l="0" t="0" r="r" b="b"/>
              <a:pathLst>
                <a:path w="13" h="8">
                  <a:moveTo>
                    <a:pt x="12" y="2"/>
                  </a:moveTo>
                  <a:cubicBezTo>
                    <a:pt x="11" y="1"/>
                    <a:pt x="9" y="1"/>
                    <a:pt x="9" y="0"/>
                  </a:cubicBezTo>
                  <a:cubicBezTo>
                    <a:pt x="9" y="0"/>
                    <a:pt x="9" y="0"/>
                    <a:pt x="9" y="0"/>
                  </a:cubicBezTo>
                  <a:cubicBezTo>
                    <a:pt x="9" y="0"/>
                    <a:pt x="9" y="0"/>
                    <a:pt x="9" y="0"/>
                  </a:cubicBezTo>
                  <a:cubicBezTo>
                    <a:pt x="9" y="1"/>
                    <a:pt x="8" y="5"/>
                    <a:pt x="8" y="5"/>
                  </a:cubicBezTo>
                  <a:cubicBezTo>
                    <a:pt x="7" y="2"/>
                    <a:pt x="7" y="2"/>
                    <a:pt x="7" y="2"/>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2"/>
                    <a:pt x="6" y="2"/>
                    <a:pt x="6" y="2"/>
                  </a:cubicBezTo>
                  <a:cubicBezTo>
                    <a:pt x="6" y="5"/>
                    <a:pt x="6" y="5"/>
                    <a:pt x="6" y="5"/>
                  </a:cubicBezTo>
                  <a:cubicBezTo>
                    <a:pt x="6" y="5"/>
                    <a:pt x="5" y="1"/>
                    <a:pt x="5" y="0"/>
                  </a:cubicBezTo>
                  <a:cubicBezTo>
                    <a:pt x="5" y="0"/>
                    <a:pt x="5" y="0"/>
                    <a:pt x="5" y="0"/>
                  </a:cubicBezTo>
                  <a:cubicBezTo>
                    <a:pt x="5" y="0"/>
                    <a:pt x="5" y="0"/>
                    <a:pt x="5" y="0"/>
                  </a:cubicBezTo>
                  <a:cubicBezTo>
                    <a:pt x="4" y="1"/>
                    <a:pt x="2" y="1"/>
                    <a:pt x="1" y="2"/>
                  </a:cubicBezTo>
                  <a:cubicBezTo>
                    <a:pt x="1" y="2"/>
                    <a:pt x="1" y="3"/>
                    <a:pt x="0" y="5"/>
                  </a:cubicBezTo>
                  <a:cubicBezTo>
                    <a:pt x="0" y="5"/>
                    <a:pt x="0" y="6"/>
                    <a:pt x="0" y="8"/>
                  </a:cubicBezTo>
                  <a:cubicBezTo>
                    <a:pt x="1" y="8"/>
                    <a:pt x="2" y="8"/>
                    <a:pt x="3" y="8"/>
                  </a:cubicBezTo>
                  <a:cubicBezTo>
                    <a:pt x="3" y="7"/>
                    <a:pt x="3" y="6"/>
                    <a:pt x="3" y="5"/>
                  </a:cubicBezTo>
                  <a:cubicBezTo>
                    <a:pt x="3" y="5"/>
                    <a:pt x="3" y="4"/>
                    <a:pt x="3" y="4"/>
                  </a:cubicBezTo>
                  <a:cubicBezTo>
                    <a:pt x="3" y="8"/>
                    <a:pt x="3" y="8"/>
                    <a:pt x="3" y="8"/>
                  </a:cubicBezTo>
                  <a:cubicBezTo>
                    <a:pt x="4" y="8"/>
                    <a:pt x="5" y="8"/>
                    <a:pt x="7" y="8"/>
                  </a:cubicBezTo>
                  <a:cubicBezTo>
                    <a:pt x="8" y="8"/>
                    <a:pt x="9" y="8"/>
                    <a:pt x="10" y="8"/>
                  </a:cubicBezTo>
                  <a:cubicBezTo>
                    <a:pt x="10" y="4"/>
                    <a:pt x="10" y="4"/>
                    <a:pt x="10" y="4"/>
                  </a:cubicBezTo>
                  <a:cubicBezTo>
                    <a:pt x="11" y="4"/>
                    <a:pt x="11" y="5"/>
                    <a:pt x="11" y="5"/>
                  </a:cubicBezTo>
                  <a:cubicBezTo>
                    <a:pt x="11" y="6"/>
                    <a:pt x="11" y="7"/>
                    <a:pt x="11" y="8"/>
                  </a:cubicBezTo>
                  <a:cubicBezTo>
                    <a:pt x="12" y="8"/>
                    <a:pt x="12" y="8"/>
                    <a:pt x="13" y="8"/>
                  </a:cubicBezTo>
                  <a:cubicBezTo>
                    <a:pt x="13" y="6"/>
                    <a:pt x="13" y="5"/>
                    <a:pt x="13" y="5"/>
                  </a:cubicBezTo>
                  <a:cubicBezTo>
                    <a:pt x="13" y="3"/>
                    <a:pt x="12" y="2"/>
                    <a:pt x="1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30"/>
            <p:cNvSpPr>
              <a:spLocks/>
            </p:cNvSpPr>
            <p:nvPr/>
          </p:nvSpPr>
          <p:spPr bwMode="auto">
            <a:xfrm>
              <a:off x="3443288" y="877888"/>
              <a:ext cx="46038" cy="52388"/>
            </a:xfrm>
            <a:custGeom>
              <a:avLst/>
              <a:gdLst/>
              <a:ahLst/>
              <a:cxnLst>
                <a:cxn ang="0">
                  <a:pos x="6" y="4"/>
                </a:cxn>
                <a:cxn ang="0">
                  <a:pos x="4" y="0"/>
                </a:cxn>
                <a:cxn ang="0">
                  <a:pos x="1" y="4"/>
                </a:cxn>
                <a:cxn ang="0">
                  <a:pos x="0" y="4"/>
                </a:cxn>
                <a:cxn ang="0">
                  <a:pos x="1" y="5"/>
                </a:cxn>
                <a:cxn ang="0">
                  <a:pos x="4" y="8"/>
                </a:cxn>
                <a:cxn ang="0">
                  <a:pos x="6" y="5"/>
                </a:cxn>
                <a:cxn ang="0">
                  <a:pos x="7" y="4"/>
                </a:cxn>
                <a:cxn ang="0">
                  <a:pos x="6" y="4"/>
                </a:cxn>
              </a:cxnLst>
              <a:rect l="0" t="0" r="r" b="b"/>
              <a:pathLst>
                <a:path w="7" h="8">
                  <a:moveTo>
                    <a:pt x="6" y="4"/>
                  </a:moveTo>
                  <a:cubicBezTo>
                    <a:pt x="6" y="2"/>
                    <a:pt x="5" y="0"/>
                    <a:pt x="4" y="0"/>
                  </a:cubicBezTo>
                  <a:cubicBezTo>
                    <a:pt x="2" y="0"/>
                    <a:pt x="1" y="2"/>
                    <a:pt x="1" y="4"/>
                  </a:cubicBezTo>
                  <a:cubicBezTo>
                    <a:pt x="0" y="4"/>
                    <a:pt x="0" y="4"/>
                    <a:pt x="0" y="4"/>
                  </a:cubicBezTo>
                  <a:cubicBezTo>
                    <a:pt x="0" y="5"/>
                    <a:pt x="1" y="5"/>
                    <a:pt x="1" y="5"/>
                  </a:cubicBezTo>
                  <a:cubicBezTo>
                    <a:pt x="2" y="7"/>
                    <a:pt x="2" y="8"/>
                    <a:pt x="4" y="8"/>
                  </a:cubicBezTo>
                  <a:cubicBezTo>
                    <a:pt x="5" y="8"/>
                    <a:pt x="6" y="7"/>
                    <a:pt x="6" y="5"/>
                  </a:cubicBezTo>
                  <a:cubicBezTo>
                    <a:pt x="7" y="5"/>
                    <a:pt x="7" y="5"/>
                    <a:pt x="7" y="4"/>
                  </a:cubicBezTo>
                  <a:lnTo>
                    <a:pt x="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31"/>
            <p:cNvSpPr>
              <a:spLocks/>
            </p:cNvSpPr>
            <p:nvPr/>
          </p:nvSpPr>
          <p:spPr bwMode="auto">
            <a:xfrm>
              <a:off x="3535363" y="930275"/>
              <a:ext cx="85725" cy="52388"/>
            </a:xfrm>
            <a:custGeom>
              <a:avLst/>
              <a:gdLst/>
              <a:ahLst/>
              <a:cxnLst>
                <a:cxn ang="0">
                  <a:pos x="13" y="5"/>
                </a:cxn>
                <a:cxn ang="0">
                  <a:pos x="12" y="2"/>
                </a:cxn>
                <a:cxn ang="0">
                  <a:pos x="9" y="0"/>
                </a:cxn>
                <a:cxn ang="0">
                  <a:pos x="8" y="0"/>
                </a:cxn>
                <a:cxn ang="0">
                  <a:pos x="8" y="0"/>
                </a:cxn>
                <a:cxn ang="0">
                  <a:pos x="7" y="5"/>
                </a:cxn>
                <a:cxn ang="0">
                  <a:pos x="7" y="2"/>
                </a:cxn>
                <a:cxn ang="0">
                  <a:pos x="7" y="1"/>
                </a:cxn>
                <a:cxn ang="0">
                  <a:pos x="7" y="1"/>
                </a:cxn>
                <a:cxn ang="0">
                  <a:pos x="7" y="1"/>
                </a:cxn>
                <a:cxn ang="0">
                  <a:pos x="6" y="1"/>
                </a:cxn>
                <a:cxn ang="0">
                  <a:pos x="6" y="1"/>
                </a:cxn>
                <a:cxn ang="0">
                  <a:pos x="6" y="1"/>
                </a:cxn>
                <a:cxn ang="0">
                  <a:pos x="6" y="2"/>
                </a:cxn>
                <a:cxn ang="0">
                  <a:pos x="6" y="5"/>
                </a:cxn>
                <a:cxn ang="0">
                  <a:pos x="5" y="0"/>
                </a:cxn>
                <a:cxn ang="0">
                  <a:pos x="5" y="0"/>
                </a:cxn>
                <a:cxn ang="0">
                  <a:pos x="4" y="0"/>
                </a:cxn>
                <a:cxn ang="0">
                  <a:pos x="1" y="2"/>
                </a:cxn>
                <a:cxn ang="0">
                  <a:pos x="0" y="5"/>
                </a:cxn>
                <a:cxn ang="0">
                  <a:pos x="0" y="8"/>
                </a:cxn>
                <a:cxn ang="0">
                  <a:pos x="2" y="8"/>
                </a:cxn>
                <a:cxn ang="0">
                  <a:pos x="2" y="5"/>
                </a:cxn>
                <a:cxn ang="0">
                  <a:pos x="3" y="4"/>
                </a:cxn>
                <a:cxn ang="0">
                  <a:pos x="3" y="8"/>
                </a:cxn>
                <a:cxn ang="0">
                  <a:pos x="6" y="8"/>
                </a:cxn>
                <a:cxn ang="0">
                  <a:pos x="10" y="8"/>
                </a:cxn>
                <a:cxn ang="0">
                  <a:pos x="10" y="4"/>
                </a:cxn>
                <a:cxn ang="0">
                  <a:pos x="10" y="5"/>
                </a:cxn>
                <a:cxn ang="0">
                  <a:pos x="11" y="8"/>
                </a:cxn>
                <a:cxn ang="0">
                  <a:pos x="13" y="8"/>
                </a:cxn>
                <a:cxn ang="0">
                  <a:pos x="13" y="5"/>
                </a:cxn>
              </a:cxnLst>
              <a:rect l="0" t="0" r="r" b="b"/>
              <a:pathLst>
                <a:path w="13" h="8">
                  <a:moveTo>
                    <a:pt x="13" y="5"/>
                  </a:moveTo>
                  <a:cubicBezTo>
                    <a:pt x="13" y="3"/>
                    <a:pt x="12" y="2"/>
                    <a:pt x="12" y="2"/>
                  </a:cubicBezTo>
                  <a:cubicBezTo>
                    <a:pt x="11" y="1"/>
                    <a:pt x="9" y="1"/>
                    <a:pt x="9" y="0"/>
                  </a:cubicBezTo>
                  <a:cubicBezTo>
                    <a:pt x="8" y="0"/>
                    <a:pt x="8" y="0"/>
                    <a:pt x="8" y="0"/>
                  </a:cubicBezTo>
                  <a:cubicBezTo>
                    <a:pt x="8" y="0"/>
                    <a:pt x="8" y="0"/>
                    <a:pt x="8" y="0"/>
                  </a:cubicBezTo>
                  <a:cubicBezTo>
                    <a:pt x="8" y="1"/>
                    <a:pt x="7" y="5"/>
                    <a:pt x="7" y="5"/>
                  </a:cubicBezTo>
                  <a:cubicBezTo>
                    <a:pt x="7" y="2"/>
                    <a:pt x="7" y="2"/>
                    <a:pt x="7" y="2"/>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1"/>
                    <a:pt x="6" y="1"/>
                    <a:pt x="6" y="1"/>
                  </a:cubicBezTo>
                  <a:cubicBezTo>
                    <a:pt x="6" y="2"/>
                    <a:pt x="6" y="2"/>
                    <a:pt x="6" y="2"/>
                  </a:cubicBezTo>
                  <a:cubicBezTo>
                    <a:pt x="6" y="5"/>
                    <a:pt x="6" y="5"/>
                    <a:pt x="6" y="5"/>
                  </a:cubicBezTo>
                  <a:cubicBezTo>
                    <a:pt x="6" y="5"/>
                    <a:pt x="5" y="1"/>
                    <a:pt x="5" y="0"/>
                  </a:cubicBezTo>
                  <a:cubicBezTo>
                    <a:pt x="5" y="0"/>
                    <a:pt x="5" y="0"/>
                    <a:pt x="5" y="0"/>
                  </a:cubicBezTo>
                  <a:cubicBezTo>
                    <a:pt x="4" y="0"/>
                    <a:pt x="4" y="0"/>
                    <a:pt x="4" y="0"/>
                  </a:cubicBezTo>
                  <a:cubicBezTo>
                    <a:pt x="4" y="1"/>
                    <a:pt x="2" y="1"/>
                    <a:pt x="1" y="2"/>
                  </a:cubicBezTo>
                  <a:cubicBezTo>
                    <a:pt x="1" y="2"/>
                    <a:pt x="0" y="3"/>
                    <a:pt x="0" y="5"/>
                  </a:cubicBezTo>
                  <a:cubicBezTo>
                    <a:pt x="0" y="5"/>
                    <a:pt x="0" y="6"/>
                    <a:pt x="0" y="8"/>
                  </a:cubicBezTo>
                  <a:cubicBezTo>
                    <a:pt x="1" y="8"/>
                    <a:pt x="2" y="8"/>
                    <a:pt x="2" y="8"/>
                  </a:cubicBezTo>
                  <a:cubicBezTo>
                    <a:pt x="2" y="7"/>
                    <a:pt x="2" y="6"/>
                    <a:pt x="2" y="5"/>
                  </a:cubicBezTo>
                  <a:cubicBezTo>
                    <a:pt x="2" y="5"/>
                    <a:pt x="3" y="4"/>
                    <a:pt x="3" y="4"/>
                  </a:cubicBezTo>
                  <a:cubicBezTo>
                    <a:pt x="3" y="8"/>
                    <a:pt x="3" y="8"/>
                    <a:pt x="3" y="8"/>
                  </a:cubicBezTo>
                  <a:cubicBezTo>
                    <a:pt x="4" y="8"/>
                    <a:pt x="5" y="8"/>
                    <a:pt x="6" y="8"/>
                  </a:cubicBezTo>
                  <a:cubicBezTo>
                    <a:pt x="8" y="8"/>
                    <a:pt x="9" y="8"/>
                    <a:pt x="10" y="8"/>
                  </a:cubicBezTo>
                  <a:cubicBezTo>
                    <a:pt x="10" y="4"/>
                    <a:pt x="10" y="4"/>
                    <a:pt x="10" y="4"/>
                  </a:cubicBezTo>
                  <a:cubicBezTo>
                    <a:pt x="10" y="4"/>
                    <a:pt x="10" y="5"/>
                    <a:pt x="10" y="5"/>
                  </a:cubicBezTo>
                  <a:cubicBezTo>
                    <a:pt x="10" y="6"/>
                    <a:pt x="11" y="7"/>
                    <a:pt x="11" y="8"/>
                  </a:cubicBezTo>
                  <a:cubicBezTo>
                    <a:pt x="11" y="8"/>
                    <a:pt x="12" y="8"/>
                    <a:pt x="13" y="8"/>
                  </a:cubicBezTo>
                  <a:cubicBezTo>
                    <a:pt x="13" y="6"/>
                    <a:pt x="13" y="5"/>
                    <a:pt x="1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32"/>
            <p:cNvSpPr>
              <a:spLocks/>
            </p:cNvSpPr>
            <p:nvPr/>
          </p:nvSpPr>
          <p:spPr bwMode="auto">
            <a:xfrm>
              <a:off x="3554413" y="877888"/>
              <a:ext cx="46038" cy="52388"/>
            </a:xfrm>
            <a:custGeom>
              <a:avLst/>
              <a:gdLst/>
              <a:ahLst/>
              <a:cxnLst>
                <a:cxn ang="0">
                  <a:pos x="1" y="4"/>
                </a:cxn>
                <a:cxn ang="0">
                  <a:pos x="0" y="4"/>
                </a:cxn>
                <a:cxn ang="0">
                  <a:pos x="1" y="5"/>
                </a:cxn>
                <a:cxn ang="0">
                  <a:pos x="4" y="8"/>
                </a:cxn>
                <a:cxn ang="0">
                  <a:pos x="6" y="5"/>
                </a:cxn>
                <a:cxn ang="0">
                  <a:pos x="7" y="4"/>
                </a:cxn>
                <a:cxn ang="0">
                  <a:pos x="6" y="4"/>
                </a:cxn>
                <a:cxn ang="0">
                  <a:pos x="4" y="0"/>
                </a:cxn>
                <a:cxn ang="0">
                  <a:pos x="1" y="4"/>
                </a:cxn>
              </a:cxnLst>
              <a:rect l="0" t="0" r="r" b="b"/>
              <a:pathLst>
                <a:path w="7" h="8">
                  <a:moveTo>
                    <a:pt x="1" y="4"/>
                  </a:moveTo>
                  <a:cubicBezTo>
                    <a:pt x="0" y="4"/>
                    <a:pt x="0" y="4"/>
                    <a:pt x="0" y="4"/>
                  </a:cubicBezTo>
                  <a:cubicBezTo>
                    <a:pt x="0" y="5"/>
                    <a:pt x="1" y="5"/>
                    <a:pt x="1" y="5"/>
                  </a:cubicBezTo>
                  <a:cubicBezTo>
                    <a:pt x="1" y="7"/>
                    <a:pt x="2" y="8"/>
                    <a:pt x="4" y="8"/>
                  </a:cubicBezTo>
                  <a:cubicBezTo>
                    <a:pt x="5" y="8"/>
                    <a:pt x="6" y="7"/>
                    <a:pt x="6" y="5"/>
                  </a:cubicBezTo>
                  <a:cubicBezTo>
                    <a:pt x="6" y="5"/>
                    <a:pt x="7" y="5"/>
                    <a:pt x="7" y="4"/>
                  </a:cubicBezTo>
                  <a:cubicBezTo>
                    <a:pt x="6" y="4"/>
                    <a:pt x="6" y="4"/>
                    <a:pt x="6" y="4"/>
                  </a:cubicBezTo>
                  <a:cubicBezTo>
                    <a:pt x="6" y="2"/>
                    <a:pt x="5" y="0"/>
                    <a:pt x="4" y="0"/>
                  </a:cubicBezTo>
                  <a:cubicBezTo>
                    <a:pt x="2" y="0"/>
                    <a:pt x="1" y="2"/>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3"/>
            <p:cNvSpPr>
              <a:spLocks/>
            </p:cNvSpPr>
            <p:nvPr/>
          </p:nvSpPr>
          <p:spPr bwMode="auto">
            <a:xfrm>
              <a:off x="3317875" y="930275"/>
              <a:ext cx="79375" cy="52388"/>
            </a:xfrm>
            <a:custGeom>
              <a:avLst/>
              <a:gdLst/>
              <a:ahLst/>
              <a:cxnLst>
                <a:cxn ang="0">
                  <a:pos x="11" y="2"/>
                </a:cxn>
                <a:cxn ang="0">
                  <a:pos x="8" y="0"/>
                </a:cxn>
                <a:cxn ang="0">
                  <a:pos x="8" y="0"/>
                </a:cxn>
                <a:cxn ang="0">
                  <a:pos x="8" y="0"/>
                </a:cxn>
                <a:cxn ang="0">
                  <a:pos x="7" y="5"/>
                </a:cxn>
                <a:cxn ang="0">
                  <a:pos x="6" y="2"/>
                </a:cxn>
                <a:cxn ang="0">
                  <a:pos x="7" y="1"/>
                </a:cxn>
                <a:cxn ang="0">
                  <a:pos x="6" y="1"/>
                </a:cxn>
                <a:cxn ang="0">
                  <a:pos x="6" y="1"/>
                </a:cxn>
                <a:cxn ang="0">
                  <a:pos x="6" y="1"/>
                </a:cxn>
                <a:cxn ang="0">
                  <a:pos x="6" y="1"/>
                </a:cxn>
                <a:cxn ang="0">
                  <a:pos x="5" y="1"/>
                </a:cxn>
                <a:cxn ang="0">
                  <a:pos x="5" y="2"/>
                </a:cxn>
                <a:cxn ang="0">
                  <a:pos x="5" y="5"/>
                </a:cxn>
                <a:cxn ang="0">
                  <a:pos x="4" y="0"/>
                </a:cxn>
                <a:cxn ang="0">
                  <a:pos x="4" y="0"/>
                </a:cxn>
                <a:cxn ang="0">
                  <a:pos x="4" y="0"/>
                </a:cxn>
                <a:cxn ang="0">
                  <a:pos x="1" y="2"/>
                </a:cxn>
                <a:cxn ang="0">
                  <a:pos x="0" y="5"/>
                </a:cxn>
                <a:cxn ang="0">
                  <a:pos x="0" y="8"/>
                </a:cxn>
                <a:cxn ang="0">
                  <a:pos x="2" y="8"/>
                </a:cxn>
                <a:cxn ang="0">
                  <a:pos x="2" y="5"/>
                </a:cxn>
                <a:cxn ang="0">
                  <a:pos x="2" y="4"/>
                </a:cxn>
                <a:cxn ang="0">
                  <a:pos x="2" y="8"/>
                </a:cxn>
                <a:cxn ang="0">
                  <a:pos x="6" y="8"/>
                </a:cxn>
                <a:cxn ang="0">
                  <a:pos x="10" y="8"/>
                </a:cxn>
                <a:cxn ang="0">
                  <a:pos x="10" y="4"/>
                </a:cxn>
                <a:cxn ang="0">
                  <a:pos x="10" y="5"/>
                </a:cxn>
                <a:cxn ang="0">
                  <a:pos x="10" y="8"/>
                </a:cxn>
                <a:cxn ang="0">
                  <a:pos x="12" y="8"/>
                </a:cxn>
                <a:cxn ang="0">
                  <a:pos x="12" y="5"/>
                </a:cxn>
                <a:cxn ang="0">
                  <a:pos x="11" y="2"/>
                </a:cxn>
              </a:cxnLst>
              <a:rect l="0" t="0" r="r" b="b"/>
              <a:pathLst>
                <a:path w="12" h="8">
                  <a:moveTo>
                    <a:pt x="11" y="2"/>
                  </a:moveTo>
                  <a:cubicBezTo>
                    <a:pt x="10" y="1"/>
                    <a:pt x="9" y="1"/>
                    <a:pt x="8" y="0"/>
                  </a:cubicBezTo>
                  <a:cubicBezTo>
                    <a:pt x="8" y="0"/>
                    <a:pt x="8" y="0"/>
                    <a:pt x="8" y="0"/>
                  </a:cubicBezTo>
                  <a:cubicBezTo>
                    <a:pt x="8" y="0"/>
                    <a:pt x="8" y="0"/>
                    <a:pt x="8" y="0"/>
                  </a:cubicBezTo>
                  <a:cubicBezTo>
                    <a:pt x="8" y="1"/>
                    <a:pt x="7" y="5"/>
                    <a:pt x="7" y="5"/>
                  </a:cubicBezTo>
                  <a:cubicBezTo>
                    <a:pt x="6" y="2"/>
                    <a:pt x="6" y="2"/>
                    <a:pt x="6" y="2"/>
                  </a:cubicBezTo>
                  <a:cubicBezTo>
                    <a:pt x="7" y="1"/>
                    <a:pt x="7" y="1"/>
                    <a:pt x="7"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2"/>
                    <a:pt x="5" y="2"/>
                    <a:pt x="5" y="2"/>
                  </a:cubicBezTo>
                  <a:cubicBezTo>
                    <a:pt x="5" y="5"/>
                    <a:pt x="5" y="5"/>
                    <a:pt x="5" y="5"/>
                  </a:cubicBezTo>
                  <a:cubicBezTo>
                    <a:pt x="5" y="5"/>
                    <a:pt x="4" y="1"/>
                    <a:pt x="4" y="0"/>
                  </a:cubicBezTo>
                  <a:cubicBezTo>
                    <a:pt x="4" y="0"/>
                    <a:pt x="4" y="0"/>
                    <a:pt x="4" y="0"/>
                  </a:cubicBezTo>
                  <a:cubicBezTo>
                    <a:pt x="4" y="0"/>
                    <a:pt x="4" y="0"/>
                    <a:pt x="4" y="0"/>
                  </a:cubicBezTo>
                  <a:cubicBezTo>
                    <a:pt x="3" y="1"/>
                    <a:pt x="1" y="1"/>
                    <a:pt x="1" y="2"/>
                  </a:cubicBezTo>
                  <a:cubicBezTo>
                    <a:pt x="0" y="2"/>
                    <a:pt x="0" y="3"/>
                    <a:pt x="0" y="5"/>
                  </a:cubicBezTo>
                  <a:cubicBezTo>
                    <a:pt x="0" y="5"/>
                    <a:pt x="0" y="6"/>
                    <a:pt x="0" y="8"/>
                  </a:cubicBezTo>
                  <a:cubicBezTo>
                    <a:pt x="0" y="8"/>
                    <a:pt x="1" y="8"/>
                    <a:pt x="2" y="8"/>
                  </a:cubicBezTo>
                  <a:cubicBezTo>
                    <a:pt x="2" y="7"/>
                    <a:pt x="2" y="6"/>
                    <a:pt x="2" y="5"/>
                  </a:cubicBezTo>
                  <a:cubicBezTo>
                    <a:pt x="2" y="5"/>
                    <a:pt x="2" y="4"/>
                    <a:pt x="2" y="4"/>
                  </a:cubicBezTo>
                  <a:cubicBezTo>
                    <a:pt x="2" y="8"/>
                    <a:pt x="2" y="8"/>
                    <a:pt x="2" y="8"/>
                  </a:cubicBezTo>
                  <a:cubicBezTo>
                    <a:pt x="3" y="8"/>
                    <a:pt x="5" y="8"/>
                    <a:pt x="6" y="8"/>
                  </a:cubicBezTo>
                  <a:cubicBezTo>
                    <a:pt x="7" y="8"/>
                    <a:pt x="8" y="8"/>
                    <a:pt x="10" y="8"/>
                  </a:cubicBezTo>
                  <a:cubicBezTo>
                    <a:pt x="10" y="4"/>
                    <a:pt x="10" y="4"/>
                    <a:pt x="10" y="4"/>
                  </a:cubicBezTo>
                  <a:cubicBezTo>
                    <a:pt x="10" y="4"/>
                    <a:pt x="10" y="5"/>
                    <a:pt x="10" y="5"/>
                  </a:cubicBezTo>
                  <a:cubicBezTo>
                    <a:pt x="10" y="6"/>
                    <a:pt x="10" y="7"/>
                    <a:pt x="10" y="8"/>
                  </a:cubicBezTo>
                  <a:cubicBezTo>
                    <a:pt x="11" y="8"/>
                    <a:pt x="11" y="8"/>
                    <a:pt x="12" y="8"/>
                  </a:cubicBezTo>
                  <a:cubicBezTo>
                    <a:pt x="12" y="6"/>
                    <a:pt x="12" y="5"/>
                    <a:pt x="12" y="5"/>
                  </a:cubicBezTo>
                  <a:cubicBezTo>
                    <a:pt x="12" y="3"/>
                    <a:pt x="11" y="2"/>
                    <a:pt x="1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34"/>
            <p:cNvSpPr>
              <a:spLocks/>
            </p:cNvSpPr>
            <p:nvPr/>
          </p:nvSpPr>
          <p:spPr bwMode="auto">
            <a:xfrm>
              <a:off x="3336925" y="877888"/>
              <a:ext cx="39688" cy="52388"/>
            </a:xfrm>
            <a:custGeom>
              <a:avLst/>
              <a:gdLst/>
              <a:ahLst/>
              <a:cxnLst>
                <a:cxn ang="0">
                  <a:pos x="0" y="5"/>
                </a:cxn>
                <a:cxn ang="0">
                  <a:pos x="3" y="8"/>
                </a:cxn>
                <a:cxn ang="0">
                  <a:pos x="5" y="5"/>
                </a:cxn>
                <a:cxn ang="0">
                  <a:pos x="6" y="4"/>
                </a:cxn>
                <a:cxn ang="0">
                  <a:pos x="6" y="4"/>
                </a:cxn>
                <a:cxn ang="0">
                  <a:pos x="3" y="0"/>
                </a:cxn>
                <a:cxn ang="0">
                  <a:pos x="0" y="4"/>
                </a:cxn>
                <a:cxn ang="0">
                  <a:pos x="0" y="4"/>
                </a:cxn>
                <a:cxn ang="0">
                  <a:pos x="0" y="5"/>
                </a:cxn>
              </a:cxnLst>
              <a:rect l="0" t="0" r="r" b="b"/>
              <a:pathLst>
                <a:path w="6" h="8">
                  <a:moveTo>
                    <a:pt x="0" y="5"/>
                  </a:moveTo>
                  <a:cubicBezTo>
                    <a:pt x="1" y="7"/>
                    <a:pt x="2" y="8"/>
                    <a:pt x="3" y="8"/>
                  </a:cubicBezTo>
                  <a:cubicBezTo>
                    <a:pt x="4" y="8"/>
                    <a:pt x="5" y="7"/>
                    <a:pt x="5" y="5"/>
                  </a:cubicBezTo>
                  <a:cubicBezTo>
                    <a:pt x="6" y="5"/>
                    <a:pt x="6" y="5"/>
                    <a:pt x="6" y="4"/>
                  </a:cubicBezTo>
                  <a:cubicBezTo>
                    <a:pt x="6" y="4"/>
                    <a:pt x="6" y="4"/>
                    <a:pt x="6" y="4"/>
                  </a:cubicBezTo>
                  <a:cubicBezTo>
                    <a:pt x="6" y="2"/>
                    <a:pt x="5" y="0"/>
                    <a:pt x="3" y="0"/>
                  </a:cubicBezTo>
                  <a:cubicBezTo>
                    <a:pt x="1" y="0"/>
                    <a:pt x="0" y="2"/>
                    <a:pt x="0" y="4"/>
                  </a:cubicBezTo>
                  <a:cubicBezTo>
                    <a:pt x="0" y="4"/>
                    <a:pt x="0" y="4"/>
                    <a:pt x="0" y="4"/>
                  </a:cubicBezTo>
                  <a:cubicBezTo>
                    <a:pt x="0" y="5"/>
                    <a:pt x="0" y="5"/>
                    <a:pt x="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35"/>
            <p:cNvSpPr>
              <a:spLocks/>
            </p:cNvSpPr>
            <p:nvPr/>
          </p:nvSpPr>
          <p:spPr bwMode="auto">
            <a:xfrm>
              <a:off x="3416300" y="739775"/>
              <a:ext cx="98425" cy="52388"/>
            </a:xfrm>
            <a:custGeom>
              <a:avLst/>
              <a:gdLst/>
              <a:ahLst/>
              <a:cxnLst>
                <a:cxn ang="0">
                  <a:pos x="3" y="5"/>
                </a:cxn>
                <a:cxn ang="0">
                  <a:pos x="3" y="4"/>
                </a:cxn>
                <a:cxn ang="0">
                  <a:pos x="3" y="8"/>
                </a:cxn>
                <a:cxn ang="0">
                  <a:pos x="8" y="8"/>
                </a:cxn>
                <a:cxn ang="0">
                  <a:pos x="12" y="8"/>
                </a:cxn>
                <a:cxn ang="0">
                  <a:pos x="12" y="4"/>
                </a:cxn>
                <a:cxn ang="0">
                  <a:pos x="12" y="5"/>
                </a:cxn>
                <a:cxn ang="0">
                  <a:pos x="12" y="8"/>
                </a:cxn>
                <a:cxn ang="0">
                  <a:pos x="15" y="8"/>
                </a:cxn>
                <a:cxn ang="0">
                  <a:pos x="15" y="4"/>
                </a:cxn>
                <a:cxn ang="0">
                  <a:pos x="14" y="1"/>
                </a:cxn>
                <a:cxn ang="0">
                  <a:pos x="10" y="0"/>
                </a:cxn>
                <a:cxn ang="0">
                  <a:pos x="10" y="0"/>
                </a:cxn>
                <a:cxn ang="0">
                  <a:pos x="10" y="0"/>
                </a:cxn>
                <a:cxn ang="0">
                  <a:pos x="9" y="5"/>
                </a:cxn>
                <a:cxn ang="0">
                  <a:pos x="8" y="1"/>
                </a:cxn>
                <a:cxn ang="0">
                  <a:pos x="9" y="1"/>
                </a:cxn>
                <a:cxn ang="0">
                  <a:pos x="8" y="0"/>
                </a:cxn>
                <a:cxn ang="0">
                  <a:pos x="8" y="0"/>
                </a:cxn>
                <a:cxn ang="0">
                  <a:pos x="8" y="0"/>
                </a:cxn>
                <a:cxn ang="0">
                  <a:pos x="7" y="0"/>
                </a:cxn>
                <a:cxn ang="0">
                  <a:pos x="7" y="1"/>
                </a:cxn>
                <a:cxn ang="0">
                  <a:pos x="7" y="1"/>
                </a:cxn>
                <a:cxn ang="0">
                  <a:pos x="7" y="5"/>
                </a:cxn>
                <a:cxn ang="0">
                  <a:pos x="5" y="0"/>
                </a:cxn>
                <a:cxn ang="0">
                  <a:pos x="5" y="0"/>
                </a:cxn>
                <a:cxn ang="0">
                  <a:pos x="5" y="0"/>
                </a:cxn>
                <a:cxn ang="0">
                  <a:pos x="2" y="1"/>
                </a:cxn>
                <a:cxn ang="0">
                  <a:pos x="0" y="4"/>
                </a:cxn>
                <a:cxn ang="0">
                  <a:pos x="0" y="8"/>
                </a:cxn>
                <a:cxn ang="0">
                  <a:pos x="3" y="8"/>
                </a:cxn>
                <a:cxn ang="0">
                  <a:pos x="3" y="5"/>
                </a:cxn>
              </a:cxnLst>
              <a:rect l="0" t="0" r="r" b="b"/>
              <a:pathLst>
                <a:path w="15" h="8">
                  <a:moveTo>
                    <a:pt x="3" y="5"/>
                  </a:moveTo>
                  <a:cubicBezTo>
                    <a:pt x="3" y="5"/>
                    <a:pt x="3" y="4"/>
                    <a:pt x="3" y="4"/>
                  </a:cubicBezTo>
                  <a:cubicBezTo>
                    <a:pt x="3" y="8"/>
                    <a:pt x="3" y="8"/>
                    <a:pt x="3" y="8"/>
                  </a:cubicBezTo>
                  <a:cubicBezTo>
                    <a:pt x="5" y="8"/>
                    <a:pt x="6" y="8"/>
                    <a:pt x="8" y="8"/>
                  </a:cubicBezTo>
                  <a:cubicBezTo>
                    <a:pt x="9" y="8"/>
                    <a:pt x="11" y="8"/>
                    <a:pt x="12" y="8"/>
                  </a:cubicBezTo>
                  <a:cubicBezTo>
                    <a:pt x="12" y="4"/>
                    <a:pt x="12" y="4"/>
                    <a:pt x="12" y="4"/>
                  </a:cubicBezTo>
                  <a:cubicBezTo>
                    <a:pt x="12" y="4"/>
                    <a:pt x="12" y="5"/>
                    <a:pt x="12" y="5"/>
                  </a:cubicBezTo>
                  <a:cubicBezTo>
                    <a:pt x="12" y="6"/>
                    <a:pt x="12" y="7"/>
                    <a:pt x="12" y="8"/>
                  </a:cubicBezTo>
                  <a:cubicBezTo>
                    <a:pt x="13" y="8"/>
                    <a:pt x="14" y="8"/>
                    <a:pt x="15" y="8"/>
                  </a:cubicBezTo>
                  <a:cubicBezTo>
                    <a:pt x="15" y="7"/>
                    <a:pt x="15" y="5"/>
                    <a:pt x="15" y="4"/>
                  </a:cubicBezTo>
                  <a:cubicBezTo>
                    <a:pt x="15" y="2"/>
                    <a:pt x="14" y="1"/>
                    <a:pt x="14" y="1"/>
                  </a:cubicBezTo>
                  <a:cubicBezTo>
                    <a:pt x="13" y="1"/>
                    <a:pt x="11" y="0"/>
                    <a:pt x="10" y="0"/>
                  </a:cubicBezTo>
                  <a:cubicBezTo>
                    <a:pt x="10" y="0"/>
                    <a:pt x="10" y="0"/>
                    <a:pt x="10" y="0"/>
                  </a:cubicBezTo>
                  <a:cubicBezTo>
                    <a:pt x="10" y="0"/>
                    <a:pt x="10" y="0"/>
                    <a:pt x="10" y="0"/>
                  </a:cubicBezTo>
                  <a:cubicBezTo>
                    <a:pt x="10" y="0"/>
                    <a:pt x="9" y="5"/>
                    <a:pt x="9" y="5"/>
                  </a:cubicBezTo>
                  <a:cubicBezTo>
                    <a:pt x="8" y="1"/>
                    <a:pt x="8" y="1"/>
                    <a:pt x="8" y="1"/>
                  </a:cubicBezTo>
                  <a:cubicBezTo>
                    <a:pt x="9" y="1"/>
                    <a:pt x="9" y="1"/>
                    <a:pt x="9" y="1"/>
                  </a:cubicBezTo>
                  <a:cubicBezTo>
                    <a:pt x="8" y="0"/>
                    <a:pt x="8" y="0"/>
                    <a:pt x="8" y="0"/>
                  </a:cubicBezTo>
                  <a:cubicBezTo>
                    <a:pt x="8" y="0"/>
                    <a:pt x="8" y="0"/>
                    <a:pt x="8" y="0"/>
                  </a:cubicBezTo>
                  <a:cubicBezTo>
                    <a:pt x="8" y="0"/>
                    <a:pt x="8" y="0"/>
                    <a:pt x="8" y="0"/>
                  </a:cubicBezTo>
                  <a:cubicBezTo>
                    <a:pt x="7" y="0"/>
                    <a:pt x="7" y="0"/>
                    <a:pt x="7" y="0"/>
                  </a:cubicBezTo>
                  <a:cubicBezTo>
                    <a:pt x="7" y="1"/>
                    <a:pt x="7" y="1"/>
                    <a:pt x="7" y="1"/>
                  </a:cubicBezTo>
                  <a:cubicBezTo>
                    <a:pt x="7" y="1"/>
                    <a:pt x="7" y="1"/>
                    <a:pt x="7" y="1"/>
                  </a:cubicBezTo>
                  <a:cubicBezTo>
                    <a:pt x="7" y="5"/>
                    <a:pt x="7" y="5"/>
                    <a:pt x="7" y="5"/>
                  </a:cubicBezTo>
                  <a:cubicBezTo>
                    <a:pt x="7" y="5"/>
                    <a:pt x="5" y="0"/>
                    <a:pt x="5" y="0"/>
                  </a:cubicBezTo>
                  <a:cubicBezTo>
                    <a:pt x="5" y="0"/>
                    <a:pt x="5" y="0"/>
                    <a:pt x="5" y="0"/>
                  </a:cubicBezTo>
                  <a:cubicBezTo>
                    <a:pt x="5" y="0"/>
                    <a:pt x="5" y="0"/>
                    <a:pt x="5" y="0"/>
                  </a:cubicBezTo>
                  <a:cubicBezTo>
                    <a:pt x="5" y="0"/>
                    <a:pt x="3" y="1"/>
                    <a:pt x="2" y="1"/>
                  </a:cubicBezTo>
                  <a:cubicBezTo>
                    <a:pt x="1" y="1"/>
                    <a:pt x="1" y="2"/>
                    <a:pt x="0" y="4"/>
                  </a:cubicBezTo>
                  <a:cubicBezTo>
                    <a:pt x="0" y="5"/>
                    <a:pt x="0" y="7"/>
                    <a:pt x="0" y="8"/>
                  </a:cubicBezTo>
                  <a:cubicBezTo>
                    <a:pt x="1" y="8"/>
                    <a:pt x="2" y="8"/>
                    <a:pt x="3" y="8"/>
                  </a:cubicBezTo>
                  <a:cubicBezTo>
                    <a:pt x="3" y="7"/>
                    <a:pt x="3" y="6"/>
                    <a:pt x="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36"/>
            <p:cNvSpPr>
              <a:spLocks/>
            </p:cNvSpPr>
            <p:nvPr/>
          </p:nvSpPr>
          <p:spPr bwMode="auto">
            <a:xfrm>
              <a:off x="3443288" y="673100"/>
              <a:ext cx="46038" cy="58738"/>
            </a:xfrm>
            <a:custGeom>
              <a:avLst/>
              <a:gdLst/>
              <a:ahLst/>
              <a:cxnLst>
                <a:cxn ang="0">
                  <a:pos x="1" y="6"/>
                </a:cxn>
                <a:cxn ang="0">
                  <a:pos x="4" y="9"/>
                </a:cxn>
                <a:cxn ang="0">
                  <a:pos x="7" y="6"/>
                </a:cxn>
                <a:cxn ang="0">
                  <a:pos x="7" y="5"/>
                </a:cxn>
                <a:cxn ang="0">
                  <a:pos x="7" y="4"/>
                </a:cxn>
                <a:cxn ang="0">
                  <a:pos x="4" y="0"/>
                </a:cxn>
                <a:cxn ang="0">
                  <a:pos x="1" y="4"/>
                </a:cxn>
                <a:cxn ang="0">
                  <a:pos x="0" y="5"/>
                </a:cxn>
                <a:cxn ang="0">
                  <a:pos x="1" y="6"/>
                </a:cxn>
              </a:cxnLst>
              <a:rect l="0" t="0" r="r" b="b"/>
              <a:pathLst>
                <a:path w="7" h="9">
                  <a:moveTo>
                    <a:pt x="1" y="6"/>
                  </a:moveTo>
                  <a:cubicBezTo>
                    <a:pt x="1" y="8"/>
                    <a:pt x="2" y="9"/>
                    <a:pt x="4" y="9"/>
                  </a:cubicBezTo>
                  <a:cubicBezTo>
                    <a:pt x="5" y="9"/>
                    <a:pt x="6" y="8"/>
                    <a:pt x="7" y="6"/>
                  </a:cubicBezTo>
                  <a:cubicBezTo>
                    <a:pt x="7" y="6"/>
                    <a:pt x="7" y="5"/>
                    <a:pt x="7" y="5"/>
                  </a:cubicBezTo>
                  <a:cubicBezTo>
                    <a:pt x="7" y="4"/>
                    <a:pt x="7" y="4"/>
                    <a:pt x="7" y="4"/>
                  </a:cubicBezTo>
                  <a:cubicBezTo>
                    <a:pt x="7" y="2"/>
                    <a:pt x="6" y="0"/>
                    <a:pt x="4" y="0"/>
                  </a:cubicBezTo>
                  <a:cubicBezTo>
                    <a:pt x="2" y="0"/>
                    <a:pt x="1" y="2"/>
                    <a:pt x="1" y="4"/>
                  </a:cubicBezTo>
                  <a:cubicBezTo>
                    <a:pt x="0" y="4"/>
                    <a:pt x="0" y="4"/>
                    <a:pt x="0" y="5"/>
                  </a:cubicBezTo>
                  <a:cubicBezTo>
                    <a:pt x="0" y="5"/>
                    <a:pt x="0" y="6"/>
                    <a:pt x="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37"/>
            <p:cNvSpPr>
              <a:spLocks/>
            </p:cNvSpPr>
            <p:nvPr/>
          </p:nvSpPr>
          <p:spPr bwMode="auto">
            <a:xfrm>
              <a:off x="3349625" y="804863"/>
              <a:ext cx="231775" cy="66675"/>
            </a:xfrm>
            <a:custGeom>
              <a:avLst/>
              <a:gdLst/>
              <a:ahLst/>
              <a:cxnLst>
                <a:cxn ang="0">
                  <a:pos x="1" y="10"/>
                </a:cxn>
                <a:cxn ang="0">
                  <a:pos x="1" y="9"/>
                </a:cxn>
                <a:cxn ang="0">
                  <a:pos x="1" y="5"/>
                </a:cxn>
                <a:cxn ang="0">
                  <a:pos x="2" y="5"/>
                </a:cxn>
                <a:cxn ang="0">
                  <a:pos x="17" y="5"/>
                </a:cxn>
                <a:cxn ang="0">
                  <a:pos x="17" y="9"/>
                </a:cxn>
                <a:cxn ang="0">
                  <a:pos x="18" y="10"/>
                </a:cxn>
                <a:cxn ang="0">
                  <a:pos x="18" y="9"/>
                </a:cxn>
                <a:cxn ang="0">
                  <a:pos x="18" y="5"/>
                </a:cxn>
                <a:cxn ang="0">
                  <a:pos x="33" y="5"/>
                </a:cxn>
                <a:cxn ang="0">
                  <a:pos x="34" y="5"/>
                </a:cxn>
                <a:cxn ang="0">
                  <a:pos x="34" y="9"/>
                </a:cxn>
                <a:cxn ang="0">
                  <a:pos x="35" y="10"/>
                </a:cxn>
                <a:cxn ang="0">
                  <a:pos x="35" y="9"/>
                </a:cxn>
                <a:cxn ang="0">
                  <a:pos x="35" y="5"/>
                </a:cxn>
                <a:cxn ang="0">
                  <a:pos x="33" y="3"/>
                </a:cxn>
                <a:cxn ang="0">
                  <a:pos x="18" y="3"/>
                </a:cxn>
                <a:cxn ang="0">
                  <a:pos x="18" y="0"/>
                </a:cxn>
                <a:cxn ang="0">
                  <a:pos x="18" y="0"/>
                </a:cxn>
                <a:cxn ang="0">
                  <a:pos x="17" y="0"/>
                </a:cxn>
                <a:cxn ang="0">
                  <a:pos x="17" y="3"/>
                </a:cxn>
                <a:cxn ang="0">
                  <a:pos x="2" y="3"/>
                </a:cxn>
                <a:cxn ang="0">
                  <a:pos x="0" y="5"/>
                </a:cxn>
                <a:cxn ang="0">
                  <a:pos x="0" y="9"/>
                </a:cxn>
                <a:cxn ang="0">
                  <a:pos x="1" y="10"/>
                </a:cxn>
              </a:cxnLst>
              <a:rect l="0" t="0" r="r" b="b"/>
              <a:pathLst>
                <a:path w="35" h="10">
                  <a:moveTo>
                    <a:pt x="1" y="10"/>
                  </a:moveTo>
                  <a:cubicBezTo>
                    <a:pt x="1" y="10"/>
                    <a:pt x="1" y="10"/>
                    <a:pt x="1" y="9"/>
                  </a:cubicBezTo>
                  <a:cubicBezTo>
                    <a:pt x="1" y="5"/>
                    <a:pt x="1" y="5"/>
                    <a:pt x="1" y="5"/>
                  </a:cubicBezTo>
                  <a:cubicBezTo>
                    <a:pt x="2" y="5"/>
                    <a:pt x="2" y="5"/>
                    <a:pt x="2" y="5"/>
                  </a:cubicBezTo>
                  <a:cubicBezTo>
                    <a:pt x="17" y="5"/>
                    <a:pt x="17" y="5"/>
                    <a:pt x="17" y="5"/>
                  </a:cubicBezTo>
                  <a:cubicBezTo>
                    <a:pt x="17" y="9"/>
                    <a:pt x="17" y="9"/>
                    <a:pt x="17" y="9"/>
                  </a:cubicBezTo>
                  <a:cubicBezTo>
                    <a:pt x="17" y="10"/>
                    <a:pt x="17" y="10"/>
                    <a:pt x="18" y="10"/>
                  </a:cubicBezTo>
                  <a:cubicBezTo>
                    <a:pt x="18" y="10"/>
                    <a:pt x="18" y="10"/>
                    <a:pt x="18" y="9"/>
                  </a:cubicBezTo>
                  <a:cubicBezTo>
                    <a:pt x="18" y="5"/>
                    <a:pt x="18" y="5"/>
                    <a:pt x="18" y="5"/>
                  </a:cubicBezTo>
                  <a:cubicBezTo>
                    <a:pt x="33" y="5"/>
                    <a:pt x="33" y="5"/>
                    <a:pt x="33" y="5"/>
                  </a:cubicBezTo>
                  <a:cubicBezTo>
                    <a:pt x="34" y="5"/>
                    <a:pt x="34" y="5"/>
                    <a:pt x="34" y="5"/>
                  </a:cubicBezTo>
                  <a:cubicBezTo>
                    <a:pt x="34" y="9"/>
                    <a:pt x="34" y="9"/>
                    <a:pt x="34" y="9"/>
                  </a:cubicBezTo>
                  <a:cubicBezTo>
                    <a:pt x="34" y="10"/>
                    <a:pt x="34" y="10"/>
                    <a:pt x="35" y="10"/>
                  </a:cubicBezTo>
                  <a:cubicBezTo>
                    <a:pt x="35" y="10"/>
                    <a:pt x="35" y="10"/>
                    <a:pt x="35" y="9"/>
                  </a:cubicBezTo>
                  <a:cubicBezTo>
                    <a:pt x="35" y="5"/>
                    <a:pt x="35" y="5"/>
                    <a:pt x="35" y="5"/>
                  </a:cubicBezTo>
                  <a:cubicBezTo>
                    <a:pt x="35" y="4"/>
                    <a:pt x="35" y="3"/>
                    <a:pt x="33" y="3"/>
                  </a:cubicBezTo>
                  <a:cubicBezTo>
                    <a:pt x="18" y="3"/>
                    <a:pt x="18" y="3"/>
                    <a:pt x="18" y="3"/>
                  </a:cubicBezTo>
                  <a:cubicBezTo>
                    <a:pt x="18" y="0"/>
                    <a:pt x="18" y="0"/>
                    <a:pt x="18" y="0"/>
                  </a:cubicBezTo>
                  <a:cubicBezTo>
                    <a:pt x="18" y="0"/>
                    <a:pt x="18" y="0"/>
                    <a:pt x="18" y="0"/>
                  </a:cubicBezTo>
                  <a:cubicBezTo>
                    <a:pt x="17" y="0"/>
                    <a:pt x="17" y="0"/>
                    <a:pt x="17" y="0"/>
                  </a:cubicBezTo>
                  <a:cubicBezTo>
                    <a:pt x="17" y="3"/>
                    <a:pt x="17" y="3"/>
                    <a:pt x="17" y="3"/>
                  </a:cubicBezTo>
                  <a:cubicBezTo>
                    <a:pt x="2" y="3"/>
                    <a:pt x="2" y="3"/>
                    <a:pt x="2" y="3"/>
                  </a:cubicBezTo>
                  <a:cubicBezTo>
                    <a:pt x="1" y="3"/>
                    <a:pt x="0" y="4"/>
                    <a:pt x="0" y="5"/>
                  </a:cubicBezTo>
                  <a:cubicBezTo>
                    <a:pt x="0" y="9"/>
                    <a:pt x="0" y="9"/>
                    <a:pt x="0" y="9"/>
                  </a:cubicBezTo>
                  <a:cubicBezTo>
                    <a:pt x="0" y="10"/>
                    <a:pt x="0" y="10"/>
                    <a:pt x="1"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356"/>
          <p:cNvGrpSpPr/>
          <p:nvPr/>
        </p:nvGrpSpPr>
        <p:grpSpPr>
          <a:xfrm>
            <a:off x="1087452" y="5711382"/>
            <a:ext cx="341958" cy="304923"/>
            <a:chOff x="2166938" y="3051176"/>
            <a:chExt cx="439738" cy="392113"/>
          </a:xfrm>
          <a:solidFill>
            <a:srgbClr val="1FBD86"/>
          </a:solidFill>
        </p:grpSpPr>
        <p:sp>
          <p:nvSpPr>
            <p:cNvPr id="33" name="Freeform 256"/>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7"/>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58"/>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59"/>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60"/>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61"/>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62"/>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63"/>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67"/>
          <p:cNvGrpSpPr/>
          <p:nvPr/>
        </p:nvGrpSpPr>
        <p:grpSpPr>
          <a:xfrm>
            <a:off x="1096916" y="4597332"/>
            <a:ext cx="369149" cy="364857"/>
            <a:chOff x="3959226" y="1355724"/>
            <a:chExt cx="273050" cy="269875"/>
          </a:xfrm>
          <a:solidFill>
            <a:srgbClr val="1FBD86"/>
          </a:solidFill>
        </p:grpSpPr>
        <p:sp>
          <p:nvSpPr>
            <p:cNvPr id="42"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5155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ine 76"/>
          <p:cNvPicPr>
            <a:picLocks noChangeAspect="1"/>
          </p:cNvPicPr>
          <p:nvPr/>
        </p:nvPicPr>
        <p:blipFill>
          <a:blip r:embed="rId2"/>
          <a:stretch>
            <a:fillRect/>
          </a:stretch>
        </p:blipFill>
        <p:spPr>
          <a:xfrm>
            <a:off x="3433475" y="834491"/>
            <a:ext cx="4938188" cy="73158"/>
          </a:xfrm>
          <a:prstGeom prst="rect">
            <a:avLst/>
          </a:prstGeom>
        </p:spPr>
      </p:pic>
      <p:sp>
        <p:nvSpPr>
          <p:cNvPr id="2" name="CasetăText 1"/>
          <p:cNvSpPr txBox="1"/>
          <p:nvPr/>
        </p:nvSpPr>
        <p:spPr>
          <a:xfrm>
            <a:off x="3433475" y="14603"/>
            <a:ext cx="4938188" cy="830997"/>
          </a:xfrm>
          <a:prstGeom prst="rect">
            <a:avLst/>
          </a:prstGeom>
          <a:noFill/>
        </p:spPr>
        <p:txBody>
          <a:bodyPr wrap="square" rtlCol="0">
            <a:spAutoFit/>
          </a:bodyPr>
          <a:lstStyle/>
          <a:p>
            <a:pPr algn="ctr"/>
            <a:r>
              <a:rPr lang="en" sz="2400" b="1" spc="75" dirty="0">
                <a:solidFill>
                  <a:srgbClr val="002060"/>
                </a:solidFill>
                <a:latin typeface="Times New Roman" panose="02020603050405020304" pitchFamily="18" charset="0"/>
                <a:cs typeface="Times New Roman" panose="02020603050405020304" pitchFamily="18" charset="0"/>
              </a:rPr>
              <a:t>Objective </a:t>
            </a:r>
            <a:r>
              <a:rPr lang="en" sz="2400" b="1" spc="75" dirty="0" smtClean="0">
                <a:solidFill>
                  <a:srgbClr val="002060"/>
                </a:solidFill>
                <a:latin typeface="Times New Roman" panose="02020603050405020304" pitchFamily="18" charset="0"/>
                <a:cs typeface="Times New Roman" panose="02020603050405020304" pitchFamily="18" charset="0"/>
              </a:rPr>
              <a:t>1 </a:t>
            </a:r>
            <a:endParaRPr lang="ro-RO" sz="2400" b="1" spc="75" dirty="0" smtClean="0">
              <a:solidFill>
                <a:srgbClr val="002060"/>
              </a:solidFill>
              <a:latin typeface="Times New Roman" panose="02020603050405020304" pitchFamily="18" charset="0"/>
              <a:cs typeface="Times New Roman" panose="02020603050405020304" pitchFamily="18" charset="0"/>
            </a:endParaRPr>
          </a:p>
          <a:p>
            <a:pPr algn="ctr"/>
            <a:r>
              <a:rPr lang="en" sz="2400" b="1" spc="75" dirty="0" smtClean="0">
                <a:solidFill>
                  <a:srgbClr val="002060"/>
                </a:solidFill>
                <a:latin typeface="Times New Roman" panose="02020603050405020304" pitchFamily="18" charset="0"/>
                <a:cs typeface="Times New Roman" panose="02020603050405020304" pitchFamily="18" charset="0"/>
              </a:rPr>
              <a:t>Findings and recommendations</a:t>
            </a:r>
            <a:endParaRPr lang="ro-RO" sz="2400" b="1" dirty="0"/>
          </a:p>
        </p:txBody>
      </p:sp>
      <p:grpSp>
        <p:nvGrpSpPr>
          <p:cNvPr id="7" name="Grupare 6"/>
          <p:cNvGrpSpPr/>
          <p:nvPr/>
        </p:nvGrpSpPr>
        <p:grpSpPr>
          <a:xfrm>
            <a:off x="6983879" y="2166663"/>
            <a:ext cx="2220505" cy="523809"/>
            <a:chOff x="66164" y="4139017"/>
            <a:chExt cx="1957898" cy="675959"/>
          </a:xfrm>
        </p:grpSpPr>
        <p:pic>
          <p:nvPicPr>
            <p:cNvPr id="1025" name="Picture 4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64" y="4139017"/>
              <a:ext cx="341368" cy="481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84924" y="4322533"/>
              <a:ext cx="16391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 altLang="ro-RO" sz="1200"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 altLang="ro-RO" b="0" i="1" u="none" strike="noStrike" cap="none" normalizeH="0" baseline="0" dirty="0" smtClean="0">
                  <a:ln>
                    <a:noFill/>
                  </a:ln>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o-RO" altLang="ro-RO" sz="800" b="0" i="0" u="none" strike="noStrike" cap="none" normalizeH="0" baseline="0" dirty="0" smtClean="0">
                <a:ln>
                  <a:noFill/>
                </a:ln>
                <a:solidFill>
                  <a:schemeClr val="tx1"/>
                </a:solidFill>
                <a:effectLst/>
              </a:endParaRPr>
            </a:p>
          </p:txBody>
        </p:sp>
      </p:grpSp>
      <p:sp>
        <p:nvSpPr>
          <p:cNvPr id="8" name="Dreptunghi 7"/>
          <p:cNvSpPr/>
          <p:nvPr/>
        </p:nvSpPr>
        <p:spPr>
          <a:xfrm>
            <a:off x="1694926" y="1317582"/>
            <a:ext cx="1486304" cy="369332"/>
          </a:xfrm>
          <a:prstGeom prst="rect">
            <a:avLst/>
          </a:prstGeom>
        </p:spPr>
        <p:txBody>
          <a:bodyPr wrap="none">
            <a:spAutoFit/>
          </a:bodyPr>
          <a:lstStyle/>
          <a:p>
            <a:pPr lvl="0" algn="just">
              <a:spcAft>
                <a:spcPts val="600"/>
              </a:spcAft>
              <a:tabLst>
                <a:tab pos="450215" algn="l"/>
              </a:tabLst>
            </a:pPr>
            <a:r>
              <a:rPr lang="en" spc="75" dirty="0">
                <a:solidFill>
                  <a:srgbClr val="1FBD86"/>
                </a:solidFill>
                <a:latin typeface="Times New Roman" panose="02020603050405020304" pitchFamily="18" charset="0"/>
                <a:ea typeface="Calibri" panose="020F0502020204030204" pitchFamily="34" charset="0"/>
              </a:rPr>
              <a:t>The </a:t>
            </a:r>
            <a:r>
              <a:rPr lang="en" b="1" i="1" spc="75" dirty="0">
                <a:solidFill>
                  <a:srgbClr val="1FBD86"/>
                </a:solidFill>
                <a:latin typeface="Times New Roman" panose="02020603050405020304" pitchFamily="18" charset="0"/>
                <a:ea typeface="Calibri" panose="020F0502020204030204" pitchFamily="34" charset="0"/>
              </a:rPr>
              <a:t>legal framework</a:t>
            </a:r>
            <a:endParaRPr lang="ro-RO" dirty="0">
              <a:latin typeface="Times New Roman" panose="02020603050405020304" pitchFamily="18" charset="0"/>
              <a:ea typeface="Times New Roman" panose="02020603050405020304" pitchFamily="18" charset="0"/>
            </a:endParaRPr>
          </a:p>
        </p:txBody>
      </p:sp>
      <p:pic>
        <p:nvPicPr>
          <p:cNvPr id="13" name="Imagine 12"/>
          <p:cNvPicPr>
            <a:picLocks noChangeAspect="1"/>
          </p:cNvPicPr>
          <p:nvPr/>
        </p:nvPicPr>
        <p:blipFill>
          <a:blip r:embed="rId4"/>
          <a:stretch>
            <a:fillRect/>
          </a:stretch>
        </p:blipFill>
        <p:spPr>
          <a:xfrm>
            <a:off x="269760" y="155916"/>
            <a:ext cx="672822" cy="572730"/>
          </a:xfrm>
          <a:prstGeom prst="rect">
            <a:avLst/>
          </a:prstGeom>
        </p:spPr>
      </p:pic>
      <p:pic>
        <p:nvPicPr>
          <p:cNvPr id="14" name="Picture 2" descr="Logo românia-durabila.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2947" y="5897575"/>
            <a:ext cx="764930" cy="764930"/>
          </a:xfrm>
          <a:prstGeom prst="rect">
            <a:avLst/>
          </a:prstGeom>
          <a:noFill/>
          <a:extLst>
            <a:ext uri="{909E8E84-426E-40DD-AFC4-6F175D3DCCD1}">
              <a14:hiddenFill xmlns:a14="http://schemas.microsoft.com/office/drawing/2010/main">
                <a:solidFill>
                  <a:srgbClr val="FFFFFF"/>
                </a:solidFill>
              </a14:hiddenFill>
            </a:ext>
          </a:extLst>
        </p:spPr>
      </p:pic>
      <p:sp>
        <p:nvSpPr>
          <p:cNvPr id="5" name="Dreptunghi 4"/>
          <p:cNvSpPr/>
          <p:nvPr/>
        </p:nvSpPr>
        <p:spPr>
          <a:xfrm>
            <a:off x="922738" y="2695833"/>
            <a:ext cx="4736190" cy="3477875"/>
          </a:xfrm>
          <a:prstGeom prst="rect">
            <a:avLst/>
          </a:prstGeom>
        </p:spPr>
        <p:txBody>
          <a:bodyPr wrap="square">
            <a:spAutoFit/>
          </a:bodyPr>
          <a:lstStyle/>
          <a:p>
            <a:pPr marR="2540" algn="just">
              <a:spcAft>
                <a:spcPts val="600"/>
              </a:spcAft>
              <a:tabLst>
                <a:tab pos="228600" algn="l"/>
              </a:tabLst>
            </a:pPr>
            <a:r>
              <a:rPr lang="en" sz="1400" dirty="0" smtClean="0">
                <a:latin typeface="Times New Roman" panose="02020603050405020304" pitchFamily="18" charset="0"/>
                <a:ea typeface="Times New Roman" panose="02020603050405020304" pitchFamily="18" charset="0"/>
              </a:rPr>
              <a:t>The </a:t>
            </a:r>
            <a:r>
              <a:rPr lang="ro-RO" sz="1400" dirty="0" smtClean="0">
                <a:latin typeface="Times New Roman" panose="02020603050405020304" pitchFamily="18" charset="0"/>
                <a:ea typeface="Times New Roman" panose="02020603050405020304" pitchFamily="18" charset="0"/>
              </a:rPr>
              <a:t>MMAP</a:t>
            </a:r>
            <a:r>
              <a:rPr lang="en" sz="1400" dirty="0" smtClean="0">
                <a:latin typeface="Times New Roman" panose="02020603050405020304" pitchFamily="18" charset="0"/>
                <a:ea typeface="Times New Roman" panose="02020603050405020304" pitchFamily="18" charset="0"/>
              </a:rPr>
              <a:t> has </a:t>
            </a:r>
            <a:r>
              <a:rPr lang="en" sz="1400" dirty="0">
                <a:latin typeface="Times New Roman" panose="02020603050405020304" pitchFamily="18" charset="0"/>
                <a:ea typeface="Times New Roman" panose="02020603050405020304" pitchFamily="18" charset="0"/>
              </a:rPr>
              <a:t>a </a:t>
            </a:r>
            <a:r>
              <a:rPr lang="en" sz="1400" b="1" dirty="0">
                <a:latin typeface="Times New Roman" panose="02020603050405020304" pitchFamily="18" charset="0"/>
                <a:ea typeface="Times New Roman" panose="02020603050405020304" pitchFamily="18" charset="0"/>
              </a:rPr>
              <a:t>regulatory framework to ensure the necessary </a:t>
            </a:r>
            <a:r>
              <a:rPr lang="en" sz="1400" b="1" dirty="0" smtClean="0">
                <a:latin typeface="Times New Roman" panose="02020603050405020304" pitchFamily="18" charset="0"/>
                <a:ea typeface="Times New Roman" panose="02020603050405020304" pitchFamily="18" charset="0"/>
              </a:rPr>
              <a:t>conditions </a:t>
            </a:r>
            <a:r>
              <a:rPr lang="en" sz="1400" b="1" dirty="0">
                <a:latin typeface="Times New Roman" panose="02020603050405020304" pitchFamily="18" charset="0"/>
                <a:ea typeface="Times New Roman" panose="02020603050405020304" pitchFamily="18" charset="0"/>
              </a:rPr>
              <a:t>for the achievement of sustainable development objectives </a:t>
            </a:r>
            <a:r>
              <a:rPr lang="en" sz="1400" dirty="0">
                <a:latin typeface="Times New Roman" panose="02020603050405020304" pitchFamily="18" charset="0"/>
                <a:ea typeface="Times New Roman" panose="02020603050405020304" pitchFamily="18" charset="0"/>
              </a:rPr>
              <a:t>and covers the entire mechanism, starting from the national policy regarding sustainable development, the elaboration of strategies in the field of activity, the reporting of environmental indicators and the inter-ministerial coordination of the environmental component </a:t>
            </a:r>
            <a:r>
              <a:rPr lang="en" sz="1400" dirty="0" smtClean="0">
                <a:latin typeface="Times New Roman" panose="02020603050405020304" pitchFamily="18" charset="0"/>
                <a:ea typeface="Times New Roman" panose="02020603050405020304" pitchFamily="18" charset="0"/>
              </a:rPr>
              <a:t>.</a:t>
            </a:r>
            <a:r>
              <a:rPr lang="en" sz="1400" dirty="0">
                <a:latin typeface="Times New Roman" panose="02020603050405020304" pitchFamily="18" charset="0"/>
                <a:ea typeface="Calibri" panose="020F0502020204030204" pitchFamily="34" charset="0"/>
              </a:rPr>
              <a:t> </a:t>
            </a:r>
            <a:endParaRPr lang="ro-RO" sz="1400" dirty="0" smtClean="0">
              <a:latin typeface="Times New Roman" panose="02020603050405020304" pitchFamily="18" charset="0"/>
              <a:ea typeface="Calibri" panose="020F0502020204030204" pitchFamily="34" charset="0"/>
            </a:endParaRPr>
          </a:p>
          <a:p>
            <a:pPr marR="2540" algn="just">
              <a:spcAft>
                <a:spcPts val="600"/>
              </a:spcAft>
              <a:tabLst>
                <a:tab pos="228600" algn="l"/>
              </a:tabLst>
            </a:pPr>
            <a:r>
              <a:rPr lang="en" sz="1400" dirty="0" smtClean="0">
                <a:latin typeface="Times New Roman" panose="02020603050405020304" pitchFamily="18" charset="0"/>
                <a:ea typeface="Calibri" panose="020F0502020204030204" pitchFamily="34" charset="0"/>
              </a:rPr>
              <a:t>As a </a:t>
            </a:r>
            <a:r>
              <a:rPr lang="en" sz="1400" dirty="0">
                <a:latin typeface="Times New Roman" panose="02020603050405020304" pitchFamily="18" charset="0"/>
                <a:ea typeface="Calibri" panose="020F0502020204030204" pitchFamily="34" charset="0"/>
              </a:rPr>
              <a:t>result of the reorganization institution in June 2022, the ministry developed a </a:t>
            </a:r>
            <a:r>
              <a:rPr lang="en" sz="1400" b="1" dirty="0">
                <a:latin typeface="Times New Roman" panose="02020603050405020304" pitchFamily="18" charset="0"/>
                <a:ea typeface="Calibri" panose="020F0502020204030204" pitchFamily="34" charset="0"/>
              </a:rPr>
              <a:t>new ROF project </a:t>
            </a:r>
            <a:r>
              <a:rPr lang="en" sz="1400" dirty="0">
                <a:latin typeface="Times New Roman" panose="02020603050405020304" pitchFamily="18" charset="0"/>
                <a:ea typeface="Calibri" panose="020F0502020204030204" pitchFamily="34" charset="0"/>
              </a:rPr>
              <a:t>, but which, at the end of the audit mission, has not yet been adopted. It was found, thus, that there was a period of more than six months in which the ministry operated based on the organizational structure approved by </a:t>
            </a:r>
            <a:r>
              <a:rPr lang="en" sz="1400" dirty="0" smtClean="0">
                <a:latin typeface="Times New Roman" panose="02020603050405020304" pitchFamily="18" charset="0"/>
                <a:ea typeface="Calibri" panose="020F0502020204030204" pitchFamily="34" charset="0"/>
              </a:rPr>
              <a:t>G</a:t>
            </a:r>
            <a:r>
              <a:rPr lang="ro-RO" sz="1400" dirty="0" smtClean="0">
                <a:latin typeface="Times New Roman" panose="02020603050405020304" pitchFamily="18" charset="0"/>
                <a:ea typeface="Calibri" panose="020F0502020204030204" pitchFamily="34" charset="0"/>
              </a:rPr>
              <a:t>D</a:t>
            </a:r>
            <a:r>
              <a:rPr lang="en" sz="1400" dirty="0" smtClean="0">
                <a:latin typeface="Times New Roman" panose="02020603050405020304" pitchFamily="18" charset="0"/>
                <a:ea typeface="Calibri" panose="020F0502020204030204" pitchFamily="34" charset="0"/>
              </a:rPr>
              <a:t> </a:t>
            </a:r>
            <a:r>
              <a:rPr lang="en" sz="1400" dirty="0">
                <a:latin typeface="Times New Roman" panose="02020603050405020304" pitchFamily="18" charset="0"/>
                <a:ea typeface="Calibri" panose="020F0502020204030204" pitchFamily="34" charset="0"/>
              </a:rPr>
              <a:t>no. 677/23.05.2022, without having a segregation of duties established by an internal regulation.</a:t>
            </a:r>
          </a:p>
          <a:p>
            <a:pPr marR="2540" algn="just">
              <a:spcAft>
                <a:spcPts val="600"/>
              </a:spcAft>
              <a:tabLst>
                <a:tab pos="228600" algn="l"/>
              </a:tabLst>
            </a:pPr>
            <a:endParaRPr lang="ro-RO" sz="1400" dirty="0">
              <a:latin typeface="Times New Roman" panose="02020603050405020304" pitchFamily="18" charset="0"/>
              <a:ea typeface="Times New Roman" panose="02020603050405020304" pitchFamily="18" charset="0"/>
            </a:endParaRPr>
          </a:p>
        </p:txBody>
      </p:sp>
      <p:grpSp>
        <p:nvGrpSpPr>
          <p:cNvPr id="15" name="Group 88"/>
          <p:cNvGrpSpPr/>
          <p:nvPr/>
        </p:nvGrpSpPr>
        <p:grpSpPr>
          <a:xfrm>
            <a:off x="1219934" y="1317582"/>
            <a:ext cx="388744" cy="369332"/>
            <a:chOff x="2640013" y="1927225"/>
            <a:chExt cx="296862" cy="317500"/>
          </a:xfrm>
          <a:solidFill>
            <a:srgbClr val="1FBD86"/>
          </a:solidFill>
        </p:grpSpPr>
        <p:sp>
          <p:nvSpPr>
            <p:cNvPr id="16"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upare 17"/>
          <p:cNvGrpSpPr/>
          <p:nvPr/>
        </p:nvGrpSpPr>
        <p:grpSpPr>
          <a:xfrm>
            <a:off x="942582" y="2166663"/>
            <a:ext cx="1811887" cy="380521"/>
            <a:chOff x="1168030" y="1248508"/>
            <a:chExt cx="1811887" cy="447069"/>
          </a:xfrm>
        </p:grpSpPr>
        <p:sp>
          <p:nvSpPr>
            <p:cNvPr id="19" name="Rectangle 3"/>
            <p:cNvSpPr>
              <a:spLocks noChangeArrowheads="1"/>
            </p:cNvSpPr>
            <p:nvPr/>
          </p:nvSpPr>
          <p:spPr bwMode="auto">
            <a:xfrm>
              <a:off x="1516055" y="1326245"/>
              <a:ext cx="14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 altLang="ro-RO" b="1" i="1" u="none" strike="noStrike" cap="none" normalizeH="0" baseline="0" dirty="0" smtClean="0">
                  <a:ln>
                    <a:noFill/>
                  </a:ln>
                  <a:solidFill>
                    <a:srgbClr val="3F7E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 altLang="ro-RO" b="1" i="1" spc="75" dirty="0">
                  <a:latin typeface="Times New Roman" panose="02020603050405020304" pitchFamily="18" charset="0"/>
                  <a:ea typeface="Calibri" panose="020F0502020204030204" pitchFamily="34" charset="0"/>
                </a:rPr>
                <a:t>Finding:</a:t>
              </a:r>
            </a:p>
          </p:txBody>
        </p:sp>
        <p:grpSp>
          <p:nvGrpSpPr>
            <p:cNvPr id="20" name="Group 552"/>
            <p:cNvGrpSpPr/>
            <p:nvPr/>
          </p:nvGrpSpPr>
          <p:grpSpPr>
            <a:xfrm>
              <a:off x="1168030" y="1248508"/>
              <a:ext cx="465984" cy="414515"/>
              <a:chOff x="6238876" y="2390775"/>
              <a:chExt cx="576262" cy="419101"/>
            </a:xfrm>
            <a:solidFill>
              <a:schemeClr val="tx1"/>
            </a:solidFill>
          </p:grpSpPr>
          <p:sp>
            <p:nvSpPr>
              <p:cNvPr id="21" name="Rectangle 89"/>
              <p:cNvSpPr>
                <a:spLocks noChangeArrowheads="1"/>
              </p:cNvSpPr>
              <p:nvPr/>
            </p:nvSpPr>
            <p:spPr bwMode="auto">
              <a:xfrm>
                <a:off x="6378576" y="2528888"/>
                <a:ext cx="179388"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90"/>
              <p:cNvSpPr>
                <a:spLocks noChangeArrowheads="1"/>
              </p:cNvSpPr>
              <p:nvPr/>
            </p:nvSpPr>
            <p:spPr bwMode="auto">
              <a:xfrm>
                <a:off x="6380163" y="2571750"/>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1"/>
              <p:cNvSpPr>
                <a:spLocks/>
              </p:cNvSpPr>
              <p:nvPr/>
            </p:nvSpPr>
            <p:spPr bwMode="auto">
              <a:xfrm>
                <a:off x="6342063" y="2484438"/>
                <a:ext cx="254000" cy="303213"/>
              </a:xfrm>
              <a:custGeom>
                <a:avLst/>
                <a:gdLst/>
                <a:ahLst/>
                <a:cxnLst>
                  <a:cxn ang="0">
                    <a:pos x="0" y="6"/>
                  </a:cxn>
                  <a:cxn ang="0">
                    <a:pos x="15" y="42"/>
                  </a:cxn>
                  <a:cxn ang="0">
                    <a:pos x="15" y="15"/>
                  </a:cxn>
                  <a:cxn ang="0">
                    <a:pos x="146" y="15"/>
                  </a:cxn>
                  <a:cxn ang="0">
                    <a:pos x="146" y="176"/>
                  </a:cxn>
                  <a:cxn ang="0">
                    <a:pos x="44" y="176"/>
                  </a:cxn>
                  <a:cxn ang="0">
                    <a:pos x="44" y="177"/>
                  </a:cxn>
                  <a:cxn ang="0">
                    <a:pos x="43" y="176"/>
                  </a:cxn>
                  <a:cxn ang="0">
                    <a:pos x="15" y="176"/>
                  </a:cxn>
                  <a:cxn ang="0">
                    <a:pos x="15" y="149"/>
                  </a:cxn>
                  <a:cxn ang="0">
                    <a:pos x="3" y="138"/>
                  </a:cxn>
                  <a:cxn ang="0">
                    <a:pos x="2" y="138"/>
                  </a:cxn>
                  <a:cxn ang="0">
                    <a:pos x="2" y="137"/>
                  </a:cxn>
                  <a:cxn ang="0">
                    <a:pos x="0" y="135"/>
                  </a:cxn>
                  <a:cxn ang="0">
                    <a:pos x="0" y="191"/>
                  </a:cxn>
                  <a:cxn ang="0">
                    <a:pos x="160" y="191"/>
                  </a:cxn>
                  <a:cxn ang="0">
                    <a:pos x="160" y="0"/>
                  </a:cxn>
                  <a:cxn ang="0">
                    <a:pos x="0" y="0"/>
                  </a:cxn>
                  <a:cxn ang="0">
                    <a:pos x="0" y="6"/>
                  </a:cxn>
                </a:cxnLst>
                <a:rect l="0" t="0" r="r" b="b"/>
                <a:pathLst>
                  <a:path w="160" h="191">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2"/>
              <p:cNvSpPr>
                <a:spLocks/>
              </p:cNvSpPr>
              <p:nvPr/>
            </p:nvSpPr>
            <p:spPr bwMode="auto">
              <a:xfrm>
                <a:off x="6389688" y="2608263"/>
                <a:ext cx="168275" cy="17463"/>
              </a:xfrm>
              <a:custGeom>
                <a:avLst/>
                <a:gdLst/>
                <a:ahLst/>
                <a:cxnLst>
                  <a:cxn ang="0">
                    <a:pos x="0" y="0"/>
                  </a:cxn>
                  <a:cxn ang="0">
                    <a:pos x="4" y="11"/>
                  </a:cxn>
                  <a:cxn ang="0">
                    <a:pos x="106" y="11"/>
                  </a:cxn>
                  <a:cxn ang="0">
                    <a:pos x="106" y="0"/>
                  </a:cxn>
                  <a:cxn ang="0">
                    <a:pos x="0" y="0"/>
                  </a:cxn>
                </a:cxnLst>
                <a:rect l="0" t="0" r="r" b="b"/>
                <a:pathLst>
                  <a:path w="106" h="11">
                    <a:moveTo>
                      <a:pt x="0" y="0"/>
                    </a:moveTo>
                    <a:lnTo>
                      <a:pt x="4" y="11"/>
                    </a:lnTo>
                    <a:lnTo>
                      <a:pt x="106" y="11"/>
                    </a:lnTo>
                    <a:lnTo>
                      <a:pt x="10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3"/>
              <p:cNvSpPr>
                <a:spLocks/>
              </p:cNvSpPr>
              <p:nvPr/>
            </p:nvSpPr>
            <p:spPr bwMode="auto">
              <a:xfrm>
                <a:off x="6405563" y="2651125"/>
                <a:ext cx="153988" cy="15875"/>
              </a:xfrm>
              <a:custGeom>
                <a:avLst/>
                <a:gdLst/>
                <a:ahLst/>
                <a:cxnLst>
                  <a:cxn ang="0">
                    <a:pos x="6" y="10"/>
                  </a:cxn>
                  <a:cxn ang="0">
                    <a:pos x="97" y="10"/>
                  </a:cxn>
                  <a:cxn ang="0">
                    <a:pos x="97" y="0"/>
                  </a:cxn>
                  <a:cxn ang="0">
                    <a:pos x="0" y="0"/>
                  </a:cxn>
                  <a:cxn ang="0">
                    <a:pos x="6" y="10"/>
                  </a:cxn>
                </a:cxnLst>
                <a:rect l="0" t="0" r="r" b="b"/>
                <a:pathLst>
                  <a:path w="97" h="10">
                    <a:moveTo>
                      <a:pt x="6" y="10"/>
                    </a:moveTo>
                    <a:lnTo>
                      <a:pt x="97" y="10"/>
                    </a:lnTo>
                    <a:lnTo>
                      <a:pt x="97" y="0"/>
                    </a:lnTo>
                    <a:lnTo>
                      <a:pt x="0" y="0"/>
                    </a:lnTo>
                    <a:lnTo>
                      <a:pt x="6"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94"/>
              <p:cNvSpPr>
                <a:spLocks noChangeArrowheads="1"/>
              </p:cNvSpPr>
              <p:nvPr/>
            </p:nvSpPr>
            <p:spPr bwMode="auto">
              <a:xfrm>
                <a:off x="6415088" y="2682875"/>
                <a:ext cx="144463"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5"/>
              <p:cNvSpPr>
                <a:spLocks/>
              </p:cNvSpPr>
              <p:nvPr/>
            </p:nvSpPr>
            <p:spPr bwMode="auto">
              <a:xfrm>
                <a:off x="6351588" y="2673350"/>
                <a:ext cx="55563" cy="76200"/>
              </a:xfrm>
              <a:custGeom>
                <a:avLst/>
                <a:gdLst/>
                <a:ahLst/>
                <a:cxnLst>
                  <a:cxn ang="0">
                    <a:pos x="34" y="48"/>
                  </a:cxn>
                  <a:cxn ang="0">
                    <a:pos x="35" y="0"/>
                  </a:cxn>
                  <a:cxn ang="0">
                    <a:pos x="0" y="15"/>
                  </a:cxn>
                  <a:cxn ang="0">
                    <a:pos x="34" y="48"/>
                  </a:cxn>
                </a:cxnLst>
                <a:rect l="0" t="0" r="r" b="b"/>
                <a:pathLst>
                  <a:path w="35" h="48">
                    <a:moveTo>
                      <a:pt x="34" y="48"/>
                    </a:moveTo>
                    <a:lnTo>
                      <a:pt x="35" y="0"/>
                    </a:lnTo>
                    <a:lnTo>
                      <a:pt x="0" y="15"/>
                    </a:lnTo>
                    <a:lnTo>
                      <a:pt x="34"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6"/>
              <p:cNvSpPr>
                <a:spLocks/>
              </p:cNvSpPr>
              <p:nvPr/>
            </p:nvSpPr>
            <p:spPr bwMode="auto">
              <a:xfrm>
                <a:off x="6238876" y="2390775"/>
                <a:ext cx="71438" cy="68263"/>
              </a:xfrm>
              <a:custGeom>
                <a:avLst/>
                <a:gdLst/>
                <a:ahLst/>
                <a:cxnLst>
                  <a:cxn ang="0">
                    <a:pos x="120" y="35"/>
                  </a:cxn>
                  <a:cxn ang="0">
                    <a:pos x="60" y="10"/>
                  </a:cxn>
                  <a:cxn ang="0">
                    <a:pos x="34" y="20"/>
                  </a:cxn>
                  <a:cxn ang="0">
                    <a:pos x="9" y="79"/>
                  </a:cxn>
                  <a:cxn ang="0">
                    <a:pos x="31" y="133"/>
                  </a:cxn>
                  <a:cxn ang="0">
                    <a:pos x="141" y="88"/>
                  </a:cxn>
                  <a:cxn ang="0">
                    <a:pos x="120" y="35"/>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97"/>
              <p:cNvSpPr>
                <a:spLocks noChangeArrowheads="1"/>
              </p:cNvSpPr>
              <p:nvPr/>
            </p:nvSpPr>
            <p:spPr bwMode="auto">
              <a:xfrm>
                <a:off x="6413501" y="2725738"/>
                <a:ext cx="1476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8"/>
              <p:cNvSpPr>
                <a:spLocks/>
              </p:cNvSpPr>
              <p:nvPr/>
            </p:nvSpPr>
            <p:spPr bwMode="auto">
              <a:xfrm>
                <a:off x="6607176" y="2541588"/>
                <a:ext cx="141288" cy="71438"/>
              </a:xfrm>
              <a:custGeom>
                <a:avLst/>
                <a:gdLst/>
                <a:ahLst/>
                <a:cxnLst>
                  <a:cxn ang="0">
                    <a:pos x="0" y="11"/>
                  </a:cxn>
                  <a:cxn ang="0">
                    <a:pos x="84" y="45"/>
                  </a:cxn>
                  <a:cxn ang="0">
                    <a:pos x="85" y="45"/>
                  </a:cxn>
                  <a:cxn ang="0">
                    <a:pos x="89" y="36"/>
                  </a:cxn>
                  <a:cxn ang="0">
                    <a:pos x="88" y="35"/>
                  </a:cxn>
                  <a:cxn ang="0">
                    <a:pos x="0" y="0"/>
                  </a:cxn>
                  <a:cxn ang="0">
                    <a:pos x="0" y="11"/>
                  </a:cxn>
                </a:cxnLst>
                <a:rect l="0" t="0" r="r" b="b"/>
                <a:pathLst>
                  <a:path w="89" h="45">
                    <a:moveTo>
                      <a:pt x="0" y="11"/>
                    </a:moveTo>
                    <a:lnTo>
                      <a:pt x="84" y="45"/>
                    </a:lnTo>
                    <a:lnTo>
                      <a:pt x="85" y="45"/>
                    </a:lnTo>
                    <a:lnTo>
                      <a:pt x="89" y="36"/>
                    </a:lnTo>
                    <a:lnTo>
                      <a:pt x="88" y="35"/>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9"/>
              <p:cNvSpPr>
                <a:spLocks/>
              </p:cNvSpPr>
              <p:nvPr/>
            </p:nvSpPr>
            <p:spPr bwMode="auto">
              <a:xfrm>
                <a:off x="6607176" y="2581275"/>
                <a:ext cx="127000" cy="66675"/>
              </a:xfrm>
              <a:custGeom>
                <a:avLst/>
                <a:gdLst/>
                <a:ahLst/>
                <a:cxnLst>
                  <a:cxn ang="0">
                    <a:pos x="0" y="11"/>
                  </a:cxn>
                  <a:cxn ang="0">
                    <a:pos x="76" y="42"/>
                  </a:cxn>
                  <a:cxn ang="0">
                    <a:pos x="80" y="32"/>
                  </a:cxn>
                  <a:cxn ang="0">
                    <a:pos x="0" y="0"/>
                  </a:cxn>
                  <a:cxn ang="0">
                    <a:pos x="0" y="11"/>
                  </a:cxn>
                </a:cxnLst>
                <a:rect l="0" t="0" r="r" b="b"/>
                <a:pathLst>
                  <a:path w="80" h="42">
                    <a:moveTo>
                      <a:pt x="0" y="11"/>
                    </a:moveTo>
                    <a:lnTo>
                      <a:pt x="76" y="42"/>
                    </a:lnTo>
                    <a:lnTo>
                      <a:pt x="80" y="32"/>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00"/>
              <p:cNvSpPr>
                <a:spLocks/>
              </p:cNvSpPr>
              <p:nvPr/>
            </p:nvSpPr>
            <p:spPr bwMode="auto">
              <a:xfrm>
                <a:off x="6607176" y="2497138"/>
                <a:ext cx="157163" cy="77788"/>
              </a:xfrm>
              <a:custGeom>
                <a:avLst/>
                <a:gdLst/>
                <a:ahLst/>
                <a:cxnLst>
                  <a:cxn ang="0">
                    <a:pos x="95" y="49"/>
                  </a:cxn>
                  <a:cxn ang="0">
                    <a:pos x="99" y="40"/>
                  </a:cxn>
                  <a:cxn ang="0">
                    <a:pos x="98" y="40"/>
                  </a:cxn>
                  <a:cxn ang="0">
                    <a:pos x="0" y="0"/>
                  </a:cxn>
                  <a:cxn ang="0">
                    <a:pos x="0" y="11"/>
                  </a:cxn>
                  <a:cxn ang="0">
                    <a:pos x="94" y="49"/>
                  </a:cxn>
                  <a:cxn ang="0">
                    <a:pos x="95" y="49"/>
                  </a:cxn>
                </a:cxnLst>
                <a:rect l="0" t="0" r="r" b="b"/>
                <a:pathLst>
                  <a:path w="99" h="49">
                    <a:moveTo>
                      <a:pt x="95" y="49"/>
                    </a:moveTo>
                    <a:lnTo>
                      <a:pt x="99" y="40"/>
                    </a:lnTo>
                    <a:lnTo>
                      <a:pt x="98" y="40"/>
                    </a:lnTo>
                    <a:lnTo>
                      <a:pt x="0" y="0"/>
                    </a:lnTo>
                    <a:lnTo>
                      <a:pt x="0" y="11"/>
                    </a:lnTo>
                    <a:lnTo>
                      <a:pt x="94" y="49"/>
                    </a:lnTo>
                    <a:lnTo>
                      <a:pt x="95"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1"/>
              <p:cNvSpPr>
                <a:spLocks/>
              </p:cNvSpPr>
              <p:nvPr/>
            </p:nvSpPr>
            <p:spPr bwMode="auto">
              <a:xfrm>
                <a:off x="6607176" y="2625725"/>
                <a:ext cx="112713" cy="60325"/>
              </a:xfrm>
              <a:custGeom>
                <a:avLst/>
                <a:gdLst/>
                <a:ahLst/>
                <a:cxnLst>
                  <a:cxn ang="0">
                    <a:pos x="0" y="11"/>
                  </a:cxn>
                  <a:cxn ang="0">
                    <a:pos x="68" y="38"/>
                  </a:cxn>
                  <a:cxn ang="0">
                    <a:pos x="71" y="29"/>
                  </a:cxn>
                  <a:cxn ang="0">
                    <a:pos x="0" y="0"/>
                  </a:cxn>
                  <a:cxn ang="0">
                    <a:pos x="0" y="11"/>
                  </a:cxn>
                </a:cxnLst>
                <a:rect l="0" t="0" r="r" b="b"/>
                <a:pathLst>
                  <a:path w="71" h="38">
                    <a:moveTo>
                      <a:pt x="0" y="11"/>
                    </a:moveTo>
                    <a:lnTo>
                      <a:pt x="68" y="38"/>
                    </a:lnTo>
                    <a:lnTo>
                      <a:pt x="71" y="29"/>
                    </a:lnTo>
                    <a:lnTo>
                      <a:pt x="0" y="0"/>
                    </a:lnTo>
                    <a:lnTo>
                      <a:pt x="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2"/>
              <p:cNvSpPr>
                <a:spLocks/>
              </p:cNvSpPr>
              <p:nvPr/>
            </p:nvSpPr>
            <p:spPr bwMode="auto">
              <a:xfrm>
                <a:off x="6607176" y="2705100"/>
                <a:ext cx="85725" cy="49213"/>
              </a:xfrm>
              <a:custGeom>
                <a:avLst/>
                <a:gdLst/>
                <a:ahLst/>
                <a:cxnLst>
                  <a:cxn ang="0">
                    <a:pos x="0" y="10"/>
                  </a:cxn>
                  <a:cxn ang="0">
                    <a:pos x="51" y="31"/>
                  </a:cxn>
                  <a:cxn ang="0">
                    <a:pos x="54" y="22"/>
                  </a:cxn>
                  <a:cxn ang="0">
                    <a:pos x="0" y="0"/>
                  </a:cxn>
                  <a:cxn ang="0">
                    <a:pos x="0" y="10"/>
                  </a:cxn>
                </a:cxnLst>
                <a:rect l="0" t="0" r="r" b="b"/>
                <a:pathLst>
                  <a:path w="54" h="31">
                    <a:moveTo>
                      <a:pt x="0" y="10"/>
                    </a:moveTo>
                    <a:lnTo>
                      <a:pt x="51" y="31"/>
                    </a:lnTo>
                    <a:lnTo>
                      <a:pt x="54" y="22"/>
                    </a:lnTo>
                    <a:lnTo>
                      <a:pt x="0"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3"/>
              <p:cNvSpPr>
                <a:spLocks/>
              </p:cNvSpPr>
              <p:nvPr/>
            </p:nvSpPr>
            <p:spPr bwMode="auto">
              <a:xfrm>
                <a:off x="6607176" y="2660650"/>
                <a:ext cx="100013" cy="55563"/>
              </a:xfrm>
              <a:custGeom>
                <a:avLst/>
                <a:gdLst/>
                <a:ahLst/>
                <a:cxnLst>
                  <a:cxn ang="0">
                    <a:pos x="63" y="25"/>
                  </a:cxn>
                  <a:cxn ang="0">
                    <a:pos x="0" y="0"/>
                  </a:cxn>
                  <a:cxn ang="0">
                    <a:pos x="0" y="11"/>
                  </a:cxn>
                  <a:cxn ang="0">
                    <a:pos x="59" y="35"/>
                  </a:cxn>
                  <a:cxn ang="0">
                    <a:pos x="63" y="25"/>
                  </a:cxn>
                </a:cxnLst>
                <a:rect l="0" t="0" r="r" b="b"/>
                <a:pathLst>
                  <a:path w="63" h="35">
                    <a:moveTo>
                      <a:pt x="63" y="25"/>
                    </a:moveTo>
                    <a:lnTo>
                      <a:pt x="0" y="0"/>
                    </a:lnTo>
                    <a:lnTo>
                      <a:pt x="0" y="11"/>
                    </a:lnTo>
                    <a:lnTo>
                      <a:pt x="59" y="35"/>
                    </a:lnTo>
                    <a:lnTo>
                      <a:pt x="63"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4"/>
              <p:cNvSpPr>
                <a:spLocks/>
              </p:cNvSpPr>
              <p:nvPr/>
            </p:nvSpPr>
            <p:spPr bwMode="auto">
              <a:xfrm>
                <a:off x="6567488" y="2439988"/>
                <a:ext cx="247650" cy="369888"/>
              </a:xfrm>
              <a:custGeom>
                <a:avLst/>
                <a:gdLst/>
                <a:ahLst/>
                <a:cxnLst>
                  <a:cxn ang="0">
                    <a:pos x="155" y="59"/>
                  </a:cxn>
                  <a:cxn ang="0">
                    <a:pos x="10" y="0"/>
                  </a:cxn>
                  <a:cxn ang="0">
                    <a:pos x="9" y="0"/>
                  </a:cxn>
                  <a:cxn ang="0">
                    <a:pos x="0" y="22"/>
                  </a:cxn>
                  <a:cxn ang="0">
                    <a:pos x="17" y="22"/>
                  </a:cxn>
                  <a:cxn ang="0">
                    <a:pos x="18" y="19"/>
                  </a:cxn>
                  <a:cxn ang="0">
                    <a:pos x="136" y="67"/>
                  </a:cxn>
                  <a:cxn ang="0">
                    <a:pos x="76" y="214"/>
                  </a:cxn>
                  <a:cxn ang="0">
                    <a:pos x="25" y="193"/>
                  </a:cxn>
                  <a:cxn ang="0">
                    <a:pos x="25" y="208"/>
                  </a:cxn>
                  <a:cxn ang="0">
                    <a:pos x="84" y="233"/>
                  </a:cxn>
                  <a:cxn ang="0">
                    <a:pos x="85" y="233"/>
                  </a:cxn>
                  <a:cxn ang="0">
                    <a:pos x="156" y="59"/>
                  </a:cxn>
                  <a:cxn ang="0">
                    <a:pos x="155" y="59"/>
                  </a:cxn>
                </a:cxnLst>
                <a:rect l="0" t="0" r="r" b="b"/>
                <a:pathLst>
                  <a:path w="156" h="233">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p:nvSpPr>
            <p:spPr bwMode="auto">
              <a:xfrm>
                <a:off x="6256338" y="2441575"/>
                <a:ext cx="149225" cy="250825"/>
              </a:xfrm>
              <a:custGeom>
                <a:avLst/>
                <a:gdLst/>
                <a:ahLst/>
                <a:cxnLst>
                  <a:cxn ang="0">
                    <a:pos x="292" y="447"/>
                  </a:cxn>
                  <a:cxn ang="0">
                    <a:pos x="110" y="0"/>
                  </a:cxn>
                  <a:cxn ang="0">
                    <a:pos x="0" y="45"/>
                  </a:cxn>
                  <a:cxn ang="0">
                    <a:pos x="182" y="491"/>
                  </a:cxn>
                  <a:cxn ang="0">
                    <a:pos x="292" y="447"/>
                  </a:cxn>
                  <a:cxn ang="0">
                    <a:pos x="99" y="19"/>
                  </a:cxn>
                  <a:cxn ang="0">
                    <a:pos x="220" y="315"/>
                  </a:cxn>
                  <a:cxn ang="0">
                    <a:pos x="215" y="338"/>
                  </a:cxn>
                  <a:cxn ang="0">
                    <a:pos x="195" y="325"/>
                  </a:cxn>
                  <a:cxn ang="0">
                    <a:pos x="75" y="29"/>
                  </a:cxn>
                  <a:cxn ang="0">
                    <a:pos x="99" y="19"/>
                  </a:cxn>
                  <a:cxn ang="0">
                    <a:pos x="165" y="358"/>
                  </a:cxn>
                  <a:cxn ang="0">
                    <a:pos x="146" y="345"/>
                  </a:cxn>
                  <a:cxn ang="0">
                    <a:pos x="25" y="49"/>
                  </a:cxn>
                  <a:cxn ang="0">
                    <a:pos x="50" y="39"/>
                  </a:cxn>
                  <a:cxn ang="0">
                    <a:pos x="170" y="335"/>
                  </a:cxn>
                  <a:cxn ang="0">
                    <a:pos x="165" y="358"/>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 name="CasetăText 9"/>
          <p:cNvSpPr txBox="1"/>
          <p:nvPr/>
        </p:nvSpPr>
        <p:spPr>
          <a:xfrm>
            <a:off x="6893170" y="2708082"/>
            <a:ext cx="4369777" cy="1200329"/>
          </a:xfrm>
          <a:prstGeom prst="rect">
            <a:avLst/>
          </a:prstGeom>
          <a:noFill/>
        </p:spPr>
        <p:txBody>
          <a:bodyPr wrap="square" rtlCol="0">
            <a:spAutoFit/>
          </a:bodyPr>
          <a:lstStyle/>
          <a:p>
            <a:pPr lvl="0" eaLnBrk="0" fontAlgn="base" hangingPunct="0">
              <a:spcBef>
                <a:spcPct val="0"/>
              </a:spcBef>
              <a:spcAft>
                <a:spcPct val="0"/>
              </a:spcAft>
            </a:pPr>
            <a:r>
              <a:rPr lang="en" altLang="ro-RO" b="1" i="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R1 </a:t>
            </a:r>
            <a:r>
              <a:rPr lang="en" altLang="ro-RO" i="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Approval of the MMAP Organization and Operation Regulation in order to clarify the attributions of the departments and update the job descriptions.</a:t>
            </a:r>
            <a:r>
              <a:rPr lang="en" dirty="0">
                <a:latin typeface="Times New Roman" panose="02020603050405020304" pitchFamily="18" charset="0"/>
                <a:ea typeface="Calibri" panose="020F0502020204030204" pitchFamily="34" charset="0"/>
              </a:rPr>
              <a:t> </a:t>
            </a:r>
            <a:endParaRPr lang="ro-RO" altLang="ro-RO" dirty="0">
              <a:latin typeface="Arial" panose="020B0604020202020204" pitchFamily="34" charset="0"/>
            </a:endParaRPr>
          </a:p>
        </p:txBody>
      </p:sp>
    </p:spTree>
    <p:extLst>
      <p:ext uri="{BB962C8B-B14F-4D97-AF65-F5344CB8AC3E}">
        <p14:creationId xmlns:p14="http://schemas.microsoft.com/office/powerpoint/2010/main" val="769175749"/>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4897</Words>
  <Application>Microsoft Office PowerPoint</Application>
  <PresentationFormat>Ecran lat</PresentationFormat>
  <Paragraphs>235</Paragraphs>
  <Slides>29</Slides>
  <Notes>1</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29</vt:i4>
      </vt:variant>
    </vt:vector>
  </HeadingPairs>
  <TitlesOfParts>
    <vt:vector size="35" baseType="lpstr">
      <vt:lpstr>Arial</vt:lpstr>
      <vt:lpstr>Calibri</vt:lpstr>
      <vt:lpstr>Calibri Light</vt:lpstr>
      <vt:lpstr>Times New Roman</vt:lpstr>
      <vt:lpstr>Wingdings</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DENISA FLORINCESCU</dc:creator>
  <cp:lastModifiedBy>ADRIAN GOGOLAN</cp:lastModifiedBy>
  <cp:revision>192</cp:revision>
  <dcterms:created xsi:type="dcterms:W3CDTF">2023-02-28T08:30:12Z</dcterms:created>
  <dcterms:modified xsi:type="dcterms:W3CDTF">2023-03-24T09:28:13Z</dcterms:modified>
</cp:coreProperties>
</file>