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57" r:id="rId3"/>
    <p:sldId id="275" r:id="rId4"/>
    <p:sldId id="276" r:id="rId5"/>
    <p:sldId id="262" r:id="rId6"/>
    <p:sldId id="279" r:id="rId7"/>
    <p:sldId id="280" r:id="rId8"/>
    <p:sldId id="266" r:id="rId9"/>
    <p:sldId id="281" r:id="rId10"/>
    <p:sldId id="271" r:id="rId11"/>
    <p:sldId id="264" r:id="rId12"/>
    <p:sldId id="823" r:id="rId13"/>
    <p:sldId id="822" r:id="rId14"/>
    <p:sldId id="824" r:id="rId15"/>
    <p:sldId id="819" r:id="rId16"/>
    <p:sldId id="278" r:id="rId17"/>
    <p:sldId id="820" r:id="rId18"/>
    <p:sldId id="274" r:id="rId19"/>
    <p:sldId id="273" r:id="rId20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5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FD719-F238-43DD-B2AF-8CF884E72E91}" type="doc">
      <dgm:prSet loTypeId="urn:microsoft.com/office/officeart/2011/layout/RadialPictureList" loCatId="officeonlin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882D8D-98BB-41BC-82BC-E15BB7F7F81A}">
      <dgm:prSet phldrT="[Text]" custT="1"/>
      <dgm:spPr/>
      <dgm:t>
        <a:bodyPr/>
        <a:lstStyle/>
        <a:p>
          <a:r>
            <a:rPr lang="en-US" sz="3200" b="0" dirty="0">
              <a:latin typeface="Avenir Next LT Pro" panose="020B0504020202020204" pitchFamily="34" charset="0"/>
            </a:rPr>
            <a:t>ISSAI 3000</a:t>
          </a:r>
        </a:p>
      </dgm:t>
    </dgm:pt>
    <dgm:pt modelId="{62782F0B-A551-4258-9500-3ED62A76352A}" type="parTrans" cxnId="{840305B6-7EE6-4EAA-B808-24C88D070188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AAC7AA23-8B3E-43A7-BF9B-FA095822C57A}" type="sibTrans" cxnId="{840305B6-7EE6-4EAA-B808-24C88D070188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446D1338-4894-4309-A8ED-6DBF8DD98D0B}">
      <dgm:prSet phldrT="[Text]" custT="1"/>
      <dgm:spPr/>
      <dgm:t>
        <a:bodyPr/>
        <a:lstStyle/>
        <a:p>
          <a:pPr algn="ctr"/>
          <a:r>
            <a:rPr lang="en-US" sz="2100" b="0" dirty="0">
              <a:latin typeface="Avenir Next LT Pro" panose="020B0504020202020204" pitchFamily="34" charset="0"/>
            </a:rPr>
            <a:t>Audit Criteria</a:t>
          </a:r>
        </a:p>
      </dgm:t>
    </dgm:pt>
    <dgm:pt modelId="{6AD3BBFC-934E-4DC2-8341-D7829D726ACE}" type="parTrans" cxnId="{E89004EF-CFC4-4F80-989A-CF1028EEFCE3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CBFCF7D2-73D0-4CAF-93F5-045F832A9468}" type="sibTrans" cxnId="{E89004EF-CFC4-4F80-989A-CF1028EEFCE3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7F210F4B-B683-471E-B6B3-730882EA9B58}">
      <dgm:prSet phldrT="[Text]" custT="1"/>
      <dgm:spPr/>
      <dgm:t>
        <a:bodyPr/>
        <a:lstStyle/>
        <a:p>
          <a:r>
            <a:rPr lang="en-US" sz="2100" b="0" dirty="0">
              <a:latin typeface="Avenir Next LT Pro" panose="020B0504020202020204" pitchFamily="34" charset="0"/>
            </a:rPr>
            <a:t>Audit Risk</a:t>
          </a:r>
        </a:p>
      </dgm:t>
    </dgm:pt>
    <dgm:pt modelId="{3246B1FB-A7A0-4020-B86A-FCD404BDE6AC}" type="parTrans" cxnId="{6A89B4B6-3F06-46E8-AD0A-9DF366D36626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6544CEFF-13D8-461A-8814-72DE7312D3E3}" type="sibTrans" cxnId="{6A89B4B6-3F06-46E8-AD0A-9DF366D36626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8F67A5B0-48C2-4B21-9FC0-AEA44BACF896}">
      <dgm:prSet phldrT="[Text]" custT="1"/>
      <dgm:spPr/>
      <dgm:t>
        <a:bodyPr/>
        <a:lstStyle/>
        <a:p>
          <a:pPr algn="ctr"/>
          <a:r>
            <a:rPr lang="en-US" sz="2100" b="0" dirty="0">
              <a:latin typeface="Avenir Next LT Pro" panose="020B0504020202020204" pitchFamily="34" charset="0"/>
            </a:rPr>
            <a:t>Materiality</a:t>
          </a:r>
        </a:p>
      </dgm:t>
    </dgm:pt>
    <dgm:pt modelId="{4B6A824C-54C0-48EC-82BE-5D83BF60575B}" type="parTrans" cxnId="{4E6E29BC-BAFC-47F4-9CF1-A9A7790C73E8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FF816E18-9A39-4789-A04C-06C2B0C363AC}" type="sibTrans" cxnId="{4E6E29BC-BAFC-47F4-9CF1-A9A7790C73E8}">
      <dgm:prSet/>
      <dgm:spPr/>
      <dgm:t>
        <a:bodyPr/>
        <a:lstStyle/>
        <a:p>
          <a:endParaRPr lang="en-US">
            <a:latin typeface="Avenir Next LT Pro" panose="020B0504020202020204" pitchFamily="34" charset="0"/>
          </a:endParaRPr>
        </a:p>
      </dgm:t>
    </dgm:pt>
    <dgm:pt modelId="{A26E0109-6D33-4F2A-88EE-2C249A773066}">
      <dgm:prSet phldrT="[Text]" custT="1"/>
      <dgm:spPr/>
      <dgm:t>
        <a:bodyPr/>
        <a:lstStyle/>
        <a:p>
          <a:pPr algn="ctr"/>
          <a:r>
            <a:rPr lang="en-US" sz="2100" b="0" dirty="0">
              <a:latin typeface="Avenir Next LT Pro" panose="020B0504020202020204" pitchFamily="34" charset="0"/>
            </a:rPr>
            <a:t>Audit Evidence</a:t>
          </a:r>
        </a:p>
      </dgm:t>
    </dgm:pt>
    <dgm:pt modelId="{236F663B-8160-4E3C-A3DD-8E3E73EF387D}" type="parTrans" cxnId="{C8BE6B6F-439C-40BC-A731-9FF28F9A9EE4}">
      <dgm:prSet/>
      <dgm:spPr/>
      <dgm:t>
        <a:bodyPr/>
        <a:lstStyle/>
        <a:p>
          <a:endParaRPr lang="en-US"/>
        </a:p>
      </dgm:t>
    </dgm:pt>
    <dgm:pt modelId="{5EF35265-E725-4906-B339-5E5F68614ACE}" type="sibTrans" cxnId="{C8BE6B6F-439C-40BC-A731-9FF28F9A9EE4}">
      <dgm:prSet/>
      <dgm:spPr/>
      <dgm:t>
        <a:bodyPr/>
        <a:lstStyle/>
        <a:p>
          <a:endParaRPr lang="en-US"/>
        </a:p>
      </dgm:t>
    </dgm:pt>
    <dgm:pt modelId="{9210ACE7-73DC-496C-B13C-DC09B523D8F5}" type="pres">
      <dgm:prSet presAssocID="{6F3FD719-F238-43DD-B2AF-8CF884E72E9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AE18F21-2AC1-4D27-ADCF-564497FA7640}" type="pres">
      <dgm:prSet presAssocID="{9D882D8D-98BB-41BC-82BC-E15BB7F7F81A}" presName="Parent" presStyleLbl="node1" presStyleIdx="0" presStyleCnt="2" custLinFactNeighborX="-32454" custLinFactNeighborY="-2071">
        <dgm:presLayoutVars>
          <dgm:chMax val="4"/>
          <dgm:chPref val="3"/>
        </dgm:presLayoutVars>
      </dgm:prSet>
      <dgm:spPr/>
    </dgm:pt>
    <dgm:pt modelId="{04ECBF08-0555-43BB-9D7A-24951C52DFED}" type="pres">
      <dgm:prSet presAssocID="{446D1338-4894-4309-A8ED-6DBF8DD98D0B}" presName="Accent" presStyleLbl="node1" presStyleIdx="1" presStyleCnt="2"/>
      <dgm:spPr/>
    </dgm:pt>
    <dgm:pt modelId="{608AD368-F6F3-41F4-8C0A-DB34C3EEE309}" type="pres">
      <dgm:prSet presAssocID="{446D1338-4894-4309-A8ED-6DBF8DD98D0B}" presName="Image1" presStyleLbl="fgImgPlace1" presStyleIdx="0" presStyleCnt="4" custLinFactNeighborX="-9023"/>
      <dgm:spPr>
        <a:blipFill>
          <a:blip xmlns:r="http://schemas.openxmlformats.org/officeDocument/2006/relationships" r:embed="rId1"/>
          <a:srcRect/>
          <a:stretch>
            <a:fillRect l="-46000" r="-46000"/>
          </a:stretch>
        </a:blipFill>
      </dgm:spPr>
    </dgm:pt>
    <dgm:pt modelId="{A81036A5-9CF7-455C-B043-3DFF4FBFC6A8}" type="pres">
      <dgm:prSet presAssocID="{446D1338-4894-4309-A8ED-6DBF8DD98D0B}" presName="Child1" presStyleLbl="revTx" presStyleIdx="0" presStyleCnt="4" custScaleX="147027" custLinFactNeighborX="17888" custLinFactNeighborY="-3453">
        <dgm:presLayoutVars>
          <dgm:chMax val="0"/>
          <dgm:chPref val="0"/>
          <dgm:bulletEnabled val="1"/>
        </dgm:presLayoutVars>
      </dgm:prSet>
      <dgm:spPr/>
    </dgm:pt>
    <dgm:pt modelId="{82B91F1B-84EF-4680-8A40-8675E5CF8577}" type="pres">
      <dgm:prSet presAssocID="{7F210F4B-B683-471E-B6B3-730882EA9B58}" presName="Image2" presStyleCnt="0"/>
      <dgm:spPr/>
    </dgm:pt>
    <dgm:pt modelId="{4EAF3702-8495-4562-B9CC-B5848B5DE092}" type="pres">
      <dgm:prSet presAssocID="{7F210F4B-B683-471E-B6B3-730882EA9B58}" presName="Image" presStyleLbl="fgImgPlace1" presStyleIdx="1" presStyleCnt="4" custLinFactNeighborX="-3673" custLinFactNeighborY="764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9FF5E1E-82CB-4948-9845-FA042DA3B760}" type="pres">
      <dgm:prSet presAssocID="{7F210F4B-B683-471E-B6B3-730882EA9B58}" presName="Child2" presStyleLbl="revTx" presStyleIdx="1" presStyleCnt="4" custLinFactNeighborX="-6741">
        <dgm:presLayoutVars>
          <dgm:chMax val="0"/>
          <dgm:chPref val="0"/>
          <dgm:bulletEnabled val="1"/>
        </dgm:presLayoutVars>
      </dgm:prSet>
      <dgm:spPr/>
    </dgm:pt>
    <dgm:pt modelId="{32B493B5-5346-4B68-9D47-04C019DC5052}" type="pres">
      <dgm:prSet presAssocID="{8F67A5B0-48C2-4B21-9FC0-AEA44BACF896}" presName="Image3" presStyleCnt="0"/>
      <dgm:spPr/>
    </dgm:pt>
    <dgm:pt modelId="{4339CBC0-5BEA-478A-8151-E32A94DF0AA0}" type="pres">
      <dgm:prSet presAssocID="{8F67A5B0-48C2-4B21-9FC0-AEA44BACF896}" presName="Image" presStyleLbl="fgImgPlace1" presStyleIdx="2" presStyleCnt="4" custLinFactNeighborX="-9023"/>
      <dgm:spPr>
        <a:blipFill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F27C4741-FC10-445B-944D-511EE45F14D3}" type="pres">
      <dgm:prSet presAssocID="{8F67A5B0-48C2-4B21-9FC0-AEA44BACF896}" presName="Child3" presStyleLbl="revTx" presStyleIdx="2" presStyleCnt="4" custScaleX="113225" custLinFactNeighborX="-5451" custLinFactNeighborY="-435">
        <dgm:presLayoutVars>
          <dgm:chMax val="0"/>
          <dgm:chPref val="0"/>
          <dgm:bulletEnabled val="1"/>
        </dgm:presLayoutVars>
      </dgm:prSet>
      <dgm:spPr/>
    </dgm:pt>
    <dgm:pt modelId="{C6E5A0E5-F278-4AFD-BDCF-2E198A6B0D02}" type="pres">
      <dgm:prSet presAssocID="{A26E0109-6D33-4F2A-88EE-2C249A773066}" presName="Image4" presStyleCnt="0"/>
      <dgm:spPr/>
    </dgm:pt>
    <dgm:pt modelId="{43C448DC-7461-45BE-B9F7-484ADD1A7A21}" type="pres">
      <dgm:prSet presAssocID="{A26E0109-6D33-4F2A-88EE-2C249A773066}" presName="Imag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38000" r="-38000"/>
          </a:stretch>
        </a:blipFill>
      </dgm:spPr>
    </dgm:pt>
    <dgm:pt modelId="{EE291C48-F245-4B77-8876-D7CC440CC93B}" type="pres">
      <dgm:prSet presAssocID="{A26E0109-6D33-4F2A-88EE-2C249A773066}" presName="Child4" presStyleLbl="revTx" presStyleIdx="3" presStyleCnt="4" custScaleX="153800" custLinFactNeighborX="28902" custLinFactNeighborY="9137">
        <dgm:presLayoutVars>
          <dgm:chMax val="0"/>
          <dgm:chPref val="0"/>
          <dgm:bulletEnabled val="1"/>
        </dgm:presLayoutVars>
      </dgm:prSet>
      <dgm:spPr/>
    </dgm:pt>
  </dgm:ptLst>
  <dgm:cxnLst>
    <dgm:cxn modelId="{FB5D5C66-C84B-4F7B-B7B9-D4367DFF4621}" type="presOf" srcId="{8F67A5B0-48C2-4B21-9FC0-AEA44BACF896}" destId="{F27C4741-FC10-445B-944D-511EE45F14D3}" srcOrd="0" destOrd="0" presId="urn:microsoft.com/office/officeart/2011/layout/RadialPictureList"/>
    <dgm:cxn modelId="{C8BE6B6F-439C-40BC-A731-9FF28F9A9EE4}" srcId="{9D882D8D-98BB-41BC-82BC-E15BB7F7F81A}" destId="{A26E0109-6D33-4F2A-88EE-2C249A773066}" srcOrd="3" destOrd="0" parTransId="{236F663B-8160-4E3C-A3DD-8E3E73EF387D}" sibTransId="{5EF35265-E725-4906-B339-5E5F68614ACE}"/>
    <dgm:cxn modelId="{79016384-C863-40DA-85E2-46548DD0D876}" type="presOf" srcId="{A26E0109-6D33-4F2A-88EE-2C249A773066}" destId="{EE291C48-F245-4B77-8876-D7CC440CC93B}" srcOrd="0" destOrd="0" presId="urn:microsoft.com/office/officeart/2011/layout/RadialPictureList"/>
    <dgm:cxn modelId="{67485993-87A0-4101-86E4-71907EAB7691}" type="presOf" srcId="{9D882D8D-98BB-41BC-82BC-E15BB7F7F81A}" destId="{2AE18F21-2AC1-4D27-ADCF-564497FA7640}" srcOrd="0" destOrd="0" presId="urn:microsoft.com/office/officeart/2011/layout/RadialPictureList"/>
    <dgm:cxn modelId="{BC0D67AA-28EC-4724-8E19-1E35243B69D1}" type="presOf" srcId="{7F210F4B-B683-471E-B6B3-730882EA9B58}" destId="{F9FF5E1E-82CB-4948-9845-FA042DA3B760}" srcOrd="0" destOrd="0" presId="urn:microsoft.com/office/officeart/2011/layout/RadialPictureList"/>
    <dgm:cxn modelId="{840305B6-7EE6-4EAA-B808-24C88D070188}" srcId="{6F3FD719-F238-43DD-B2AF-8CF884E72E91}" destId="{9D882D8D-98BB-41BC-82BC-E15BB7F7F81A}" srcOrd="0" destOrd="0" parTransId="{62782F0B-A551-4258-9500-3ED62A76352A}" sibTransId="{AAC7AA23-8B3E-43A7-BF9B-FA095822C57A}"/>
    <dgm:cxn modelId="{6A89B4B6-3F06-46E8-AD0A-9DF366D36626}" srcId="{9D882D8D-98BB-41BC-82BC-E15BB7F7F81A}" destId="{7F210F4B-B683-471E-B6B3-730882EA9B58}" srcOrd="1" destOrd="0" parTransId="{3246B1FB-A7A0-4020-B86A-FCD404BDE6AC}" sibTransId="{6544CEFF-13D8-461A-8814-72DE7312D3E3}"/>
    <dgm:cxn modelId="{4E6E29BC-BAFC-47F4-9CF1-A9A7790C73E8}" srcId="{9D882D8D-98BB-41BC-82BC-E15BB7F7F81A}" destId="{8F67A5B0-48C2-4B21-9FC0-AEA44BACF896}" srcOrd="2" destOrd="0" parTransId="{4B6A824C-54C0-48EC-82BE-5D83BF60575B}" sibTransId="{FF816E18-9A39-4789-A04C-06C2B0C363AC}"/>
    <dgm:cxn modelId="{D4F2DDC1-4CE9-45E7-95AE-C259A6C13A3E}" type="presOf" srcId="{446D1338-4894-4309-A8ED-6DBF8DD98D0B}" destId="{A81036A5-9CF7-455C-B043-3DFF4FBFC6A8}" srcOrd="0" destOrd="0" presId="urn:microsoft.com/office/officeart/2011/layout/RadialPictureList"/>
    <dgm:cxn modelId="{CAF7D6E1-5048-489E-A652-EEEDB7247A97}" type="presOf" srcId="{6F3FD719-F238-43DD-B2AF-8CF884E72E91}" destId="{9210ACE7-73DC-496C-B13C-DC09B523D8F5}" srcOrd="0" destOrd="0" presId="urn:microsoft.com/office/officeart/2011/layout/RadialPictureList"/>
    <dgm:cxn modelId="{E89004EF-CFC4-4F80-989A-CF1028EEFCE3}" srcId="{9D882D8D-98BB-41BC-82BC-E15BB7F7F81A}" destId="{446D1338-4894-4309-A8ED-6DBF8DD98D0B}" srcOrd="0" destOrd="0" parTransId="{6AD3BBFC-934E-4DC2-8341-D7829D726ACE}" sibTransId="{CBFCF7D2-73D0-4CAF-93F5-045F832A9468}"/>
    <dgm:cxn modelId="{3994BCA3-655F-47BD-82D3-F57E88AFDED9}" type="presParOf" srcId="{9210ACE7-73DC-496C-B13C-DC09B523D8F5}" destId="{2AE18F21-2AC1-4D27-ADCF-564497FA7640}" srcOrd="0" destOrd="0" presId="urn:microsoft.com/office/officeart/2011/layout/RadialPictureList"/>
    <dgm:cxn modelId="{A8ABD0B5-9EB3-4939-9A33-F73327CCC821}" type="presParOf" srcId="{9210ACE7-73DC-496C-B13C-DC09B523D8F5}" destId="{04ECBF08-0555-43BB-9D7A-24951C52DFED}" srcOrd="1" destOrd="0" presId="urn:microsoft.com/office/officeart/2011/layout/RadialPictureList"/>
    <dgm:cxn modelId="{70548858-764A-4C73-A9D0-276EA968C9A9}" type="presParOf" srcId="{9210ACE7-73DC-496C-B13C-DC09B523D8F5}" destId="{608AD368-F6F3-41F4-8C0A-DB34C3EEE309}" srcOrd="2" destOrd="0" presId="urn:microsoft.com/office/officeart/2011/layout/RadialPictureList"/>
    <dgm:cxn modelId="{22B3FE20-9752-4172-87FF-52C366C2F1D6}" type="presParOf" srcId="{9210ACE7-73DC-496C-B13C-DC09B523D8F5}" destId="{A81036A5-9CF7-455C-B043-3DFF4FBFC6A8}" srcOrd="3" destOrd="0" presId="urn:microsoft.com/office/officeart/2011/layout/RadialPictureList"/>
    <dgm:cxn modelId="{FD096365-31CB-44FF-840B-15C9E3C6145D}" type="presParOf" srcId="{9210ACE7-73DC-496C-B13C-DC09B523D8F5}" destId="{82B91F1B-84EF-4680-8A40-8675E5CF8577}" srcOrd="4" destOrd="0" presId="urn:microsoft.com/office/officeart/2011/layout/RadialPictureList"/>
    <dgm:cxn modelId="{EC1B94BF-DA92-44DC-9A74-20AD6AB32237}" type="presParOf" srcId="{82B91F1B-84EF-4680-8A40-8675E5CF8577}" destId="{4EAF3702-8495-4562-B9CC-B5848B5DE092}" srcOrd="0" destOrd="0" presId="urn:microsoft.com/office/officeart/2011/layout/RadialPictureList"/>
    <dgm:cxn modelId="{CF1F5515-2CD7-43BB-A26A-864BCFFF7813}" type="presParOf" srcId="{9210ACE7-73DC-496C-B13C-DC09B523D8F5}" destId="{F9FF5E1E-82CB-4948-9845-FA042DA3B760}" srcOrd="5" destOrd="0" presId="urn:microsoft.com/office/officeart/2011/layout/RadialPictureList"/>
    <dgm:cxn modelId="{6DE6AF10-CF61-4B20-BC5B-7DFA76C488D8}" type="presParOf" srcId="{9210ACE7-73DC-496C-B13C-DC09B523D8F5}" destId="{32B493B5-5346-4B68-9D47-04C019DC5052}" srcOrd="6" destOrd="0" presId="urn:microsoft.com/office/officeart/2011/layout/RadialPictureList"/>
    <dgm:cxn modelId="{A8B179AB-947C-4AE2-9897-88BC8ACB9A88}" type="presParOf" srcId="{32B493B5-5346-4B68-9D47-04C019DC5052}" destId="{4339CBC0-5BEA-478A-8151-E32A94DF0AA0}" srcOrd="0" destOrd="0" presId="urn:microsoft.com/office/officeart/2011/layout/RadialPictureList"/>
    <dgm:cxn modelId="{94CED1AC-01FE-4F70-AD36-278EF7F28AA6}" type="presParOf" srcId="{9210ACE7-73DC-496C-B13C-DC09B523D8F5}" destId="{F27C4741-FC10-445B-944D-511EE45F14D3}" srcOrd="7" destOrd="0" presId="urn:microsoft.com/office/officeart/2011/layout/RadialPictureList"/>
    <dgm:cxn modelId="{9CC6A302-A308-4C1C-8747-1EBF16EFFE45}" type="presParOf" srcId="{9210ACE7-73DC-496C-B13C-DC09B523D8F5}" destId="{C6E5A0E5-F278-4AFD-BDCF-2E198A6B0D02}" srcOrd="8" destOrd="0" presId="urn:microsoft.com/office/officeart/2011/layout/RadialPictureList"/>
    <dgm:cxn modelId="{9726621B-6B0D-4265-A1B2-BDED4702B325}" type="presParOf" srcId="{C6E5A0E5-F278-4AFD-BDCF-2E198A6B0D02}" destId="{43C448DC-7461-45BE-B9F7-484ADD1A7A21}" srcOrd="0" destOrd="0" presId="urn:microsoft.com/office/officeart/2011/layout/RadialPictureList"/>
    <dgm:cxn modelId="{C34D0B31-6D42-4C70-98F0-A29A5C9E4ED5}" type="presParOf" srcId="{9210ACE7-73DC-496C-B13C-DC09B523D8F5}" destId="{EE291C48-F245-4B77-8876-D7CC440CC93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18F21-2AC1-4D27-ADCF-564497FA7640}">
      <dsp:nvSpPr>
        <dsp:cNvPr id="0" name=""/>
        <dsp:cNvSpPr/>
      </dsp:nvSpPr>
      <dsp:spPr>
        <a:xfrm>
          <a:off x="318028" y="1570445"/>
          <a:ext cx="1900878" cy="19007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venir Next LT Pro" panose="020B0504020202020204" pitchFamily="34" charset="0"/>
            </a:rPr>
            <a:t>ISSAI 3000</a:t>
          </a:r>
        </a:p>
      </dsp:txBody>
      <dsp:txXfrm>
        <a:off x="596405" y="1848797"/>
        <a:ext cx="1344124" cy="1344004"/>
      </dsp:txXfrm>
    </dsp:sp>
    <dsp:sp modelId="{04ECBF08-0555-43BB-9D7A-24951C52DFED}">
      <dsp:nvSpPr>
        <dsp:cNvPr id="0" name=""/>
        <dsp:cNvSpPr/>
      </dsp:nvSpPr>
      <dsp:spPr>
        <a:xfrm>
          <a:off x="-45078" y="552846"/>
          <a:ext cx="3831335" cy="3993788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5">
                <a:hueOff val="1525210"/>
                <a:satOff val="2980"/>
                <a:lumOff val="-15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25210"/>
                <a:satOff val="2980"/>
                <a:lumOff val="-15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25210"/>
                <a:satOff val="2980"/>
                <a:lumOff val="-15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AD368-F6F3-41F4-8C0A-DB34C3EEE309}">
      <dsp:nvSpPr>
        <dsp:cNvPr id="0" name=""/>
        <dsp:cNvSpPr/>
      </dsp:nvSpPr>
      <dsp:spPr>
        <a:xfrm>
          <a:off x="2234931" y="396082"/>
          <a:ext cx="1018526" cy="101831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1036A5-9CF7-455C-B043-3DFF4FBFC6A8}">
      <dsp:nvSpPr>
        <dsp:cNvPr id="0" name=""/>
        <dsp:cNvSpPr/>
      </dsp:nvSpPr>
      <dsp:spPr>
        <a:xfrm>
          <a:off x="3346235" y="375072"/>
          <a:ext cx="2004611" cy="9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b="0" kern="1200" dirty="0">
              <a:latin typeface="Avenir Next LT Pro" panose="020B0504020202020204" pitchFamily="34" charset="0"/>
            </a:rPr>
            <a:t>Audit Criteria</a:t>
          </a:r>
        </a:p>
      </dsp:txBody>
      <dsp:txXfrm>
        <a:off x="3346235" y="375072"/>
        <a:ext cx="2004611" cy="985745"/>
      </dsp:txXfrm>
    </dsp:sp>
    <dsp:sp modelId="{4EAF3702-8495-4562-B9CC-B5848B5DE092}">
      <dsp:nvSpPr>
        <dsp:cNvPr id="0" name=""/>
        <dsp:cNvSpPr/>
      </dsp:nvSpPr>
      <dsp:spPr>
        <a:xfrm>
          <a:off x="3041737" y="1422322"/>
          <a:ext cx="1018526" cy="101831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FF5E1E-82CB-4948-9845-FA042DA3B760}">
      <dsp:nvSpPr>
        <dsp:cNvPr id="0" name=""/>
        <dsp:cNvSpPr/>
      </dsp:nvSpPr>
      <dsp:spPr>
        <a:xfrm>
          <a:off x="4080550" y="1362286"/>
          <a:ext cx="1363430" cy="9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b="0" kern="1200" dirty="0">
              <a:latin typeface="Avenir Next LT Pro" panose="020B0504020202020204" pitchFamily="34" charset="0"/>
            </a:rPr>
            <a:t>Audit Risk</a:t>
          </a:r>
        </a:p>
      </dsp:txBody>
      <dsp:txXfrm>
        <a:off x="4080550" y="1362286"/>
        <a:ext cx="1363430" cy="985745"/>
      </dsp:txXfrm>
    </dsp:sp>
    <dsp:sp modelId="{4339CBC0-5BEA-478A-8151-E32A94DF0AA0}">
      <dsp:nvSpPr>
        <dsp:cNvPr id="0" name=""/>
        <dsp:cNvSpPr/>
      </dsp:nvSpPr>
      <dsp:spPr>
        <a:xfrm>
          <a:off x="2983339" y="2738856"/>
          <a:ext cx="1018526" cy="1018314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7C4741-FC10-445B-944D-511EE45F14D3}">
      <dsp:nvSpPr>
        <dsp:cNvPr id="0" name=""/>
        <dsp:cNvSpPr/>
      </dsp:nvSpPr>
      <dsp:spPr>
        <a:xfrm>
          <a:off x="4007982" y="2751069"/>
          <a:ext cx="1543744" cy="9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b="0" kern="1200" dirty="0">
              <a:latin typeface="Avenir Next LT Pro" panose="020B0504020202020204" pitchFamily="34" charset="0"/>
            </a:rPr>
            <a:t>Materiality</a:t>
          </a:r>
        </a:p>
      </dsp:txBody>
      <dsp:txXfrm>
        <a:off x="4007982" y="2751069"/>
        <a:ext cx="1543744" cy="985745"/>
      </dsp:txXfrm>
    </dsp:sp>
    <dsp:sp modelId="{43C448DC-7461-45BE-B9F7-484ADD1A7A21}">
      <dsp:nvSpPr>
        <dsp:cNvPr id="0" name=""/>
        <dsp:cNvSpPr/>
      </dsp:nvSpPr>
      <dsp:spPr>
        <a:xfrm>
          <a:off x="2326833" y="3720259"/>
          <a:ext cx="1018526" cy="101831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291C48-F245-4B77-8876-D7CC440CC93B}">
      <dsp:nvSpPr>
        <dsp:cNvPr id="0" name=""/>
        <dsp:cNvSpPr/>
      </dsp:nvSpPr>
      <dsp:spPr>
        <a:xfrm>
          <a:off x="3450231" y="3831170"/>
          <a:ext cx="2096956" cy="98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b="0" kern="1200" dirty="0">
              <a:latin typeface="Avenir Next LT Pro" panose="020B0504020202020204" pitchFamily="34" charset="0"/>
            </a:rPr>
            <a:t>Audit Evidence</a:t>
          </a:r>
        </a:p>
      </dsp:txBody>
      <dsp:txXfrm>
        <a:off x="3450231" y="3831170"/>
        <a:ext cx="2096956" cy="98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628DE08-6F92-4C72-B867-AFEFFBF5FC1C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5E567CE5-ADB0-452D-8440-347EB49B3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67CE5-ADB0-452D-8440-347EB49B3B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67CE5-ADB0-452D-8440-347EB49B3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4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67CE5-ADB0-452D-8440-347EB49B3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67CE5-ADB0-452D-8440-347EB49B3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67CE5-ADB0-452D-8440-347EB49B3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9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9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6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6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5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yperlinks/Sand%20Mining.pptx" TargetMode="External"/><Relationship Id="rId3" Type="http://schemas.openxmlformats.org/officeDocument/2006/relationships/hyperlink" Target="Hyperlinks/Env%20Cleanancr.pptx" TargetMode="External"/><Relationship Id="rId7" Type="http://schemas.openxmlformats.org/officeDocument/2006/relationships/hyperlink" Target="Hyperlinks/UAV%20Mineral.pptx" TargetMode="Externa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hyperlink" Target="Hyperlinks/Movement%20of%20equipment.ppt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etwork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xpixel.net/India-Flag-India-Backdrop-Background-Country-Flag-30967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faq.org/posts/2017/08/how-data-analytics-affecting-our-everyday-live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Earthquake_remote_sensing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pedometria.org/cursos/geoprocessamento/01-objetivo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yperlinks/Height%20&amp;%20Canopy.pptx" TargetMode="External"/><Relationship Id="rId3" Type="http://schemas.openxmlformats.org/officeDocument/2006/relationships/hyperlink" Target="Hyperlinks/Risk%20Area%20Plantation.pptx" TargetMode="External"/><Relationship Id="rId7" Type="http://schemas.openxmlformats.org/officeDocument/2006/relationships/hyperlink" Target="Hyperlinks/Drainage%20Pattern.pptx" TargetMode="Externa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yperlinks/Count%20of%20Trees.pptx" TargetMode="External"/><Relationship Id="rId5" Type="http://schemas.openxmlformats.org/officeDocument/2006/relationships/hyperlink" Target="Hyperlinks/100%25%20coverage%20Plantation.pptx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ometria.org/cursos/geoprocessamento/01-objetivos/" TargetMode="External"/><Relationship Id="rId7" Type="http://schemas.openxmlformats.org/officeDocument/2006/relationships/hyperlink" Target="Hyperlinks/Sewer%20Lines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yperlinks/Drainage.pptx" TargetMode="External"/><Relationship Id="rId5" Type="http://schemas.openxmlformats.org/officeDocument/2006/relationships/hyperlink" Target="Hyperlinks/Waterbodies.pptx" TargetMode="External"/><Relationship Id="rId4" Type="http://schemas.openxmlformats.org/officeDocument/2006/relationships/hyperlink" Target="Hyperlinks/Thematic%20layers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9929C-E7CF-CE38-A0B9-D5EC414D2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0" y="1846412"/>
            <a:ext cx="6465574" cy="331003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Leveraging Scientific and Technological tools for conducting performance Audits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EC608-7E7C-BB07-440F-BBFA2DA79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624" y="5092229"/>
            <a:ext cx="6684264" cy="10056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PRESENTATION BY SAI INDIA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57A5AFD-EF5F-EC8C-1C8B-EABA71199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7"/>
          <a:stretch/>
        </p:blipFill>
        <p:spPr>
          <a:xfrm>
            <a:off x="6892598" y="0"/>
            <a:ext cx="5299401" cy="6794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2DDB6-E9E5-7325-0B64-A4F200916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83" r="14941"/>
          <a:stretch/>
        </p:blipFill>
        <p:spPr>
          <a:xfrm>
            <a:off x="106965" y="146164"/>
            <a:ext cx="1177599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CB27-1816-0CDE-93D1-12994592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6" y="169243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Impact of audit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B2E3B-50FD-D6B8-4F6B-F4C1C3D5CB19}"/>
              </a:ext>
            </a:extLst>
          </p:cNvPr>
          <p:cNvSpPr txBox="1"/>
          <p:nvPr/>
        </p:nvSpPr>
        <p:spPr>
          <a:xfrm>
            <a:off x="772885" y="1816784"/>
            <a:ext cx="4550229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i="0" u="none" strike="noStrike" baseline="0" dirty="0">
                <a:latin typeface="Avenir Next LT Pro"/>
                <a:cs typeface="Calibri Light" panose="020F0302020204030204" pitchFamily="34" charset="0"/>
              </a:rPr>
              <a:t>The audited entity immediately initiated the following actions:</a:t>
            </a:r>
          </a:p>
          <a:p>
            <a:pPr algn="just">
              <a:lnSpc>
                <a:spcPct val="150000"/>
              </a:lnSpc>
            </a:pPr>
            <a:endParaRPr lang="en-US" sz="400" i="0" u="none" strike="noStrike" baseline="0" dirty="0">
              <a:latin typeface="Avenir Next LT Pro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Avenir Next LT Pro"/>
                <a:cs typeface="Calibri Light" panose="020F0302020204030204" pitchFamily="34" charset="0"/>
              </a:rPr>
              <a:t>Reconciliation of databases between Bangalore Development Authority and the City's municipal corporation.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u="none" strike="noStrike" baseline="0" dirty="0">
                <a:latin typeface="Avenir Next LT Pro"/>
                <a:cs typeface="Calibri Light" panose="020F0302020204030204" pitchFamily="34" charset="0"/>
              </a:rPr>
              <a:t>Entrusting the maintenance of storm- water drains on annual contract.</a:t>
            </a:r>
            <a:endParaRPr lang="en-US" dirty="0">
              <a:latin typeface="Avenir Next LT Pro"/>
              <a:cs typeface="Calibri Light" panose="020F0302020204030204" pitchFamily="34" charset="0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5E159134-8EE4-C65B-131A-20813C6F1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99" y="760490"/>
            <a:ext cx="5543416" cy="52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15E0-B084-1F43-E5B4-92D6E43D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155900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Use of </a:t>
            </a:r>
            <a:r>
              <a:rPr lang="en-US" sz="2800" b="1" dirty="0" err="1"/>
              <a:t>uav</a:t>
            </a:r>
            <a:r>
              <a:rPr lang="en-US" sz="2800" b="1" dirty="0"/>
              <a:t> in Mineral Wealth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33043B-CB11-4645-71CC-FFF79458955F}"/>
              </a:ext>
            </a:extLst>
          </p:cNvPr>
          <p:cNvSpPr txBox="1">
            <a:spLocks/>
          </p:cNvSpPr>
          <p:nvPr/>
        </p:nvSpPr>
        <p:spPr>
          <a:xfrm>
            <a:off x="546260" y="1179175"/>
            <a:ext cx="10493828" cy="965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i="1" dirty="0">
                <a:latin typeface="Avenir Next LT Pro Light" panose="020B0304020202020204" pitchFamily="34" charset="0"/>
              </a:rPr>
              <a:t>Objective</a:t>
            </a:r>
            <a:r>
              <a:rPr lang="en-US" sz="2000" i="1" dirty="0">
                <a:latin typeface="Avenir Next LT Pro Light" panose="020B0304020202020204" pitchFamily="34" charset="0"/>
              </a:rPr>
              <a:t>: To ascertain whether the controls of system of mineral administration were adequate and effective to facilitate revenue </a:t>
            </a:r>
            <a:r>
              <a:rPr lang="en-US" sz="2000" i="1" dirty="0" err="1">
                <a:latin typeface="Avenir Next LT Pro Light" panose="020B0304020202020204" pitchFamily="34" charset="0"/>
              </a:rPr>
              <a:t>maximisation</a:t>
            </a:r>
            <a:r>
              <a:rPr lang="en-US" sz="2000" i="1" dirty="0">
                <a:latin typeface="Avenir Next LT Pro Light" panose="020B0304020202020204" pitchFamily="34" charset="0"/>
              </a:rPr>
              <a:t> and sustainable mineral exploration.</a:t>
            </a:r>
          </a:p>
          <a:p>
            <a:pPr algn="just"/>
            <a:endParaRPr lang="en-US" sz="2000" dirty="0"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6231-C527-07AD-8972-168199A7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930619"/>
            <a:ext cx="10339453" cy="338309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b="1" i="1" dirty="0">
                <a:latin typeface="Avenir Next LT Pro Light" panose="020B0304020202020204" pitchFamily="34" charset="0"/>
              </a:rPr>
              <a:t>Challenges faced: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Next LT Pro Light" panose="020B0304020202020204" pitchFamily="34" charset="0"/>
              </a:rPr>
              <a:t>Verification of compliance to the Mining Plan and the conditions in the Environmental clearance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Next LT Pro Light" panose="020B0304020202020204" pitchFamily="34" charset="0"/>
              </a:rPr>
              <a:t>Quantification (volume and value) of the extent of illegal mining activities carried out.          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Next LT Pro Light" panose="020B0304020202020204" pitchFamily="34" charset="0"/>
              </a:rPr>
              <a:t>Traditional methodology of joint physical verification was insufficient to prove weaknesses in control mechanisms leading to illegal mining and determine impact.</a:t>
            </a:r>
          </a:p>
        </p:txBody>
      </p:sp>
      <p:sp>
        <p:nvSpPr>
          <p:cNvPr id="6" name="Oval 5"/>
          <p:cNvSpPr/>
          <p:nvPr/>
        </p:nvSpPr>
        <p:spPr>
          <a:xfrm>
            <a:off x="44681" y="73879"/>
            <a:ext cx="815398" cy="7320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82147" y="209074"/>
            <a:ext cx="59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07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15E0-B084-1F43-E5B4-92D6E43D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155900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Leveraging scientific tools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A7002FA-C917-86AD-668C-4A3061E5B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" y="1306039"/>
            <a:ext cx="1317171" cy="1371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16256-62C1-A603-EBE3-A348491FA84E}"/>
              </a:ext>
            </a:extLst>
          </p:cNvPr>
          <p:cNvSpPr txBox="1"/>
          <p:nvPr/>
        </p:nvSpPr>
        <p:spPr>
          <a:xfrm>
            <a:off x="2236206" y="1022058"/>
            <a:ext cx="9244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venir Next LT Pro" panose="020B0504020202020204"/>
              </a:rPr>
              <a:t>Mining co-ordinates, as defined in the approved </a:t>
            </a:r>
            <a:r>
              <a:rPr lang="en-US" b="1" dirty="0">
                <a:latin typeface="Avenir Next LT Pro" panose="020B0504020202020204"/>
              </a:rPr>
              <a:t>Mining Plan</a:t>
            </a:r>
            <a:r>
              <a:rPr lang="en-US" dirty="0">
                <a:latin typeface="Avenir Next LT Pro" panose="020B0504020202020204"/>
              </a:rPr>
              <a:t> and those approved in the </a:t>
            </a:r>
            <a:r>
              <a:rPr lang="en-US" b="1" dirty="0">
                <a:latin typeface="Avenir Next LT Pro" panose="020B0504020202020204"/>
              </a:rPr>
              <a:t>Environmental Clearance</a:t>
            </a:r>
            <a:r>
              <a:rPr lang="en-US" dirty="0">
                <a:latin typeface="Avenir Next LT Pro" panose="020B0504020202020204"/>
              </a:rPr>
              <a:t> were mapped in Google Earth and respective polygons </a:t>
            </a:r>
            <a:r>
              <a:rPr lang="en-US" dirty="0">
                <a:latin typeface="Avenir Next LT Pro" panose="020B0504020202020204"/>
                <a:hlinkClick r:id="rId3" action="ppaction://hlinkpres?slideindex=1&amp;slidetitle="/>
              </a:rPr>
              <a:t>were compared</a:t>
            </a:r>
            <a:r>
              <a:rPr lang="en-US" dirty="0">
                <a:latin typeface="Avenir Next LT Pro" panose="020B0504020202020204"/>
              </a:rPr>
              <a:t>.</a:t>
            </a:r>
          </a:p>
          <a:p>
            <a:pPr algn="just"/>
            <a:endParaRPr lang="en-US" dirty="0">
              <a:latin typeface="Avenir Next LT Pro" panose="020B0504020202020204"/>
            </a:endParaRPr>
          </a:p>
          <a:p>
            <a:pPr algn="just"/>
            <a:r>
              <a:rPr lang="en-US" dirty="0">
                <a:latin typeface="Avenir Next LT Pro" panose="020B0504020202020204"/>
              </a:rPr>
              <a:t>Similarly, the Historical Timeline feature was utilized to analyze presence and </a:t>
            </a:r>
            <a:r>
              <a:rPr lang="en-US" dirty="0">
                <a:latin typeface="Avenir Next LT Pro" panose="020B0504020202020204"/>
                <a:hlinkClick r:id="rId4" action="ppaction://hlinkpres?slideindex=1&amp;slidetitle="/>
              </a:rPr>
              <a:t>movement</a:t>
            </a:r>
            <a:r>
              <a:rPr lang="en-US" dirty="0">
                <a:latin typeface="Avenir Next LT Pro" panose="020B0504020202020204"/>
              </a:rPr>
              <a:t> of equipment beyond the permitted hours.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B0881-98D8-118A-666D-088AE0DC6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98" y="3330383"/>
            <a:ext cx="2482022" cy="2047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E0679-A51E-BF68-0A9F-5E7C4176F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4" y="3478491"/>
            <a:ext cx="3153052" cy="1899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6D3B9-A6EA-77C8-7460-20A88B72E20C}"/>
              </a:ext>
            </a:extLst>
          </p:cNvPr>
          <p:cNvSpPr txBox="1"/>
          <p:nvPr/>
        </p:nvSpPr>
        <p:spPr>
          <a:xfrm>
            <a:off x="4974775" y="5399994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venir Next LT Pro" panose="020B0504020202020204"/>
                <a:ea typeface="Calibri" panose="020F0502020204030204" pitchFamily="34" charset="0"/>
              </a:rPr>
              <a:t>Quad Copter</a:t>
            </a:r>
            <a:endParaRPr lang="en-US" b="1" dirty="0">
              <a:latin typeface="Avenir Next LT Pro" panose="020B05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36FA0-6C1A-5994-9996-19B1B4D84ED1}"/>
              </a:ext>
            </a:extLst>
          </p:cNvPr>
          <p:cNvSpPr txBox="1"/>
          <p:nvPr/>
        </p:nvSpPr>
        <p:spPr>
          <a:xfrm>
            <a:off x="1848324" y="5378222"/>
            <a:ext cx="1371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venir Next LT Pro" panose="020B0504020202020204"/>
                <a:ea typeface="Calibri" panose="020F0502020204030204" pitchFamily="34" charset="0"/>
                <a:hlinkClick r:id="rId7" action="ppaction://hlinkpres?slideindex=1&amp;slidetitle="/>
              </a:rPr>
              <a:t>Fixed Wing</a:t>
            </a:r>
            <a:endParaRPr lang="en-US" b="1" dirty="0">
              <a:latin typeface="Avenir Next LT Pro" panose="020B050402020202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E1087F-9402-CAF9-41AF-0471030B5CC9}"/>
              </a:ext>
            </a:extLst>
          </p:cNvPr>
          <p:cNvSpPr/>
          <p:nvPr/>
        </p:nvSpPr>
        <p:spPr>
          <a:xfrm>
            <a:off x="8748643" y="3668486"/>
            <a:ext cx="1872539" cy="161873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/>
              </a:rPr>
              <a:t>Excess Sand </a:t>
            </a:r>
            <a:r>
              <a:rPr lang="en-US" b="1" dirty="0">
                <a:solidFill>
                  <a:schemeClr val="bg1"/>
                </a:solidFill>
                <a:latin typeface="Avenir Next LT Pro" panose="020B0504020202020204"/>
                <a:hlinkClick r:id="rId8" action="ppaction://hlinkpres?slideindex=1&amp;slidetitle="/>
              </a:rPr>
              <a:t>Mining</a:t>
            </a:r>
            <a:endParaRPr lang="en-US" b="1" dirty="0">
              <a:solidFill>
                <a:schemeClr val="bg1"/>
              </a:solidFill>
              <a:latin typeface="Avenir Next LT Pro" panose="020B050402020202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2CE276-BDA2-0FB9-8557-3276C8FDEE05}"/>
              </a:ext>
            </a:extLst>
          </p:cNvPr>
          <p:cNvCxnSpPr>
            <a:cxnSpLocks/>
          </p:cNvCxnSpPr>
          <p:nvPr/>
        </p:nvCxnSpPr>
        <p:spPr>
          <a:xfrm flipV="1">
            <a:off x="7380753" y="4561061"/>
            <a:ext cx="1287983" cy="9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324D-7AE0-ADC7-1B32-D507007C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49" y="114308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Impact of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DD654-43D0-5EAF-0920-269D12FD04B5}"/>
              </a:ext>
            </a:extLst>
          </p:cNvPr>
          <p:cNvSpPr txBox="1">
            <a:spLocks/>
          </p:cNvSpPr>
          <p:nvPr/>
        </p:nvSpPr>
        <p:spPr>
          <a:xfrm>
            <a:off x="2489360" y="1157360"/>
            <a:ext cx="8739254" cy="94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i="1" dirty="0">
              <a:latin typeface="Avenir Next LT Pro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53789-48C9-3CCB-788F-082F4C1EA6BC}"/>
              </a:ext>
            </a:extLst>
          </p:cNvPr>
          <p:cNvSpPr txBox="1"/>
          <p:nvPr/>
        </p:nvSpPr>
        <p:spPr>
          <a:xfrm>
            <a:off x="876569" y="1305842"/>
            <a:ext cx="10601608" cy="534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algn="just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State government accepted the following observations: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venir Next LT Pro Light" panose="020B0304020202020204" pitchFamily="34" charset="0"/>
              </a:rPr>
              <a:t>Independent analysis of audit through UAV revealed illegal removal of limestone and granite that resulted in non-collection of royalty and cost of minerals of around $ 0.96 million.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venir Next LT Pro Light" panose="020B0304020202020204" pitchFamily="34" charset="0"/>
              </a:rPr>
              <a:t>Excess removal of granite and rough stone to the tune of around $ 70.75 million over and above the mining plan.</a:t>
            </a:r>
          </a:p>
          <a:p>
            <a:r>
              <a:rPr lang="en-US" dirty="0"/>
              <a:t>Executive has created a mining tenement registry (master database of geo-tagged mining)</a:t>
            </a:r>
          </a:p>
          <a:p>
            <a:r>
              <a:rPr lang="en-US" dirty="0"/>
              <a:t>State Government has started monitoring illegal mining activity both in leased and non-leased areas.</a:t>
            </a:r>
          </a:p>
          <a:p>
            <a:pPr lvl="1" algn="just"/>
            <a:endParaRPr lang="en-US" sz="2400" b="1" dirty="0">
              <a:latin typeface="Avenir Next LT Pro Light" panose="020B03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324D-7AE0-ADC7-1B32-D507007C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49" y="114308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Data-led audit of GST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DD654-43D0-5EAF-0920-269D12FD04B5}"/>
              </a:ext>
            </a:extLst>
          </p:cNvPr>
          <p:cNvSpPr txBox="1">
            <a:spLocks/>
          </p:cNvSpPr>
          <p:nvPr/>
        </p:nvSpPr>
        <p:spPr>
          <a:xfrm>
            <a:off x="2489360" y="1157360"/>
            <a:ext cx="8739254" cy="94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i="1" dirty="0">
              <a:latin typeface="Avenir Next LT Pro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53789-48C9-3CCB-788F-082F4C1EA6BC}"/>
              </a:ext>
            </a:extLst>
          </p:cNvPr>
          <p:cNvSpPr txBox="1"/>
          <p:nvPr/>
        </p:nvSpPr>
        <p:spPr>
          <a:xfrm>
            <a:off x="963386" y="995820"/>
            <a:ext cx="10453034" cy="5187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algn="just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India has a unified indirect taxation system (GST) for taxing domestic consumption of goods &amp; services. GST was rolled out in 2017.</a:t>
            </a:r>
          </a:p>
          <a:p>
            <a:r>
              <a:rPr lang="en-US" dirty="0"/>
              <a:t>C&amp;AG has access to pan-India taxpayer data at GSTN and to back-end systems of the Tax Department.</a:t>
            </a:r>
          </a:p>
          <a:p>
            <a:r>
              <a:rPr lang="en-US" dirty="0"/>
              <a:t>Risk assessment based on analysis of pan India data and  the results are forwarded to field offices</a:t>
            </a:r>
          </a:p>
          <a:p>
            <a:r>
              <a:rPr lang="en-US" dirty="0"/>
              <a:t>Data-led audit has led to</a:t>
            </a:r>
          </a:p>
          <a:p>
            <a:pPr lvl="1">
              <a:buSzPct val="72000"/>
              <a:buFont typeface="Wingdings" panose="05000000000000000000" pitchFamily="2" charset="2"/>
              <a:buChar char="ü"/>
            </a:pPr>
            <a:r>
              <a:rPr lang="en-US" sz="2000" dirty="0">
                <a:latin typeface="Avenir Next LT Pro Light" panose="020B0304020202020204" pitchFamily="34" charset="0"/>
              </a:rPr>
              <a:t>Transition from generic risk assessment at unit level to more comprehensive subject-matter risk assessment in areas such as registrations, return scrutiny/assessment </a:t>
            </a:r>
            <a:r>
              <a:rPr lang="en-US" sz="2000" dirty="0" err="1">
                <a:latin typeface="Avenir Next LT Pro Light" panose="020B0304020202020204" pitchFamily="34" charset="0"/>
              </a:rPr>
              <a:t>etc</a:t>
            </a:r>
            <a:endParaRPr lang="en-US" sz="2000" dirty="0">
              <a:latin typeface="Avenir Next LT Pro Light" panose="020B0304020202020204" pitchFamily="34" charset="0"/>
            </a:endParaRPr>
          </a:p>
          <a:p>
            <a:pPr lvl="1" algn="just">
              <a:buSzPct val="72000"/>
              <a:buFont typeface="Wingdings" panose="05000000000000000000" pitchFamily="2" charset="2"/>
              <a:buChar char="ü"/>
            </a:pPr>
            <a:r>
              <a:rPr lang="en-US" sz="2000" dirty="0">
                <a:latin typeface="Avenir Next LT Pro Light" panose="020B0304020202020204" pitchFamily="34" charset="0"/>
              </a:rPr>
              <a:t>Online audit of fully digitized aspects of GST administration through remote access</a:t>
            </a:r>
          </a:p>
          <a:p>
            <a:pPr lvl="1" algn="just">
              <a:buSzPct val="72000"/>
              <a:buFont typeface="Wingdings" panose="05000000000000000000" pitchFamily="2" charset="2"/>
              <a:buChar char="ü"/>
            </a:pPr>
            <a:r>
              <a:rPr lang="en-US" sz="2000" dirty="0">
                <a:latin typeface="Avenir Next LT Pro Light" panose="020B0304020202020204" pitchFamily="34" charset="0"/>
              </a:rPr>
              <a:t>Uniformity in auditing approach.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AE5D-ADD9-48BC-9D73-67645B55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169" y="962673"/>
            <a:ext cx="7964305" cy="894517"/>
          </a:xfrm>
        </p:spPr>
        <p:txBody>
          <a:bodyPr anchor="b">
            <a:noAutofit/>
          </a:bodyPr>
          <a:lstStyle/>
          <a:p>
            <a:r>
              <a:rPr lang="en-US" sz="1800" b="1" dirty="0"/>
              <a:t>Network analysis to detect relationship among Entities </a:t>
            </a:r>
            <a:r>
              <a:rPr lang="en-US" sz="1800" b="1" dirty="0">
                <a:solidFill>
                  <a:srgbClr val="C00000"/>
                </a:solidFill>
              </a:rPr>
              <a:t>(Creating network relation using R </a:t>
            </a:r>
            <a:r>
              <a:rPr lang="en-US" sz="1800" b="1" dirty="0" err="1">
                <a:solidFill>
                  <a:srgbClr val="C00000"/>
                </a:solidFill>
              </a:rPr>
              <a:t>programme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  <a:endParaRPr lang="en-IN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99111-1C78-4DD1-AF11-62E94C9B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169" y="2171614"/>
            <a:ext cx="8172534" cy="15707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venir Next LT Pro"/>
              </a:rPr>
              <a:t>Methods adopted: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latin typeface="Avenir Next LT Pro"/>
              </a:rPr>
              <a:t>Network Analysis was done on EPCG database using R-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latin typeface="Avenir Next LT Pro"/>
              </a:rPr>
              <a:t>The </a:t>
            </a:r>
            <a:r>
              <a:rPr lang="en-US" sz="2100" dirty="0" err="1">
                <a:latin typeface="Avenir Next LT Pro"/>
              </a:rPr>
              <a:t>igraph</a:t>
            </a:r>
            <a:r>
              <a:rPr lang="en-US" sz="2100" dirty="0">
                <a:latin typeface="Avenir Next LT Pro"/>
              </a:rPr>
              <a:t> library was used for mapping the relationship on the IEC Code using four fields i.e. APP_TELE_211, APP_EMAIL_211, EXPO_PAN_211 and EXP_ACNO_211 </a:t>
            </a:r>
            <a:endParaRPr lang="en-IN" sz="2100" dirty="0">
              <a:latin typeface="Avenir Next LT Pro"/>
            </a:endParaRPr>
          </a:p>
          <a:p>
            <a:pPr marL="0" indent="0" algn="just">
              <a:buNone/>
            </a:pPr>
            <a:endParaRPr lang="en-IN" dirty="0"/>
          </a:p>
        </p:txBody>
      </p:sp>
      <p:pic>
        <p:nvPicPr>
          <p:cNvPr id="5" name="Picture 4" descr="Pins pinned on a white surface and connecting a black thread">
            <a:extLst>
              <a:ext uri="{FF2B5EF4-FFF2-40B4-BE49-F238E27FC236}">
                <a16:creationId xmlns:a16="http://schemas.microsoft.com/office/drawing/2014/main" id="{553E981E-FCA5-4E19-BD4B-86EC08634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2" r="42399" b="-1"/>
          <a:stretch/>
        </p:blipFill>
        <p:spPr>
          <a:xfrm>
            <a:off x="1095469" y="857251"/>
            <a:ext cx="2202651" cy="3172034"/>
          </a:xfrm>
          <a:prstGeom prst="rect">
            <a:avLst/>
          </a:prstGeom>
          <a:effectLst/>
        </p:spPr>
      </p:pic>
      <p:pic>
        <p:nvPicPr>
          <p:cNvPr id="7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6590DB44-4C24-46FC-B551-102485D6D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66" t="26953" r="24757" b="32908"/>
          <a:stretch/>
        </p:blipFill>
        <p:spPr>
          <a:xfrm>
            <a:off x="4070926" y="3852531"/>
            <a:ext cx="5595746" cy="202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C7D1F8-660B-BA4C-153B-23E40F7C650C}"/>
              </a:ext>
            </a:extLst>
          </p:cNvPr>
          <p:cNvSpPr txBox="1">
            <a:spLocks/>
          </p:cNvSpPr>
          <p:nvPr/>
        </p:nvSpPr>
        <p:spPr>
          <a:xfrm>
            <a:off x="573563" y="17173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Utilizing Data analytics tools in PA</a:t>
            </a:r>
          </a:p>
        </p:txBody>
      </p:sp>
    </p:spTree>
    <p:extLst>
      <p:ext uri="{BB962C8B-B14F-4D97-AF65-F5344CB8AC3E}">
        <p14:creationId xmlns:p14="http://schemas.microsoft.com/office/powerpoint/2010/main" val="174299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F59920-22EA-443D-21AA-4F8FDF44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1278969"/>
            <a:ext cx="5279569" cy="486057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venir Next LT Pro Light" panose="020B0304020202020204" pitchFamily="34" charset="0"/>
              </a:rPr>
              <a:t>GoI</a:t>
            </a:r>
            <a:r>
              <a:rPr lang="en-US" dirty="0">
                <a:latin typeface="Avenir Next LT Pro Light" panose="020B0304020202020204" pitchFamily="34" charset="0"/>
              </a:rPr>
              <a:t> program for promotion of digital literacy.</a:t>
            </a:r>
          </a:p>
          <a:p>
            <a:r>
              <a:rPr lang="en-US" dirty="0">
                <a:latin typeface="Avenir Next LT Pro Light" panose="020B0304020202020204" pitchFamily="34" charset="0"/>
              </a:rPr>
              <a:t>Data of sampled training centers taken up for image analysis. </a:t>
            </a:r>
          </a:p>
          <a:p>
            <a:r>
              <a:rPr lang="en-US" dirty="0">
                <a:latin typeface="Avenir Next LT Pro Light" panose="020B0304020202020204" pitchFamily="34" charset="0"/>
              </a:rPr>
              <a:t>Various python libraries such as </a:t>
            </a:r>
            <a:r>
              <a:rPr lang="en-US" dirty="0" err="1">
                <a:latin typeface="Avenir Next LT Pro Light" panose="020B0304020202020204" pitchFamily="34" charset="0"/>
              </a:rPr>
              <a:t>opencv</a:t>
            </a:r>
            <a:r>
              <a:rPr lang="en-US" dirty="0">
                <a:latin typeface="Avenir Next LT Pro Light" panose="020B0304020202020204" pitchFamily="34" charset="0"/>
              </a:rPr>
              <a:t>-python, pillow, face-recognition, </a:t>
            </a:r>
            <a:r>
              <a:rPr lang="en-US" dirty="0" err="1">
                <a:latin typeface="Avenir Next LT Pro Light" panose="020B0304020202020204" pitchFamily="34" charset="0"/>
              </a:rPr>
              <a:t>dlib</a:t>
            </a:r>
            <a:r>
              <a:rPr lang="en-US" dirty="0">
                <a:latin typeface="Avenir Next LT Pro Light" panose="020B0304020202020204" pitchFamily="34" charset="0"/>
              </a:rPr>
              <a:t> etc. were used for image analytics to detect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Next LT Pro Light" panose="020B0304020202020204" pitchFamily="34" charset="0"/>
              </a:rPr>
              <a:t>Duplicate images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Next LT Pro Light" panose="020B0304020202020204" pitchFamily="34" charset="0"/>
              </a:rPr>
              <a:t>Non-human images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Avenir Next LT Pro Light" panose="020B0304020202020204" pitchFamily="34" charset="0"/>
              </a:rPr>
              <a:t>Matching/same face in different images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B58FC6-FC2B-4745-3A93-BBCFC8FD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37" y="126748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Image Analytics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51EFF-C2AE-E6C5-0144-B729DF314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291"/>
          <a:stretch/>
        </p:blipFill>
        <p:spPr>
          <a:xfrm>
            <a:off x="7379283" y="1085796"/>
            <a:ext cx="4012615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A10EA-299E-071F-0341-00CBB06C5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22712"/>
          <a:stretch/>
        </p:blipFill>
        <p:spPr>
          <a:xfrm>
            <a:off x="7379283" y="2816627"/>
            <a:ext cx="4012616" cy="1558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149F31-5BB1-F517-D2AE-46002F666C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</a:extLst>
          </a:blip>
          <a:srcRect l="25614" t="-858" r="131" b="858"/>
          <a:stretch/>
        </p:blipFill>
        <p:spPr>
          <a:xfrm>
            <a:off x="7379283" y="4505954"/>
            <a:ext cx="4012616" cy="14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6ADEF-4C6E-79BF-AAA1-C4E4031AC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28"/>
          <a:stretch/>
        </p:blipFill>
        <p:spPr>
          <a:xfrm>
            <a:off x="592524" y="950614"/>
            <a:ext cx="5274876" cy="53324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B58FC6-FC2B-4745-3A93-BBCFC8FD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4" y="135802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Reverse geocoding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38A2D7DE-6032-4C68-E2BC-2E07D419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6" y="950613"/>
            <a:ext cx="4751613" cy="52057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15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F3D3-D4C0-6665-C6D3-0FDE14B8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127439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Significance of remote and data-led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589C00-606D-A618-929B-54FA401F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41" y="1686706"/>
            <a:ext cx="11201400" cy="4084701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Overcomes challenges faced in traditional methodologies and approach.</a:t>
            </a:r>
          </a:p>
          <a:p>
            <a:r>
              <a:rPr lang="en-US" dirty="0">
                <a:latin typeface="Avenir Next LT Pro Light" panose="020B0304020202020204" pitchFamily="34" charset="0"/>
              </a:rPr>
              <a:t>Improves efficiency of audit (required manpower, cost and time).</a:t>
            </a:r>
          </a:p>
          <a:p>
            <a:r>
              <a:rPr lang="en-US" dirty="0">
                <a:latin typeface="Avenir Next LT Pro Light" panose="020B0304020202020204" pitchFamily="34" charset="0"/>
              </a:rPr>
              <a:t>Provides better audit assurance.</a:t>
            </a:r>
          </a:p>
          <a:p>
            <a:r>
              <a:rPr lang="en-US" dirty="0">
                <a:latin typeface="Avenir Next LT Pro Light" panose="020B0304020202020204" pitchFamily="34" charset="0"/>
              </a:rPr>
              <a:t>Facilitates in giving specific and implementable recommendations.</a:t>
            </a:r>
          </a:p>
          <a:p>
            <a:r>
              <a:rPr lang="en-US" dirty="0">
                <a:latin typeface="Avenir Next LT Pro Light" panose="020B0304020202020204" pitchFamily="34" charset="0"/>
              </a:rPr>
              <a:t>Helps us to lead by example, in encouraging adoption of technology by the auditee, in control mechanisms and impact assessments.</a:t>
            </a:r>
          </a:p>
        </p:txBody>
      </p:sp>
    </p:spTree>
    <p:extLst>
      <p:ext uri="{BB962C8B-B14F-4D97-AF65-F5344CB8AC3E}">
        <p14:creationId xmlns:p14="http://schemas.microsoft.com/office/powerpoint/2010/main" val="1454961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19723-B378-FE12-FE26-63724612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969" y="2214175"/>
            <a:ext cx="4654088" cy="3500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</a:rPr>
              <a:t>Thank you</a:t>
            </a:r>
          </a:p>
        </p:txBody>
      </p:sp>
      <p:pic>
        <p:nvPicPr>
          <p:cNvPr id="2" name="Graphic 1" descr="Handshake">
            <a:extLst>
              <a:ext uri="{FF2B5EF4-FFF2-40B4-BE49-F238E27FC236}">
                <a16:creationId xmlns:a16="http://schemas.microsoft.com/office/drawing/2014/main" id="{18B36AF7-7A43-4D23-17DB-20AA7A9F1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551" y="1055661"/>
            <a:ext cx="4035879" cy="44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82EF-DC0B-30CD-B53C-79D33221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152400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2B6A-462D-D0AC-D73F-CD59E031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318" y="1319753"/>
            <a:ext cx="4012074" cy="4798018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r>
              <a:rPr lang="en-IN" dirty="0">
                <a:latin typeface="Avenir Next LT Pro" panose="020B0504020202020204" pitchFamily="34" charset="0"/>
              </a:rPr>
              <a:t>Mandated by the Constitution of India, SAI India promotes accountability, transparency and good governance </a:t>
            </a:r>
            <a:r>
              <a:rPr lang="en-US" dirty="0">
                <a:latin typeface="Avenir Next LT Pro" panose="020B0504020202020204" pitchFamily="34" charset="0"/>
              </a:rPr>
              <a:t>and  provides independent and credible assurance </a:t>
            </a:r>
            <a:r>
              <a:rPr lang="en-IN" dirty="0">
                <a:latin typeface="Avenir Next LT Pro" panose="020B0504020202020204" pitchFamily="34" charset="0"/>
              </a:rPr>
              <a:t>that public funds are being collected and used effectively and efficiently. </a:t>
            </a:r>
            <a:endParaRPr lang="en-US" dirty="0">
              <a:latin typeface="Avenir Next LT Pro" panose="020B05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US" dirty="0">
                <a:latin typeface="Avenir Next LT Pro" panose="020B0504020202020204" pitchFamily="34" charset="0"/>
              </a:rPr>
              <a:t>SAI India carries out Performance Audits, which include those in the areas of:</a:t>
            </a:r>
          </a:p>
          <a:p>
            <a:pPr lvl="1">
              <a:lnSpc>
                <a:spcPct val="100000"/>
              </a:lnSpc>
              <a:buSzPct val="60000"/>
            </a:pPr>
            <a:r>
              <a:rPr lang="en-US" dirty="0">
                <a:latin typeface="Avenir Next LT Pro" panose="020B0504020202020204" pitchFamily="34" charset="0"/>
              </a:rPr>
              <a:t>Welfare Schemes</a:t>
            </a:r>
          </a:p>
          <a:p>
            <a:pPr lvl="1">
              <a:lnSpc>
                <a:spcPct val="100000"/>
              </a:lnSpc>
              <a:buSzPct val="60000"/>
            </a:pPr>
            <a:r>
              <a:rPr lang="en-US" dirty="0">
                <a:latin typeface="Avenir Next LT Pro" panose="020B0504020202020204" pitchFamily="34" charset="0"/>
              </a:rPr>
              <a:t>Forest &amp; Environment</a:t>
            </a:r>
          </a:p>
          <a:p>
            <a:pPr lvl="1">
              <a:lnSpc>
                <a:spcPct val="100000"/>
              </a:lnSpc>
              <a:buSzPct val="60000"/>
            </a:pPr>
            <a:r>
              <a:rPr lang="en-US" dirty="0">
                <a:latin typeface="Avenir Next LT Pro" panose="020B0504020202020204" pitchFamily="34" charset="0"/>
              </a:rPr>
              <a:t>Disaster Management</a:t>
            </a:r>
          </a:p>
          <a:p>
            <a:pPr lvl="1">
              <a:lnSpc>
                <a:spcPct val="100000"/>
              </a:lnSpc>
              <a:buSzPct val="60000"/>
            </a:pPr>
            <a:r>
              <a:rPr lang="en-US" dirty="0">
                <a:latin typeface="Avenir Next LT Pro" panose="020B0504020202020204" pitchFamily="34" charset="0"/>
              </a:rPr>
              <a:t>Receipt Audit</a:t>
            </a:r>
          </a:p>
          <a:p>
            <a:pPr marL="457200" lvl="1" indent="0" algn="just">
              <a:buNone/>
            </a:pPr>
            <a:endParaRPr lang="en-US" dirty="0">
              <a:latin typeface="Avenir Next LT Pro" panose="020B0504020202020204" pitchFamily="34" charset="0"/>
            </a:endParaRPr>
          </a:p>
          <a:p>
            <a:pPr lvl="1" algn="just"/>
            <a:endParaRPr lang="en-US" dirty="0">
              <a:latin typeface="Avenir Next LT Pro" panose="020B0504020202020204" pitchFamily="34" charset="0"/>
            </a:endParaRPr>
          </a:p>
          <a:p>
            <a:pPr algn="just"/>
            <a:endParaRPr lang="en-US" sz="1800" dirty="0">
              <a:latin typeface="Avenir Next LT Pro" panose="020B05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D8A9F9-DCA3-AE88-041D-8467BEFC673A}"/>
              </a:ext>
            </a:extLst>
          </p:cNvPr>
          <p:cNvSpPr txBox="1">
            <a:spLocks/>
          </p:cNvSpPr>
          <p:nvPr/>
        </p:nvSpPr>
        <p:spPr>
          <a:xfrm>
            <a:off x="331607" y="1276730"/>
            <a:ext cx="3228022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atin typeface="Avenir Next LT Pro" panose="020B05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INDIA</a:t>
            </a:r>
          </a:p>
          <a:p>
            <a:endParaRPr lang="en-US" dirty="0"/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Seventh largest country in the world</a:t>
            </a:r>
          </a:p>
          <a:p>
            <a:pPr lvl="1"/>
            <a:endParaRPr lang="en-US" dirty="0">
              <a:latin typeface="Avenir Next LT Pro" panose="020B0504020202020204" pitchFamily="34" charset="0"/>
            </a:endParaRPr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Second most populous country</a:t>
            </a:r>
          </a:p>
          <a:p>
            <a:pPr marL="457200" lvl="1" indent="0">
              <a:buNone/>
            </a:pPr>
            <a:endParaRPr lang="en-US" dirty="0">
              <a:latin typeface="Avenir Next LT Pro" panose="020B0504020202020204" pitchFamily="34" charset="0"/>
            </a:endParaRPr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Largest democracy</a:t>
            </a:r>
          </a:p>
          <a:p>
            <a:pPr lvl="1"/>
            <a:endParaRPr lang="en-US" dirty="0">
              <a:latin typeface="Avenir Next LT Pro" panose="020B0504020202020204" pitchFamily="34" charset="0"/>
            </a:endParaRPr>
          </a:p>
          <a:p>
            <a:pPr lvl="1"/>
            <a:r>
              <a:rPr lang="en-US" dirty="0">
                <a:latin typeface="Avenir Next LT Pro" panose="020B0504020202020204" pitchFamily="34" charset="0"/>
              </a:rPr>
              <a:t>Fifth largest economy</a:t>
            </a:r>
          </a:p>
          <a:p>
            <a:pPr lvl="1"/>
            <a:endParaRPr lang="en-US" dirty="0">
              <a:latin typeface="Avenir Next LT Pro" panose="020B05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957D5E9-1BFB-BC15-A6E7-70D1A55CA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43681" y="2482998"/>
            <a:ext cx="3504636" cy="1892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152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D2A-B03D-FE0E-97D4-E7FD5BF6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173663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Performance Audit standards &amp;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F785B7-391A-82B1-1F30-41F01711F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326369"/>
              </p:ext>
            </p:extLst>
          </p:nvPr>
        </p:nvGraphicFramePr>
        <p:xfrm>
          <a:off x="368075" y="1066801"/>
          <a:ext cx="5580969" cy="513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07F71E-D7B8-BEB3-405F-5CF92D77567E}"/>
              </a:ext>
            </a:extLst>
          </p:cNvPr>
          <p:cNvCxnSpPr/>
          <p:nvPr/>
        </p:nvCxnSpPr>
        <p:spPr>
          <a:xfrm>
            <a:off x="5812971" y="1992086"/>
            <a:ext cx="2002972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67D921-76B9-E21B-D8F5-46C9D7266C7C}"/>
              </a:ext>
            </a:extLst>
          </p:cNvPr>
          <p:cNvSpPr txBox="1"/>
          <p:nvPr/>
        </p:nvSpPr>
        <p:spPr>
          <a:xfrm>
            <a:off x="8207828" y="1668920"/>
            <a:ext cx="200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Reliability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348867-4412-DD94-FC79-F8BFE7521A1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815943" y="1991909"/>
            <a:ext cx="391885" cy="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1B5E1A-9691-4CBA-E684-129B6C44CC94}"/>
              </a:ext>
            </a:extLst>
          </p:cNvPr>
          <p:cNvCxnSpPr>
            <a:cxnSpLocks/>
          </p:cNvCxnSpPr>
          <p:nvPr/>
        </p:nvCxnSpPr>
        <p:spPr>
          <a:xfrm flipV="1">
            <a:off x="6008913" y="2939144"/>
            <a:ext cx="1752604" cy="1088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BF8FB6-580B-9E24-0B8D-0914A9F7097C}"/>
              </a:ext>
            </a:extLst>
          </p:cNvPr>
          <p:cNvSpPr txBox="1"/>
          <p:nvPr/>
        </p:nvSpPr>
        <p:spPr>
          <a:xfrm>
            <a:off x="8207828" y="2538763"/>
            <a:ext cx="3320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Incomplete coverage of audit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Lack of in-depth analysis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950A7A-0238-D523-3F22-A626F14345A4}"/>
              </a:ext>
            </a:extLst>
          </p:cNvPr>
          <p:cNvCxnSpPr>
            <a:cxnSpLocks/>
          </p:cNvCxnSpPr>
          <p:nvPr/>
        </p:nvCxnSpPr>
        <p:spPr>
          <a:xfrm>
            <a:off x="7761516" y="2939144"/>
            <a:ext cx="446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5388723-0DCB-42F8-A7B7-78C50801A7E6}"/>
              </a:ext>
            </a:extLst>
          </p:cNvPr>
          <p:cNvSpPr txBox="1"/>
          <p:nvPr/>
        </p:nvSpPr>
        <p:spPr>
          <a:xfrm>
            <a:off x="8207828" y="4088432"/>
            <a:ext cx="332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Quantification of observations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806EB1-7DEC-6B39-46CA-4A42DC30BD7E}"/>
              </a:ext>
            </a:extLst>
          </p:cNvPr>
          <p:cNvCxnSpPr>
            <a:cxnSpLocks/>
          </p:cNvCxnSpPr>
          <p:nvPr/>
        </p:nvCxnSpPr>
        <p:spPr>
          <a:xfrm flipV="1">
            <a:off x="6008912" y="4299858"/>
            <a:ext cx="1752604" cy="1088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8E10F6-DCDF-C039-42F4-AFE8AD2394EF}"/>
              </a:ext>
            </a:extLst>
          </p:cNvPr>
          <p:cNvCxnSpPr>
            <a:cxnSpLocks/>
          </p:cNvCxnSpPr>
          <p:nvPr/>
        </p:nvCxnSpPr>
        <p:spPr>
          <a:xfrm>
            <a:off x="7761515" y="4299858"/>
            <a:ext cx="446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F5346E0-F2B7-B6CC-89AA-6A71596EBDEB}"/>
              </a:ext>
            </a:extLst>
          </p:cNvPr>
          <p:cNvSpPr txBox="1"/>
          <p:nvPr/>
        </p:nvSpPr>
        <p:spPr>
          <a:xfrm>
            <a:off x="8207827" y="5135118"/>
            <a:ext cx="3077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Inaccessibility to sample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 LT Pro" panose="020B05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33C089-7120-AEB7-F4AA-F59C5057BDC4}"/>
              </a:ext>
            </a:extLst>
          </p:cNvPr>
          <p:cNvCxnSpPr>
            <a:cxnSpLocks/>
          </p:cNvCxnSpPr>
          <p:nvPr/>
        </p:nvCxnSpPr>
        <p:spPr>
          <a:xfrm>
            <a:off x="6172200" y="5310748"/>
            <a:ext cx="1589317" cy="108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D700EE-5605-2C13-78A9-F573CACC3ACE}"/>
              </a:ext>
            </a:extLst>
          </p:cNvPr>
          <p:cNvCxnSpPr>
            <a:cxnSpLocks/>
          </p:cNvCxnSpPr>
          <p:nvPr/>
        </p:nvCxnSpPr>
        <p:spPr>
          <a:xfrm>
            <a:off x="7761516" y="5321632"/>
            <a:ext cx="4463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E18F21-2AC1-4D27-ADCF-564497FA7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CBF08-0555-43BB-9D7A-24951C52D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AD368-F6F3-41F4-8C0A-DB34C3EEE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036A5-9CF7-455C-B043-3DFF4FBFC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F3702-8495-4562-B9CC-B5848B5DE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F5E1E-82CB-4948-9845-FA042DA3B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9CBC0-5BEA-478A-8151-E32A94DF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7C4741-FC10-445B-944D-511EE45F1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448DC-7461-45BE-B9F7-484ADD1A7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91C48-F245-4B77-8876-D7CC440CC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/>
      <p:bldP spid="14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F6CB-9127-892F-56CE-B9456C9B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116553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Using scientific &amp; technological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771A-A1AA-DBEC-EB58-8DF5E5A5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05" y="5732527"/>
            <a:ext cx="10691265" cy="667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ISSAI 3000 (63 – 65) </a:t>
            </a:r>
            <a:r>
              <a:rPr lang="en-US" sz="1800" dirty="0">
                <a:latin typeface="Avenir Next LT Pro" panose="020B0504020202020204" pitchFamily="34" charset="0"/>
              </a:rPr>
              <a:t>– Augmenting professional competence &amp; engaging external expertise 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0BAC4-DF1F-D68D-3CB8-6CB439259022}"/>
              </a:ext>
            </a:extLst>
          </p:cNvPr>
          <p:cNvSpPr txBox="1"/>
          <p:nvPr/>
        </p:nvSpPr>
        <p:spPr>
          <a:xfrm>
            <a:off x="124063" y="2833587"/>
            <a:ext cx="39171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Remote Sensing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Process of obtaining information from a distance which can be used to assess certain features of the Earth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Surveying &amp; data collection - satellite, airplane &amp; UAVs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Spatial &amp; Temporal resolution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Allows retrieval of data in regions `which are difficult to access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A5B10-96FE-233A-9EB2-73D7DCFA99FF}"/>
              </a:ext>
            </a:extLst>
          </p:cNvPr>
          <p:cNvSpPr txBox="1"/>
          <p:nvPr/>
        </p:nvSpPr>
        <p:spPr>
          <a:xfrm>
            <a:off x="4308206" y="2833938"/>
            <a:ext cx="3575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Computer-based tool for mapping, analyzing and presenting all geographically referenced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Temporal, location and terrain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Helpful in risk analysis and audit design</a:t>
            </a:r>
          </a:p>
          <a:p>
            <a:endParaRPr lang="en-US" sz="1600" dirty="0">
              <a:latin typeface="Avenir Next LT Pro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A776F6-BD76-7953-FFC9-699C703AF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91742" y="883968"/>
            <a:ext cx="2670592" cy="1863853"/>
          </a:xfrm>
          <a:prstGeom prst="rect">
            <a:avLst/>
          </a:prstGeom>
        </p:spPr>
      </p:pic>
      <p:pic>
        <p:nvPicPr>
          <p:cNvPr id="16" name="Picture 1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6B60922-A4C7-46B5-DE99-5A8A9887B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2486" y="922210"/>
            <a:ext cx="2145238" cy="18256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8C7481-063F-7012-05D6-B77015AACB8B}"/>
              </a:ext>
            </a:extLst>
          </p:cNvPr>
          <p:cNvSpPr txBox="1"/>
          <p:nvPr/>
        </p:nvSpPr>
        <p:spPr>
          <a:xfrm>
            <a:off x="8150786" y="2833587"/>
            <a:ext cx="35755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Data Analytics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Collection -&gt; Analytics -&gt; Field Validation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Models/Reports highlight specific risk areas (outliers or anomalies) – basis for framing audit guidelines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Helps in analyzing 100% of electronic transactions rather than just a sample - assurance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venir Next LT Pro" panose="020B0504020202020204" pitchFamily="34" charset="0"/>
            </a:endParaRPr>
          </a:p>
          <a:p>
            <a:pPr algn="just"/>
            <a:endParaRPr lang="en-US" dirty="0">
              <a:latin typeface="Avenir Next LT Pro" panose="020B0504020202020204" pitchFamily="34" charset="0"/>
            </a:endParaRP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3E148612-1754-C99F-4457-22E95AE1F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29760" y="974954"/>
            <a:ext cx="2673949" cy="16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324D-7AE0-ADC7-1B32-D507007C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1" y="262331"/>
            <a:ext cx="11666899" cy="1371030"/>
          </a:xfrm>
        </p:spPr>
        <p:txBody>
          <a:bodyPr>
            <a:normAutofit/>
          </a:bodyPr>
          <a:lstStyle/>
          <a:p>
            <a:pPr algn="ctr" defTabSz="361950">
              <a:spcAft>
                <a:spcPts val="600"/>
              </a:spcAft>
              <a:tabLst>
                <a:tab pos="361950" algn="l"/>
              </a:tabLst>
            </a:pPr>
            <a:r>
              <a:rPr lang="en-US" sz="2000" b="1" dirty="0"/>
              <a:t>Use of UAV Technology in Assessment of Plantations in Forest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66DE-98DF-2865-3ED9-01F96549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43" y="2621380"/>
            <a:ext cx="4938248" cy="2835158"/>
          </a:xfrm>
        </p:spPr>
        <p:txBody>
          <a:bodyPr>
            <a:normAutofit/>
          </a:bodyPr>
          <a:lstStyle/>
          <a:p>
            <a:r>
              <a:rPr lang="en-US" sz="1800" b="1" i="1" dirty="0">
                <a:latin typeface="Avenir Next LT Pro Light" panose="020B0304020202020204" pitchFamily="34" charset="0"/>
              </a:rPr>
              <a:t>Challenges faced</a:t>
            </a:r>
            <a:r>
              <a:rPr lang="en-US" sz="1800" i="1" dirty="0">
                <a:latin typeface="Avenir Next LT Pro Light" panose="020B0304020202020204" pitchFamily="34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venir Next LT Pro Light" panose="020B0304020202020204" pitchFamily="34" charset="0"/>
              </a:rPr>
              <a:t>Vast area </a:t>
            </a:r>
            <a:r>
              <a:rPr lang="en-US" dirty="0">
                <a:latin typeface="Avenir Next LT Pro Light" panose="020B0304020202020204" pitchFamily="34" charset="0"/>
              </a:rPr>
              <a:t>under consideration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Avenir Next LT Pro Light" panose="020B0304020202020204" pitchFamily="34" charset="0"/>
              </a:rPr>
              <a:t>Inaccessibility</a:t>
            </a:r>
            <a:r>
              <a:rPr lang="en-US" dirty="0">
                <a:latin typeface="Avenir Next LT Pro Light" panose="020B0304020202020204" pitchFamily="34" charset="0"/>
              </a:rPr>
              <a:t> to the entire plantation site due to heavy vegetation, threat of wildlife, terrain </a:t>
            </a:r>
            <a:r>
              <a:rPr lang="en-US" dirty="0" err="1">
                <a:latin typeface="Avenir Next LT Pro Light" panose="020B0304020202020204" pitchFamily="34" charset="0"/>
              </a:rPr>
              <a:t>etc</a:t>
            </a:r>
            <a:endParaRPr lang="en-US" dirty="0">
              <a:latin typeface="Avenir Next LT Pro Light" panose="020B03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Avenir Next LT Pro Light" panose="020B0304020202020204" pitchFamily="34" charset="0"/>
              </a:rPr>
              <a:t>Plantation journals were </a:t>
            </a:r>
            <a:r>
              <a:rPr lang="en-US" b="1" dirty="0">
                <a:latin typeface="Avenir Next LT Pro Light" panose="020B0304020202020204" pitchFamily="34" charset="0"/>
              </a:rPr>
              <a:t>not properly  maintained</a:t>
            </a:r>
          </a:p>
          <a:p>
            <a:endParaRPr lang="en-US" sz="1800" dirty="0">
              <a:latin typeface="Avenir Next LT Pro Light" panose="020B03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DD654-43D0-5EAF-0920-269D12FD04B5}"/>
              </a:ext>
            </a:extLst>
          </p:cNvPr>
          <p:cNvSpPr txBox="1">
            <a:spLocks/>
          </p:cNvSpPr>
          <p:nvPr/>
        </p:nvSpPr>
        <p:spPr>
          <a:xfrm>
            <a:off x="676889" y="1114205"/>
            <a:ext cx="10838222" cy="227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i="1" dirty="0">
                <a:latin typeface="Avenir Next LT Pro Light" panose="020B0304020202020204" pitchFamily="34" charset="0"/>
              </a:rPr>
              <a:t>Objective: </a:t>
            </a:r>
            <a:r>
              <a:rPr lang="en-US" sz="1800" i="1" dirty="0">
                <a:latin typeface="Avenir Next LT Pro Light" panose="020B0304020202020204" pitchFamily="34" charset="0"/>
              </a:rPr>
              <a:t>To provide reasonable assurance that the systems for monitoring and evaluation of plantations were sufficient, effective and efficient.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0A6FB-D8F8-BED4-7633-4066CDF8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07" y="2275113"/>
            <a:ext cx="6008435" cy="38426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935" y="73037"/>
            <a:ext cx="655954" cy="7320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56029" y="222722"/>
            <a:ext cx="36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77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324D-7AE0-ADC7-1B32-D507007C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49" y="186142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Leveraging scientific tools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DD654-43D0-5EAF-0920-269D12FD04B5}"/>
              </a:ext>
            </a:extLst>
          </p:cNvPr>
          <p:cNvSpPr txBox="1">
            <a:spLocks/>
          </p:cNvSpPr>
          <p:nvPr/>
        </p:nvSpPr>
        <p:spPr>
          <a:xfrm>
            <a:off x="2489360" y="1157360"/>
            <a:ext cx="8739254" cy="94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i="1" dirty="0">
              <a:latin typeface="Avenir Next LT Pro Light" panose="020B03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DB0F81-35C3-787F-F02B-DAB22C35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52984"/>
            <a:ext cx="1317171" cy="1371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BB9821-E9C5-EF33-06BF-F071BE708353}"/>
              </a:ext>
            </a:extLst>
          </p:cNvPr>
          <p:cNvSpPr txBox="1"/>
          <p:nvPr/>
        </p:nvSpPr>
        <p:spPr>
          <a:xfrm>
            <a:off x="2227622" y="1022058"/>
            <a:ext cx="9252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venir Next LT Pro" panose="020B0504020202020204" pitchFamily="34" charset="0"/>
              </a:rPr>
              <a:t>The GPS coordinates of the site was plotted on Google Earth and the site was </a:t>
            </a:r>
            <a:r>
              <a:rPr lang="en-US" dirty="0" err="1">
                <a:latin typeface="Avenir Next LT Pro" panose="020B0504020202020204" pitchFamily="34" charset="0"/>
              </a:rPr>
              <a:t>analysed</a:t>
            </a:r>
            <a:r>
              <a:rPr lang="en-US" dirty="0">
                <a:latin typeface="Avenir Next LT Pro" panose="020B0504020202020204" pitchFamily="34" charset="0"/>
              </a:rPr>
              <a:t> with Historical Imagery tool available in GE to check for changes in the site. </a:t>
            </a:r>
            <a:r>
              <a:rPr lang="en-US" dirty="0">
                <a:latin typeface="Avenir Next LT Pro" panose="020B0504020202020204" pitchFamily="34" charset="0"/>
                <a:hlinkClick r:id="rId3" action="ppaction://hlinkpres?slideindex=1&amp;slidetitle="/>
              </a:rPr>
              <a:t>Areas of no/minimal change</a:t>
            </a:r>
            <a:r>
              <a:rPr lang="en-US" dirty="0">
                <a:latin typeface="Avenir Next LT Pro" panose="020B0504020202020204" pitchFamily="34" charset="0"/>
              </a:rPr>
              <a:t> in plantation cover were identified as potential risk areas.</a:t>
            </a:r>
            <a:endParaRPr lang="en-US" sz="2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F060B5-427F-5AC5-084C-D6C89F76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43" y="2393088"/>
            <a:ext cx="2416630" cy="316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02B1803-F250-4AF7-A9C6-BC24D8704172}"/>
              </a:ext>
            </a:extLst>
          </p:cNvPr>
          <p:cNvSpPr/>
          <p:nvPr/>
        </p:nvSpPr>
        <p:spPr>
          <a:xfrm>
            <a:off x="1382486" y="4231348"/>
            <a:ext cx="1839685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 LT Pro" panose="020B0504020202020204"/>
                <a:hlinkClick r:id="rId5" action="ppaction://hlinkpres?slideindex=1&amp;slidetitle="/>
              </a:rPr>
              <a:t>100%</a:t>
            </a:r>
            <a:r>
              <a:rPr lang="en-US" dirty="0">
                <a:latin typeface="Avenir Next LT Pro" panose="020B0504020202020204"/>
              </a:rPr>
              <a:t> coverage of sampled space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658E3D-FA7E-4D15-5C87-522D72DF18EF}"/>
              </a:ext>
            </a:extLst>
          </p:cNvPr>
          <p:cNvSpPr/>
          <p:nvPr/>
        </p:nvSpPr>
        <p:spPr>
          <a:xfrm>
            <a:off x="1360717" y="2384323"/>
            <a:ext cx="1839685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 LT Pro" panose="020B0504020202020204"/>
              </a:rPr>
              <a:t>Count of </a:t>
            </a:r>
            <a:r>
              <a:rPr lang="en-US" dirty="0">
                <a:latin typeface="Avenir Next LT Pro" panose="020B0504020202020204"/>
                <a:hlinkClick r:id="rId6" action="ppaction://hlinkpres?slideindex=1&amp;slidetitle="/>
              </a:rPr>
              <a:t>trees</a:t>
            </a:r>
            <a:r>
              <a:rPr lang="en-US" dirty="0">
                <a:latin typeface="Avenir Next LT Pro" panose="020B0504020202020204"/>
              </a:rPr>
              <a:t> (species wise)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0CA13D-D349-86C1-7F6B-15361C16DC3C}"/>
              </a:ext>
            </a:extLst>
          </p:cNvPr>
          <p:cNvSpPr/>
          <p:nvPr/>
        </p:nvSpPr>
        <p:spPr>
          <a:xfrm>
            <a:off x="9056914" y="4355921"/>
            <a:ext cx="1839685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 LT Pro" panose="020B0504020202020204"/>
                <a:hlinkClick r:id="rId7" action="ppaction://hlinkpres?slideindex=1&amp;slidetitle="/>
              </a:rPr>
              <a:t>Drainage</a:t>
            </a:r>
            <a:r>
              <a:rPr lang="en-US" dirty="0">
                <a:latin typeface="Avenir Next LT Pro" panose="020B0504020202020204"/>
              </a:rPr>
              <a:t> pattern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7831A7-C8FB-669F-7FE5-066C2764BD3A}"/>
              </a:ext>
            </a:extLst>
          </p:cNvPr>
          <p:cNvSpPr/>
          <p:nvPr/>
        </p:nvSpPr>
        <p:spPr>
          <a:xfrm>
            <a:off x="8948060" y="2324014"/>
            <a:ext cx="1839685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 LT Pro" panose="020B0504020202020204"/>
              </a:rPr>
              <a:t>Tree </a:t>
            </a:r>
            <a:r>
              <a:rPr lang="en-US" dirty="0">
                <a:latin typeface="Avenir Next LT Pro" panose="020B0504020202020204"/>
                <a:hlinkClick r:id="rId8" action="ppaction://hlinkpres?slideindex=1&amp;slidetitle="/>
              </a:rPr>
              <a:t>height</a:t>
            </a:r>
            <a:r>
              <a:rPr lang="en-US" dirty="0">
                <a:latin typeface="Avenir Next LT Pro" panose="020B0504020202020204"/>
              </a:rPr>
              <a:t> &amp; canopy density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BD7E01-15C9-0E43-7E15-187F17A358E9}"/>
              </a:ext>
            </a:extLst>
          </p:cNvPr>
          <p:cNvCxnSpPr>
            <a:cxnSpLocks/>
            <a:endCxn id="27" idx="6"/>
          </p:cNvCxnSpPr>
          <p:nvPr/>
        </p:nvCxnSpPr>
        <p:spPr>
          <a:xfrm flipH="1" flipV="1">
            <a:off x="3200402" y="3046043"/>
            <a:ext cx="1785257" cy="35438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7E2717-987E-1B7B-5257-0E185797014A}"/>
              </a:ext>
            </a:extLst>
          </p:cNvPr>
          <p:cNvCxnSpPr/>
          <p:nvPr/>
        </p:nvCxnSpPr>
        <p:spPr>
          <a:xfrm flipH="1">
            <a:off x="3222171" y="4431892"/>
            <a:ext cx="1763488" cy="3833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A06536-DB1B-FB24-8FF5-8745621D1E05}"/>
              </a:ext>
            </a:extLst>
          </p:cNvPr>
          <p:cNvCxnSpPr>
            <a:endCxn id="29" idx="2"/>
          </p:cNvCxnSpPr>
          <p:nvPr/>
        </p:nvCxnSpPr>
        <p:spPr>
          <a:xfrm flipV="1">
            <a:off x="7192652" y="2985734"/>
            <a:ext cx="1755408" cy="4833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B8C8B8-B2F0-B655-D513-A4EC559147B3}"/>
              </a:ext>
            </a:extLst>
          </p:cNvPr>
          <p:cNvCxnSpPr/>
          <p:nvPr/>
        </p:nvCxnSpPr>
        <p:spPr>
          <a:xfrm>
            <a:off x="7192652" y="4431892"/>
            <a:ext cx="1864262" cy="4835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324D-7AE0-ADC7-1B32-D507007C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49" y="120002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Impact of audit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DD654-43D0-5EAF-0920-269D12FD04B5}"/>
              </a:ext>
            </a:extLst>
          </p:cNvPr>
          <p:cNvSpPr txBox="1">
            <a:spLocks/>
          </p:cNvSpPr>
          <p:nvPr/>
        </p:nvSpPr>
        <p:spPr>
          <a:xfrm>
            <a:off x="2489360" y="1157360"/>
            <a:ext cx="8739254" cy="94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i="1" dirty="0">
              <a:latin typeface="Avenir Next LT Pro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53789-48C9-3CCB-788F-082F4C1EA6BC}"/>
              </a:ext>
            </a:extLst>
          </p:cNvPr>
          <p:cNvSpPr txBox="1"/>
          <p:nvPr/>
        </p:nvSpPr>
        <p:spPr>
          <a:xfrm>
            <a:off x="963386" y="1672037"/>
            <a:ext cx="10610662" cy="4028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algn="just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 dirty="0"/>
              <a:t>State government brought out circulars regarding use of local species for plantation which have a better survivability rate.</a:t>
            </a:r>
          </a:p>
          <a:p>
            <a:r>
              <a:rPr lang="en-US" b="1" dirty="0"/>
              <a:t>Plantation Cost norms have been revised.</a:t>
            </a:r>
          </a:p>
          <a:p>
            <a:r>
              <a:rPr lang="en-US" b="1" dirty="0"/>
              <a:t>Creation of landbank for degraded patches is in progress.</a:t>
            </a:r>
          </a:p>
          <a:p>
            <a:r>
              <a:rPr lang="en-US" b="1" dirty="0"/>
              <a:t>Forest Department has started using UAVs/drones for efficient monitoring and evaluation of plantations.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71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8935-C314-C88D-827E-9F1ED41C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4" y="208232"/>
            <a:ext cx="11088594" cy="137103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Use of GIS and remote sensing in storm water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F221-0616-211E-4899-E7A810F1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126177"/>
            <a:ext cx="11175678" cy="1088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venir Next LT Pro Light" panose="020B0304020202020204" pitchFamily="34" charset="0"/>
              </a:rPr>
              <a:t>Bengaluru – </a:t>
            </a:r>
            <a:r>
              <a:rPr lang="en-US" b="1" i="1" dirty="0">
                <a:latin typeface="Avenir Next LT Pro Light" panose="020B0304020202020204" pitchFamily="34" charset="0"/>
              </a:rPr>
              <a:t>City of Lakes &amp; Silicon Valley of India</a:t>
            </a:r>
            <a:endParaRPr lang="en-US" b="1" dirty="0">
              <a:latin typeface="Avenir Next LT Pro Light" panose="020B03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9F890-DB21-B48B-7B7B-8D472E3A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4" y="1866712"/>
            <a:ext cx="3348721" cy="2947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037D6-E1B7-0DB0-B3EA-066A0A21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410" y="1866712"/>
            <a:ext cx="3473265" cy="2947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77691-CCE8-A1FF-1F19-FECC6745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712" y="1866712"/>
            <a:ext cx="3132083" cy="2947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85EE82-944B-3A2D-FB90-629AB9B950C1}"/>
              </a:ext>
            </a:extLst>
          </p:cNvPr>
          <p:cNvSpPr txBox="1"/>
          <p:nvPr/>
        </p:nvSpPr>
        <p:spPr>
          <a:xfrm>
            <a:off x="676889" y="4969297"/>
            <a:ext cx="10746604" cy="1171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>
              <a:buNone/>
            </a:pPr>
            <a:r>
              <a:rPr lang="en-US" sz="1800" dirty="0">
                <a:latin typeface="Avenir Next LT Pro"/>
              </a:rPr>
              <a:t>Ideally, about 73 per cent of Bengaluru’s water demand can be met out of rain water if rejuvenation of lakes and re-establishing inter-connectivity, treatment of sewage generated in households, rainwater harvesting, etc., was effectively managed.</a:t>
            </a:r>
          </a:p>
        </p:txBody>
      </p:sp>
      <p:sp>
        <p:nvSpPr>
          <p:cNvPr id="10" name="Oval 9"/>
          <p:cNvSpPr/>
          <p:nvPr/>
        </p:nvSpPr>
        <p:spPr>
          <a:xfrm>
            <a:off x="20935" y="9663"/>
            <a:ext cx="655954" cy="7320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92703" y="208232"/>
            <a:ext cx="31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19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8935-C314-C88D-827E-9F1ED41C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7" y="219996"/>
            <a:ext cx="10691265" cy="13710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Leveraging scientific tools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5EE82-944B-3A2D-FB90-629AB9B950C1}"/>
              </a:ext>
            </a:extLst>
          </p:cNvPr>
          <p:cNvSpPr txBox="1"/>
          <p:nvPr/>
        </p:nvSpPr>
        <p:spPr>
          <a:xfrm>
            <a:off x="778327" y="1771747"/>
            <a:ext cx="3173185" cy="458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en-US" sz="1800" dirty="0">
                <a:latin typeface="Avenir Next LT Pro"/>
              </a:rPr>
              <a:t>The City Corporation did not possess database of SWD infrastructure in the city.</a:t>
            </a:r>
          </a:p>
          <a:p>
            <a:pPr algn="just"/>
            <a:r>
              <a:rPr lang="en-US" sz="1800" dirty="0">
                <a:latin typeface="Avenir Next LT Pro"/>
              </a:rPr>
              <a:t>Difficulty in tracing storm- water drains in unplanned localities and invisible dirty stretches, to ensure their connectivity and physical status.</a:t>
            </a:r>
          </a:p>
          <a:p>
            <a:pPr marL="0" indent="0" algn="just">
              <a:buNone/>
            </a:pPr>
            <a:r>
              <a:rPr lang="en-US" dirty="0">
                <a:latin typeface="Avenir Next LT Pro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D995B-BB78-9DA0-2D0A-36B4F163FA5A}"/>
              </a:ext>
            </a:extLst>
          </p:cNvPr>
          <p:cNvSpPr txBox="1"/>
          <p:nvPr/>
        </p:nvSpPr>
        <p:spPr>
          <a:xfrm>
            <a:off x="824592" y="1158279"/>
            <a:ext cx="3080657" cy="43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28600" indent="-228600" algn="just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b="1" dirty="0"/>
              <a:t>Challenges faced: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B8141B-67EF-9F38-D1CF-6F9C013C1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2409" y="2947122"/>
            <a:ext cx="2156162" cy="13710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E75F7BA-69CA-7CBA-D1F5-A337C4F35A03}"/>
              </a:ext>
            </a:extLst>
          </p:cNvPr>
          <p:cNvSpPr/>
          <p:nvPr/>
        </p:nvSpPr>
        <p:spPr>
          <a:xfrm>
            <a:off x="4637118" y="4565732"/>
            <a:ext cx="1872539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venir Next LT Pro"/>
              </a:rPr>
              <a:t>Creation of temporal thematic </a:t>
            </a:r>
            <a:r>
              <a:rPr lang="en-US" sz="1600" dirty="0">
                <a:latin typeface="Avenir Next LT Pro"/>
                <a:hlinkClick r:id="rId4" action="ppaction://hlinkpres?slideindex=1&amp;slidetitle="/>
              </a:rPr>
              <a:t>layers</a:t>
            </a:r>
            <a:endParaRPr lang="en-US" sz="1600" dirty="0">
              <a:latin typeface="Avenir Next LT Pro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7980F2-DEFD-0D5A-6414-13CAE5806072}"/>
              </a:ext>
            </a:extLst>
          </p:cNvPr>
          <p:cNvSpPr/>
          <p:nvPr/>
        </p:nvSpPr>
        <p:spPr>
          <a:xfrm>
            <a:off x="4620690" y="1591026"/>
            <a:ext cx="2051713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venir Next LT Pro"/>
              </a:rPr>
              <a:t>Spatio</a:t>
            </a:r>
            <a:r>
              <a:rPr lang="en-US" sz="1600" dirty="0">
                <a:latin typeface="Avenir Next LT Pro"/>
              </a:rPr>
              <a:t> -temporal changes of </a:t>
            </a:r>
            <a:r>
              <a:rPr lang="en-US" sz="1600" dirty="0">
                <a:latin typeface="Avenir Next LT Pro"/>
                <a:hlinkClick r:id="rId5" action="ppaction://hlinkpres?slideindex=1&amp;slidetitle="/>
              </a:rPr>
              <a:t>water bodies</a:t>
            </a:r>
            <a:endParaRPr lang="en-US" sz="1600" dirty="0">
              <a:latin typeface="Avenir Next LT Pro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139F51-40B2-584B-1EAE-FE25473972A8}"/>
              </a:ext>
            </a:extLst>
          </p:cNvPr>
          <p:cNvSpPr/>
          <p:nvPr/>
        </p:nvSpPr>
        <p:spPr>
          <a:xfrm>
            <a:off x="9873351" y="1623683"/>
            <a:ext cx="1986938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venir Next LT Pro"/>
              </a:rPr>
              <a:t>Spatio</a:t>
            </a:r>
            <a:r>
              <a:rPr lang="en-US" sz="1600" dirty="0">
                <a:latin typeface="Avenir Next LT Pro"/>
              </a:rPr>
              <a:t>-temporal changes of </a:t>
            </a:r>
            <a:r>
              <a:rPr lang="en-US" sz="1600" dirty="0">
                <a:latin typeface="Avenir Next LT Pro"/>
                <a:hlinkClick r:id="rId6" action="ppaction://hlinkpres?slideindex=1&amp;slidetitle="/>
              </a:rPr>
              <a:t>drains</a:t>
            </a:r>
            <a:endParaRPr lang="en-US" sz="1600" dirty="0">
              <a:latin typeface="Avenir Next LT Pro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156D55-A6AD-5BCC-47B2-0E5C5AB46507}"/>
              </a:ext>
            </a:extLst>
          </p:cNvPr>
          <p:cNvSpPr/>
          <p:nvPr/>
        </p:nvSpPr>
        <p:spPr>
          <a:xfrm>
            <a:off x="9742722" y="4541054"/>
            <a:ext cx="1986938" cy="1323439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venir Next LT Pro"/>
              </a:rPr>
              <a:t>Intersection of drains and sewer </a:t>
            </a:r>
            <a:r>
              <a:rPr lang="en-US" sz="1600" dirty="0">
                <a:latin typeface="Avenir Next LT Pro"/>
                <a:hlinkClick r:id="rId7" action="ppaction://hlinkpres?slideindex=1&amp;slidetitle="/>
              </a:rPr>
              <a:t>lines</a:t>
            </a:r>
            <a:endParaRPr lang="en-US" sz="1600" dirty="0">
              <a:latin typeface="Avenir Next LT Pro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383654-D2F7-7B4A-D77C-733F1F1179F7}"/>
              </a:ext>
            </a:extLst>
          </p:cNvPr>
          <p:cNvCxnSpPr>
            <a:cxnSpLocks/>
          </p:cNvCxnSpPr>
          <p:nvPr/>
        </p:nvCxnSpPr>
        <p:spPr>
          <a:xfrm flipH="1" flipV="1">
            <a:off x="5954486" y="2914465"/>
            <a:ext cx="1207923" cy="514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957BE9-7BCE-2C83-BA3C-E1264985EAF5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6235430" y="4064501"/>
            <a:ext cx="1036227" cy="695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045A11-61FF-F3C3-579F-F1E708BBA3DC}"/>
              </a:ext>
            </a:extLst>
          </p:cNvPr>
          <p:cNvCxnSpPr>
            <a:endCxn id="14" idx="3"/>
          </p:cNvCxnSpPr>
          <p:nvPr/>
        </p:nvCxnSpPr>
        <p:spPr>
          <a:xfrm flipV="1">
            <a:off x="9318571" y="2753309"/>
            <a:ext cx="845760" cy="534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A207B0-4F0B-D153-A847-1B0B0FBBECF3}"/>
              </a:ext>
            </a:extLst>
          </p:cNvPr>
          <p:cNvCxnSpPr>
            <a:endCxn id="15" idx="1"/>
          </p:cNvCxnSpPr>
          <p:nvPr/>
        </p:nvCxnSpPr>
        <p:spPr>
          <a:xfrm>
            <a:off x="9318571" y="4201886"/>
            <a:ext cx="715131" cy="532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413424"/>
      </a:dk2>
      <a:lt2>
        <a:srgbClr val="E3E8E2"/>
      </a:lt2>
      <a:accent1>
        <a:srgbClr val="D429E7"/>
      </a:accent1>
      <a:accent2>
        <a:srgbClr val="D51799"/>
      </a:accent2>
      <a:accent3>
        <a:srgbClr val="E7295C"/>
      </a:accent3>
      <a:accent4>
        <a:srgbClr val="D53417"/>
      </a:accent4>
      <a:accent5>
        <a:srgbClr val="E49126"/>
      </a:accent5>
      <a:accent6>
        <a:srgbClr val="AAA812"/>
      </a:accent6>
      <a:hlink>
        <a:srgbClr val="3B9431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11156</TotalTime>
  <Words>1158</Words>
  <Application>Microsoft Office PowerPoint</Application>
  <PresentationFormat>Widescreen</PresentationFormat>
  <Paragraphs>135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 Next LT Pro</vt:lpstr>
      <vt:lpstr>Avenir Next LT Pro Light</vt:lpstr>
      <vt:lpstr>Calibri</vt:lpstr>
      <vt:lpstr>Calisto MT</vt:lpstr>
      <vt:lpstr>Courier New</vt:lpstr>
      <vt:lpstr>Univers Condensed</vt:lpstr>
      <vt:lpstr>Wingdings</vt:lpstr>
      <vt:lpstr>ChronicleVTI</vt:lpstr>
      <vt:lpstr>Leveraging Scientific and Technological tools for conducting performance Audits</vt:lpstr>
      <vt:lpstr>Introduction</vt:lpstr>
      <vt:lpstr>Performance Audit standards &amp; challenges</vt:lpstr>
      <vt:lpstr>Using scientific &amp; technological tools</vt:lpstr>
      <vt:lpstr>Use of UAV Technology in Assessment of Plantations in Forest Department</vt:lpstr>
      <vt:lpstr>Leveraging scientific tools</vt:lpstr>
      <vt:lpstr>Impact of audit</vt:lpstr>
      <vt:lpstr>Use of GIS and remote sensing in storm water management</vt:lpstr>
      <vt:lpstr>Leveraging scientific tools</vt:lpstr>
      <vt:lpstr>Impact of audit</vt:lpstr>
      <vt:lpstr>Use of uav in Mineral Wealth Management</vt:lpstr>
      <vt:lpstr>Leveraging scientific tools</vt:lpstr>
      <vt:lpstr>Impact of audit</vt:lpstr>
      <vt:lpstr>Data-led audit of GST</vt:lpstr>
      <vt:lpstr>Network analysis to detect relationship among Entities (Creating network relation using R programme)</vt:lpstr>
      <vt:lpstr>Image Analytics</vt:lpstr>
      <vt:lpstr>Reverse geocoding</vt:lpstr>
      <vt:lpstr>Significance of remote and data-led audit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Science and Technology on Audit</dc:title>
  <dc:creator>Abhishek Singh</dc:creator>
  <cp:lastModifiedBy>Abhishek Singh</cp:lastModifiedBy>
  <cp:revision>139</cp:revision>
  <dcterms:created xsi:type="dcterms:W3CDTF">2023-02-06T10:58:38Z</dcterms:created>
  <dcterms:modified xsi:type="dcterms:W3CDTF">2023-03-28T09:57:54Z</dcterms:modified>
</cp:coreProperties>
</file>