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48" r:id="rId6"/>
  </p:sldMasterIdLst>
  <p:notesMasterIdLst>
    <p:notesMasterId r:id="rId18"/>
  </p:notesMasterIdLst>
  <p:sldIdLst>
    <p:sldId id="350" r:id="rId7"/>
    <p:sldId id="416" r:id="rId8"/>
    <p:sldId id="412" r:id="rId9"/>
    <p:sldId id="397" r:id="rId10"/>
    <p:sldId id="396" r:id="rId11"/>
    <p:sldId id="413" r:id="rId12"/>
    <p:sldId id="400" r:id="rId13"/>
    <p:sldId id="414" r:id="rId14"/>
    <p:sldId id="410" r:id="rId15"/>
    <p:sldId id="415" r:id="rId16"/>
    <p:sldId id="3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41B9370-9225-41D4-A2C1-A88274EEA91D}">
          <p14:sldIdLst>
            <p14:sldId id="350"/>
            <p14:sldId id="416"/>
            <p14:sldId id="412"/>
            <p14:sldId id="397"/>
            <p14:sldId id="396"/>
            <p14:sldId id="413"/>
            <p14:sldId id="400"/>
            <p14:sldId id="414"/>
            <p14:sldId id="410"/>
            <p14:sldId id="415"/>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Sharonne Adams (HoP)" initials="SA(" lastIdx="5" clrIdx="0">
    <p:extLst>
      <p:ext uri="{19B8F6BF-5375-455C-9EA6-DF929625EA0E}">
        <p15:presenceInfo xmlns:p15="http://schemas.microsoft.com/office/powerpoint/2012/main" userId="S-1-5-21-1765814103-231811140-111032338-35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4"/>
    <a:srgbClr val="2EA485"/>
    <a:srgbClr val="B5B4C4"/>
    <a:srgbClr val="F1988F"/>
    <a:srgbClr val="EC766A"/>
    <a:srgbClr val="E95F51"/>
    <a:srgbClr val="7FDDBE"/>
    <a:srgbClr val="002248"/>
    <a:srgbClr val="003B79"/>
    <a:srgbClr val="497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43"/>
  </p:normalViewPr>
  <p:slideViewPr>
    <p:cSldViewPr snapToGrid="0" snapToObjects="1">
      <p:cViewPr varScale="1">
        <p:scale>
          <a:sx n="79" d="100"/>
          <a:sy n="79" d="100"/>
        </p:scale>
        <p:origin x="950" y="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01B51-7D3B-4C04-AF22-049C40C20864}" type="doc">
      <dgm:prSet loTypeId="urn:microsoft.com/office/officeart/2005/8/layout/cycle8" loCatId="cycle" qsTypeId="urn:microsoft.com/office/officeart/2005/8/quickstyle/simple1" qsCatId="simple" csTypeId="urn:microsoft.com/office/officeart/2005/8/colors/colorful1" csCatId="colorful" phldr="1"/>
      <dgm:spPr/>
    </dgm:pt>
    <dgm:pt modelId="{5A2B3273-D6A7-4B6F-AE21-3E576AA55AB0}">
      <dgm:prSet phldrT="[Text]"/>
      <dgm:spPr>
        <a:solidFill>
          <a:schemeClr val="accent5">
            <a:lumMod val="75000"/>
          </a:schemeClr>
        </a:solidFill>
      </dgm:spPr>
      <dgm:t>
        <a:bodyPr/>
        <a:lstStyle/>
        <a:p>
          <a:r>
            <a:rPr lang="en-US">
              <a:latin typeface="Century Gothic" panose="020B0502020202020204" pitchFamily="34" charset="0"/>
            </a:rPr>
            <a:t>Prevent or reduce risk of disaster</a:t>
          </a:r>
        </a:p>
      </dgm:t>
    </dgm:pt>
    <dgm:pt modelId="{7939470F-99BB-4C81-9DF4-1CB07CB153BB}" type="parTrans" cxnId="{1C97217C-C876-4670-AF46-79EAC4D79B75}">
      <dgm:prSet/>
      <dgm:spPr/>
      <dgm:t>
        <a:bodyPr/>
        <a:lstStyle/>
        <a:p>
          <a:endParaRPr lang="en-US"/>
        </a:p>
      </dgm:t>
    </dgm:pt>
    <dgm:pt modelId="{96AFC8E7-4638-411B-B031-B6C4F7FD373E}" type="sibTrans" cxnId="{1C97217C-C876-4670-AF46-79EAC4D79B75}">
      <dgm:prSet/>
      <dgm:spPr/>
      <dgm:t>
        <a:bodyPr/>
        <a:lstStyle/>
        <a:p>
          <a:endParaRPr lang="en-US"/>
        </a:p>
      </dgm:t>
    </dgm:pt>
    <dgm:pt modelId="{3FD1EC98-54C2-4D45-B2E3-5166FDC3E79D}">
      <dgm:prSet phldrT="[Text]"/>
      <dgm:spPr>
        <a:solidFill>
          <a:schemeClr val="accent4">
            <a:lumMod val="75000"/>
          </a:schemeClr>
        </a:solidFill>
      </dgm:spPr>
      <dgm:t>
        <a:bodyPr/>
        <a:lstStyle/>
        <a:p>
          <a:r>
            <a:rPr lang="en-US">
              <a:latin typeface="Century Gothic" panose="020B0502020202020204" pitchFamily="34" charset="0"/>
            </a:rPr>
            <a:t>Mitigate severity or consequences of disaster</a:t>
          </a:r>
        </a:p>
      </dgm:t>
    </dgm:pt>
    <dgm:pt modelId="{90BAAE4E-AA2E-450C-AA56-C0CB56F2511F}" type="parTrans" cxnId="{C62B9F52-D406-4DD6-86AD-201BBAEC4744}">
      <dgm:prSet/>
      <dgm:spPr/>
      <dgm:t>
        <a:bodyPr/>
        <a:lstStyle/>
        <a:p>
          <a:endParaRPr lang="en-US"/>
        </a:p>
      </dgm:t>
    </dgm:pt>
    <dgm:pt modelId="{4813C49A-EF37-4E6F-8D1E-5354424319CA}" type="sibTrans" cxnId="{C62B9F52-D406-4DD6-86AD-201BBAEC4744}">
      <dgm:prSet/>
      <dgm:spPr/>
      <dgm:t>
        <a:bodyPr/>
        <a:lstStyle/>
        <a:p>
          <a:endParaRPr lang="en-US"/>
        </a:p>
      </dgm:t>
    </dgm:pt>
    <dgm:pt modelId="{3C3F0C02-9261-4C89-8BA5-B7EBE832CAC6}">
      <dgm:prSet phldrT="[Text]"/>
      <dgm:spPr>
        <a:solidFill>
          <a:schemeClr val="accent3">
            <a:lumMod val="75000"/>
          </a:schemeClr>
        </a:solidFill>
      </dgm:spPr>
      <dgm:t>
        <a:bodyPr/>
        <a:lstStyle/>
        <a:p>
          <a:r>
            <a:rPr lang="en-US" dirty="0">
              <a:solidFill>
                <a:schemeClr val="bg1"/>
              </a:solidFill>
              <a:latin typeface="Century Gothic" panose="020B0502020202020204" pitchFamily="34" charset="0"/>
            </a:rPr>
            <a:t>Emergency preparedness</a:t>
          </a:r>
        </a:p>
      </dgm:t>
    </dgm:pt>
    <dgm:pt modelId="{543B1694-3260-44B9-96D5-2FC331D100DA}" type="parTrans" cxnId="{5363799B-3DCC-442D-BF29-C994632EED52}">
      <dgm:prSet/>
      <dgm:spPr/>
      <dgm:t>
        <a:bodyPr/>
        <a:lstStyle/>
        <a:p>
          <a:endParaRPr lang="en-US"/>
        </a:p>
      </dgm:t>
    </dgm:pt>
    <dgm:pt modelId="{FDFE2B2E-7FAC-4060-9FE9-47848D28A44F}" type="sibTrans" cxnId="{5363799B-3DCC-442D-BF29-C994632EED52}">
      <dgm:prSet/>
      <dgm:spPr/>
      <dgm:t>
        <a:bodyPr/>
        <a:lstStyle/>
        <a:p>
          <a:endParaRPr lang="en-US"/>
        </a:p>
      </dgm:t>
    </dgm:pt>
    <dgm:pt modelId="{02A12729-4B18-4AA8-B39E-BF1117D17361}">
      <dgm:prSet phldrT="[Text]"/>
      <dgm:spPr>
        <a:solidFill>
          <a:schemeClr val="accent2">
            <a:lumMod val="75000"/>
          </a:schemeClr>
        </a:solidFill>
      </dgm:spPr>
      <dgm:t>
        <a:bodyPr/>
        <a:lstStyle/>
        <a:p>
          <a:r>
            <a:rPr lang="en-US">
              <a:latin typeface="Century Gothic" panose="020B0502020202020204" pitchFamily="34" charset="0"/>
            </a:rPr>
            <a:t>Response (rapid and effective)</a:t>
          </a:r>
        </a:p>
      </dgm:t>
    </dgm:pt>
    <dgm:pt modelId="{36694C54-B6EF-4731-ACE7-1C4D8D523C47}" type="parTrans" cxnId="{9771FED0-386A-41E7-84BE-0A80A0740204}">
      <dgm:prSet/>
      <dgm:spPr/>
      <dgm:t>
        <a:bodyPr/>
        <a:lstStyle/>
        <a:p>
          <a:endParaRPr lang="en-US"/>
        </a:p>
      </dgm:t>
    </dgm:pt>
    <dgm:pt modelId="{029C972B-2B60-44C5-9BD4-7CDC04436A20}" type="sibTrans" cxnId="{9771FED0-386A-41E7-84BE-0A80A0740204}">
      <dgm:prSet/>
      <dgm:spPr/>
      <dgm:t>
        <a:bodyPr/>
        <a:lstStyle/>
        <a:p>
          <a:endParaRPr lang="en-US"/>
        </a:p>
      </dgm:t>
    </dgm:pt>
    <dgm:pt modelId="{287E29C8-7B45-4C72-AD0C-D63E40D5B6AA}">
      <dgm:prSet phldrT="[Text]"/>
      <dgm:spPr>
        <a:solidFill>
          <a:schemeClr val="accent6">
            <a:lumMod val="75000"/>
          </a:schemeClr>
        </a:solidFill>
      </dgm:spPr>
      <dgm:t>
        <a:bodyPr/>
        <a:lstStyle/>
        <a:p>
          <a:r>
            <a:rPr lang="en-US">
              <a:latin typeface="Century Gothic" panose="020B0502020202020204" pitchFamily="34" charset="0"/>
            </a:rPr>
            <a:t>Post-disaster recovery and rehabilitation</a:t>
          </a:r>
        </a:p>
      </dgm:t>
    </dgm:pt>
    <dgm:pt modelId="{22100A34-93D4-4E26-AE95-3E43F37C6C10}" type="parTrans" cxnId="{F940479D-B1CC-4261-A551-B66A22E4B43D}">
      <dgm:prSet/>
      <dgm:spPr/>
      <dgm:t>
        <a:bodyPr/>
        <a:lstStyle/>
        <a:p>
          <a:endParaRPr lang="en-US"/>
        </a:p>
      </dgm:t>
    </dgm:pt>
    <dgm:pt modelId="{E3FA6F27-04A4-4994-9796-6698508BCDDA}" type="sibTrans" cxnId="{F940479D-B1CC-4261-A551-B66A22E4B43D}">
      <dgm:prSet/>
      <dgm:spPr/>
      <dgm:t>
        <a:bodyPr/>
        <a:lstStyle/>
        <a:p>
          <a:endParaRPr lang="en-US"/>
        </a:p>
      </dgm:t>
    </dgm:pt>
    <dgm:pt modelId="{61CEA233-35F1-4348-868E-DD4972FEA11A}" type="pres">
      <dgm:prSet presAssocID="{55001B51-7D3B-4C04-AF22-049C40C20864}" presName="compositeShape" presStyleCnt="0">
        <dgm:presLayoutVars>
          <dgm:chMax val="7"/>
          <dgm:dir/>
          <dgm:resizeHandles val="exact"/>
        </dgm:presLayoutVars>
      </dgm:prSet>
      <dgm:spPr/>
    </dgm:pt>
    <dgm:pt modelId="{3622AC24-55BF-4BF8-B447-60A03A5D2BCB}" type="pres">
      <dgm:prSet presAssocID="{55001B51-7D3B-4C04-AF22-049C40C20864}" presName="wedge1" presStyleLbl="node1" presStyleIdx="0" presStyleCnt="5"/>
      <dgm:spPr/>
      <dgm:t>
        <a:bodyPr/>
        <a:lstStyle/>
        <a:p>
          <a:endParaRPr lang="en-US"/>
        </a:p>
      </dgm:t>
    </dgm:pt>
    <dgm:pt modelId="{30FB8869-7C7F-4ABE-9E35-8F57172FD7C7}" type="pres">
      <dgm:prSet presAssocID="{55001B51-7D3B-4C04-AF22-049C40C20864}" presName="dummy1a" presStyleCnt="0"/>
      <dgm:spPr/>
    </dgm:pt>
    <dgm:pt modelId="{4DF45433-C508-44B2-98F9-2B857BA70F98}" type="pres">
      <dgm:prSet presAssocID="{55001B51-7D3B-4C04-AF22-049C40C20864}" presName="dummy1b" presStyleCnt="0"/>
      <dgm:spPr/>
    </dgm:pt>
    <dgm:pt modelId="{8483CC2F-7110-41DF-889E-E287FF5EE911}" type="pres">
      <dgm:prSet presAssocID="{55001B51-7D3B-4C04-AF22-049C40C20864}" presName="wedge1Tx" presStyleLbl="node1" presStyleIdx="0" presStyleCnt="5">
        <dgm:presLayoutVars>
          <dgm:chMax val="0"/>
          <dgm:chPref val="0"/>
          <dgm:bulletEnabled val="1"/>
        </dgm:presLayoutVars>
      </dgm:prSet>
      <dgm:spPr/>
      <dgm:t>
        <a:bodyPr/>
        <a:lstStyle/>
        <a:p>
          <a:endParaRPr lang="en-US"/>
        </a:p>
      </dgm:t>
    </dgm:pt>
    <dgm:pt modelId="{B7CB770A-CE54-4280-B0FA-686B05F6AB2E}" type="pres">
      <dgm:prSet presAssocID="{55001B51-7D3B-4C04-AF22-049C40C20864}" presName="wedge2" presStyleLbl="node1" presStyleIdx="1" presStyleCnt="5"/>
      <dgm:spPr/>
      <dgm:t>
        <a:bodyPr/>
        <a:lstStyle/>
        <a:p>
          <a:endParaRPr lang="en-US"/>
        </a:p>
      </dgm:t>
    </dgm:pt>
    <dgm:pt modelId="{31BB35D8-0375-4695-B166-327D364869E6}" type="pres">
      <dgm:prSet presAssocID="{55001B51-7D3B-4C04-AF22-049C40C20864}" presName="dummy2a" presStyleCnt="0"/>
      <dgm:spPr/>
    </dgm:pt>
    <dgm:pt modelId="{346D2D15-941A-4DC1-A586-7905195FF9AD}" type="pres">
      <dgm:prSet presAssocID="{55001B51-7D3B-4C04-AF22-049C40C20864}" presName="dummy2b" presStyleCnt="0"/>
      <dgm:spPr/>
    </dgm:pt>
    <dgm:pt modelId="{F6ABE30D-40FA-4FED-8923-26E72FF321AA}" type="pres">
      <dgm:prSet presAssocID="{55001B51-7D3B-4C04-AF22-049C40C20864}" presName="wedge2Tx" presStyleLbl="node1" presStyleIdx="1" presStyleCnt="5">
        <dgm:presLayoutVars>
          <dgm:chMax val="0"/>
          <dgm:chPref val="0"/>
          <dgm:bulletEnabled val="1"/>
        </dgm:presLayoutVars>
      </dgm:prSet>
      <dgm:spPr/>
      <dgm:t>
        <a:bodyPr/>
        <a:lstStyle/>
        <a:p>
          <a:endParaRPr lang="en-US"/>
        </a:p>
      </dgm:t>
    </dgm:pt>
    <dgm:pt modelId="{D844FDBB-E1F0-47DE-A882-80773F982037}" type="pres">
      <dgm:prSet presAssocID="{55001B51-7D3B-4C04-AF22-049C40C20864}" presName="wedge3" presStyleLbl="node1" presStyleIdx="2" presStyleCnt="5"/>
      <dgm:spPr/>
      <dgm:t>
        <a:bodyPr/>
        <a:lstStyle/>
        <a:p>
          <a:endParaRPr lang="en-US"/>
        </a:p>
      </dgm:t>
    </dgm:pt>
    <dgm:pt modelId="{072B46A3-4590-40C4-BC5F-34A33B6D04CB}" type="pres">
      <dgm:prSet presAssocID="{55001B51-7D3B-4C04-AF22-049C40C20864}" presName="dummy3a" presStyleCnt="0"/>
      <dgm:spPr/>
    </dgm:pt>
    <dgm:pt modelId="{DE00ED1D-4550-4CF3-BFCD-E98332BC0FD4}" type="pres">
      <dgm:prSet presAssocID="{55001B51-7D3B-4C04-AF22-049C40C20864}" presName="dummy3b" presStyleCnt="0"/>
      <dgm:spPr/>
    </dgm:pt>
    <dgm:pt modelId="{4521893B-1D99-4021-AC11-434DE22634FA}" type="pres">
      <dgm:prSet presAssocID="{55001B51-7D3B-4C04-AF22-049C40C20864}" presName="wedge3Tx" presStyleLbl="node1" presStyleIdx="2" presStyleCnt="5">
        <dgm:presLayoutVars>
          <dgm:chMax val="0"/>
          <dgm:chPref val="0"/>
          <dgm:bulletEnabled val="1"/>
        </dgm:presLayoutVars>
      </dgm:prSet>
      <dgm:spPr/>
      <dgm:t>
        <a:bodyPr/>
        <a:lstStyle/>
        <a:p>
          <a:endParaRPr lang="en-US"/>
        </a:p>
      </dgm:t>
    </dgm:pt>
    <dgm:pt modelId="{8AA82454-1113-44B5-AA77-3FCA3B4643EA}" type="pres">
      <dgm:prSet presAssocID="{55001B51-7D3B-4C04-AF22-049C40C20864}" presName="wedge4" presStyleLbl="node1" presStyleIdx="3" presStyleCnt="5"/>
      <dgm:spPr/>
      <dgm:t>
        <a:bodyPr/>
        <a:lstStyle/>
        <a:p>
          <a:endParaRPr lang="en-US"/>
        </a:p>
      </dgm:t>
    </dgm:pt>
    <dgm:pt modelId="{E161BDC3-5704-4B1D-BA5E-610FD09FC546}" type="pres">
      <dgm:prSet presAssocID="{55001B51-7D3B-4C04-AF22-049C40C20864}" presName="dummy4a" presStyleCnt="0"/>
      <dgm:spPr/>
    </dgm:pt>
    <dgm:pt modelId="{6AEE3A67-ED6A-4F40-919B-C55CDD63295D}" type="pres">
      <dgm:prSet presAssocID="{55001B51-7D3B-4C04-AF22-049C40C20864}" presName="dummy4b" presStyleCnt="0"/>
      <dgm:spPr/>
    </dgm:pt>
    <dgm:pt modelId="{FF4B8D01-3A7C-46C1-A5BF-692F33AA55ED}" type="pres">
      <dgm:prSet presAssocID="{55001B51-7D3B-4C04-AF22-049C40C20864}" presName="wedge4Tx" presStyleLbl="node1" presStyleIdx="3" presStyleCnt="5">
        <dgm:presLayoutVars>
          <dgm:chMax val="0"/>
          <dgm:chPref val="0"/>
          <dgm:bulletEnabled val="1"/>
        </dgm:presLayoutVars>
      </dgm:prSet>
      <dgm:spPr/>
      <dgm:t>
        <a:bodyPr/>
        <a:lstStyle/>
        <a:p>
          <a:endParaRPr lang="en-US"/>
        </a:p>
      </dgm:t>
    </dgm:pt>
    <dgm:pt modelId="{07123349-6F55-4620-819A-910CF415EA6F}" type="pres">
      <dgm:prSet presAssocID="{55001B51-7D3B-4C04-AF22-049C40C20864}" presName="wedge5" presStyleLbl="node1" presStyleIdx="4" presStyleCnt="5"/>
      <dgm:spPr/>
      <dgm:t>
        <a:bodyPr/>
        <a:lstStyle/>
        <a:p>
          <a:endParaRPr lang="en-US"/>
        </a:p>
      </dgm:t>
    </dgm:pt>
    <dgm:pt modelId="{7F2F2192-C572-45C1-9B1A-4943ACE773BC}" type="pres">
      <dgm:prSet presAssocID="{55001B51-7D3B-4C04-AF22-049C40C20864}" presName="dummy5a" presStyleCnt="0"/>
      <dgm:spPr/>
    </dgm:pt>
    <dgm:pt modelId="{CDF771F8-62DD-4627-A12D-BA38BBB936E4}" type="pres">
      <dgm:prSet presAssocID="{55001B51-7D3B-4C04-AF22-049C40C20864}" presName="dummy5b" presStyleCnt="0"/>
      <dgm:spPr/>
    </dgm:pt>
    <dgm:pt modelId="{C802B14E-1148-40F9-A356-520439A23A0A}" type="pres">
      <dgm:prSet presAssocID="{55001B51-7D3B-4C04-AF22-049C40C20864}" presName="wedge5Tx" presStyleLbl="node1" presStyleIdx="4" presStyleCnt="5">
        <dgm:presLayoutVars>
          <dgm:chMax val="0"/>
          <dgm:chPref val="0"/>
          <dgm:bulletEnabled val="1"/>
        </dgm:presLayoutVars>
      </dgm:prSet>
      <dgm:spPr/>
      <dgm:t>
        <a:bodyPr/>
        <a:lstStyle/>
        <a:p>
          <a:endParaRPr lang="en-US"/>
        </a:p>
      </dgm:t>
    </dgm:pt>
    <dgm:pt modelId="{1B0F0F50-26C7-400C-ADF0-67E7ACEE0F35}" type="pres">
      <dgm:prSet presAssocID="{96AFC8E7-4638-411B-B031-B6C4F7FD373E}" presName="arrowWedge1" presStyleLbl="fgSibTrans2D1" presStyleIdx="0" presStyleCnt="5"/>
      <dgm:spPr>
        <a:solidFill>
          <a:schemeClr val="bg2">
            <a:lumMod val="90000"/>
          </a:schemeClr>
        </a:solidFill>
      </dgm:spPr>
    </dgm:pt>
    <dgm:pt modelId="{5067C6CB-58DC-4D6A-A313-79C84F8E36E6}" type="pres">
      <dgm:prSet presAssocID="{4813C49A-EF37-4E6F-8D1E-5354424319CA}" presName="arrowWedge2" presStyleLbl="fgSibTrans2D1" presStyleIdx="1" presStyleCnt="5"/>
      <dgm:spPr>
        <a:solidFill>
          <a:schemeClr val="bg2">
            <a:lumMod val="90000"/>
          </a:schemeClr>
        </a:solidFill>
      </dgm:spPr>
    </dgm:pt>
    <dgm:pt modelId="{A9980F00-A0FB-4CB4-AD34-CD6848E3A6D5}" type="pres">
      <dgm:prSet presAssocID="{FDFE2B2E-7FAC-4060-9FE9-47848D28A44F}" presName="arrowWedge3" presStyleLbl="fgSibTrans2D1" presStyleIdx="2" presStyleCnt="5"/>
      <dgm:spPr>
        <a:solidFill>
          <a:schemeClr val="bg2">
            <a:lumMod val="90000"/>
          </a:schemeClr>
        </a:solidFill>
      </dgm:spPr>
    </dgm:pt>
    <dgm:pt modelId="{4FD6B6E1-C835-4A61-ADE5-A4B9E6E7C17C}" type="pres">
      <dgm:prSet presAssocID="{029C972B-2B60-44C5-9BD4-7CDC04436A20}" presName="arrowWedge4" presStyleLbl="fgSibTrans2D1" presStyleIdx="3" presStyleCnt="5"/>
      <dgm:spPr>
        <a:solidFill>
          <a:schemeClr val="bg2">
            <a:lumMod val="90000"/>
          </a:schemeClr>
        </a:solidFill>
      </dgm:spPr>
    </dgm:pt>
    <dgm:pt modelId="{FB7D113F-1E75-42D5-BB39-9A831C207DE6}" type="pres">
      <dgm:prSet presAssocID="{E3FA6F27-04A4-4994-9796-6698508BCDDA}" presName="arrowWedge5" presStyleLbl="fgSibTrans2D1" presStyleIdx="4" presStyleCnt="5"/>
      <dgm:spPr>
        <a:solidFill>
          <a:schemeClr val="bg2">
            <a:lumMod val="90000"/>
          </a:schemeClr>
        </a:solidFill>
      </dgm:spPr>
    </dgm:pt>
  </dgm:ptLst>
  <dgm:cxnLst>
    <dgm:cxn modelId="{F538E614-19DB-4338-87F8-319BB7604229}" type="presOf" srcId="{287E29C8-7B45-4C72-AD0C-D63E40D5B6AA}" destId="{07123349-6F55-4620-819A-910CF415EA6F}" srcOrd="0" destOrd="0" presId="urn:microsoft.com/office/officeart/2005/8/layout/cycle8"/>
    <dgm:cxn modelId="{C8815BAB-8D9D-4725-A822-84A0F35B6965}" type="presOf" srcId="{3C3F0C02-9261-4C89-8BA5-B7EBE832CAC6}" destId="{D844FDBB-E1F0-47DE-A882-80773F982037}" srcOrd="0" destOrd="0" presId="urn:microsoft.com/office/officeart/2005/8/layout/cycle8"/>
    <dgm:cxn modelId="{39D5A112-6354-47EF-9559-C6866CF8E317}" type="presOf" srcId="{5A2B3273-D6A7-4B6F-AE21-3E576AA55AB0}" destId="{3622AC24-55BF-4BF8-B447-60A03A5D2BCB}" srcOrd="0" destOrd="0" presId="urn:microsoft.com/office/officeart/2005/8/layout/cycle8"/>
    <dgm:cxn modelId="{1E84AB5F-4748-4A1F-91E6-DF534F2AAE63}" type="presOf" srcId="{3FD1EC98-54C2-4D45-B2E3-5166FDC3E79D}" destId="{B7CB770A-CE54-4280-B0FA-686B05F6AB2E}" srcOrd="0" destOrd="0" presId="urn:microsoft.com/office/officeart/2005/8/layout/cycle8"/>
    <dgm:cxn modelId="{9771FED0-386A-41E7-84BE-0A80A0740204}" srcId="{55001B51-7D3B-4C04-AF22-049C40C20864}" destId="{02A12729-4B18-4AA8-B39E-BF1117D17361}" srcOrd="3" destOrd="0" parTransId="{36694C54-B6EF-4731-ACE7-1C4D8D523C47}" sibTransId="{029C972B-2B60-44C5-9BD4-7CDC04436A20}"/>
    <dgm:cxn modelId="{F940479D-B1CC-4261-A551-B66A22E4B43D}" srcId="{55001B51-7D3B-4C04-AF22-049C40C20864}" destId="{287E29C8-7B45-4C72-AD0C-D63E40D5B6AA}" srcOrd="4" destOrd="0" parTransId="{22100A34-93D4-4E26-AE95-3E43F37C6C10}" sibTransId="{E3FA6F27-04A4-4994-9796-6698508BCDDA}"/>
    <dgm:cxn modelId="{86F100E7-BC28-45AF-A28D-0CAAF386E043}" type="presOf" srcId="{3C3F0C02-9261-4C89-8BA5-B7EBE832CAC6}" destId="{4521893B-1D99-4021-AC11-434DE22634FA}" srcOrd="1" destOrd="0" presId="urn:microsoft.com/office/officeart/2005/8/layout/cycle8"/>
    <dgm:cxn modelId="{69821B30-586A-438A-BE2A-5DF3508844F3}" type="presOf" srcId="{02A12729-4B18-4AA8-B39E-BF1117D17361}" destId="{FF4B8D01-3A7C-46C1-A5BF-692F33AA55ED}" srcOrd="1" destOrd="0" presId="urn:microsoft.com/office/officeart/2005/8/layout/cycle8"/>
    <dgm:cxn modelId="{1C97217C-C876-4670-AF46-79EAC4D79B75}" srcId="{55001B51-7D3B-4C04-AF22-049C40C20864}" destId="{5A2B3273-D6A7-4B6F-AE21-3E576AA55AB0}" srcOrd="0" destOrd="0" parTransId="{7939470F-99BB-4C81-9DF4-1CB07CB153BB}" sibTransId="{96AFC8E7-4638-411B-B031-B6C4F7FD373E}"/>
    <dgm:cxn modelId="{C62B9F52-D406-4DD6-86AD-201BBAEC4744}" srcId="{55001B51-7D3B-4C04-AF22-049C40C20864}" destId="{3FD1EC98-54C2-4D45-B2E3-5166FDC3E79D}" srcOrd="1" destOrd="0" parTransId="{90BAAE4E-AA2E-450C-AA56-C0CB56F2511F}" sibTransId="{4813C49A-EF37-4E6F-8D1E-5354424319CA}"/>
    <dgm:cxn modelId="{8B52EB57-8AEA-440C-B674-5453D2EE11FC}" type="presOf" srcId="{287E29C8-7B45-4C72-AD0C-D63E40D5B6AA}" destId="{C802B14E-1148-40F9-A356-520439A23A0A}" srcOrd="1" destOrd="0" presId="urn:microsoft.com/office/officeart/2005/8/layout/cycle8"/>
    <dgm:cxn modelId="{5363799B-3DCC-442D-BF29-C994632EED52}" srcId="{55001B51-7D3B-4C04-AF22-049C40C20864}" destId="{3C3F0C02-9261-4C89-8BA5-B7EBE832CAC6}" srcOrd="2" destOrd="0" parTransId="{543B1694-3260-44B9-96D5-2FC331D100DA}" sibTransId="{FDFE2B2E-7FAC-4060-9FE9-47848D28A44F}"/>
    <dgm:cxn modelId="{744034B9-1472-451B-BFDF-03CDE8F88DE6}" type="presOf" srcId="{55001B51-7D3B-4C04-AF22-049C40C20864}" destId="{61CEA233-35F1-4348-868E-DD4972FEA11A}" srcOrd="0" destOrd="0" presId="urn:microsoft.com/office/officeart/2005/8/layout/cycle8"/>
    <dgm:cxn modelId="{2238D21D-335B-41E1-81B3-FCF732AA1650}" type="presOf" srcId="{3FD1EC98-54C2-4D45-B2E3-5166FDC3E79D}" destId="{F6ABE30D-40FA-4FED-8923-26E72FF321AA}" srcOrd="1" destOrd="0" presId="urn:microsoft.com/office/officeart/2005/8/layout/cycle8"/>
    <dgm:cxn modelId="{EAFFEE91-E1A8-43CE-9CDC-3D028808CE4F}" type="presOf" srcId="{02A12729-4B18-4AA8-B39E-BF1117D17361}" destId="{8AA82454-1113-44B5-AA77-3FCA3B4643EA}" srcOrd="0" destOrd="0" presId="urn:microsoft.com/office/officeart/2005/8/layout/cycle8"/>
    <dgm:cxn modelId="{0A00AA8F-8341-4429-98BC-61DAAE755246}" type="presOf" srcId="{5A2B3273-D6A7-4B6F-AE21-3E576AA55AB0}" destId="{8483CC2F-7110-41DF-889E-E287FF5EE911}" srcOrd="1" destOrd="0" presId="urn:microsoft.com/office/officeart/2005/8/layout/cycle8"/>
    <dgm:cxn modelId="{3BC35B6B-626C-4A96-A145-B75A046FE405}" type="presParOf" srcId="{61CEA233-35F1-4348-868E-DD4972FEA11A}" destId="{3622AC24-55BF-4BF8-B447-60A03A5D2BCB}" srcOrd="0" destOrd="0" presId="urn:microsoft.com/office/officeart/2005/8/layout/cycle8"/>
    <dgm:cxn modelId="{B2370A03-C8B8-452A-BD34-70DD9A00B4B8}" type="presParOf" srcId="{61CEA233-35F1-4348-868E-DD4972FEA11A}" destId="{30FB8869-7C7F-4ABE-9E35-8F57172FD7C7}" srcOrd="1" destOrd="0" presId="urn:microsoft.com/office/officeart/2005/8/layout/cycle8"/>
    <dgm:cxn modelId="{979D1980-BDF4-40C6-B015-F55BA2AB60B6}" type="presParOf" srcId="{61CEA233-35F1-4348-868E-DD4972FEA11A}" destId="{4DF45433-C508-44B2-98F9-2B857BA70F98}" srcOrd="2" destOrd="0" presId="urn:microsoft.com/office/officeart/2005/8/layout/cycle8"/>
    <dgm:cxn modelId="{5954760A-DCE4-458C-864E-57B3098ADB71}" type="presParOf" srcId="{61CEA233-35F1-4348-868E-DD4972FEA11A}" destId="{8483CC2F-7110-41DF-889E-E287FF5EE911}" srcOrd="3" destOrd="0" presId="urn:microsoft.com/office/officeart/2005/8/layout/cycle8"/>
    <dgm:cxn modelId="{3A0BD270-3D15-49D1-B46E-3FAE0BF1C573}" type="presParOf" srcId="{61CEA233-35F1-4348-868E-DD4972FEA11A}" destId="{B7CB770A-CE54-4280-B0FA-686B05F6AB2E}" srcOrd="4" destOrd="0" presId="urn:microsoft.com/office/officeart/2005/8/layout/cycle8"/>
    <dgm:cxn modelId="{59BEA558-281D-4C5B-9E97-C9667806901A}" type="presParOf" srcId="{61CEA233-35F1-4348-868E-DD4972FEA11A}" destId="{31BB35D8-0375-4695-B166-327D364869E6}" srcOrd="5" destOrd="0" presId="urn:microsoft.com/office/officeart/2005/8/layout/cycle8"/>
    <dgm:cxn modelId="{684391CF-1F40-4523-84DE-FF49870B1A59}" type="presParOf" srcId="{61CEA233-35F1-4348-868E-DD4972FEA11A}" destId="{346D2D15-941A-4DC1-A586-7905195FF9AD}" srcOrd="6" destOrd="0" presId="urn:microsoft.com/office/officeart/2005/8/layout/cycle8"/>
    <dgm:cxn modelId="{0DA0C62D-59F1-4CF2-B56D-78B34344A5A8}" type="presParOf" srcId="{61CEA233-35F1-4348-868E-DD4972FEA11A}" destId="{F6ABE30D-40FA-4FED-8923-26E72FF321AA}" srcOrd="7" destOrd="0" presId="urn:microsoft.com/office/officeart/2005/8/layout/cycle8"/>
    <dgm:cxn modelId="{72B26FC4-D059-449A-814D-881C5E9F4699}" type="presParOf" srcId="{61CEA233-35F1-4348-868E-DD4972FEA11A}" destId="{D844FDBB-E1F0-47DE-A882-80773F982037}" srcOrd="8" destOrd="0" presId="urn:microsoft.com/office/officeart/2005/8/layout/cycle8"/>
    <dgm:cxn modelId="{5C15E764-9613-4745-B8CF-D6FB147FDB78}" type="presParOf" srcId="{61CEA233-35F1-4348-868E-DD4972FEA11A}" destId="{072B46A3-4590-40C4-BC5F-34A33B6D04CB}" srcOrd="9" destOrd="0" presId="urn:microsoft.com/office/officeart/2005/8/layout/cycle8"/>
    <dgm:cxn modelId="{1DAA41B0-7E56-4DA0-B28F-E3DBD1A1F0CF}" type="presParOf" srcId="{61CEA233-35F1-4348-868E-DD4972FEA11A}" destId="{DE00ED1D-4550-4CF3-BFCD-E98332BC0FD4}" srcOrd="10" destOrd="0" presId="urn:microsoft.com/office/officeart/2005/8/layout/cycle8"/>
    <dgm:cxn modelId="{73BCBA27-829B-40EA-9ADD-EA2A4C1A642A}" type="presParOf" srcId="{61CEA233-35F1-4348-868E-DD4972FEA11A}" destId="{4521893B-1D99-4021-AC11-434DE22634FA}" srcOrd="11" destOrd="0" presId="urn:microsoft.com/office/officeart/2005/8/layout/cycle8"/>
    <dgm:cxn modelId="{D47FC855-6702-40A5-8A6D-558C08D0AB07}" type="presParOf" srcId="{61CEA233-35F1-4348-868E-DD4972FEA11A}" destId="{8AA82454-1113-44B5-AA77-3FCA3B4643EA}" srcOrd="12" destOrd="0" presId="urn:microsoft.com/office/officeart/2005/8/layout/cycle8"/>
    <dgm:cxn modelId="{AD831B2E-481A-450E-A724-47B5F0B44585}" type="presParOf" srcId="{61CEA233-35F1-4348-868E-DD4972FEA11A}" destId="{E161BDC3-5704-4B1D-BA5E-610FD09FC546}" srcOrd="13" destOrd="0" presId="urn:microsoft.com/office/officeart/2005/8/layout/cycle8"/>
    <dgm:cxn modelId="{75C5EE36-A704-4C69-A341-D4A79AE8E83F}" type="presParOf" srcId="{61CEA233-35F1-4348-868E-DD4972FEA11A}" destId="{6AEE3A67-ED6A-4F40-919B-C55CDD63295D}" srcOrd="14" destOrd="0" presId="urn:microsoft.com/office/officeart/2005/8/layout/cycle8"/>
    <dgm:cxn modelId="{7CDBA7D3-91BA-44E1-BF5A-FA7C21863EF4}" type="presParOf" srcId="{61CEA233-35F1-4348-868E-DD4972FEA11A}" destId="{FF4B8D01-3A7C-46C1-A5BF-692F33AA55ED}" srcOrd="15" destOrd="0" presId="urn:microsoft.com/office/officeart/2005/8/layout/cycle8"/>
    <dgm:cxn modelId="{279CE9D5-F203-4527-9F9B-5FABAF763E54}" type="presParOf" srcId="{61CEA233-35F1-4348-868E-DD4972FEA11A}" destId="{07123349-6F55-4620-819A-910CF415EA6F}" srcOrd="16" destOrd="0" presId="urn:microsoft.com/office/officeart/2005/8/layout/cycle8"/>
    <dgm:cxn modelId="{F8753441-27F2-479A-9CCE-626406D1BFF8}" type="presParOf" srcId="{61CEA233-35F1-4348-868E-DD4972FEA11A}" destId="{7F2F2192-C572-45C1-9B1A-4943ACE773BC}" srcOrd="17" destOrd="0" presId="urn:microsoft.com/office/officeart/2005/8/layout/cycle8"/>
    <dgm:cxn modelId="{14A40B7A-7167-4647-A5F6-397905E965B1}" type="presParOf" srcId="{61CEA233-35F1-4348-868E-DD4972FEA11A}" destId="{CDF771F8-62DD-4627-A12D-BA38BBB936E4}" srcOrd="18" destOrd="0" presId="urn:microsoft.com/office/officeart/2005/8/layout/cycle8"/>
    <dgm:cxn modelId="{F92353E2-1BD7-433C-B13E-820BF8913B8E}" type="presParOf" srcId="{61CEA233-35F1-4348-868E-DD4972FEA11A}" destId="{C802B14E-1148-40F9-A356-520439A23A0A}" srcOrd="19" destOrd="0" presId="urn:microsoft.com/office/officeart/2005/8/layout/cycle8"/>
    <dgm:cxn modelId="{64462C50-430B-4BB6-AE2A-C0A849D26E22}" type="presParOf" srcId="{61CEA233-35F1-4348-868E-DD4972FEA11A}" destId="{1B0F0F50-26C7-400C-ADF0-67E7ACEE0F35}" srcOrd="20" destOrd="0" presId="urn:microsoft.com/office/officeart/2005/8/layout/cycle8"/>
    <dgm:cxn modelId="{6DB15EFC-CC71-41DC-82F5-AE435AD0E851}" type="presParOf" srcId="{61CEA233-35F1-4348-868E-DD4972FEA11A}" destId="{5067C6CB-58DC-4D6A-A313-79C84F8E36E6}" srcOrd="21" destOrd="0" presId="urn:microsoft.com/office/officeart/2005/8/layout/cycle8"/>
    <dgm:cxn modelId="{F0805B1B-FB6F-4ADE-AF4B-D5FD43C13D80}" type="presParOf" srcId="{61CEA233-35F1-4348-868E-DD4972FEA11A}" destId="{A9980F00-A0FB-4CB4-AD34-CD6848E3A6D5}" srcOrd="22" destOrd="0" presId="urn:microsoft.com/office/officeart/2005/8/layout/cycle8"/>
    <dgm:cxn modelId="{549D752E-676F-44D9-9F1A-CE41C041602A}" type="presParOf" srcId="{61CEA233-35F1-4348-868E-DD4972FEA11A}" destId="{4FD6B6E1-C835-4A61-ADE5-A4B9E6E7C17C}" srcOrd="23" destOrd="0" presId="urn:microsoft.com/office/officeart/2005/8/layout/cycle8"/>
    <dgm:cxn modelId="{C3715966-654C-477A-8F06-5635F8042B74}" type="presParOf" srcId="{61CEA233-35F1-4348-868E-DD4972FEA11A}" destId="{FB7D113F-1E75-42D5-BB39-9A831C207DE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2AC24-55BF-4BF8-B447-60A03A5D2BCB}">
      <dsp:nvSpPr>
        <dsp:cNvPr id="0" name=""/>
        <dsp:cNvSpPr/>
      </dsp:nvSpPr>
      <dsp:spPr>
        <a:xfrm>
          <a:off x="2488623" y="284211"/>
          <a:ext cx="3856823" cy="3856823"/>
        </a:xfrm>
        <a:prstGeom prst="pie">
          <a:avLst>
            <a:gd name="adj1" fmla="val 16200000"/>
            <a:gd name="adj2" fmla="val 2052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latin typeface="Century Gothic" panose="020B0502020202020204" pitchFamily="34" charset="0"/>
            </a:rPr>
            <a:t>Prevent or reduce risk of disaster</a:t>
          </a:r>
        </a:p>
      </dsp:txBody>
      <dsp:txXfrm>
        <a:off x="4500599" y="932524"/>
        <a:ext cx="1239693" cy="826462"/>
      </dsp:txXfrm>
    </dsp:sp>
    <dsp:sp modelId="{B7CB770A-CE54-4280-B0FA-686B05F6AB2E}">
      <dsp:nvSpPr>
        <dsp:cNvPr id="0" name=""/>
        <dsp:cNvSpPr/>
      </dsp:nvSpPr>
      <dsp:spPr>
        <a:xfrm>
          <a:off x="2521681" y="387059"/>
          <a:ext cx="3856823" cy="3856823"/>
        </a:xfrm>
        <a:prstGeom prst="pie">
          <a:avLst>
            <a:gd name="adj1" fmla="val 20520000"/>
            <a:gd name="adj2" fmla="val 324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latin typeface="Century Gothic" panose="020B0502020202020204" pitchFamily="34" charset="0"/>
            </a:rPr>
            <a:t>Mitigate severity or consequences of disaster</a:t>
          </a:r>
        </a:p>
      </dsp:txBody>
      <dsp:txXfrm>
        <a:off x="5005659" y="2149260"/>
        <a:ext cx="1147864" cy="918291"/>
      </dsp:txXfrm>
    </dsp:sp>
    <dsp:sp modelId="{D844FDBB-E1F0-47DE-A882-80773F982037}">
      <dsp:nvSpPr>
        <dsp:cNvPr id="0" name=""/>
        <dsp:cNvSpPr/>
      </dsp:nvSpPr>
      <dsp:spPr>
        <a:xfrm>
          <a:off x="2434443" y="450421"/>
          <a:ext cx="3856823" cy="3856823"/>
        </a:xfrm>
        <a:prstGeom prst="pie">
          <a:avLst>
            <a:gd name="adj1" fmla="val 3240000"/>
            <a:gd name="adj2" fmla="val 756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latin typeface="Century Gothic" panose="020B0502020202020204" pitchFamily="34" charset="0"/>
            </a:rPr>
            <a:t>Emergency preparedness</a:t>
          </a:r>
        </a:p>
      </dsp:txBody>
      <dsp:txXfrm>
        <a:off x="3811880" y="3159380"/>
        <a:ext cx="1101949" cy="1010120"/>
      </dsp:txXfrm>
    </dsp:sp>
    <dsp:sp modelId="{8AA82454-1113-44B5-AA77-3FCA3B4643EA}">
      <dsp:nvSpPr>
        <dsp:cNvPr id="0" name=""/>
        <dsp:cNvSpPr/>
      </dsp:nvSpPr>
      <dsp:spPr>
        <a:xfrm>
          <a:off x="2347206" y="387059"/>
          <a:ext cx="3856823" cy="3856823"/>
        </a:xfrm>
        <a:prstGeom prst="pie">
          <a:avLst>
            <a:gd name="adj1" fmla="val 7560000"/>
            <a:gd name="adj2" fmla="val 1188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latin typeface="Century Gothic" panose="020B0502020202020204" pitchFamily="34" charset="0"/>
            </a:rPr>
            <a:t>Response (rapid and effective)</a:t>
          </a:r>
        </a:p>
      </dsp:txBody>
      <dsp:txXfrm>
        <a:off x="2572187" y="2149260"/>
        <a:ext cx="1147864" cy="918291"/>
      </dsp:txXfrm>
    </dsp:sp>
    <dsp:sp modelId="{07123349-6F55-4620-819A-910CF415EA6F}">
      <dsp:nvSpPr>
        <dsp:cNvPr id="0" name=""/>
        <dsp:cNvSpPr/>
      </dsp:nvSpPr>
      <dsp:spPr>
        <a:xfrm>
          <a:off x="2380264" y="284211"/>
          <a:ext cx="3856823" cy="3856823"/>
        </a:xfrm>
        <a:prstGeom prst="pie">
          <a:avLst>
            <a:gd name="adj1" fmla="val 11880000"/>
            <a:gd name="adj2" fmla="val 162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latin typeface="Century Gothic" panose="020B0502020202020204" pitchFamily="34" charset="0"/>
            </a:rPr>
            <a:t>Post-disaster recovery and rehabilitation</a:t>
          </a:r>
        </a:p>
      </dsp:txBody>
      <dsp:txXfrm>
        <a:off x="2985418" y="932524"/>
        <a:ext cx="1239693" cy="826462"/>
      </dsp:txXfrm>
    </dsp:sp>
    <dsp:sp modelId="{1B0F0F50-26C7-400C-ADF0-67E7ACEE0F35}">
      <dsp:nvSpPr>
        <dsp:cNvPr id="0" name=""/>
        <dsp:cNvSpPr/>
      </dsp:nvSpPr>
      <dsp:spPr>
        <a:xfrm>
          <a:off x="2249685" y="45455"/>
          <a:ext cx="4334334" cy="4334334"/>
        </a:xfrm>
        <a:prstGeom prst="circularArrow">
          <a:avLst>
            <a:gd name="adj1" fmla="val 5085"/>
            <a:gd name="adj2" fmla="val 327528"/>
            <a:gd name="adj3" fmla="val 20192361"/>
            <a:gd name="adj4" fmla="val 16200324"/>
            <a:gd name="adj5" fmla="val 5932"/>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5067C6CB-58DC-4D6A-A313-79C84F8E36E6}">
      <dsp:nvSpPr>
        <dsp:cNvPr id="0" name=""/>
        <dsp:cNvSpPr/>
      </dsp:nvSpPr>
      <dsp:spPr>
        <a:xfrm>
          <a:off x="2283192" y="148270"/>
          <a:ext cx="4334334" cy="4334334"/>
        </a:xfrm>
        <a:prstGeom prst="circularArrow">
          <a:avLst>
            <a:gd name="adj1" fmla="val 5085"/>
            <a:gd name="adj2" fmla="val 327528"/>
            <a:gd name="adj3" fmla="val 2912753"/>
            <a:gd name="adj4" fmla="val 20519953"/>
            <a:gd name="adj5" fmla="val 5932"/>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A9980F00-A0FB-4CB4-AD34-CD6848E3A6D5}">
      <dsp:nvSpPr>
        <dsp:cNvPr id="0" name=""/>
        <dsp:cNvSpPr/>
      </dsp:nvSpPr>
      <dsp:spPr>
        <a:xfrm>
          <a:off x="2195688" y="211825"/>
          <a:ext cx="4334334" cy="4334334"/>
        </a:xfrm>
        <a:prstGeom prst="circularArrow">
          <a:avLst>
            <a:gd name="adj1" fmla="val 5085"/>
            <a:gd name="adj2" fmla="val 327528"/>
            <a:gd name="adj3" fmla="val 7232777"/>
            <a:gd name="adj4" fmla="val 3239695"/>
            <a:gd name="adj5" fmla="val 5932"/>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4FD6B6E1-C835-4A61-ADE5-A4B9E6E7C17C}">
      <dsp:nvSpPr>
        <dsp:cNvPr id="0" name=""/>
        <dsp:cNvSpPr/>
      </dsp:nvSpPr>
      <dsp:spPr>
        <a:xfrm>
          <a:off x="2108184" y="148270"/>
          <a:ext cx="4334334" cy="4334334"/>
        </a:xfrm>
        <a:prstGeom prst="circularArrow">
          <a:avLst>
            <a:gd name="adj1" fmla="val 5085"/>
            <a:gd name="adj2" fmla="val 327528"/>
            <a:gd name="adj3" fmla="val 11552519"/>
            <a:gd name="adj4" fmla="val 7559718"/>
            <a:gd name="adj5" fmla="val 5932"/>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FB7D113F-1E75-42D5-BB39-9A831C207DE6}">
      <dsp:nvSpPr>
        <dsp:cNvPr id="0" name=""/>
        <dsp:cNvSpPr/>
      </dsp:nvSpPr>
      <dsp:spPr>
        <a:xfrm>
          <a:off x="2141690" y="45455"/>
          <a:ext cx="4334334" cy="4334334"/>
        </a:xfrm>
        <a:prstGeom prst="circularArrow">
          <a:avLst>
            <a:gd name="adj1" fmla="val 5085"/>
            <a:gd name="adj2" fmla="val 327528"/>
            <a:gd name="adj3" fmla="val 15872148"/>
            <a:gd name="adj4" fmla="val 11880111"/>
            <a:gd name="adj5" fmla="val 5932"/>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93C7F-CCBA-4D57-A04A-62C3B294FCB4}" type="datetimeFigureOut">
              <a:rPr lang="en-ZA" smtClean="0"/>
              <a:t>2023/03/17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8C112-AB83-450D-AA1C-18DD0928E993}" type="slidenum">
              <a:rPr lang="en-ZA" smtClean="0"/>
              <a:t>‹#›</a:t>
            </a:fld>
            <a:endParaRPr lang="en-ZA"/>
          </a:p>
        </p:txBody>
      </p:sp>
    </p:spTree>
    <p:extLst>
      <p:ext uri="{BB962C8B-B14F-4D97-AF65-F5344CB8AC3E}">
        <p14:creationId xmlns:p14="http://schemas.microsoft.com/office/powerpoint/2010/main" val="86075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6CB2AAD-DD4E-4260-8510-EA019E2B006D}" type="slidenum">
              <a:rPr lang="en-ZA" smtClean="0"/>
              <a:t>2</a:t>
            </a:fld>
            <a:endParaRPr lang="en-ZA" dirty="0"/>
          </a:p>
        </p:txBody>
      </p:sp>
    </p:spTree>
    <p:extLst>
      <p:ext uri="{BB962C8B-B14F-4D97-AF65-F5344CB8AC3E}">
        <p14:creationId xmlns:p14="http://schemas.microsoft.com/office/powerpoint/2010/main" val="261713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818C112-AB83-450D-AA1C-18DD0928E993}" type="slidenum">
              <a:rPr lang="en-ZA" smtClean="0"/>
              <a:t>3</a:t>
            </a:fld>
            <a:endParaRPr lang="en-ZA"/>
          </a:p>
        </p:txBody>
      </p:sp>
    </p:spTree>
    <p:extLst>
      <p:ext uri="{BB962C8B-B14F-4D97-AF65-F5344CB8AC3E}">
        <p14:creationId xmlns:p14="http://schemas.microsoft.com/office/powerpoint/2010/main" val="729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818C112-AB83-450D-AA1C-18DD0928E993}" type="slidenum">
              <a:rPr lang="en-ZA" smtClean="0"/>
              <a:t>4</a:t>
            </a:fld>
            <a:endParaRPr lang="en-ZA"/>
          </a:p>
        </p:txBody>
      </p:sp>
    </p:spTree>
    <p:extLst>
      <p:ext uri="{BB962C8B-B14F-4D97-AF65-F5344CB8AC3E}">
        <p14:creationId xmlns:p14="http://schemas.microsoft.com/office/powerpoint/2010/main" val="21740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818C112-AB83-450D-AA1C-18DD0928E993}" type="slidenum">
              <a:rPr lang="en-ZA" smtClean="0"/>
              <a:t>6</a:t>
            </a:fld>
            <a:endParaRPr lang="en-ZA"/>
          </a:p>
        </p:txBody>
      </p:sp>
    </p:spTree>
    <p:extLst>
      <p:ext uri="{BB962C8B-B14F-4D97-AF65-F5344CB8AC3E}">
        <p14:creationId xmlns:p14="http://schemas.microsoft.com/office/powerpoint/2010/main" val="877662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28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634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902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9413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B9599E0-EA2D-4B67-AE66-D6F5F772DC2E}" type="datetimeFigureOut">
              <a:rPr lang="en-ZA" smtClean="0"/>
              <a:t>2023/03/17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EF9492C-7FB5-4AB7-B919-483DA623582E}" type="slidenum">
              <a:rPr lang="en-ZA" smtClean="0"/>
              <a:t>‹#›</a:t>
            </a:fld>
            <a:endParaRPr lang="en-ZA"/>
          </a:p>
        </p:txBody>
      </p:sp>
    </p:spTree>
    <p:extLst>
      <p:ext uri="{BB962C8B-B14F-4D97-AF65-F5344CB8AC3E}">
        <p14:creationId xmlns:p14="http://schemas.microsoft.com/office/powerpoint/2010/main" val="145352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val="360904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48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17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404" y="1481472"/>
            <a:ext cx="5437777" cy="199691"/>
          </a:xfrm>
        </p:spPr>
        <p:txBody>
          <a:bodyPr lIns="0" tIns="0" rIns="0" bIns="0" anchor="t" anchorCtr="0">
            <a:normAutofit/>
          </a:bodyPr>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12" name="Content Placeholder 2">
            <a:extLst>
              <a:ext uri="{FF2B5EF4-FFF2-40B4-BE49-F238E27FC236}">
                <a16:creationId xmlns:a16="http://schemas.microsoft.com/office/drawing/2014/main" id="{85F22F58-4182-454B-B08C-7AF7236101CF}"/>
              </a:ext>
            </a:extLst>
          </p:cNvPr>
          <p:cNvSpPr>
            <a:spLocks noGrp="1"/>
          </p:cNvSpPr>
          <p:nvPr>
            <p:ph idx="13"/>
          </p:nvPr>
        </p:nvSpPr>
        <p:spPr>
          <a:xfrm>
            <a:off x="360404" y="1921668"/>
            <a:ext cx="5437777" cy="3653147"/>
          </a:xfrm>
        </p:spPr>
        <p:txBody>
          <a:bodyPr lIns="0" tIns="0" rIns="0" bIns="0">
            <a:normAutofit/>
          </a:bodyPr>
          <a:lstStyle>
            <a:lvl1pPr marL="0" indent="0">
              <a:lnSpc>
                <a:spcPct val="100000"/>
              </a:lnSpc>
              <a:buNone/>
              <a:defRPr sz="1600">
                <a:solidFill>
                  <a:schemeClr val="bg1">
                    <a:lumMod val="50000"/>
                  </a:schemeClr>
                </a:solidFill>
              </a:defRPr>
            </a:lvl1pPr>
            <a:lvl2pPr>
              <a:lnSpc>
                <a:spcPct val="100000"/>
              </a:lnSpc>
              <a:defRPr sz="1600">
                <a:solidFill>
                  <a:schemeClr val="bg1">
                    <a:lumMod val="50000"/>
                  </a:schemeClr>
                </a:solidFill>
              </a:defRPr>
            </a:lvl2pPr>
            <a:lvl3pPr>
              <a:lnSpc>
                <a:spcPct val="100000"/>
              </a:lnSpc>
              <a:defRPr sz="1600">
                <a:solidFill>
                  <a:schemeClr val="bg1">
                    <a:lumMod val="50000"/>
                  </a:schemeClr>
                </a:solidFill>
              </a:defRPr>
            </a:lvl3pPr>
            <a:lvl4pPr>
              <a:lnSpc>
                <a:spcPct val="100000"/>
              </a:lnSpc>
              <a:defRPr sz="1600">
                <a:solidFill>
                  <a:schemeClr val="bg1">
                    <a:lumMod val="50000"/>
                  </a:schemeClr>
                </a:solidFill>
              </a:defRPr>
            </a:lvl4pPr>
            <a:lvl5pPr>
              <a:lnSpc>
                <a:spcPct val="100000"/>
              </a:lnSpc>
              <a:defRPr sz="1600">
                <a:solidFill>
                  <a:schemeClr val="bg1">
                    <a:lumMod val="50000"/>
                  </a:schemeClr>
                </a:solidFill>
              </a:defRPr>
            </a:lvl5pPr>
          </a:lstStyle>
          <a:p>
            <a:pPr lvl="0"/>
            <a:r>
              <a:rPr lang="en-GB" dirty="0"/>
              <a:t>Click to edit Master text styles</a:t>
            </a:r>
          </a:p>
        </p:txBody>
      </p:sp>
      <p:sp>
        <p:nvSpPr>
          <p:cNvPr id="15" name="Text Placeholder 2">
            <a:extLst>
              <a:ext uri="{FF2B5EF4-FFF2-40B4-BE49-F238E27FC236}">
                <a16:creationId xmlns:a16="http://schemas.microsoft.com/office/drawing/2014/main" id="{474F5E3E-8A90-AF40-B089-6D0718E853B9}"/>
              </a:ext>
            </a:extLst>
          </p:cNvPr>
          <p:cNvSpPr>
            <a:spLocks noGrp="1"/>
          </p:cNvSpPr>
          <p:nvPr>
            <p:ph type="body" idx="14"/>
          </p:nvPr>
        </p:nvSpPr>
        <p:spPr>
          <a:xfrm>
            <a:off x="6393821" y="1481472"/>
            <a:ext cx="5437777" cy="199691"/>
          </a:xfrm>
        </p:spPr>
        <p:txBody>
          <a:bodyPr lIns="0" tIns="0" rIns="0" bIns="0" anchor="t" anchorCtr="0">
            <a:normAutofit/>
          </a:bodyPr>
          <a:lstStyle>
            <a:lvl1pPr marL="0" indent="0">
              <a:buNone/>
              <a:defRPr sz="1867"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16" name="Content Placeholder 2">
            <a:extLst>
              <a:ext uri="{FF2B5EF4-FFF2-40B4-BE49-F238E27FC236}">
                <a16:creationId xmlns:a16="http://schemas.microsoft.com/office/drawing/2014/main" id="{BD5D1B27-45B3-E34F-8F65-DC629D7DB8F3}"/>
              </a:ext>
            </a:extLst>
          </p:cNvPr>
          <p:cNvSpPr>
            <a:spLocks noGrp="1"/>
          </p:cNvSpPr>
          <p:nvPr>
            <p:ph idx="15"/>
          </p:nvPr>
        </p:nvSpPr>
        <p:spPr>
          <a:xfrm>
            <a:off x="6393821" y="1921668"/>
            <a:ext cx="5437777" cy="3653147"/>
          </a:xfrm>
        </p:spPr>
        <p:txBody>
          <a:bodyPr lIns="0" tIns="0" rIns="0" bIns="0">
            <a:normAutofit/>
          </a:bodyPr>
          <a:lstStyle>
            <a:lvl1pPr marL="0" indent="0">
              <a:lnSpc>
                <a:spcPct val="100000"/>
              </a:lnSpc>
              <a:buNone/>
              <a:defRPr sz="1600">
                <a:solidFill>
                  <a:schemeClr val="bg1">
                    <a:lumMod val="50000"/>
                  </a:schemeClr>
                </a:solidFill>
              </a:defRPr>
            </a:lvl1pPr>
            <a:lvl2pPr>
              <a:lnSpc>
                <a:spcPct val="100000"/>
              </a:lnSpc>
              <a:defRPr sz="1600">
                <a:solidFill>
                  <a:schemeClr val="bg1">
                    <a:lumMod val="50000"/>
                  </a:schemeClr>
                </a:solidFill>
              </a:defRPr>
            </a:lvl2pPr>
            <a:lvl3pPr>
              <a:lnSpc>
                <a:spcPct val="100000"/>
              </a:lnSpc>
              <a:defRPr sz="1600">
                <a:solidFill>
                  <a:schemeClr val="bg1">
                    <a:lumMod val="50000"/>
                  </a:schemeClr>
                </a:solidFill>
              </a:defRPr>
            </a:lvl3pPr>
            <a:lvl4pPr>
              <a:lnSpc>
                <a:spcPct val="100000"/>
              </a:lnSpc>
              <a:defRPr sz="1600">
                <a:solidFill>
                  <a:schemeClr val="bg1">
                    <a:lumMod val="50000"/>
                  </a:schemeClr>
                </a:solidFill>
              </a:defRPr>
            </a:lvl4pPr>
            <a:lvl5pPr>
              <a:lnSpc>
                <a:spcPct val="100000"/>
              </a:lnSpc>
              <a:defRPr sz="1600">
                <a:solidFill>
                  <a:schemeClr val="bg1">
                    <a:lumMod val="50000"/>
                  </a:schemeClr>
                </a:solidFill>
              </a:defRPr>
            </a:lvl5pPr>
          </a:lstStyle>
          <a:p>
            <a:pPr lvl="0"/>
            <a:r>
              <a:rPr lang="en-GB" dirty="0"/>
              <a:t>Click to edit Master text styles</a:t>
            </a:r>
          </a:p>
        </p:txBody>
      </p:sp>
      <p:sp>
        <p:nvSpPr>
          <p:cNvPr id="17" name="object 12">
            <a:extLst>
              <a:ext uri="{FF2B5EF4-FFF2-40B4-BE49-F238E27FC236}">
                <a16:creationId xmlns:a16="http://schemas.microsoft.com/office/drawing/2014/main" id="{5454C47A-969D-9342-9B45-C781C1125813}"/>
              </a:ext>
            </a:extLst>
          </p:cNvPr>
          <p:cNvSpPr/>
          <p:nvPr userDrawn="1"/>
        </p:nvSpPr>
        <p:spPr>
          <a:xfrm>
            <a:off x="11508801" y="6491541"/>
            <a:ext cx="683104" cy="177515"/>
          </a:xfrm>
          <a:custGeom>
            <a:avLst/>
            <a:gdLst/>
            <a:ahLst/>
            <a:cxnLst/>
            <a:rect l="l" t="t" r="r" b="b"/>
            <a:pathLst>
              <a:path w="1126490" h="292734">
                <a:moveTo>
                  <a:pt x="0" y="292160"/>
                </a:moveTo>
                <a:lnTo>
                  <a:pt x="1125940" y="292160"/>
                </a:lnTo>
                <a:lnTo>
                  <a:pt x="1125940" y="0"/>
                </a:lnTo>
                <a:lnTo>
                  <a:pt x="0" y="0"/>
                </a:lnTo>
                <a:lnTo>
                  <a:pt x="0" y="292160"/>
                </a:lnTo>
                <a:close/>
              </a:path>
            </a:pathLst>
          </a:custGeom>
          <a:solidFill>
            <a:srgbClr val="DEAA02"/>
          </a:solidFill>
        </p:spPr>
        <p:txBody>
          <a:bodyPr wrap="square" lIns="0" tIns="0" rIns="0" bIns="0" rtlCol="0"/>
          <a:lstStyle/>
          <a:p>
            <a:endParaRPr sz="496" dirty="0"/>
          </a:p>
        </p:txBody>
      </p:sp>
      <p:sp>
        <p:nvSpPr>
          <p:cNvPr id="21" name="Slide Number Placeholder 5">
            <a:extLst>
              <a:ext uri="{FF2B5EF4-FFF2-40B4-BE49-F238E27FC236}">
                <a16:creationId xmlns:a16="http://schemas.microsoft.com/office/drawing/2014/main" id="{989F9087-DB2B-4E41-B06A-4E1250A08A05}"/>
              </a:ext>
            </a:extLst>
          </p:cNvPr>
          <p:cNvSpPr>
            <a:spLocks noGrp="1"/>
          </p:cNvSpPr>
          <p:nvPr>
            <p:ph type="sldNum" sz="quarter" idx="12"/>
          </p:nvPr>
        </p:nvSpPr>
        <p:spPr>
          <a:xfrm>
            <a:off x="11508801" y="6466509"/>
            <a:ext cx="480000" cy="240000"/>
          </a:xfrm>
        </p:spPr>
        <p:txBody>
          <a:bodyPr lIns="0" tIns="0" rIns="0" bIns="0"/>
          <a:lstStyle>
            <a:lvl1pPr>
              <a:defRPr sz="800" b="1">
                <a:solidFill>
                  <a:schemeClr val="bg1"/>
                </a:solidFill>
              </a:defRPr>
            </a:lvl1pPr>
          </a:lstStyle>
          <a:p>
            <a:fld id="{5DE2A05D-7D62-8D4D-AF9C-3DD3316D51C7}" type="slidenum">
              <a:rPr lang="en-US" smtClean="0"/>
              <a:pPr/>
              <a:t>‹#›</a:t>
            </a:fld>
            <a:endParaRPr lang="en-US" dirty="0"/>
          </a:p>
        </p:txBody>
      </p:sp>
      <p:pic>
        <p:nvPicPr>
          <p:cNvPr id="28" name="Graphic 153">
            <a:extLst>
              <a:ext uri="{FF2B5EF4-FFF2-40B4-BE49-F238E27FC236}">
                <a16:creationId xmlns:a16="http://schemas.microsoft.com/office/drawing/2014/main" id="{73B19B4F-E958-0B44-9C2F-C66264FAB21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429359" y="345083"/>
            <a:ext cx="278021" cy="304348"/>
          </a:xfrm>
          <a:prstGeom prst="rect">
            <a:avLst/>
          </a:prstGeom>
        </p:spPr>
      </p:pic>
      <p:sp>
        <p:nvSpPr>
          <p:cNvPr id="24" name="Date Placeholder 3"/>
          <p:cNvSpPr>
            <a:spLocks noGrp="1"/>
          </p:cNvSpPr>
          <p:nvPr>
            <p:ph type="dt" sz="half" idx="2"/>
          </p:nvPr>
        </p:nvSpPr>
        <p:spPr>
          <a:xfrm>
            <a:off x="292443" y="64220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srgbClr val="003B79"/>
                </a:solidFill>
              </a:rPr>
              <a:t>Strategy</a:t>
            </a:r>
            <a:r>
              <a:rPr lang="en-US" dirty="0" smtClean="0"/>
              <a:t> </a:t>
            </a:r>
            <a:r>
              <a:rPr lang="en-US" dirty="0" smtClean="0">
                <a:solidFill>
                  <a:srgbClr val="008A7B"/>
                </a:solidFill>
              </a:rPr>
              <a:t>business unit </a:t>
            </a:r>
            <a:endParaRPr lang="en-US" dirty="0">
              <a:solidFill>
                <a:srgbClr val="008A7B"/>
              </a:solidFill>
            </a:endParaRPr>
          </a:p>
        </p:txBody>
      </p:sp>
    </p:spTree>
    <p:extLst>
      <p:ext uri="{BB962C8B-B14F-4D97-AF65-F5344CB8AC3E}">
        <p14:creationId xmlns:p14="http://schemas.microsoft.com/office/powerpoint/2010/main" val="7577951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0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61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824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323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86937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08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63"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57" r:id="rId6"/>
    <p:sldLayoutId id="2147483658" r:id="rId7"/>
    <p:sldLayoutId id="2147483665"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4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jfif"/><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1881" y="2134183"/>
            <a:ext cx="7264668" cy="403618"/>
          </a:xfrm>
        </p:spPr>
        <p:txBody>
          <a:bodyPr/>
          <a:lstStyle/>
          <a:p>
            <a:r>
              <a:rPr lang="en-US" dirty="0" smtClean="0"/>
              <a:t>Real time audit on flood relief and Government’s </a:t>
            </a:r>
            <a:r>
              <a:rPr lang="en-US" dirty="0"/>
              <a:t>readiness to manage </a:t>
            </a:r>
            <a:r>
              <a:rPr lang="en-US" dirty="0" smtClean="0"/>
              <a:t>disasters</a:t>
            </a:r>
            <a:br>
              <a:rPr lang="en-US" dirty="0" smtClean="0"/>
            </a:br>
            <a:r>
              <a:rPr lang="en-US" dirty="0" smtClean="0"/>
              <a:t/>
            </a:r>
            <a:br>
              <a:rPr lang="en-US" dirty="0" smtClean="0"/>
            </a:br>
            <a:r>
              <a:rPr lang="en-US" dirty="0" smtClean="0"/>
              <a:t>PAS 2023</a:t>
            </a:r>
            <a:r>
              <a:rPr lang="en-US" b="0" dirty="0">
                <a:solidFill>
                  <a:schemeClr val="accent3">
                    <a:lumMod val="40000"/>
                    <a:lumOff val="60000"/>
                  </a:schemeClr>
                </a:solidFill>
              </a:rPr>
              <a:t/>
            </a:r>
            <a:br>
              <a:rPr lang="en-US" b="0" dirty="0">
                <a:solidFill>
                  <a:schemeClr val="accent3">
                    <a:lumMod val="40000"/>
                    <a:lumOff val="60000"/>
                  </a:schemeClr>
                </a:solidFill>
              </a:rPr>
            </a:br>
            <a:endParaRPr lang="en-ZA" dirty="0"/>
          </a:p>
        </p:txBody>
      </p:sp>
    </p:spTree>
    <p:extLst>
      <p:ext uri="{BB962C8B-B14F-4D97-AF65-F5344CB8AC3E}">
        <p14:creationId xmlns:p14="http://schemas.microsoft.com/office/powerpoint/2010/main" val="99529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196654" y="1095550"/>
          <a:ext cx="8725711" cy="4591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6796866" y="1319232"/>
            <a:ext cx="297180" cy="2819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0" name="Text Box 30"/>
          <p:cNvSpPr txBox="1"/>
          <p:nvPr/>
        </p:nvSpPr>
        <p:spPr>
          <a:xfrm>
            <a:off x="7056551" y="1233232"/>
            <a:ext cx="2538110" cy="6324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Measures aimed at stopping a disaster from occurring or preventing an occurrence from becoming a disaster</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p:cNvSpPr/>
          <p:nvPr/>
        </p:nvSpPr>
        <p:spPr>
          <a:xfrm>
            <a:off x="7802999" y="3137251"/>
            <a:ext cx="297180" cy="2819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4" name="Text Box 31"/>
          <p:cNvSpPr txBox="1"/>
          <p:nvPr/>
        </p:nvSpPr>
        <p:spPr>
          <a:xfrm>
            <a:off x="8100179" y="3071016"/>
            <a:ext cx="1791995" cy="624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ffectLst/>
                <a:latin typeface="Century Gothic" panose="020B0502020202020204" pitchFamily="34" charset="0"/>
                <a:ea typeface="Calibri" panose="020F0502020204030204" pitchFamily="34" charset="0"/>
                <a:cs typeface="Times New Roman" panose="02020603050405020304" pitchFamily="18" charset="0"/>
              </a:rPr>
              <a:t>Measures aimed at reducing the impact or effects of a disaster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4450035" y="5545998"/>
            <a:ext cx="297180" cy="28194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6" name="Text Box 97"/>
          <p:cNvSpPr txBox="1"/>
          <p:nvPr/>
        </p:nvSpPr>
        <p:spPr>
          <a:xfrm>
            <a:off x="4747215" y="5518004"/>
            <a:ext cx="4571839" cy="8534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ZA" sz="1100" dirty="0">
                <a:effectLst/>
                <a:latin typeface="Century Gothic" panose="020B0502020202020204" pitchFamily="34" charset="0"/>
                <a:ea typeface="Calibri" panose="020F0502020204030204" pitchFamily="34" charset="0"/>
                <a:cs typeface="Arial" panose="020B0604020202020204" pitchFamily="34" charset="0"/>
              </a:rPr>
              <a:t>A state of readiness which enables organs of state and other institutions involved in disaster management, the private sector, communities and individuals to mobilise, organise, and provide relief measures to deal with an impending or current disaster </a:t>
            </a:r>
            <a:r>
              <a:rPr lang="en-ZA" sz="1100" dirty="0">
                <a:solidFill>
                  <a:srgbClr val="FFFFFF"/>
                </a:solidFill>
                <a:effectLst/>
                <a:latin typeface="Century Gothic" panose="020B0502020202020204" pitchFamily="34" charset="0"/>
                <a:ea typeface="Calibri" panose="020F0502020204030204" pitchFamily="34" charset="0"/>
                <a:cs typeface="Arial" panose="020B0604020202020204" pitchFamily="34" charset="0"/>
              </a:rPr>
              <a:t>or the effects of a disaster</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7" name="Text Box 100"/>
          <p:cNvSpPr txBox="1"/>
          <p:nvPr/>
        </p:nvSpPr>
        <p:spPr>
          <a:xfrm>
            <a:off x="1246970" y="3009028"/>
            <a:ext cx="1823046" cy="1112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ZA" sz="1100" dirty="0">
                <a:effectLst/>
                <a:latin typeface="Century Gothic" panose="020B0502020202020204" pitchFamily="34" charset="0"/>
                <a:ea typeface="Calibri" panose="020F0502020204030204" pitchFamily="34" charset="0"/>
                <a:cs typeface="Arial" panose="020B0604020202020204" pitchFamily="34" charset="0"/>
              </a:rPr>
              <a:t>Measures taken during or immediately after a disaster in order to bring relief to people and communities affected by the disaster</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8" name="Oval 17"/>
          <p:cNvSpPr/>
          <p:nvPr/>
        </p:nvSpPr>
        <p:spPr>
          <a:xfrm>
            <a:off x="2994843" y="3079309"/>
            <a:ext cx="297180" cy="2819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9" name="Text Box 102"/>
          <p:cNvSpPr txBox="1"/>
          <p:nvPr/>
        </p:nvSpPr>
        <p:spPr>
          <a:xfrm>
            <a:off x="459453" y="1245843"/>
            <a:ext cx="3527693" cy="12268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ZA" sz="1100" dirty="0">
                <a:effectLst/>
                <a:latin typeface="Century Gothic" panose="020B0502020202020204" pitchFamily="34" charset="0"/>
                <a:ea typeface="Calibri" panose="020F0502020204030204" pitchFamily="34" charset="0"/>
                <a:cs typeface="Times New Roman" panose="02020603050405020304" pitchFamily="18" charset="0"/>
              </a:rPr>
              <a:t>Efforts, including development aimed at creating a situation where-</a:t>
            </a:r>
          </a:p>
          <a:p>
            <a:pPr marL="273050" indent="-273050">
              <a:lnSpc>
                <a:spcPct val="107000"/>
              </a:lnSpc>
              <a:spcAft>
                <a:spcPts val="0"/>
              </a:spcAft>
            </a:pPr>
            <a:r>
              <a:rPr lang="en-ZA" sz="1100" i="1" dirty="0">
                <a:effectLst/>
                <a:latin typeface="Century Gothic" panose="020B0502020202020204" pitchFamily="34" charset="0"/>
                <a:ea typeface="Calibri" panose="020F0502020204030204" pitchFamily="34" charset="0"/>
                <a:cs typeface="Arial" panose="020B0604020202020204" pitchFamily="34" charset="0"/>
              </a:rPr>
              <a:t>(a) </a:t>
            </a:r>
            <a:r>
              <a:rPr lang="en-ZA" sz="1100" i="1" dirty="0" smtClean="0">
                <a:effectLst/>
                <a:latin typeface="Century Gothic" panose="020B0502020202020204" pitchFamily="34" charset="0"/>
                <a:ea typeface="Calibri" panose="020F0502020204030204" pitchFamily="34" charset="0"/>
                <a:cs typeface="Arial" panose="020B0604020202020204" pitchFamily="34" charset="0"/>
              </a:rPr>
              <a:t>	</a:t>
            </a:r>
            <a:r>
              <a:rPr lang="en-ZA" sz="1100" dirty="0" smtClean="0">
                <a:effectLst/>
                <a:latin typeface="Century Gothic" panose="020B0502020202020204" pitchFamily="34" charset="0"/>
                <a:ea typeface="Calibri" panose="020F0502020204030204" pitchFamily="34" charset="0"/>
                <a:cs typeface="Times New Roman" panose="02020603050405020304" pitchFamily="18" charset="0"/>
              </a:rPr>
              <a:t>normality </a:t>
            </a:r>
            <a:r>
              <a:rPr lang="en-ZA" sz="1100" dirty="0">
                <a:effectLst/>
                <a:latin typeface="Century Gothic" panose="020B0502020202020204" pitchFamily="34" charset="0"/>
                <a:ea typeface="Calibri" panose="020F0502020204030204" pitchFamily="34" charset="0"/>
                <a:cs typeface="Times New Roman" panose="02020603050405020304" pitchFamily="18" charset="0"/>
              </a:rPr>
              <a:t>in conditions caused by aa disaster is restored;</a:t>
            </a:r>
          </a:p>
          <a:p>
            <a:pPr marL="273050" indent="-273050">
              <a:lnSpc>
                <a:spcPct val="107000"/>
              </a:lnSpc>
              <a:spcAft>
                <a:spcPts val="0"/>
              </a:spcAft>
            </a:pPr>
            <a:r>
              <a:rPr lang="en-ZA" sz="1100" i="1" dirty="0">
                <a:effectLst/>
                <a:latin typeface="Century Gothic" panose="020B0502020202020204" pitchFamily="34" charset="0"/>
                <a:ea typeface="Calibri" panose="020F0502020204030204" pitchFamily="34" charset="0"/>
                <a:cs typeface="Times New Roman" panose="02020603050405020304" pitchFamily="18" charset="0"/>
              </a:rPr>
              <a:t>(b) </a:t>
            </a:r>
            <a:r>
              <a:rPr lang="en-ZA" sz="1100" i="1"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ZA" sz="1100" dirty="0" smtClean="0">
                <a:effectLst/>
                <a:latin typeface="Century Gothic" panose="020B0502020202020204" pitchFamily="34" charset="0"/>
                <a:ea typeface="Calibri" panose="020F0502020204030204" pitchFamily="34" charset="0"/>
                <a:cs typeface="Times New Roman" panose="02020603050405020304" pitchFamily="18" charset="0"/>
              </a:rPr>
              <a:t>the </a:t>
            </a:r>
            <a:r>
              <a:rPr lang="en-ZA" sz="1100" dirty="0">
                <a:effectLst/>
                <a:latin typeface="Century Gothic" panose="020B0502020202020204" pitchFamily="34" charset="0"/>
                <a:ea typeface="Calibri" panose="020F0502020204030204" pitchFamily="34" charset="0"/>
                <a:cs typeface="Times New Roman" panose="02020603050405020304" pitchFamily="18" charset="0"/>
              </a:rPr>
              <a:t>effects of a disaster are mitigated; or </a:t>
            </a:r>
          </a:p>
          <a:p>
            <a:pPr marL="273050" indent="-273050">
              <a:lnSpc>
                <a:spcPct val="107000"/>
              </a:lnSpc>
              <a:spcAft>
                <a:spcPts val="800"/>
              </a:spcAft>
            </a:pPr>
            <a:r>
              <a:rPr lang="en-ZA" sz="1100" i="1" dirty="0">
                <a:effectLst/>
                <a:latin typeface="Century Gothic" panose="020B0502020202020204" pitchFamily="34" charset="0"/>
                <a:ea typeface="Calibri" panose="020F0502020204030204" pitchFamily="34" charset="0"/>
                <a:cs typeface="Arial" panose="020B0604020202020204" pitchFamily="34" charset="0"/>
              </a:rPr>
              <a:t>(c</a:t>
            </a:r>
            <a:r>
              <a:rPr lang="en-ZA" sz="1100" i="1" dirty="0" smtClean="0">
                <a:effectLst/>
                <a:latin typeface="Century Gothic" panose="020B0502020202020204" pitchFamily="34" charset="0"/>
                <a:ea typeface="Calibri" panose="020F0502020204030204" pitchFamily="34" charset="0"/>
                <a:cs typeface="Arial" panose="020B0604020202020204" pitchFamily="34" charset="0"/>
              </a:rPr>
              <a:t>)	</a:t>
            </a:r>
            <a:r>
              <a:rPr lang="en-ZA" sz="1100" dirty="0" smtClean="0">
                <a:effectLst/>
                <a:latin typeface="Century Gothic" panose="020B0502020202020204" pitchFamily="34" charset="0"/>
                <a:ea typeface="Calibri" panose="020F0502020204030204" pitchFamily="34" charset="0"/>
                <a:cs typeface="Times New Roman" panose="02020603050405020304" pitchFamily="18" charset="0"/>
              </a:rPr>
              <a:t>circumstances </a:t>
            </a:r>
            <a:r>
              <a:rPr lang="en-ZA" sz="1100" dirty="0">
                <a:effectLst/>
                <a:latin typeface="Century Gothic" panose="020B0502020202020204" pitchFamily="34" charset="0"/>
                <a:ea typeface="Calibri" panose="020F0502020204030204" pitchFamily="34" charset="0"/>
                <a:cs typeface="Times New Roman" panose="02020603050405020304" pitchFamily="18" charset="0"/>
              </a:rPr>
              <a:t>are created that will reduce the risk</a:t>
            </a:r>
            <a:r>
              <a:rPr lang="en-ZA" sz="11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ZA" sz="1100" dirty="0">
                <a:effectLst/>
                <a:latin typeface="Century Gothic" panose="020B0502020202020204" pitchFamily="34" charset="0"/>
                <a:ea typeface="Calibri" panose="020F0502020204030204" pitchFamily="34" charset="0"/>
                <a:cs typeface="Times New Roman" panose="02020603050405020304" pitchFamily="18" charset="0"/>
              </a:rPr>
              <a:t>of a similar disaster</a:t>
            </a:r>
          </a:p>
          <a:p>
            <a:pPr>
              <a:lnSpc>
                <a:spcPct val="107000"/>
              </a:lnSpc>
              <a:spcAft>
                <a:spcPts val="800"/>
              </a:spcAft>
            </a:pPr>
            <a:r>
              <a:rPr lang="en-ZA" sz="1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0" name="Oval 19"/>
          <p:cNvSpPr/>
          <p:nvPr/>
        </p:nvSpPr>
        <p:spPr>
          <a:xfrm>
            <a:off x="4101892" y="1310558"/>
            <a:ext cx="297180" cy="2819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1" name="Text Box 103"/>
          <p:cNvSpPr txBox="1"/>
          <p:nvPr/>
        </p:nvSpPr>
        <p:spPr>
          <a:xfrm rot="18367041">
            <a:off x="3584433" y="5041971"/>
            <a:ext cx="1238250" cy="2628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Disaster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0" y="-2540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itle 7"/>
          <p:cNvSpPr txBox="1">
            <a:spLocks/>
          </p:cNvSpPr>
          <p:nvPr/>
        </p:nvSpPr>
        <p:spPr>
          <a:xfrm>
            <a:off x="802424" y="366185"/>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Envisaged audit on government’s preparedness for disaster</a:t>
            </a:r>
            <a:endParaRPr lang="en-ZA" sz="2400" b="1" dirty="0">
              <a:solidFill>
                <a:srgbClr val="003B79"/>
              </a:solidFill>
              <a:latin typeface="Century Gothic" panose="020F0302020204030204"/>
            </a:endParaRPr>
          </a:p>
        </p:txBody>
      </p:sp>
      <p:sp>
        <p:nvSpPr>
          <p:cNvPr id="5" name="TextBox 4"/>
          <p:cNvSpPr txBox="1"/>
          <p:nvPr/>
        </p:nvSpPr>
        <p:spPr>
          <a:xfrm>
            <a:off x="10348960" y="2141827"/>
            <a:ext cx="1650000" cy="3123932"/>
          </a:xfrm>
          <a:prstGeom prst="rect">
            <a:avLst/>
          </a:prstGeom>
          <a:noFill/>
          <a:ln>
            <a:solidFill>
              <a:schemeClr val="accent5">
                <a:lumMod val="50000"/>
              </a:schemeClr>
            </a:solidFill>
          </a:ln>
        </p:spPr>
        <p:txBody>
          <a:bodyPr wrap="square" rtlCol="0">
            <a:spAutoFit/>
          </a:bodyPr>
          <a:lstStyle/>
          <a:p>
            <a:pPr>
              <a:spcBef>
                <a:spcPts val="600"/>
              </a:spcBef>
            </a:pPr>
            <a:r>
              <a:rPr lang="en-US" sz="1100" i="1" u="sng" dirty="0" smtClean="0">
                <a:latin typeface="Century Gothic" panose="020B0502020202020204" pitchFamily="34" charset="0"/>
              </a:rPr>
              <a:t>Focus of audit: </a:t>
            </a:r>
            <a:r>
              <a:rPr lang="en-US" sz="1100" dirty="0" smtClean="0">
                <a:latin typeface="Century Gothic" panose="020B0502020202020204" pitchFamily="34" charset="0"/>
              </a:rPr>
              <a:t>disaster preparedness and mitigation are largely a developmental activity, which, through sustained initiatives, minimizes the likelihood of a disastrous occurrence by reducing either </a:t>
            </a:r>
          </a:p>
          <a:p>
            <a:pPr marL="171450" indent="-171450">
              <a:spcBef>
                <a:spcPts val="600"/>
              </a:spcBef>
              <a:buFont typeface="Arial" panose="020B0604020202020204" pitchFamily="34" charset="0"/>
              <a:buChar char="•"/>
            </a:pPr>
            <a:r>
              <a:rPr lang="en-US" sz="1100" dirty="0" smtClean="0">
                <a:latin typeface="Century Gothic" panose="020B0502020202020204" pitchFamily="34" charset="0"/>
              </a:rPr>
              <a:t>the intensity of external threats (hazards) or </a:t>
            </a:r>
          </a:p>
          <a:p>
            <a:pPr marL="171450" indent="-171450">
              <a:spcBef>
                <a:spcPts val="600"/>
              </a:spcBef>
              <a:buFont typeface="Arial" panose="020B0604020202020204" pitchFamily="34" charset="0"/>
              <a:buChar char="•"/>
            </a:pPr>
            <a:r>
              <a:rPr lang="en-US" sz="1100" dirty="0" smtClean="0">
                <a:latin typeface="Century Gothic" panose="020B0502020202020204" pitchFamily="34" charset="0"/>
              </a:rPr>
              <a:t>the vulnerability of those at risk.</a:t>
            </a:r>
            <a:endParaRPr lang="en-ZA" sz="1100" dirty="0">
              <a:latin typeface="Century Gothic" panose="020B0502020202020204" pitchFamily="34" charset="0"/>
            </a:endParaRPr>
          </a:p>
        </p:txBody>
      </p:sp>
      <p:sp>
        <p:nvSpPr>
          <p:cNvPr id="6" name="Rectangle 5"/>
          <p:cNvSpPr/>
          <p:nvPr/>
        </p:nvSpPr>
        <p:spPr>
          <a:xfrm>
            <a:off x="10095807" y="1257131"/>
            <a:ext cx="108000" cy="15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p:cNvSpPr/>
          <p:nvPr/>
        </p:nvSpPr>
        <p:spPr>
          <a:xfrm>
            <a:off x="10083629" y="2939856"/>
            <a:ext cx="108000" cy="151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10083243" y="4595800"/>
            <a:ext cx="108000" cy="151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ight Brace 25"/>
          <p:cNvSpPr/>
          <p:nvPr/>
        </p:nvSpPr>
        <p:spPr>
          <a:xfrm>
            <a:off x="9724533" y="1265069"/>
            <a:ext cx="272375" cy="487744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69552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27011" y="4332169"/>
            <a:ext cx="10572894" cy="483519"/>
          </a:xfrm>
          <a:prstGeom prst="rect">
            <a:avLst/>
          </a:prstGeom>
          <a:solidFill>
            <a:srgbClr val="E1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55983" y="2740097"/>
            <a:ext cx="10572894" cy="515058"/>
          </a:xfrm>
          <a:prstGeom prst="rect">
            <a:avLst/>
          </a:prstGeom>
          <a:solidFill>
            <a:srgbClr val="EE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27011" y="3485506"/>
            <a:ext cx="10572895" cy="612000"/>
          </a:xfrm>
          <a:prstGeom prst="rect">
            <a:avLst/>
          </a:prstGeom>
          <a:solidFill>
            <a:srgbClr val="CF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55983" y="2114846"/>
            <a:ext cx="10572894" cy="483519"/>
          </a:xfrm>
          <a:prstGeom prst="rect">
            <a:avLst/>
          </a:prstGeom>
          <a:solidFill>
            <a:srgbClr val="E1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55983" y="1293310"/>
            <a:ext cx="10572894" cy="648000"/>
          </a:xfrm>
          <a:prstGeom prst="rect">
            <a:avLst/>
          </a:prstGeom>
          <a:solidFill>
            <a:srgbClr val="CF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612843" y="1238081"/>
            <a:ext cx="10776517" cy="4774301"/>
          </a:xfrm>
        </p:spPr>
        <p:txBody>
          <a:bodyPr/>
          <a:lstStyle/>
          <a:p>
            <a:pPr marL="0" lvl="0" indent="0" eaLnBrk="0" fontAlgn="base" hangingPunct="0">
              <a:lnSpc>
                <a:spcPct val="100000"/>
              </a:lnSpc>
              <a:spcBef>
                <a:spcPct val="0"/>
              </a:spcBef>
              <a:spcAft>
                <a:spcPct val="0"/>
              </a:spcAft>
              <a:buNone/>
            </a:pPr>
            <a:endParaRPr lang="en-US" altLang="en-US" sz="1800" dirty="0">
              <a:solidFill>
                <a:schemeClr val="tx2"/>
              </a:solidFill>
              <a:latin typeface="Century Gothic" panose="020B0502020202020204" pitchFamily="34" charset="0"/>
            </a:endParaRPr>
          </a:p>
          <a:p>
            <a:endParaRPr lang="en-ZA" sz="1800" dirty="0">
              <a:solidFill>
                <a:schemeClr val="tx2"/>
              </a:solidFill>
              <a:latin typeface="Century Gothic" panose="020B0502020202020204" pitchFamily="34" charset="0"/>
            </a:endParaRPr>
          </a:p>
        </p:txBody>
      </p:sp>
      <p:sp>
        <p:nvSpPr>
          <p:cNvPr id="9" name="Rectangle 8"/>
          <p:cNvSpPr/>
          <p:nvPr/>
        </p:nvSpPr>
        <p:spPr>
          <a:xfrm>
            <a:off x="0" y="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7"/>
          <p:cNvSpPr txBox="1">
            <a:spLocks/>
          </p:cNvSpPr>
          <p:nvPr/>
        </p:nvSpPr>
        <p:spPr>
          <a:xfrm>
            <a:off x="712983" y="470214"/>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Points for discussion</a:t>
            </a:r>
            <a:endParaRPr lang="en-ZA" sz="2400" b="1" dirty="0">
              <a:solidFill>
                <a:srgbClr val="003B79"/>
              </a:solidFill>
              <a:latin typeface="Century Gothic" panose="020F0302020204030204"/>
            </a:endParaRPr>
          </a:p>
        </p:txBody>
      </p:sp>
      <p:sp>
        <p:nvSpPr>
          <p:cNvPr id="2" name="Rectangle 1"/>
          <p:cNvSpPr/>
          <p:nvPr/>
        </p:nvSpPr>
        <p:spPr>
          <a:xfrm>
            <a:off x="552207" y="1238081"/>
            <a:ext cx="10837153" cy="3568797"/>
          </a:xfrm>
          <a:prstGeom prst="rect">
            <a:avLst/>
          </a:prstGeom>
        </p:spPr>
        <p:txBody>
          <a:bodyPr wrap="square">
            <a:spAutoFit/>
          </a:bodyPr>
          <a:lstStyle/>
          <a:p>
            <a:pPr marL="466090" indent="-285750">
              <a:lnSpc>
                <a:spcPct val="112000"/>
              </a:lnSpc>
              <a:spcAft>
                <a:spcPts val="600"/>
              </a:spcAft>
              <a:buFont typeface="Arial" panose="020B0604020202020204" pitchFamily="34" charset="0"/>
              <a:buChar char="•"/>
            </a:pPr>
            <a:r>
              <a:rPr lang="en-ZA"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What can a SAI do to ensure that Government is ready to deal with disasters in an economic, efficient and effective manner?</a:t>
            </a:r>
          </a:p>
          <a:p>
            <a:pPr marL="466090" indent="-285750">
              <a:lnSpc>
                <a:spcPct val="112000"/>
              </a:lnSpc>
              <a:spcAft>
                <a:spcPts val="600"/>
              </a:spcAft>
              <a:buFont typeface="Arial" panose="020B0604020202020204" pitchFamily="34" charset="0"/>
              <a:buChar char="•"/>
            </a:pPr>
            <a:endParaRPr lang="en-ZA" sz="1000"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66090" indent="-285750">
              <a:lnSpc>
                <a:spcPct val="112000"/>
              </a:lnSpc>
              <a:spcAft>
                <a:spcPts val="600"/>
              </a:spcAft>
              <a:buFont typeface="Arial" panose="020B0604020202020204" pitchFamily="34" charset="0"/>
              <a:buChar char="•"/>
            </a:pPr>
            <a:r>
              <a:rPr lang="en-ZA"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How should the audit be structured?</a:t>
            </a:r>
          </a:p>
          <a:p>
            <a:pPr marL="466090" indent="-285750">
              <a:lnSpc>
                <a:spcPct val="112000"/>
              </a:lnSpc>
              <a:spcAft>
                <a:spcPts val="600"/>
              </a:spcAft>
              <a:buFont typeface="Arial" panose="020B0604020202020204" pitchFamily="34" charset="0"/>
              <a:buChar char="•"/>
            </a:pPr>
            <a:endParaRPr lang="en-ZA" sz="1000"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66090" indent="-285750">
              <a:lnSpc>
                <a:spcPct val="112000"/>
              </a:lnSpc>
              <a:spcAft>
                <a:spcPts val="600"/>
              </a:spcAft>
              <a:buFont typeface="Arial" panose="020B0604020202020204" pitchFamily="34" charset="0"/>
              <a:buChar char="•"/>
            </a:pPr>
            <a:r>
              <a:rPr lang="en-ZA"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What international best practice can be shared in this regard?</a:t>
            </a:r>
          </a:p>
          <a:p>
            <a:pPr marL="466090" indent="-285750">
              <a:lnSpc>
                <a:spcPct val="112000"/>
              </a:lnSpc>
              <a:spcAft>
                <a:spcPts val="600"/>
              </a:spcAft>
              <a:buFont typeface="Arial" panose="020B0604020202020204" pitchFamily="34" charset="0"/>
              <a:buChar char="•"/>
            </a:pPr>
            <a:endParaRPr lang="en-ZA" sz="1000"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66090" indent="-285750">
              <a:lnSpc>
                <a:spcPct val="112000"/>
              </a:lnSpc>
              <a:spcAft>
                <a:spcPts val="600"/>
              </a:spcAft>
              <a:buFont typeface="Arial" panose="020B0604020202020204" pitchFamily="34" charset="0"/>
              <a:buChar char="•"/>
            </a:pPr>
            <a:r>
              <a:rPr lang="en-ZA"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How can citizens and civil society organisations (CSO) be engaged during this type of audit?</a:t>
            </a:r>
          </a:p>
          <a:p>
            <a:pPr marL="466090" indent="-285750">
              <a:lnSpc>
                <a:spcPct val="112000"/>
              </a:lnSpc>
              <a:spcAft>
                <a:spcPts val="600"/>
              </a:spcAft>
              <a:buFont typeface="Arial" panose="020B0604020202020204" pitchFamily="34" charset="0"/>
              <a:buChar char="•"/>
            </a:pPr>
            <a:endParaRPr lang="en-ZA" sz="1000"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66090" indent="-285750">
              <a:lnSpc>
                <a:spcPct val="112000"/>
              </a:lnSpc>
              <a:spcAft>
                <a:spcPts val="600"/>
              </a:spcAft>
              <a:buFont typeface="Arial" panose="020B0604020202020204" pitchFamily="34" charset="0"/>
              <a:buChar char="•"/>
            </a:pPr>
            <a:r>
              <a:rPr lang="en-ZA" dirty="0" smtClean="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How can active citizenry contribute to increased readiness to deal with disasters?</a:t>
            </a:r>
            <a:endParaRPr lang="en-ZA"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Tree>
    <p:extLst>
      <p:ext uri="{BB962C8B-B14F-4D97-AF65-F5344CB8AC3E}">
        <p14:creationId xmlns:p14="http://schemas.microsoft.com/office/powerpoint/2010/main" val="389626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ad with buildings on the side&#10;&#10;Description automatically generated with low confidence">
            <a:extLst>
              <a:ext uri="{FF2B5EF4-FFF2-40B4-BE49-F238E27FC236}">
                <a16:creationId xmlns:a16="http://schemas.microsoft.com/office/drawing/2014/main" id="{52F2AF67-6A3D-EAEC-B5B3-224D99A986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1878" y="0"/>
            <a:ext cx="7600122" cy="2777028"/>
          </a:xfrm>
          <a:prstGeom prst="rect">
            <a:avLst/>
          </a:prstGeom>
        </p:spPr>
      </p:pic>
      <p:sp>
        <p:nvSpPr>
          <p:cNvPr id="40" name="Rectangle 39">
            <a:extLst>
              <a:ext uri="{FF2B5EF4-FFF2-40B4-BE49-F238E27FC236}">
                <a16:creationId xmlns:a16="http://schemas.microsoft.com/office/drawing/2014/main" id="{DD9E97C5-BDD9-A230-0219-F6EF116C5452}"/>
              </a:ext>
            </a:extLst>
          </p:cNvPr>
          <p:cNvSpPr/>
          <p:nvPr/>
        </p:nvSpPr>
        <p:spPr>
          <a:xfrm>
            <a:off x="0" y="0"/>
            <a:ext cx="4592311" cy="2792506"/>
          </a:xfrm>
          <a:prstGeom prst="rect">
            <a:avLst/>
          </a:prstGeom>
          <a:solidFill>
            <a:srgbClr val="002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86D6BC92-2839-F77E-81DD-00713A515E3A}"/>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 y="-1"/>
            <a:ext cx="3226201" cy="2269369"/>
          </a:xfrm>
          <a:prstGeom prst="rect">
            <a:avLst/>
          </a:prstGeom>
        </p:spPr>
      </p:pic>
      <p:sp>
        <p:nvSpPr>
          <p:cNvPr id="46" name="Rectangle 45">
            <a:extLst>
              <a:ext uri="{FF2B5EF4-FFF2-40B4-BE49-F238E27FC236}">
                <a16:creationId xmlns:a16="http://schemas.microsoft.com/office/drawing/2014/main" id="{98F56C12-39FF-01C7-1307-48D896C7AF2A}"/>
              </a:ext>
            </a:extLst>
          </p:cNvPr>
          <p:cNvSpPr/>
          <p:nvPr/>
        </p:nvSpPr>
        <p:spPr>
          <a:xfrm>
            <a:off x="4591878" y="-15478"/>
            <a:ext cx="7600122" cy="2792506"/>
          </a:xfrm>
          <a:prstGeom prst="rect">
            <a:avLst/>
          </a:prstGeom>
          <a:solidFill>
            <a:srgbClr val="D9D9D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EA44675-6BCB-FABD-CF1C-ABDDE871B524}"/>
              </a:ext>
            </a:extLst>
          </p:cNvPr>
          <p:cNvSpPr/>
          <p:nvPr/>
        </p:nvSpPr>
        <p:spPr>
          <a:xfrm>
            <a:off x="0" y="2777027"/>
            <a:ext cx="4592311" cy="4104000"/>
          </a:xfrm>
          <a:prstGeom prst="rect">
            <a:avLst/>
          </a:prstGeom>
          <a:solidFill>
            <a:srgbClr val="2E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CF180A-0BF9-7C82-9325-FF6CD49B9C59}"/>
              </a:ext>
            </a:extLst>
          </p:cNvPr>
          <p:cNvSpPr txBox="1"/>
          <p:nvPr/>
        </p:nvSpPr>
        <p:spPr>
          <a:xfrm>
            <a:off x="5177877" y="3080074"/>
            <a:ext cx="4984218"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72C54"/>
                </a:solidFill>
                <a:effectLst/>
                <a:uLnTx/>
                <a:uFillTx/>
                <a:latin typeface="Century Gothic" charset="0"/>
                <a:ea typeface="Century Gothic" charset="0"/>
                <a:cs typeface="Century Gothic" charset="0"/>
              </a:rPr>
              <a:t>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1708D"/>
              </a:solidFill>
              <a:effectLst/>
              <a:uLnTx/>
              <a:uFillTx/>
              <a:latin typeface="Century Gothic" charset="0"/>
              <a:ea typeface="Century Gothic" charset="0"/>
              <a:cs typeface="Century 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71708D"/>
                </a:solidFill>
                <a:effectLst/>
                <a:uLnTx/>
                <a:uFillTx/>
                <a:latin typeface="Century Gothic" charset="0"/>
                <a:ea typeface="Century Gothic" charset="0"/>
                <a:cs typeface="Century Gothic" charset="0"/>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p:txBody>
      </p:sp>
      <p:sp>
        <p:nvSpPr>
          <p:cNvPr id="7" name="TextBox 6">
            <a:extLst>
              <a:ext uri="{FF2B5EF4-FFF2-40B4-BE49-F238E27FC236}">
                <a16:creationId xmlns:a16="http://schemas.microsoft.com/office/drawing/2014/main" id="{C88982E9-58A5-B2E9-F072-19C02FA76201}"/>
              </a:ext>
            </a:extLst>
          </p:cNvPr>
          <p:cNvSpPr txBox="1"/>
          <p:nvPr/>
        </p:nvSpPr>
        <p:spPr>
          <a:xfrm>
            <a:off x="699596" y="1455623"/>
            <a:ext cx="2951673" cy="107721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i="0" u="none" strike="noStrike" cap="none" spc="300" normalizeH="0" baseline="0">
                <a:ln>
                  <a:noFill/>
                </a:ln>
                <a:solidFill>
                  <a:schemeClr val="accent2"/>
                </a:solidFill>
                <a:effectLst/>
                <a:uLnTx/>
                <a:uFillTx/>
                <a:latin typeface="Century Gothic" charset="0"/>
                <a:ea typeface="Century Gothic" charset="0"/>
                <a:cs typeface="Century Gothic" charset="0"/>
              </a:defRPr>
            </a:lvl1pPr>
          </a:lstStyle>
          <a:p>
            <a:r>
              <a:rPr lang="en-US" dirty="0">
                <a:solidFill>
                  <a:srgbClr val="2EA485"/>
                </a:solidFill>
              </a:rPr>
              <a:t>MISSION </a:t>
            </a:r>
            <a:r>
              <a:rPr lang="en-US" dirty="0" smtClean="0">
                <a:solidFill>
                  <a:srgbClr val="2EA485"/>
                </a:solidFill>
              </a:rPr>
              <a:t>AND VISION</a:t>
            </a:r>
            <a:endParaRPr lang="en-US" dirty="0">
              <a:solidFill>
                <a:srgbClr val="2EA485"/>
              </a:solidFill>
            </a:endParaRPr>
          </a:p>
        </p:txBody>
      </p:sp>
      <p:grpSp>
        <p:nvGrpSpPr>
          <p:cNvPr id="41" name="Group 40">
            <a:extLst>
              <a:ext uri="{FF2B5EF4-FFF2-40B4-BE49-F238E27FC236}">
                <a16:creationId xmlns:a16="http://schemas.microsoft.com/office/drawing/2014/main" id="{0DB4D2AC-CC14-DBFF-243C-2D304D4898BA}"/>
              </a:ext>
            </a:extLst>
          </p:cNvPr>
          <p:cNvGrpSpPr/>
          <p:nvPr/>
        </p:nvGrpSpPr>
        <p:grpSpPr>
          <a:xfrm>
            <a:off x="3498597" y="330534"/>
            <a:ext cx="2250178" cy="2250178"/>
            <a:chOff x="5999596" y="330534"/>
            <a:chExt cx="2250178" cy="2250178"/>
          </a:xfrm>
        </p:grpSpPr>
        <p:sp>
          <p:nvSpPr>
            <p:cNvPr id="37" name="Freeform 36">
              <a:extLst>
                <a:ext uri="{FF2B5EF4-FFF2-40B4-BE49-F238E27FC236}">
                  <a16:creationId xmlns:a16="http://schemas.microsoft.com/office/drawing/2014/main" id="{5EF1E1E7-D09F-1801-907A-9D72E73C0159}"/>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91E6116E-8452-BFFC-96E2-E752BCBA016B}"/>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0B396A5A-79CF-F0BB-A6D7-DA094AE61C32}"/>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CC794353-23E0-8F25-0B53-C14CB6A9B8B7}"/>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4" name="TextBox 43">
            <a:extLst>
              <a:ext uri="{FF2B5EF4-FFF2-40B4-BE49-F238E27FC236}">
                <a16:creationId xmlns:a16="http://schemas.microsoft.com/office/drawing/2014/main" id="{173DCA61-ED5A-C78B-AD38-2023898BFF48}"/>
              </a:ext>
            </a:extLst>
          </p:cNvPr>
          <p:cNvSpPr txBox="1"/>
          <p:nvPr/>
        </p:nvSpPr>
        <p:spPr>
          <a:xfrm>
            <a:off x="686505" y="3063189"/>
            <a:ext cx="2879871"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72C54"/>
                </a:solidFill>
                <a:effectLst/>
                <a:uLnTx/>
                <a:uFillTx/>
                <a:latin typeface="Century Gothic" charset="0"/>
                <a:ea typeface="Century Gothic" charset="0"/>
                <a:cs typeface="Century Gothic"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1708D"/>
              </a:solidFill>
              <a:effectLst/>
              <a:uLnTx/>
              <a:uFillTx/>
              <a:latin typeface="Century Gothic" charset="0"/>
              <a:ea typeface="Century Gothic" charset="0"/>
              <a:cs typeface="Century 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Century Gothic" charset="0"/>
                <a:ea typeface="Century Gothic" charset="0"/>
                <a:cs typeface="Century Gothic" charset="0"/>
              </a:rPr>
              <a:t>To be recognised by all our stakeholders as a relevant supreme audit institution that enhances public sector accountability</a:t>
            </a:r>
          </a:p>
        </p:txBody>
      </p:sp>
      <p:pic>
        <p:nvPicPr>
          <p:cNvPr id="9" name="Picture 8" descr="A person with long hair&#10;&#10;Description automatically generated with low confidence">
            <a:extLst>
              <a:ext uri="{FF2B5EF4-FFF2-40B4-BE49-F238E27FC236}">
                <a16:creationId xmlns:a16="http://schemas.microsoft.com/office/drawing/2014/main" id="{19C75D46-FD13-0CA8-D8B3-AEED363780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0751" y="651685"/>
            <a:ext cx="1580974" cy="1580974"/>
          </a:xfrm>
          <a:prstGeom prst="ellipse">
            <a:avLst/>
          </a:prstGeom>
        </p:spPr>
      </p:pic>
    </p:spTree>
    <p:extLst>
      <p:ext uri="{BB962C8B-B14F-4D97-AF65-F5344CB8AC3E}">
        <p14:creationId xmlns:p14="http://schemas.microsoft.com/office/powerpoint/2010/main" val="289724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2843" y="1238081"/>
            <a:ext cx="11031166"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612843" y="1238081"/>
            <a:ext cx="10953343" cy="4774301"/>
          </a:xfrm>
        </p:spPr>
        <p:txBody>
          <a:bodyPr/>
          <a:lstStyle/>
          <a:p>
            <a:pPr marL="0" indent="0">
              <a:buNone/>
            </a:pPr>
            <a:r>
              <a:rPr lang="en-ZA" sz="2000" dirty="0">
                <a:solidFill>
                  <a:schemeClr val="bg2">
                    <a:lumMod val="25000"/>
                  </a:schemeClr>
                </a:solidFill>
              </a:rPr>
              <a:t>Disasters have become an unavoidable part of everyday life. In 2022, the world witnessed disasters, such as</a:t>
            </a:r>
            <a:r>
              <a:rPr lang="en-ZA" sz="2000" dirty="0" smtClean="0">
                <a:solidFill>
                  <a:schemeClr val="bg2">
                    <a:lumMod val="25000"/>
                  </a:schemeClr>
                </a:solidFill>
              </a:rPr>
              <a:t>:</a:t>
            </a:r>
            <a:endParaRPr lang="en-ZA" sz="2000" dirty="0">
              <a:solidFill>
                <a:schemeClr val="bg2">
                  <a:lumMod val="25000"/>
                </a:schemeClr>
              </a:solidFill>
            </a:endParaRPr>
          </a:p>
        </p:txBody>
      </p:sp>
      <p:sp>
        <p:nvSpPr>
          <p:cNvPr id="5" name="Rectangle 4"/>
          <p:cNvSpPr/>
          <p:nvPr/>
        </p:nvSpPr>
        <p:spPr>
          <a:xfrm>
            <a:off x="0" y="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itle 7"/>
          <p:cNvSpPr txBox="1">
            <a:spLocks/>
          </p:cNvSpPr>
          <p:nvPr/>
        </p:nvSpPr>
        <p:spPr>
          <a:xfrm>
            <a:off x="612843" y="452424"/>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Disasters around the world</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
        <p:nvSpPr>
          <p:cNvPr id="9" name="TextBox 8"/>
          <p:cNvSpPr txBox="1"/>
          <p:nvPr/>
        </p:nvSpPr>
        <p:spPr>
          <a:xfrm>
            <a:off x="698591" y="1999680"/>
            <a:ext cx="2754729" cy="1815882"/>
          </a:xfrm>
          <a:prstGeom prst="rect">
            <a:avLst/>
          </a:prstGeom>
          <a:solidFill>
            <a:schemeClr val="accent5">
              <a:lumMod val="20000"/>
              <a:lumOff val="80000"/>
            </a:schemeClr>
          </a:solidFill>
          <a:ln w="19050">
            <a:noFill/>
          </a:ln>
        </p:spPr>
        <p:txBody>
          <a:bodyPr wrap="square" rtlCol="0">
            <a:spAutoFit/>
          </a:bodyPr>
          <a:lstStyle/>
          <a:p>
            <a:pPr algn="ctr"/>
            <a:r>
              <a:rPr lang="en-ZA" sz="1600" dirty="0">
                <a:solidFill>
                  <a:schemeClr val="accent5">
                    <a:lumMod val="75000"/>
                  </a:schemeClr>
                </a:solidFill>
                <a:latin typeface="Century Gothic" panose="020B0502020202020204" pitchFamily="34" charset="0"/>
              </a:rPr>
              <a:t>Record-breaking flooding in Pakistan </a:t>
            </a:r>
            <a:r>
              <a:rPr lang="en-ZA" sz="1600" dirty="0">
                <a:latin typeface="Century Gothic" panose="020B0502020202020204" pitchFamily="34" charset="0"/>
              </a:rPr>
              <a:t>between June and October, washing away thousands of homes and taking the lives of more than 1 700 </a:t>
            </a:r>
            <a:r>
              <a:rPr lang="en-ZA" sz="1600" dirty="0" smtClean="0">
                <a:latin typeface="Century Gothic" panose="020B0502020202020204" pitchFamily="34" charset="0"/>
              </a:rPr>
              <a:t>people</a:t>
            </a:r>
            <a:endParaRPr lang="en-ZA" sz="1600" dirty="0">
              <a:latin typeface="Century Gothic" panose="020B0502020202020204" pitchFamily="34" charset="0"/>
            </a:endParaRPr>
          </a:p>
        </p:txBody>
      </p:sp>
      <p:sp>
        <p:nvSpPr>
          <p:cNvPr id="11" name="Rectangle 10"/>
          <p:cNvSpPr/>
          <p:nvPr/>
        </p:nvSpPr>
        <p:spPr>
          <a:xfrm>
            <a:off x="3424137" y="1999680"/>
            <a:ext cx="2534182" cy="1815882"/>
          </a:xfrm>
          <a:prstGeom prst="rect">
            <a:avLst/>
          </a:prstGeom>
          <a:solidFill>
            <a:srgbClr val="EEF6E8"/>
          </a:solidFill>
          <a:ln w="19050">
            <a:noFill/>
          </a:ln>
        </p:spPr>
        <p:txBody>
          <a:bodyPr wrap="square">
            <a:spAutoFit/>
          </a:bodyPr>
          <a:lstStyle/>
          <a:p>
            <a:pPr lvl="0" algn="ctr"/>
            <a:r>
              <a:rPr lang="en-ZA" sz="1600" dirty="0">
                <a:solidFill>
                  <a:schemeClr val="accent6"/>
                </a:solidFill>
                <a:latin typeface="Century Gothic" panose="020B0502020202020204" pitchFamily="34" charset="0"/>
              </a:rPr>
              <a:t>Mass wildfires in California </a:t>
            </a:r>
            <a:r>
              <a:rPr lang="en-ZA" sz="1600" dirty="0">
                <a:latin typeface="Century Gothic" panose="020B0502020202020204" pitchFamily="34" charset="0"/>
              </a:rPr>
              <a:t>between January and October, damaging more than 100 structures and destroying 772</a:t>
            </a:r>
            <a:r>
              <a:rPr lang="en-ZA" sz="1600" dirty="0" smtClean="0">
                <a:latin typeface="Century Gothic" panose="020B0502020202020204" pitchFamily="34" charset="0"/>
              </a:rPr>
              <a:t>.</a:t>
            </a:r>
          </a:p>
          <a:p>
            <a:pPr lvl="0" algn="ctr"/>
            <a:endParaRPr lang="en-ZA" sz="1600" dirty="0">
              <a:latin typeface="Century Gothic" panose="020B0502020202020204" pitchFamily="34" charset="0"/>
            </a:endParaRPr>
          </a:p>
        </p:txBody>
      </p:sp>
      <p:sp>
        <p:nvSpPr>
          <p:cNvPr id="12" name="Rectangle 11"/>
          <p:cNvSpPr/>
          <p:nvPr/>
        </p:nvSpPr>
        <p:spPr>
          <a:xfrm>
            <a:off x="5958318" y="1999680"/>
            <a:ext cx="2698989" cy="1815882"/>
          </a:xfrm>
          <a:prstGeom prst="rect">
            <a:avLst/>
          </a:prstGeom>
          <a:solidFill>
            <a:schemeClr val="bg2"/>
          </a:solidFill>
          <a:ln w="19050">
            <a:noFill/>
          </a:ln>
        </p:spPr>
        <p:txBody>
          <a:bodyPr wrap="square">
            <a:spAutoFit/>
          </a:bodyPr>
          <a:lstStyle/>
          <a:p>
            <a:pPr lvl="0" algn="ctr"/>
            <a:r>
              <a:rPr lang="en-ZA" sz="1600" dirty="0">
                <a:solidFill>
                  <a:schemeClr val="accent1"/>
                </a:solidFill>
                <a:latin typeface="Century Gothic" panose="020B0502020202020204" pitchFamily="34" charset="0"/>
              </a:rPr>
              <a:t>Earthquake in Afghanistan </a:t>
            </a:r>
            <a:r>
              <a:rPr lang="en-ZA" sz="1600" dirty="0">
                <a:latin typeface="Century Gothic" panose="020B0502020202020204" pitchFamily="34" charset="0"/>
              </a:rPr>
              <a:t>killed around 1 000 </a:t>
            </a:r>
            <a:r>
              <a:rPr lang="en-ZA" sz="1600" dirty="0" smtClean="0">
                <a:latin typeface="Century Gothic" panose="020B0502020202020204" pitchFamily="34" charset="0"/>
              </a:rPr>
              <a:t>people</a:t>
            </a:r>
          </a:p>
          <a:p>
            <a:pPr lvl="0" algn="ctr"/>
            <a:endParaRPr lang="en-ZA" sz="1600" dirty="0" smtClean="0">
              <a:latin typeface="Century Gothic" panose="020B0502020202020204" pitchFamily="34" charset="0"/>
            </a:endParaRPr>
          </a:p>
          <a:p>
            <a:pPr lvl="0" algn="ctr"/>
            <a:endParaRPr lang="en-ZA" sz="1600" dirty="0" smtClean="0">
              <a:latin typeface="Century Gothic" panose="020B0502020202020204" pitchFamily="34" charset="0"/>
            </a:endParaRPr>
          </a:p>
          <a:p>
            <a:pPr lvl="0" algn="ctr"/>
            <a:endParaRPr lang="en-ZA" sz="1600" dirty="0">
              <a:latin typeface="Century Gothic" panose="020B0502020202020204" pitchFamily="34" charset="0"/>
            </a:endParaRPr>
          </a:p>
          <a:p>
            <a:pPr lvl="0" algn="ctr"/>
            <a:endParaRPr lang="en-ZA" sz="1600" dirty="0" smtClean="0">
              <a:latin typeface="Century Gothic" panose="020B0502020202020204" pitchFamily="34" charset="0"/>
            </a:endParaRPr>
          </a:p>
        </p:txBody>
      </p:sp>
      <p:sp>
        <p:nvSpPr>
          <p:cNvPr id="13" name="Rectangle 12"/>
          <p:cNvSpPr/>
          <p:nvPr/>
        </p:nvSpPr>
        <p:spPr>
          <a:xfrm>
            <a:off x="8657307" y="1999680"/>
            <a:ext cx="2733780" cy="1815882"/>
          </a:xfrm>
          <a:prstGeom prst="rect">
            <a:avLst/>
          </a:prstGeom>
          <a:solidFill>
            <a:schemeClr val="accent2">
              <a:lumMod val="20000"/>
              <a:lumOff val="80000"/>
            </a:schemeClr>
          </a:solidFill>
        </p:spPr>
        <p:txBody>
          <a:bodyPr wrap="square">
            <a:spAutoFit/>
          </a:bodyPr>
          <a:lstStyle/>
          <a:p>
            <a:pPr lvl="0" algn="ctr"/>
            <a:r>
              <a:rPr lang="en-ZA" sz="1600" dirty="0">
                <a:latin typeface="Century Gothic" panose="020B0502020202020204" pitchFamily="34" charset="0"/>
              </a:rPr>
              <a:t>More recently in 2023, an </a:t>
            </a:r>
            <a:r>
              <a:rPr lang="en-ZA" sz="1600" dirty="0">
                <a:solidFill>
                  <a:schemeClr val="accent2">
                    <a:lumMod val="75000"/>
                  </a:schemeClr>
                </a:solidFill>
                <a:latin typeface="Century Gothic" panose="020B0502020202020204" pitchFamily="34" charset="0"/>
              </a:rPr>
              <a:t>earthquake struck Turkey and Syria</a:t>
            </a:r>
            <a:r>
              <a:rPr lang="en-ZA" sz="1600" dirty="0">
                <a:latin typeface="Century Gothic" panose="020B0502020202020204" pitchFamily="34" charset="0"/>
              </a:rPr>
              <a:t>, in February, </a:t>
            </a:r>
            <a:r>
              <a:rPr lang="en-ZA" sz="1600" dirty="0" smtClean="0">
                <a:latin typeface="Century Gothic" panose="020B0502020202020204" pitchFamily="34" charset="0"/>
              </a:rPr>
              <a:t>killing </a:t>
            </a:r>
            <a:r>
              <a:rPr lang="en-ZA" sz="1600" dirty="0">
                <a:latin typeface="Century Gothic" panose="020B0502020202020204" pitchFamily="34" charset="0"/>
              </a:rPr>
              <a:t>more than 46 000 people and leaving at least a million people homeless.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591" y="3784545"/>
            <a:ext cx="2733778" cy="1800225"/>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370" y="3784546"/>
            <a:ext cx="2525949" cy="180022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8319" y="3784546"/>
            <a:ext cx="2698988" cy="18002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307" y="3784546"/>
            <a:ext cx="2733780" cy="1819206"/>
          </a:xfrm>
          <a:prstGeom prst="rect">
            <a:avLst/>
          </a:prstGeom>
        </p:spPr>
      </p:pic>
      <p:cxnSp>
        <p:nvCxnSpPr>
          <p:cNvPr id="20" name="Straight Connector 19"/>
          <p:cNvCxnSpPr/>
          <p:nvPr/>
        </p:nvCxnSpPr>
        <p:spPr>
          <a:xfrm>
            <a:off x="5958319" y="2052815"/>
            <a:ext cx="0" cy="1615197"/>
          </a:xfrm>
          <a:prstGeom prst="line">
            <a:avLst/>
          </a:prstGeom>
          <a:ln w="19050">
            <a:no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5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2843" y="1201840"/>
            <a:ext cx="8005863" cy="403224"/>
          </a:xfrm>
          <a:prstGeom prst="rect">
            <a:avLst/>
          </a:prstGeom>
          <a:solidFill>
            <a:srgbClr val="EE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2843" y="3625230"/>
            <a:ext cx="8005863" cy="1403969"/>
          </a:xfrm>
          <a:prstGeom prst="rect">
            <a:avLst/>
          </a:prstGeom>
          <a:solidFill>
            <a:srgbClr val="CF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2843" y="5331722"/>
            <a:ext cx="8005863" cy="855070"/>
          </a:xfrm>
          <a:prstGeom prst="rect">
            <a:avLst/>
          </a:prstGeom>
          <a:solidFill>
            <a:srgbClr val="E1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612843" y="1238082"/>
            <a:ext cx="8005863" cy="4948710"/>
          </a:xfrm>
        </p:spPr>
        <p:txBody>
          <a:bodyPr/>
          <a:lstStyle/>
          <a:p>
            <a:pPr marL="0" indent="0">
              <a:buNone/>
            </a:pPr>
            <a:r>
              <a:rPr lang="en-ZA" sz="1800" dirty="0" smtClean="0">
                <a:solidFill>
                  <a:schemeClr val="bg2">
                    <a:lumMod val="25000"/>
                  </a:schemeClr>
                </a:solidFill>
                <a:latin typeface="Century Gothic" panose="020B0502020202020204" pitchFamily="34" charset="0"/>
              </a:rPr>
              <a:t>South </a:t>
            </a:r>
            <a:r>
              <a:rPr lang="en-ZA" sz="1800" dirty="0">
                <a:solidFill>
                  <a:schemeClr val="bg2">
                    <a:lumMod val="25000"/>
                  </a:schemeClr>
                </a:solidFill>
                <a:latin typeface="Century Gothic" panose="020B0502020202020204" pitchFamily="34" charset="0"/>
              </a:rPr>
              <a:t>Africa </a:t>
            </a:r>
            <a:r>
              <a:rPr lang="en-ZA" sz="1800" dirty="0" smtClean="0">
                <a:solidFill>
                  <a:schemeClr val="bg2">
                    <a:lumMod val="25000"/>
                  </a:schemeClr>
                </a:solidFill>
                <a:latin typeface="Century Gothic" panose="020B0502020202020204" pitchFamily="34" charset="0"/>
              </a:rPr>
              <a:t>is also subject to natural disasters:  </a:t>
            </a:r>
          </a:p>
          <a:p>
            <a:r>
              <a:rPr lang="en-ZA" sz="1800" dirty="0" smtClean="0">
                <a:solidFill>
                  <a:schemeClr val="bg2">
                    <a:lumMod val="25000"/>
                  </a:schemeClr>
                </a:solidFill>
                <a:latin typeface="Century Gothic" panose="020B0502020202020204" pitchFamily="34" charset="0"/>
              </a:rPr>
              <a:t>In </a:t>
            </a:r>
            <a:r>
              <a:rPr lang="en-ZA" sz="1800" dirty="0">
                <a:solidFill>
                  <a:schemeClr val="bg2">
                    <a:lumMod val="25000"/>
                  </a:schemeClr>
                </a:solidFill>
                <a:latin typeface="Century Gothic" panose="020B0502020202020204" pitchFamily="34" charset="0"/>
              </a:rPr>
              <a:t>April 2022, extreme weather conditions caused unprecedented downpours across the country. </a:t>
            </a:r>
            <a:endParaRPr lang="en-ZA" sz="1800" dirty="0" smtClean="0">
              <a:solidFill>
                <a:schemeClr val="bg2">
                  <a:lumMod val="25000"/>
                </a:schemeClr>
              </a:solidFill>
              <a:latin typeface="Century Gothic" panose="020B0502020202020204" pitchFamily="34" charset="0"/>
            </a:endParaRPr>
          </a:p>
          <a:p>
            <a:r>
              <a:rPr lang="en-ZA" sz="1800" dirty="0" smtClean="0">
                <a:solidFill>
                  <a:schemeClr val="bg2">
                    <a:lumMod val="25000"/>
                  </a:schemeClr>
                </a:solidFill>
                <a:latin typeface="Century Gothic" panose="020B0502020202020204" pitchFamily="34" charset="0"/>
              </a:rPr>
              <a:t>This </a:t>
            </a:r>
            <a:r>
              <a:rPr lang="en-ZA" sz="1800" dirty="0">
                <a:solidFill>
                  <a:schemeClr val="bg2">
                    <a:lumMod val="25000"/>
                  </a:schemeClr>
                </a:solidFill>
                <a:latin typeface="Century Gothic" panose="020B0502020202020204" pitchFamily="34" charset="0"/>
              </a:rPr>
              <a:t>had a devastating </a:t>
            </a:r>
            <a:r>
              <a:rPr lang="en-ZA" sz="1800" dirty="0" smtClean="0">
                <a:solidFill>
                  <a:schemeClr val="bg2">
                    <a:lumMod val="25000"/>
                  </a:schemeClr>
                </a:solidFill>
                <a:latin typeface="Century Gothic" panose="020B0502020202020204" pitchFamily="34" charset="0"/>
              </a:rPr>
              <a:t>impact, especially on the poorest of the poor. </a:t>
            </a:r>
          </a:p>
          <a:p>
            <a:pPr marL="1168400" lvl="1" indent="-542925">
              <a:buFont typeface="Wingdings" panose="05000000000000000000" pitchFamily="2" charset="2"/>
              <a:buChar char="Ø"/>
            </a:pPr>
            <a:r>
              <a:rPr lang="en-ZA" sz="1800" dirty="0" smtClean="0">
                <a:solidFill>
                  <a:schemeClr val="bg2">
                    <a:lumMod val="25000"/>
                  </a:schemeClr>
                </a:solidFill>
                <a:latin typeface="Century Gothic" panose="020B0502020202020204" pitchFamily="34" charset="0"/>
              </a:rPr>
              <a:t>At </a:t>
            </a:r>
            <a:r>
              <a:rPr lang="en-ZA" sz="1800" dirty="0">
                <a:solidFill>
                  <a:schemeClr val="bg2">
                    <a:lumMod val="25000"/>
                  </a:schemeClr>
                </a:solidFill>
                <a:latin typeface="Century Gothic" panose="020B0502020202020204" pitchFamily="34" charset="0"/>
              </a:rPr>
              <a:t>least 435 people died across </a:t>
            </a:r>
            <a:r>
              <a:rPr lang="en-ZA" sz="1800" dirty="0" smtClean="0">
                <a:solidFill>
                  <a:schemeClr val="bg2">
                    <a:lumMod val="25000"/>
                  </a:schemeClr>
                </a:solidFill>
                <a:latin typeface="Century Gothic" panose="020B0502020202020204" pitchFamily="34" charset="0"/>
              </a:rPr>
              <a:t>KwaZulu-Natal</a:t>
            </a:r>
          </a:p>
          <a:p>
            <a:pPr marL="1168400" lvl="1" indent="-542925">
              <a:buFont typeface="Wingdings" panose="05000000000000000000" pitchFamily="2" charset="2"/>
              <a:buChar char="Ø"/>
            </a:pPr>
            <a:r>
              <a:rPr lang="en-ZA" sz="1800" dirty="0" smtClean="0">
                <a:solidFill>
                  <a:schemeClr val="bg2">
                    <a:lumMod val="25000"/>
                  </a:schemeClr>
                </a:solidFill>
                <a:latin typeface="Century Gothic" panose="020B0502020202020204" pitchFamily="34" charset="0"/>
              </a:rPr>
              <a:t>several </a:t>
            </a:r>
            <a:r>
              <a:rPr lang="en-ZA" sz="1800" dirty="0">
                <a:solidFill>
                  <a:schemeClr val="bg2">
                    <a:lumMod val="25000"/>
                  </a:schemeClr>
                </a:solidFill>
                <a:latin typeface="Century Gothic" panose="020B0502020202020204" pitchFamily="34" charset="0"/>
              </a:rPr>
              <a:t>thousand homes were damaged and </a:t>
            </a:r>
            <a:r>
              <a:rPr lang="en-ZA" sz="1800" dirty="0" smtClean="0">
                <a:solidFill>
                  <a:schemeClr val="bg2">
                    <a:lumMod val="25000"/>
                  </a:schemeClr>
                </a:solidFill>
                <a:latin typeface="Century Gothic" panose="020B0502020202020204" pitchFamily="34" charset="0"/>
              </a:rPr>
              <a:t>destroyed.</a:t>
            </a:r>
          </a:p>
          <a:p>
            <a:pPr marL="0" lvl="1" indent="0">
              <a:buNone/>
            </a:pPr>
            <a:endParaRPr lang="en-ZA" sz="1800" dirty="0" smtClean="0">
              <a:solidFill>
                <a:schemeClr val="bg2">
                  <a:lumMod val="25000"/>
                </a:schemeClr>
              </a:solidFill>
            </a:endParaRPr>
          </a:p>
          <a:p>
            <a:pPr marL="0" lvl="1" indent="0">
              <a:buNone/>
            </a:pPr>
            <a:r>
              <a:rPr lang="en-ZA" sz="1800" dirty="0" smtClean="0">
                <a:solidFill>
                  <a:schemeClr val="bg2">
                    <a:lumMod val="25000"/>
                  </a:schemeClr>
                </a:solidFill>
              </a:rPr>
              <a:t>These </a:t>
            </a:r>
            <a:r>
              <a:rPr lang="en-ZA" sz="1800" dirty="0">
                <a:solidFill>
                  <a:schemeClr val="bg2">
                    <a:lumMod val="25000"/>
                  </a:schemeClr>
                </a:solidFill>
              </a:rPr>
              <a:t>disasters occurring in South Africa </a:t>
            </a:r>
            <a:r>
              <a:rPr lang="en-ZA" sz="1800" dirty="0" smtClean="0">
                <a:solidFill>
                  <a:schemeClr val="bg2">
                    <a:lumMod val="25000"/>
                  </a:schemeClr>
                </a:solidFill>
              </a:rPr>
              <a:t>impact significantly the </a:t>
            </a:r>
            <a:r>
              <a:rPr lang="en-ZA" sz="1800" dirty="0">
                <a:solidFill>
                  <a:schemeClr val="bg2">
                    <a:lumMod val="25000"/>
                  </a:schemeClr>
                </a:solidFill>
              </a:rPr>
              <a:t>living conditions and </a:t>
            </a:r>
            <a:r>
              <a:rPr lang="en-ZA" sz="1800" dirty="0" smtClean="0">
                <a:solidFill>
                  <a:schemeClr val="bg2">
                    <a:lumMod val="25000"/>
                  </a:schemeClr>
                </a:solidFill>
              </a:rPr>
              <a:t>livelihoods of the most vulnerable people </a:t>
            </a:r>
            <a:r>
              <a:rPr lang="en-ZA" sz="1800" dirty="0">
                <a:solidFill>
                  <a:schemeClr val="bg2">
                    <a:lumMod val="25000"/>
                  </a:schemeClr>
                </a:solidFill>
              </a:rPr>
              <a:t>who are poverty-stricken and/or living in informal settlements. </a:t>
            </a:r>
            <a:r>
              <a:rPr lang="en-ZA" sz="1800" dirty="0" smtClean="0">
                <a:solidFill>
                  <a:schemeClr val="bg2">
                    <a:lumMod val="25000"/>
                  </a:schemeClr>
                </a:solidFill>
              </a:rPr>
              <a:t>It further has a negative impact on the economy and the social environment of citizens</a:t>
            </a:r>
          </a:p>
          <a:p>
            <a:pPr marL="0" lvl="1" indent="0">
              <a:buNone/>
            </a:pPr>
            <a:endParaRPr lang="en-ZA" sz="1800" dirty="0" smtClean="0">
              <a:solidFill>
                <a:schemeClr val="bg2">
                  <a:lumMod val="25000"/>
                </a:schemeClr>
              </a:solidFill>
            </a:endParaRPr>
          </a:p>
          <a:p>
            <a:pPr marL="0" lvl="1" indent="0">
              <a:buNone/>
            </a:pPr>
            <a:r>
              <a:rPr lang="en-ZA" sz="1800" dirty="0" smtClean="0">
                <a:solidFill>
                  <a:schemeClr val="bg2">
                    <a:lumMod val="25000"/>
                  </a:schemeClr>
                </a:solidFill>
              </a:rPr>
              <a:t>The </a:t>
            </a:r>
            <a:r>
              <a:rPr lang="en-ZA" sz="1800" dirty="0">
                <a:solidFill>
                  <a:schemeClr val="bg2">
                    <a:lumMod val="25000"/>
                  </a:schemeClr>
                </a:solidFill>
              </a:rPr>
              <a:t>floods caused more than R17 billion </a:t>
            </a:r>
            <a:r>
              <a:rPr lang="en-ZA" sz="1800" dirty="0" smtClean="0">
                <a:solidFill>
                  <a:schemeClr val="bg2">
                    <a:lumMod val="25000"/>
                  </a:schemeClr>
                </a:solidFill>
              </a:rPr>
              <a:t>(+/- $1billion) in </a:t>
            </a:r>
            <a:r>
              <a:rPr lang="en-ZA" sz="1800" dirty="0">
                <a:solidFill>
                  <a:schemeClr val="bg2">
                    <a:lumMod val="25000"/>
                  </a:schemeClr>
                </a:solidFill>
              </a:rPr>
              <a:t>infrastructure damage and a national state of disaster was </a:t>
            </a:r>
            <a:r>
              <a:rPr lang="en-ZA" sz="1800" dirty="0" smtClean="0">
                <a:solidFill>
                  <a:schemeClr val="bg2">
                    <a:lumMod val="25000"/>
                  </a:schemeClr>
                </a:solidFill>
              </a:rPr>
              <a:t>declared by government.</a:t>
            </a:r>
            <a:endParaRPr lang="en-ZA" sz="1800" dirty="0">
              <a:solidFill>
                <a:schemeClr val="bg2">
                  <a:lumMod val="25000"/>
                </a:schemeClr>
              </a:solidFill>
            </a:endParaRPr>
          </a:p>
          <a:p>
            <a:pPr marL="0" indent="0">
              <a:buNone/>
            </a:pPr>
            <a:endParaRPr lang="en-ZA" sz="1800" dirty="0"/>
          </a:p>
        </p:txBody>
      </p:sp>
      <p:sp>
        <p:nvSpPr>
          <p:cNvPr id="5" name="Rectangle 4"/>
          <p:cNvSpPr/>
          <p:nvPr/>
        </p:nvSpPr>
        <p:spPr>
          <a:xfrm>
            <a:off x="0" y="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612843" y="489796"/>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Disasters in South Africa</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9174" y="1201840"/>
            <a:ext cx="2495038" cy="188330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9174" y="2873197"/>
            <a:ext cx="2495038" cy="175954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9175" y="4427250"/>
            <a:ext cx="2495038" cy="1759542"/>
          </a:xfrm>
          <a:prstGeom prst="rect">
            <a:avLst/>
          </a:prstGeom>
        </p:spPr>
      </p:pic>
    </p:spTree>
    <p:extLst>
      <p:ext uri="{BB962C8B-B14F-4D97-AF65-F5344CB8AC3E}">
        <p14:creationId xmlns:p14="http://schemas.microsoft.com/office/powerpoint/2010/main" val="362081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9328" y="1150532"/>
            <a:ext cx="10953343" cy="4774301"/>
          </a:xfrm>
        </p:spPr>
        <p:txBody>
          <a:bodyPr/>
          <a:lstStyle/>
          <a:p>
            <a:r>
              <a:rPr lang="en-US" sz="2000" dirty="0" smtClean="0"/>
              <a:t>Interventions </a:t>
            </a:r>
            <a:r>
              <a:rPr lang="en-US" sz="2000" dirty="0"/>
              <a:t>announced by the </a:t>
            </a:r>
            <a:r>
              <a:rPr lang="en-US" sz="2000" dirty="0" smtClean="0"/>
              <a:t>President followed a </a:t>
            </a:r>
            <a:r>
              <a:rPr lang="en-US" sz="2000" dirty="0"/>
              <a:t>phased approach, </a:t>
            </a:r>
            <a:r>
              <a:rPr lang="en-US" sz="2000" dirty="0" smtClean="0"/>
              <a:t>focusing </a:t>
            </a:r>
            <a:r>
              <a:rPr lang="en-US" sz="2000" dirty="0"/>
              <a:t>on </a:t>
            </a:r>
            <a:endParaRPr lang="en-US" sz="2000" dirty="0" smtClean="0"/>
          </a:p>
          <a:p>
            <a:pPr lvl="1"/>
            <a:r>
              <a:rPr lang="en-US" sz="1600" i="1" dirty="0" smtClean="0">
                <a:solidFill>
                  <a:srgbClr val="008670"/>
                </a:solidFill>
              </a:rPr>
              <a:t>immediate </a:t>
            </a:r>
            <a:r>
              <a:rPr lang="en-US" sz="1600" i="1" dirty="0">
                <a:solidFill>
                  <a:srgbClr val="008670"/>
                </a:solidFill>
              </a:rPr>
              <a:t>humanitarian relief</a:t>
            </a:r>
            <a:r>
              <a:rPr lang="en-US" sz="1600" i="1" dirty="0" smtClean="0"/>
              <a:t>, </a:t>
            </a:r>
          </a:p>
          <a:p>
            <a:pPr lvl="1"/>
            <a:r>
              <a:rPr lang="en-US" sz="1600" i="1" dirty="0" err="1" smtClean="0">
                <a:solidFill>
                  <a:schemeClr val="accent5"/>
                </a:solidFill>
              </a:rPr>
              <a:t>stabilisation</a:t>
            </a:r>
            <a:r>
              <a:rPr lang="en-US" sz="1600" i="1" dirty="0" smtClean="0">
                <a:solidFill>
                  <a:schemeClr val="accent5"/>
                </a:solidFill>
              </a:rPr>
              <a:t> </a:t>
            </a:r>
            <a:r>
              <a:rPr lang="en-US" sz="1600" i="1" dirty="0">
                <a:solidFill>
                  <a:schemeClr val="accent5"/>
                </a:solidFill>
              </a:rPr>
              <a:t>and recovery </a:t>
            </a:r>
            <a:r>
              <a:rPr lang="en-US" sz="1600" dirty="0"/>
              <a:t>(</a:t>
            </a:r>
            <a:r>
              <a:rPr lang="en-US" sz="1600" dirty="0" smtClean="0"/>
              <a:t>incl. </a:t>
            </a:r>
            <a:r>
              <a:rPr lang="en-US" sz="1600" dirty="0"/>
              <a:t>rehousing people who have lost homes and restoring </a:t>
            </a:r>
            <a:r>
              <a:rPr lang="en-US" sz="1600" dirty="0" smtClean="0"/>
              <a:t>services), and</a:t>
            </a:r>
            <a:endParaRPr lang="en-US" sz="1600" i="1" dirty="0" smtClean="0"/>
          </a:p>
          <a:p>
            <a:pPr lvl="1"/>
            <a:r>
              <a:rPr lang="en-US" sz="1600" i="1" dirty="0" smtClean="0">
                <a:solidFill>
                  <a:schemeClr val="accent6"/>
                </a:solidFill>
              </a:rPr>
              <a:t>reconstruction </a:t>
            </a:r>
            <a:r>
              <a:rPr lang="en-US" sz="1600" i="1" dirty="0">
                <a:solidFill>
                  <a:schemeClr val="accent6"/>
                </a:solidFill>
              </a:rPr>
              <a:t>and rehabilitation</a:t>
            </a:r>
            <a:r>
              <a:rPr lang="en-US" sz="1600" dirty="0"/>
              <a:t>. </a:t>
            </a:r>
            <a:endParaRPr lang="en-US" sz="1600" dirty="0" smtClean="0"/>
          </a:p>
          <a:p>
            <a:pPr lvl="1"/>
            <a:endParaRPr lang="en-US" sz="1600" dirty="0" smtClean="0"/>
          </a:p>
          <a:p>
            <a:r>
              <a:rPr lang="en-US" sz="2000" dirty="0">
                <a:solidFill>
                  <a:schemeClr val="accent5">
                    <a:lumMod val="75000"/>
                  </a:schemeClr>
                </a:solidFill>
              </a:rPr>
              <a:t>The </a:t>
            </a:r>
            <a:r>
              <a:rPr lang="en-US" sz="2000" dirty="0" smtClean="0">
                <a:solidFill>
                  <a:schemeClr val="accent5">
                    <a:lumMod val="75000"/>
                  </a:schemeClr>
                </a:solidFill>
              </a:rPr>
              <a:t>President</a:t>
            </a:r>
            <a:r>
              <a:rPr lang="en-US" sz="2000" dirty="0" smtClean="0"/>
              <a:t> </a:t>
            </a:r>
            <a:r>
              <a:rPr lang="en-US" sz="2000" dirty="0"/>
              <a:t>further requested </a:t>
            </a:r>
            <a:r>
              <a:rPr lang="en-US" sz="2000" dirty="0" smtClean="0"/>
              <a:t>AGSA </a:t>
            </a:r>
            <a:r>
              <a:rPr lang="en-US" sz="2000" dirty="0"/>
              <a:t>to perform a real-time audit on the flood relief funds </a:t>
            </a:r>
            <a:endParaRPr lang="en-US" sz="2000" dirty="0" smtClean="0"/>
          </a:p>
          <a:p>
            <a:pPr lvl="1"/>
            <a:r>
              <a:rPr lang="en-US" sz="1600" dirty="0" smtClean="0"/>
              <a:t>to </a:t>
            </a:r>
            <a:r>
              <a:rPr lang="en-US" sz="1600" dirty="0"/>
              <a:t>contribute towards preventing financial loss, the misuse of funds, non- or poor delivery as well as to detect and report on any findings and risks identified – ultimately ensuring that value for money was derived from government spending. </a:t>
            </a:r>
            <a:endParaRPr lang="en-US" sz="1600" dirty="0" smtClean="0"/>
          </a:p>
          <a:p>
            <a:pPr lvl="1"/>
            <a:endParaRPr lang="en-US" sz="1600" dirty="0" smtClean="0"/>
          </a:p>
          <a:p>
            <a:r>
              <a:rPr lang="en-US" sz="2000" dirty="0" smtClean="0"/>
              <a:t>In </a:t>
            </a:r>
            <a:r>
              <a:rPr lang="en-US" sz="2000" dirty="0"/>
              <a:t>response, the </a:t>
            </a:r>
            <a:r>
              <a:rPr lang="en-US" sz="2000" dirty="0">
                <a:solidFill>
                  <a:schemeClr val="accent5">
                    <a:lumMod val="75000"/>
                  </a:schemeClr>
                </a:solidFill>
              </a:rPr>
              <a:t>AGSA launched </a:t>
            </a:r>
            <a:r>
              <a:rPr lang="en-US" sz="2000" dirty="0" smtClean="0">
                <a:solidFill>
                  <a:schemeClr val="accent5">
                    <a:lumMod val="75000"/>
                  </a:schemeClr>
                </a:solidFill>
              </a:rPr>
              <a:t>a real-time </a:t>
            </a:r>
            <a:r>
              <a:rPr lang="en-US" sz="2000" dirty="0">
                <a:solidFill>
                  <a:schemeClr val="accent5">
                    <a:lumMod val="75000"/>
                  </a:schemeClr>
                </a:solidFill>
              </a:rPr>
              <a:t>audit</a:t>
            </a:r>
            <a:r>
              <a:rPr lang="en-US" sz="2000" dirty="0" smtClean="0"/>
              <a:t>, a multi-disciplinary team was established to ensure that the audit could  focus impact fully on the reality of the citizens experiences during this trying time.</a:t>
            </a:r>
          </a:p>
          <a:p>
            <a:pPr lvl="1"/>
            <a:r>
              <a:rPr lang="en-US" sz="1600" dirty="0" smtClean="0"/>
              <a:t>our </a:t>
            </a:r>
            <a:r>
              <a:rPr lang="en-US" sz="1600" dirty="0"/>
              <a:t>first special report on flood relief funds, </a:t>
            </a:r>
            <a:r>
              <a:rPr lang="en-US" sz="1600" dirty="0" smtClean="0"/>
              <a:t>focused on </a:t>
            </a:r>
            <a:r>
              <a:rPr lang="en-US" sz="1600" dirty="0"/>
              <a:t>what we have found and what needs to be done, on the immediate and short-term initiatives that government has implemented. </a:t>
            </a:r>
            <a:endParaRPr lang="en-US" sz="1600" dirty="0" smtClean="0"/>
          </a:p>
          <a:p>
            <a:pPr lvl="1"/>
            <a:r>
              <a:rPr lang="en-US" sz="1600" dirty="0" smtClean="0"/>
              <a:t>impactful CSO engagement with the communities and AGSA</a:t>
            </a:r>
          </a:p>
          <a:p>
            <a:pPr marL="0" indent="0">
              <a:buNone/>
            </a:pPr>
            <a:endParaRPr lang="en-ZA" sz="2000" dirty="0"/>
          </a:p>
        </p:txBody>
      </p:sp>
      <p:sp>
        <p:nvSpPr>
          <p:cNvPr id="5" name="Rectangle 4"/>
          <p:cNvSpPr/>
          <p:nvPr/>
        </p:nvSpPr>
        <p:spPr>
          <a:xfrm>
            <a:off x="0" y="-2540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619328" y="430074"/>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SAI South Africa’s </a:t>
            </a:r>
            <a:r>
              <a:rPr lang="en-US" sz="2400" b="1" dirty="0">
                <a:solidFill>
                  <a:srgbClr val="003B79"/>
                </a:solidFill>
                <a:latin typeface="Century Gothic" panose="020F0302020204030204"/>
              </a:rPr>
              <a:t>(</a:t>
            </a:r>
            <a:r>
              <a:rPr lang="en-US" sz="2400" b="1" dirty="0" smtClean="0">
                <a:solidFill>
                  <a:srgbClr val="003B79"/>
                </a:solidFill>
                <a:latin typeface="Century Gothic" panose="020F0302020204030204"/>
              </a:rPr>
              <a:t>AGSA) response </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Tree>
    <p:extLst>
      <p:ext uri="{BB962C8B-B14F-4D97-AF65-F5344CB8AC3E}">
        <p14:creationId xmlns:p14="http://schemas.microsoft.com/office/powerpoint/2010/main" val="111430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40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577083" y="451909"/>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AGSA response (Scoping)</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
        <p:nvSpPr>
          <p:cNvPr id="2" name="Rectangle 1"/>
          <p:cNvSpPr/>
          <p:nvPr/>
        </p:nvSpPr>
        <p:spPr>
          <a:xfrm>
            <a:off x="628822" y="1189410"/>
            <a:ext cx="11005459" cy="1108954"/>
          </a:xfrm>
          <a:prstGeom prst="rect">
            <a:avLst/>
          </a:prstGeom>
          <a:solidFill>
            <a:srgbClr val="008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latin typeface="Century Gothic" panose="020B0502020202020204" pitchFamily="34" charset="0"/>
              </a:rPr>
              <a:t>In conducting the real-time audit of the funds that government has made available to provide much needed relief to communities in flood-ravaged areas, we audited the processes as they unfolded and communicated risks and findings identified without delay so that prompt action could be taken to implement corrective actions</a:t>
            </a:r>
            <a:endParaRPr lang="en-ZA" dirty="0">
              <a:latin typeface="Century Gothic" panose="020B0502020202020204" pitchFamily="34" charset="0"/>
            </a:endParaRPr>
          </a:p>
        </p:txBody>
      </p:sp>
      <p:grpSp>
        <p:nvGrpSpPr>
          <p:cNvPr id="32" name="Group 31"/>
          <p:cNvGrpSpPr/>
          <p:nvPr/>
        </p:nvGrpSpPr>
        <p:grpSpPr>
          <a:xfrm>
            <a:off x="935123" y="2701889"/>
            <a:ext cx="1643976" cy="3209440"/>
            <a:chOff x="5252935" y="3137407"/>
            <a:chExt cx="1643976" cy="3209440"/>
          </a:xfrm>
        </p:grpSpPr>
        <p:sp>
          <p:nvSpPr>
            <p:cNvPr id="33" name="Rectangle 32"/>
            <p:cNvSpPr/>
            <p:nvPr/>
          </p:nvSpPr>
          <p:spPr>
            <a:xfrm>
              <a:off x="5252936" y="4610911"/>
              <a:ext cx="1643975" cy="17359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Isosceles Triangle 33"/>
            <p:cNvSpPr/>
            <p:nvPr/>
          </p:nvSpPr>
          <p:spPr>
            <a:xfrm rot="5400000">
              <a:off x="5651849" y="3365851"/>
              <a:ext cx="846147" cy="1643975"/>
            </a:xfrm>
            <a:prstGeom prst="triangle">
              <a:avLst>
                <a:gd name="adj" fmla="val 10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Isosceles Triangle 34"/>
            <p:cNvSpPr/>
            <p:nvPr/>
          </p:nvSpPr>
          <p:spPr>
            <a:xfrm rot="16200000">
              <a:off x="5258402" y="3144831"/>
              <a:ext cx="1254709" cy="1239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p:cNvSpPr/>
            <p:nvPr/>
          </p:nvSpPr>
          <p:spPr>
            <a:xfrm>
              <a:off x="6505686" y="4108318"/>
              <a:ext cx="118332" cy="29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4" name="Group 43"/>
          <p:cNvGrpSpPr/>
          <p:nvPr/>
        </p:nvGrpSpPr>
        <p:grpSpPr>
          <a:xfrm>
            <a:off x="5172023" y="2718847"/>
            <a:ext cx="1643976" cy="3192482"/>
            <a:chOff x="5252935" y="3137407"/>
            <a:chExt cx="1643976" cy="3192482"/>
          </a:xfrm>
        </p:grpSpPr>
        <p:sp>
          <p:nvSpPr>
            <p:cNvPr id="45" name="Rectangle 44"/>
            <p:cNvSpPr/>
            <p:nvPr/>
          </p:nvSpPr>
          <p:spPr>
            <a:xfrm>
              <a:off x="5252936" y="4610911"/>
              <a:ext cx="1643975" cy="17189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Isosceles Triangle 45"/>
            <p:cNvSpPr/>
            <p:nvPr/>
          </p:nvSpPr>
          <p:spPr>
            <a:xfrm rot="5400000">
              <a:off x="5651849" y="3365851"/>
              <a:ext cx="846147" cy="1643975"/>
            </a:xfrm>
            <a:prstGeom prst="triangle">
              <a:avLst>
                <a:gd name="adj" fmla="val 1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Isosceles Triangle 46"/>
            <p:cNvSpPr/>
            <p:nvPr/>
          </p:nvSpPr>
          <p:spPr>
            <a:xfrm rot="16200000">
              <a:off x="5258402" y="3144831"/>
              <a:ext cx="1254709" cy="12398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ectangle 47"/>
            <p:cNvSpPr/>
            <p:nvPr/>
          </p:nvSpPr>
          <p:spPr>
            <a:xfrm>
              <a:off x="6505686" y="4108318"/>
              <a:ext cx="118332" cy="29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9" name="Group 48"/>
          <p:cNvGrpSpPr/>
          <p:nvPr/>
        </p:nvGrpSpPr>
        <p:grpSpPr>
          <a:xfrm>
            <a:off x="7359361" y="2740473"/>
            <a:ext cx="1643976" cy="3185684"/>
            <a:chOff x="5252935" y="3137407"/>
            <a:chExt cx="1643976" cy="3185684"/>
          </a:xfrm>
        </p:grpSpPr>
        <p:sp>
          <p:nvSpPr>
            <p:cNvPr id="50" name="Rectangle 49"/>
            <p:cNvSpPr/>
            <p:nvPr/>
          </p:nvSpPr>
          <p:spPr>
            <a:xfrm>
              <a:off x="5252936" y="4610911"/>
              <a:ext cx="1643975" cy="1712180"/>
            </a:xfrm>
            <a:prstGeom prst="rect">
              <a:avLst/>
            </a:prstGeom>
            <a:solidFill>
              <a:srgbClr val="F1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Isosceles Triangle 50"/>
            <p:cNvSpPr/>
            <p:nvPr/>
          </p:nvSpPr>
          <p:spPr>
            <a:xfrm rot="5400000">
              <a:off x="5651849" y="3365851"/>
              <a:ext cx="846147" cy="1643975"/>
            </a:xfrm>
            <a:prstGeom prst="triangle">
              <a:avLst>
                <a:gd name="adj" fmla="val 100000"/>
              </a:avLst>
            </a:prstGeom>
            <a:solidFill>
              <a:srgbClr val="F1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Isosceles Triangle 51"/>
            <p:cNvSpPr/>
            <p:nvPr/>
          </p:nvSpPr>
          <p:spPr>
            <a:xfrm rot="16200000">
              <a:off x="5258402" y="3144831"/>
              <a:ext cx="1254709" cy="123986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ectangle 52"/>
            <p:cNvSpPr/>
            <p:nvPr/>
          </p:nvSpPr>
          <p:spPr>
            <a:xfrm>
              <a:off x="6505686" y="4108318"/>
              <a:ext cx="118332" cy="29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54" name="Group 53"/>
          <p:cNvGrpSpPr/>
          <p:nvPr/>
        </p:nvGrpSpPr>
        <p:grpSpPr>
          <a:xfrm>
            <a:off x="9604256" y="2748986"/>
            <a:ext cx="1643976" cy="3162342"/>
            <a:chOff x="5252935" y="3137407"/>
            <a:chExt cx="1643976" cy="3162342"/>
          </a:xfrm>
        </p:grpSpPr>
        <p:sp>
          <p:nvSpPr>
            <p:cNvPr id="55" name="Rectangle 54"/>
            <p:cNvSpPr/>
            <p:nvPr/>
          </p:nvSpPr>
          <p:spPr>
            <a:xfrm>
              <a:off x="5252936" y="4610911"/>
              <a:ext cx="1643975" cy="16888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Isosceles Triangle 55"/>
            <p:cNvSpPr/>
            <p:nvPr/>
          </p:nvSpPr>
          <p:spPr>
            <a:xfrm rot="5400000">
              <a:off x="5651849" y="3365851"/>
              <a:ext cx="846147" cy="1643975"/>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Isosceles Triangle 56"/>
            <p:cNvSpPr/>
            <p:nvPr/>
          </p:nvSpPr>
          <p:spPr>
            <a:xfrm rot="16200000">
              <a:off x="5258402" y="3144831"/>
              <a:ext cx="1254709" cy="1239861"/>
            </a:xfrm>
            <a:prstGeom prst="triangle">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p:cNvSpPr/>
            <p:nvPr/>
          </p:nvSpPr>
          <p:spPr>
            <a:xfrm>
              <a:off x="6505686" y="4108318"/>
              <a:ext cx="118332" cy="29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59" name="Group 58"/>
          <p:cNvGrpSpPr/>
          <p:nvPr/>
        </p:nvGrpSpPr>
        <p:grpSpPr>
          <a:xfrm>
            <a:off x="3054309" y="2701890"/>
            <a:ext cx="1643976" cy="3209438"/>
            <a:chOff x="5252935" y="3137407"/>
            <a:chExt cx="1643976" cy="3209438"/>
          </a:xfrm>
        </p:grpSpPr>
        <p:sp>
          <p:nvSpPr>
            <p:cNvPr id="60" name="Rectangle 59"/>
            <p:cNvSpPr/>
            <p:nvPr/>
          </p:nvSpPr>
          <p:spPr>
            <a:xfrm>
              <a:off x="5252936" y="4610910"/>
              <a:ext cx="1643975" cy="1735935"/>
            </a:xfrm>
            <a:prstGeom prst="rect">
              <a:avLst/>
            </a:prstGeom>
            <a:solidFill>
              <a:srgbClr val="7FD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Isosceles Triangle 60"/>
            <p:cNvSpPr/>
            <p:nvPr/>
          </p:nvSpPr>
          <p:spPr>
            <a:xfrm rot="5400000">
              <a:off x="5651849" y="3365851"/>
              <a:ext cx="846147" cy="1643975"/>
            </a:xfrm>
            <a:prstGeom prst="triangle">
              <a:avLst>
                <a:gd name="adj" fmla="val 100000"/>
              </a:avLst>
            </a:prstGeom>
            <a:solidFill>
              <a:srgbClr val="7FD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Isosceles Triangle 61"/>
            <p:cNvSpPr/>
            <p:nvPr/>
          </p:nvSpPr>
          <p:spPr>
            <a:xfrm rot="16200000">
              <a:off x="5258402" y="3144831"/>
              <a:ext cx="1254709" cy="1239861"/>
            </a:xfrm>
            <a:prstGeom prst="triangle">
              <a:avLst/>
            </a:prstGeom>
            <a:solidFill>
              <a:srgbClr val="2EA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p:cNvSpPr/>
            <p:nvPr/>
          </p:nvSpPr>
          <p:spPr>
            <a:xfrm>
              <a:off x="6505686" y="4108318"/>
              <a:ext cx="118332" cy="29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64" name="Picture 63"/>
          <p:cNvPicPr>
            <a:picLocks noChangeAspect="1"/>
          </p:cNvPicPr>
          <p:nvPr/>
        </p:nvPicPr>
        <p:blipFill>
          <a:blip r:embed="rId3">
            <a:biLevel thresh="25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645761" y="3027629"/>
            <a:ext cx="603230" cy="603230"/>
          </a:xfrm>
          <a:prstGeom prst="rect">
            <a:avLst/>
          </a:prstGeom>
        </p:spPr>
      </p:pic>
      <p:pic>
        <p:nvPicPr>
          <p:cNvPr id="65" name="Picture 64"/>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615098" y="3085003"/>
            <a:ext cx="522396" cy="522396"/>
          </a:xfrm>
          <a:prstGeom prst="rect">
            <a:avLst/>
          </a:prstGeom>
        </p:spPr>
      </p:pic>
      <p:pic>
        <p:nvPicPr>
          <p:cNvPr id="66" name="Picture 65"/>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920150" y="3139366"/>
            <a:ext cx="522396" cy="522396"/>
          </a:xfrm>
          <a:prstGeom prst="rect">
            <a:avLst/>
          </a:prstGeom>
        </p:spPr>
      </p:pic>
      <p:pic>
        <p:nvPicPr>
          <p:cNvPr id="68" name="Picture 67"/>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0147775" y="3058532"/>
            <a:ext cx="603230" cy="603230"/>
          </a:xfrm>
          <a:prstGeom prst="rect">
            <a:avLst/>
          </a:prstGeom>
        </p:spPr>
      </p:pic>
      <p:grpSp>
        <p:nvGrpSpPr>
          <p:cNvPr id="70" name="Group 69"/>
          <p:cNvGrpSpPr/>
          <p:nvPr/>
        </p:nvGrpSpPr>
        <p:grpSpPr>
          <a:xfrm>
            <a:off x="1449932" y="3203354"/>
            <a:ext cx="603788" cy="285702"/>
            <a:chOff x="3927764" y="3574473"/>
            <a:chExt cx="1967345" cy="879763"/>
          </a:xfrm>
        </p:grpSpPr>
        <p:sp>
          <p:nvSpPr>
            <p:cNvPr id="71" name="Trapezoid 70"/>
            <p:cNvSpPr/>
            <p:nvPr/>
          </p:nvSpPr>
          <p:spPr>
            <a:xfrm>
              <a:off x="3927764" y="3574473"/>
              <a:ext cx="1967345" cy="304800"/>
            </a:xfrm>
            <a:prstGeom prst="trapezoi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Rectangle 71"/>
            <p:cNvSpPr/>
            <p:nvPr/>
          </p:nvSpPr>
          <p:spPr>
            <a:xfrm>
              <a:off x="3958737" y="3879273"/>
              <a:ext cx="1905398" cy="5749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Rectangle 72"/>
            <p:cNvSpPr/>
            <p:nvPr/>
          </p:nvSpPr>
          <p:spPr>
            <a:xfrm>
              <a:off x="4093620" y="4079382"/>
              <a:ext cx="228998" cy="374854"/>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Rectangle 73"/>
            <p:cNvSpPr/>
            <p:nvPr/>
          </p:nvSpPr>
          <p:spPr>
            <a:xfrm>
              <a:off x="4468091" y="3983182"/>
              <a:ext cx="297873" cy="1835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5" name="Straight Connector 74"/>
            <p:cNvCxnSpPr>
              <a:stCxn id="74" idx="0"/>
            </p:cNvCxnSpPr>
            <p:nvPr/>
          </p:nvCxnSpPr>
          <p:spPr>
            <a:xfrm>
              <a:off x="4617028" y="3983182"/>
              <a:ext cx="3463" cy="183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4" idx="1"/>
              <a:endCxn id="74" idx="3"/>
            </p:cNvCxnSpPr>
            <p:nvPr/>
          </p:nvCxnSpPr>
          <p:spPr>
            <a:xfrm>
              <a:off x="4468091" y="4074968"/>
              <a:ext cx="29787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18365" y="3986645"/>
              <a:ext cx="297873" cy="1835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8" name="Straight Connector 77"/>
            <p:cNvCxnSpPr>
              <a:stCxn id="77" idx="0"/>
            </p:cNvCxnSpPr>
            <p:nvPr/>
          </p:nvCxnSpPr>
          <p:spPr>
            <a:xfrm>
              <a:off x="5067302" y="3986645"/>
              <a:ext cx="3463" cy="183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7" idx="1"/>
              <a:endCxn id="77" idx="3"/>
            </p:cNvCxnSpPr>
            <p:nvPr/>
          </p:nvCxnSpPr>
          <p:spPr>
            <a:xfrm>
              <a:off x="4918365" y="4078431"/>
              <a:ext cx="29787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5373933" y="3983182"/>
              <a:ext cx="297873" cy="18357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1" name="Straight Connector 80"/>
            <p:cNvCxnSpPr>
              <a:stCxn id="80" idx="0"/>
            </p:cNvCxnSpPr>
            <p:nvPr/>
          </p:nvCxnSpPr>
          <p:spPr>
            <a:xfrm>
              <a:off x="5522870" y="3983182"/>
              <a:ext cx="3463" cy="183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0" idx="1"/>
              <a:endCxn id="80" idx="3"/>
            </p:cNvCxnSpPr>
            <p:nvPr/>
          </p:nvCxnSpPr>
          <p:spPr>
            <a:xfrm>
              <a:off x="5373933" y="4074968"/>
              <a:ext cx="29787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912116" y="4038910"/>
            <a:ext cx="1611720" cy="1600438"/>
          </a:xfrm>
          <a:prstGeom prst="rect">
            <a:avLst/>
          </a:prstGeom>
          <a:noFill/>
        </p:spPr>
        <p:txBody>
          <a:bodyPr wrap="square" rtlCol="0">
            <a:spAutoFit/>
          </a:bodyPr>
          <a:lstStyle/>
          <a:p>
            <a:pPr algn="ctr"/>
            <a:r>
              <a:rPr lang="en-ZA" sz="1400" dirty="0" smtClean="0">
                <a:latin typeface="Century Gothic" panose="020B0502020202020204" pitchFamily="34" charset="0"/>
              </a:rPr>
              <a:t>Provision of </a:t>
            </a:r>
            <a:r>
              <a:rPr lang="en-ZA" sz="1400" b="1" dirty="0" smtClean="0">
                <a:latin typeface="Century Gothic" panose="020B0502020202020204" pitchFamily="34" charset="0"/>
              </a:rPr>
              <a:t>mobile classrooms and kitchens </a:t>
            </a:r>
            <a:r>
              <a:rPr lang="en-ZA" sz="1400" dirty="0" smtClean="0">
                <a:latin typeface="Century Gothic" panose="020B0502020202020204" pitchFamily="34" charset="0"/>
              </a:rPr>
              <a:t>to severely damaged schools in KZN</a:t>
            </a:r>
            <a:endParaRPr lang="en-ZA" sz="1400" dirty="0">
              <a:latin typeface="Century Gothic" panose="020B0502020202020204" pitchFamily="34" charset="0"/>
            </a:endParaRPr>
          </a:p>
        </p:txBody>
      </p:sp>
      <p:sp>
        <p:nvSpPr>
          <p:cNvPr id="84" name="TextBox 83"/>
          <p:cNvSpPr txBox="1"/>
          <p:nvPr/>
        </p:nvSpPr>
        <p:spPr>
          <a:xfrm>
            <a:off x="2966173" y="4047144"/>
            <a:ext cx="1696653" cy="1600438"/>
          </a:xfrm>
          <a:prstGeom prst="rect">
            <a:avLst/>
          </a:prstGeom>
          <a:noFill/>
        </p:spPr>
        <p:txBody>
          <a:bodyPr wrap="square" rtlCol="0">
            <a:spAutoFit/>
          </a:bodyPr>
          <a:lstStyle/>
          <a:p>
            <a:pPr algn="ctr"/>
            <a:r>
              <a:rPr lang="en-ZA" sz="1400" dirty="0" smtClean="0">
                <a:latin typeface="Century Gothic" panose="020B0502020202020204" pitchFamily="34" charset="0"/>
              </a:rPr>
              <a:t>Provision of </a:t>
            </a:r>
            <a:r>
              <a:rPr lang="en-ZA" sz="1400" b="1" dirty="0" smtClean="0">
                <a:latin typeface="Century Gothic" panose="020B0502020202020204" pitchFamily="34" charset="0"/>
              </a:rPr>
              <a:t>temporary residential units </a:t>
            </a:r>
            <a:r>
              <a:rPr lang="en-ZA" sz="1400" dirty="0" smtClean="0">
                <a:latin typeface="Century Gothic" panose="020B0502020202020204" pitchFamily="34" charset="0"/>
              </a:rPr>
              <a:t>for KZN residents who lost their homes in the flood</a:t>
            </a:r>
            <a:endParaRPr lang="en-ZA" sz="1400" dirty="0">
              <a:latin typeface="Century Gothic" panose="020B0502020202020204" pitchFamily="34" charset="0"/>
            </a:endParaRPr>
          </a:p>
        </p:txBody>
      </p:sp>
      <p:sp>
        <p:nvSpPr>
          <p:cNvPr id="85" name="TextBox 84"/>
          <p:cNvSpPr txBox="1"/>
          <p:nvPr/>
        </p:nvSpPr>
        <p:spPr>
          <a:xfrm>
            <a:off x="5117053" y="4068834"/>
            <a:ext cx="1775680" cy="1815882"/>
          </a:xfrm>
          <a:prstGeom prst="rect">
            <a:avLst/>
          </a:prstGeom>
          <a:noFill/>
        </p:spPr>
        <p:txBody>
          <a:bodyPr wrap="square" rtlCol="0">
            <a:spAutoFit/>
          </a:bodyPr>
          <a:lstStyle/>
          <a:p>
            <a:pPr algn="ctr"/>
            <a:r>
              <a:rPr lang="en-ZA" sz="1400" b="1" dirty="0" smtClean="0">
                <a:latin typeface="Century Gothic" panose="020B0502020202020204" pitchFamily="34" charset="0"/>
              </a:rPr>
              <a:t>Water tankering services </a:t>
            </a:r>
            <a:r>
              <a:rPr lang="en-ZA" sz="1400" dirty="0" smtClean="0">
                <a:latin typeface="Century Gothic" panose="020B0502020202020204" pitchFamily="34" charset="0"/>
              </a:rPr>
              <a:t>in eThekwini Metro were damaged to water infrastructure affected water supply</a:t>
            </a:r>
            <a:endParaRPr lang="en-ZA" sz="1400" dirty="0">
              <a:latin typeface="Century Gothic" panose="020B0502020202020204" pitchFamily="34" charset="0"/>
            </a:endParaRPr>
          </a:p>
        </p:txBody>
      </p:sp>
      <p:sp>
        <p:nvSpPr>
          <p:cNvPr id="86" name="TextBox 85"/>
          <p:cNvSpPr txBox="1"/>
          <p:nvPr/>
        </p:nvSpPr>
        <p:spPr>
          <a:xfrm>
            <a:off x="7324093" y="4068889"/>
            <a:ext cx="1576275" cy="738664"/>
          </a:xfrm>
          <a:prstGeom prst="rect">
            <a:avLst/>
          </a:prstGeom>
          <a:noFill/>
        </p:spPr>
        <p:txBody>
          <a:bodyPr wrap="square" rtlCol="0">
            <a:spAutoFit/>
          </a:bodyPr>
          <a:lstStyle/>
          <a:p>
            <a:pPr algn="ctr"/>
            <a:r>
              <a:rPr lang="en-ZA" sz="1400" b="1" dirty="0" smtClean="0">
                <a:latin typeface="Century Gothic" panose="020B0502020202020204" pitchFamily="34" charset="0"/>
              </a:rPr>
              <a:t>Repairs to government properties</a:t>
            </a:r>
            <a:endParaRPr lang="en-ZA" sz="1400" b="1" dirty="0">
              <a:latin typeface="Century Gothic" panose="020B0502020202020204" pitchFamily="34" charset="0"/>
            </a:endParaRPr>
          </a:p>
        </p:txBody>
      </p:sp>
      <p:sp>
        <p:nvSpPr>
          <p:cNvPr id="87" name="TextBox 86"/>
          <p:cNvSpPr txBox="1"/>
          <p:nvPr/>
        </p:nvSpPr>
        <p:spPr>
          <a:xfrm>
            <a:off x="9604257" y="4023427"/>
            <a:ext cx="1511156" cy="1169551"/>
          </a:xfrm>
          <a:prstGeom prst="rect">
            <a:avLst/>
          </a:prstGeom>
          <a:noFill/>
        </p:spPr>
        <p:txBody>
          <a:bodyPr wrap="square" rtlCol="0">
            <a:spAutoFit/>
          </a:bodyPr>
          <a:lstStyle/>
          <a:p>
            <a:pPr algn="ctr"/>
            <a:r>
              <a:rPr lang="en-ZA" sz="1400" b="1" dirty="0" smtClean="0">
                <a:latin typeface="Century Gothic" panose="020B0502020202020204" pitchFamily="34" charset="0"/>
              </a:rPr>
              <a:t>Social relief efforts </a:t>
            </a:r>
            <a:r>
              <a:rPr lang="en-ZA" sz="1400" dirty="0" smtClean="0">
                <a:latin typeface="Century Gothic" panose="020B0502020202020204" pitchFamily="34" charset="0"/>
              </a:rPr>
              <a:t>in KwaZulu-Natal and Eastern Cape</a:t>
            </a:r>
            <a:endParaRPr lang="en-ZA" sz="1400" dirty="0">
              <a:latin typeface="Century Gothic" panose="020B0502020202020204" pitchFamily="34" charset="0"/>
            </a:endParaRPr>
          </a:p>
        </p:txBody>
      </p:sp>
    </p:spTree>
    <p:extLst>
      <p:ext uri="{BB962C8B-B14F-4D97-AF65-F5344CB8AC3E}">
        <p14:creationId xmlns:p14="http://schemas.microsoft.com/office/powerpoint/2010/main" val="2944706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40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802424" y="366185"/>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AGSA response (As per tabled Special Report 1)</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
        <p:nvSpPr>
          <p:cNvPr id="7" name="TextBox 6"/>
          <p:cNvSpPr txBox="1"/>
          <p:nvPr/>
        </p:nvSpPr>
        <p:spPr>
          <a:xfrm>
            <a:off x="729574" y="1157591"/>
            <a:ext cx="9416375" cy="369332"/>
          </a:xfrm>
          <a:prstGeom prst="rect">
            <a:avLst/>
          </a:prstGeom>
          <a:noFill/>
        </p:spPr>
        <p:txBody>
          <a:bodyPr wrap="square" rtlCol="0">
            <a:spAutoFit/>
          </a:bodyPr>
          <a:lstStyle/>
          <a:p>
            <a:r>
              <a:rPr lang="en-US" dirty="0" smtClean="0">
                <a:solidFill>
                  <a:srgbClr val="71708D"/>
                </a:solidFill>
                <a:latin typeface="Century Gothic" panose="020B0502020202020204" pitchFamily="34" charset="0"/>
              </a:rPr>
              <a:t>What we found:</a:t>
            </a:r>
            <a:endParaRPr lang="en-ZA" dirty="0">
              <a:solidFill>
                <a:srgbClr val="71708D"/>
              </a:solidFill>
              <a:latin typeface="Century Gothic" panose="020B0502020202020204" pitchFamily="34" charset="0"/>
            </a:endParaRPr>
          </a:p>
        </p:txBody>
      </p:sp>
      <p:pic>
        <p:nvPicPr>
          <p:cNvPr id="2" name="Picture 1"/>
          <p:cNvPicPr>
            <a:picLocks noChangeAspect="1"/>
          </p:cNvPicPr>
          <p:nvPr/>
        </p:nvPicPr>
        <p:blipFill rotWithShape="1">
          <a:blip r:embed="rId2"/>
          <a:srcRect l="17084" t="29259" r="33083" b="41704"/>
          <a:stretch/>
        </p:blipFill>
        <p:spPr>
          <a:xfrm>
            <a:off x="729574" y="1665159"/>
            <a:ext cx="8957868" cy="2936023"/>
          </a:xfrm>
          <a:prstGeom prst="rect">
            <a:avLst/>
          </a:prstGeom>
        </p:spPr>
      </p:pic>
      <p:pic>
        <p:nvPicPr>
          <p:cNvPr id="3" name="Picture 2"/>
          <p:cNvPicPr>
            <a:picLocks noChangeAspect="1"/>
          </p:cNvPicPr>
          <p:nvPr/>
        </p:nvPicPr>
        <p:blipFill rotWithShape="1">
          <a:blip r:embed="rId3"/>
          <a:srcRect l="16952" t="65770" r="33084" b="20779"/>
          <a:stretch/>
        </p:blipFill>
        <p:spPr>
          <a:xfrm>
            <a:off x="579013" y="4739418"/>
            <a:ext cx="9275106" cy="137928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48334" y="1157591"/>
            <a:ext cx="1964265" cy="2765498"/>
          </a:xfrm>
          <a:prstGeom prst="rect">
            <a:avLst/>
          </a:prstGeom>
        </p:spPr>
      </p:pic>
    </p:spTree>
    <p:extLst>
      <p:ext uri="{BB962C8B-B14F-4D97-AF65-F5344CB8AC3E}">
        <p14:creationId xmlns:p14="http://schemas.microsoft.com/office/powerpoint/2010/main" val="2129737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682906" y="484972"/>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Findings on emergency provision of water</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sp>
        <p:nvSpPr>
          <p:cNvPr id="4" name="TextBox 3"/>
          <p:cNvSpPr txBox="1"/>
          <p:nvPr/>
        </p:nvSpPr>
        <p:spPr>
          <a:xfrm>
            <a:off x="1186774" y="1192192"/>
            <a:ext cx="7313230" cy="1754326"/>
          </a:xfrm>
          <a:prstGeom prst="rect">
            <a:avLst/>
          </a:prstGeom>
          <a:noFill/>
        </p:spPr>
        <p:txBody>
          <a:bodyPr wrap="square" rtlCol="0">
            <a:spAutoFit/>
          </a:bodyPr>
          <a:lstStyle/>
          <a:p>
            <a:r>
              <a:rPr lang="en-ZA" dirty="0" smtClean="0">
                <a:solidFill>
                  <a:srgbClr val="71708D"/>
                </a:solidFill>
                <a:latin typeface="Century Gothic" panose="020B0502020202020204" pitchFamily="34" charset="0"/>
                <a:cs typeface="Arial" panose="020B0604020202020204" pitchFamily="34" charset="0"/>
              </a:rPr>
              <a:t>At </a:t>
            </a:r>
            <a:r>
              <a:rPr lang="en-ZA" dirty="0">
                <a:solidFill>
                  <a:srgbClr val="71708D"/>
                </a:solidFill>
                <a:latin typeface="Century Gothic" panose="020B0502020202020204" pitchFamily="34" charset="0"/>
                <a:cs typeface="Arial" panose="020B0604020202020204" pitchFamily="34" charset="0"/>
              </a:rPr>
              <a:t>a</a:t>
            </a:r>
            <a:r>
              <a:rPr lang="en-ZA" dirty="0" smtClean="0">
                <a:solidFill>
                  <a:srgbClr val="71708D"/>
                </a:solidFill>
                <a:latin typeface="Century Gothic" panose="020B0502020202020204" pitchFamily="34" charset="0"/>
                <a:cs typeface="Arial" panose="020B0604020202020204" pitchFamily="34" charset="0"/>
              </a:rPr>
              <a:t> Metro, we identified that the water provided was insufficient to meet the demands of citizens as per the legislative requirements. Some areas had gone up to 45 days without a water tanker visiting the area, while in another instance water which was discoloured (brown) was provided to communities.</a:t>
            </a:r>
            <a:endParaRPr lang="en-ZA" dirty="0">
              <a:solidFill>
                <a:srgbClr val="71708D"/>
              </a:solidFill>
              <a:latin typeface="Century Gothic" panose="020B0502020202020204" pitchFamily="34" charset="0"/>
            </a:endParaRPr>
          </a:p>
          <a:p>
            <a:endParaRPr lang="en-ZA" dirty="0">
              <a:solidFill>
                <a:srgbClr val="71708D"/>
              </a:solidFill>
              <a:latin typeface="Century Gothic" panose="020B0502020202020204" pitchFamily="34" charset="0"/>
            </a:endParaRPr>
          </a:p>
        </p:txBody>
      </p:sp>
      <p:pic>
        <p:nvPicPr>
          <p:cNvPr id="11" name="Picture 10"/>
          <p:cNvPicPr>
            <a:picLocks noChangeAspect="1"/>
          </p:cNvPicPr>
          <p:nvPr/>
        </p:nvPicPr>
        <p:blipFill rotWithShape="1">
          <a:blip r:embed="rId2"/>
          <a:srcRect l="30000" t="38741" r="48166" b="23185"/>
          <a:stretch/>
        </p:blipFill>
        <p:spPr>
          <a:xfrm>
            <a:off x="8663082" y="1320803"/>
            <a:ext cx="2654942" cy="26042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06" y="1242298"/>
            <a:ext cx="522396" cy="522396"/>
          </a:xfrm>
          <a:prstGeom prst="rect">
            <a:avLst/>
          </a:prstGeom>
        </p:spPr>
      </p:pic>
      <p:sp>
        <p:nvSpPr>
          <p:cNvPr id="18" name="TextBox 17"/>
          <p:cNvSpPr txBox="1"/>
          <p:nvPr/>
        </p:nvSpPr>
        <p:spPr>
          <a:xfrm>
            <a:off x="5228061" y="5294170"/>
            <a:ext cx="3010362" cy="461665"/>
          </a:xfrm>
          <a:prstGeom prst="rect">
            <a:avLst/>
          </a:prstGeom>
          <a:solidFill>
            <a:srgbClr val="003774"/>
          </a:solidFill>
        </p:spPr>
        <p:txBody>
          <a:bodyPr wrap="square" rtlCol="0">
            <a:spAutoFit/>
          </a:bodyPr>
          <a:lstStyle>
            <a:defPPr>
              <a:defRPr lang="en-US"/>
            </a:defPPr>
            <a:lvl1pPr>
              <a:defRPr sz="1400">
                <a:latin typeface="Century Gothic" panose="020B0502020202020204" pitchFamily="34" charset="0"/>
              </a:defRPr>
            </a:lvl1pPr>
          </a:lstStyle>
          <a:p>
            <a:pPr algn="ctr"/>
            <a:r>
              <a:rPr lang="en-ZA" sz="1200" b="1" i="1" dirty="0" smtClean="0">
                <a:solidFill>
                  <a:schemeClr val="bg1"/>
                </a:solidFill>
              </a:rPr>
              <a:t>Dirty </a:t>
            </a:r>
            <a:r>
              <a:rPr lang="en-ZA" sz="1200" b="1" i="1" dirty="0">
                <a:solidFill>
                  <a:schemeClr val="bg1"/>
                </a:solidFill>
              </a:rPr>
              <a:t>water provided by a water tanker </a:t>
            </a:r>
          </a:p>
        </p:txBody>
      </p:sp>
      <p:sp>
        <p:nvSpPr>
          <p:cNvPr id="19" name="TextBox 18"/>
          <p:cNvSpPr txBox="1"/>
          <p:nvPr/>
        </p:nvSpPr>
        <p:spPr>
          <a:xfrm>
            <a:off x="1205302" y="5294171"/>
            <a:ext cx="3518893" cy="461665"/>
          </a:xfrm>
          <a:prstGeom prst="rect">
            <a:avLst/>
          </a:prstGeom>
          <a:solidFill>
            <a:srgbClr val="003774"/>
          </a:solidFill>
        </p:spPr>
        <p:txBody>
          <a:bodyPr wrap="square" rtlCol="0">
            <a:spAutoFit/>
          </a:bodyPr>
          <a:lstStyle>
            <a:defPPr>
              <a:defRPr lang="en-US"/>
            </a:defPPr>
            <a:lvl1pPr>
              <a:defRPr sz="1400">
                <a:latin typeface="Century Gothic" panose="020B0502020202020204" pitchFamily="34" charset="0"/>
              </a:defRPr>
            </a:lvl1pPr>
          </a:lstStyle>
          <a:p>
            <a:pPr algn="ctr"/>
            <a:r>
              <a:rPr lang="en-ZA" sz="1200" b="1" i="1" dirty="0" smtClean="0">
                <a:solidFill>
                  <a:schemeClr val="bg1"/>
                </a:solidFill>
              </a:rPr>
              <a:t>An overflowing manhole used as a source of water </a:t>
            </a:r>
            <a:endParaRPr lang="en-ZA" sz="1200" b="1" i="1" dirty="0">
              <a:solidFill>
                <a:schemeClr val="bg1"/>
              </a:solidFill>
            </a:endParaRPr>
          </a:p>
        </p:txBody>
      </p:sp>
      <p:pic>
        <p:nvPicPr>
          <p:cNvPr id="20" name="Picture 19" descr="C:\Users\NishanaN.AGSA\AppData\Local\Microsoft\Windows\INetCache\Content.Outlook\Y6BATWGB\20220414_123945_005.jpg"/>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a:off x="1205303" y="2996625"/>
            <a:ext cx="3518892" cy="2297545"/>
          </a:xfrm>
          <a:prstGeom prst="rect">
            <a:avLst/>
          </a:prstGeom>
        </p:spPr>
      </p:pic>
      <p:pic>
        <p:nvPicPr>
          <p:cNvPr id="21" name="Picture 20" descr="D:\My Documents\PFMA 2021-22\Ethekwini - Water tankers\Pictures\20220525_142036.jpg"/>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5584470" y="2640220"/>
            <a:ext cx="2297545" cy="301036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500413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54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7"/>
          <p:cNvSpPr txBox="1">
            <a:spLocks/>
          </p:cNvSpPr>
          <p:nvPr/>
        </p:nvSpPr>
        <p:spPr>
          <a:xfrm>
            <a:off x="523799" y="453073"/>
            <a:ext cx="10515600" cy="5884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3B79"/>
                </a:solidFill>
                <a:latin typeface="Century Gothic" panose="020F0302020204030204"/>
              </a:rPr>
              <a:t>Accountability ecosystem for delivery of flood relief</a:t>
            </a:r>
            <a:endParaRPr lang="en-ZA" sz="2400" b="1" dirty="0">
              <a:solidFill>
                <a:srgbClr val="003B79"/>
              </a:solidFill>
              <a:latin typeface="Century Gothic" panose="020F0302020204030204"/>
            </a:endParaRPr>
          </a:p>
        </p:txBody>
      </p:sp>
      <p:sp>
        <p:nvSpPr>
          <p:cNvPr id="15" name="Footer Placeholder 4"/>
          <p:cNvSpPr txBox="1">
            <a:spLocks/>
          </p:cNvSpPr>
          <p:nvPr/>
        </p:nvSpPr>
        <p:spPr>
          <a:xfrm>
            <a:off x="523799" y="6351074"/>
            <a:ext cx="3569821" cy="264592"/>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rgbClr val="B2B7C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smtClean="0">
                <a:solidFill>
                  <a:schemeClr val="accent5">
                    <a:lumMod val="75000"/>
                  </a:schemeClr>
                </a:solidFill>
                <a:latin typeface="Century Gothic" panose="020F0302020204030204"/>
              </a:rPr>
              <a:t>Performance Auditing </a:t>
            </a:r>
            <a:r>
              <a:rPr lang="en-US" sz="1200" dirty="0" smtClean="0">
                <a:solidFill>
                  <a:srgbClr val="AA998B"/>
                </a:solidFill>
                <a:latin typeface="Century Gothic" panose="020F0302020204030204"/>
              </a:rPr>
              <a:t>business unit</a:t>
            </a:r>
            <a:endParaRPr lang="en-US" sz="1200" dirty="0">
              <a:solidFill>
                <a:srgbClr val="AA998B"/>
              </a:solidFill>
              <a:latin typeface="Century Gothic" panose="020F0302020204030204"/>
            </a:endParaRPr>
          </a:p>
        </p:txBody>
      </p:sp>
      <p:pic>
        <p:nvPicPr>
          <p:cNvPr id="7" name="Picture 6"/>
          <p:cNvPicPr>
            <a:picLocks noChangeAspect="1"/>
          </p:cNvPicPr>
          <p:nvPr/>
        </p:nvPicPr>
        <p:blipFill rotWithShape="1">
          <a:blip r:embed="rId2"/>
          <a:srcRect l="11500" t="29561" r="29334" b="16371"/>
          <a:stretch/>
        </p:blipFill>
        <p:spPr>
          <a:xfrm>
            <a:off x="984501" y="1320803"/>
            <a:ext cx="10333523" cy="4899993"/>
          </a:xfrm>
          <a:prstGeom prst="rect">
            <a:avLst/>
          </a:prstGeom>
        </p:spPr>
      </p:pic>
      <p:sp>
        <p:nvSpPr>
          <p:cNvPr id="8" name="TextBox 7">
            <a:extLst>
              <a:ext uri="{FF2B5EF4-FFF2-40B4-BE49-F238E27FC236}">
                <a16:creationId xmlns:a16="http://schemas.microsoft.com/office/drawing/2014/main" id="{18AF377A-DCE8-A733-D2B8-7535166467AF}"/>
              </a:ext>
            </a:extLst>
          </p:cNvPr>
          <p:cNvSpPr txBox="1"/>
          <p:nvPr/>
        </p:nvSpPr>
        <p:spPr>
          <a:xfrm>
            <a:off x="9815210" y="190822"/>
            <a:ext cx="2188255" cy="1600438"/>
          </a:xfrm>
          <a:prstGeom prst="rect">
            <a:avLst/>
          </a:prstGeom>
          <a:solidFill>
            <a:schemeClr val="bg1"/>
          </a:solidFill>
          <a:ln>
            <a:solidFill>
              <a:srgbClr val="003774"/>
            </a:solidFill>
            <a:prstDash val="dash"/>
          </a:ln>
        </p:spPr>
        <p:txBody>
          <a:bodyPr wrap="square" rtlCol="0">
            <a:spAutoFit/>
          </a:bodyPr>
          <a:lstStyle/>
          <a:p>
            <a:pPr algn="ctr"/>
            <a:r>
              <a:rPr lang="en-US" sz="1400" dirty="0" smtClean="0">
                <a:solidFill>
                  <a:schemeClr val="accent5">
                    <a:lumMod val="75000"/>
                  </a:schemeClr>
                </a:solidFill>
                <a:latin typeface="Century Gothic" panose="020B0502020202020204" pitchFamily="34" charset="0"/>
              </a:rPr>
              <a:t>STRATEGY </a:t>
            </a:r>
            <a:r>
              <a:rPr lang="en-US" sz="1400" dirty="0">
                <a:solidFill>
                  <a:schemeClr val="accent5">
                    <a:lumMod val="75000"/>
                  </a:schemeClr>
                </a:solidFill>
                <a:latin typeface="Century Gothic" panose="020B0502020202020204" pitchFamily="34" charset="0"/>
              </a:rPr>
              <a:t>2030: </a:t>
            </a:r>
            <a:r>
              <a:rPr lang="en-US" sz="1400" b="1" dirty="0">
                <a:solidFill>
                  <a:schemeClr val="accent5">
                    <a:lumMod val="75000"/>
                  </a:schemeClr>
                </a:solidFill>
                <a:latin typeface="Century Gothic" panose="020B0502020202020204" pitchFamily="34" charset="0"/>
              </a:rPr>
              <a:t>making a difference in the lives of our </a:t>
            </a:r>
            <a:r>
              <a:rPr lang="en-US" sz="1400" b="1" dirty="0" smtClean="0">
                <a:solidFill>
                  <a:schemeClr val="accent5">
                    <a:lumMod val="75000"/>
                  </a:schemeClr>
                </a:solidFill>
                <a:latin typeface="Century Gothic" panose="020B0502020202020204" pitchFamily="34" charset="0"/>
              </a:rPr>
              <a:t>people</a:t>
            </a:r>
          </a:p>
          <a:p>
            <a:pPr algn="r"/>
            <a:r>
              <a:rPr lang="en-US" sz="1400" dirty="0" smtClean="0">
                <a:solidFill>
                  <a:schemeClr val="accent5">
                    <a:lumMod val="75000"/>
                  </a:schemeClr>
                </a:solidFill>
                <a:latin typeface="Century Gothic" panose="020B0502020202020204" pitchFamily="34" charset="0"/>
              </a:rPr>
              <a:t> - </a:t>
            </a:r>
            <a:r>
              <a:rPr lang="en-US" sz="1400" i="1" dirty="0" smtClean="0">
                <a:solidFill>
                  <a:schemeClr val="accent5">
                    <a:lumMod val="75000"/>
                  </a:schemeClr>
                </a:solidFill>
                <a:latin typeface="Century Gothic" panose="020B0502020202020204" pitchFamily="34" charset="0"/>
              </a:rPr>
              <a:t>a</a:t>
            </a:r>
            <a:r>
              <a:rPr lang="en-US" sz="1400" i="1" dirty="0" smtClean="0">
                <a:solidFill>
                  <a:schemeClr val="accent5">
                    <a:lumMod val="75000"/>
                  </a:schemeClr>
                </a:solidFill>
                <a:latin typeface="Century Gothic" panose="020B0502020202020204" pitchFamily="34" charset="0"/>
              </a:rPr>
              <a:t> </a:t>
            </a:r>
            <a:r>
              <a:rPr lang="en-US" sz="1400" i="1" dirty="0">
                <a:solidFill>
                  <a:schemeClr val="accent5">
                    <a:lumMod val="75000"/>
                  </a:schemeClr>
                </a:solidFill>
                <a:latin typeface="Century Gothic" panose="020B0502020202020204" pitchFamily="34" charset="0"/>
              </a:rPr>
              <a:t>culture of accountability will improve service delivery</a:t>
            </a:r>
          </a:p>
        </p:txBody>
      </p:sp>
    </p:spTree>
    <p:extLst>
      <p:ext uri="{BB962C8B-B14F-4D97-AF65-F5344CB8AC3E}">
        <p14:creationId xmlns:p14="http://schemas.microsoft.com/office/powerpoint/2010/main" val="262989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4B81E71C805E148B4B8E341B49BE5DB" ma:contentTypeVersion="2" ma:contentTypeDescription="Create a new document." ma:contentTypeScope="" ma:versionID="aa76cc1df29808854ed0ab519758bc2c">
  <xsd:schema xmlns:xsd="http://www.w3.org/2001/XMLSchema" xmlns:xs="http://www.w3.org/2001/XMLSchema" xmlns:p="http://schemas.microsoft.com/office/2006/metadata/properties" xmlns:ns2="db9a61e7-e58b-4a0f-a1f0-f0fe15068406" targetNamespace="http://schemas.microsoft.com/office/2006/metadata/properties" ma:root="true" ma:fieldsID="e134e1eb2500750ee836622b995dec92" ns2:_="">
    <xsd:import namespace="db9a61e7-e58b-4a0f-a1f0-f0fe1506840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E3579-B11F-4943-B50B-5D54D9812412}">
  <ds:schemaRefs>
    <ds:schemaRef ds:uri="http://schemas.microsoft.com/sharepoint/v3/contenttype/forms"/>
  </ds:schemaRefs>
</ds:datastoreItem>
</file>

<file path=customXml/itemProps2.xml><?xml version="1.0" encoding="utf-8"?>
<ds:datastoreItem xmlns:ds="http://schemas.openxmlformats.org/officeDocument/2006/customXml" ds:itemID="{4CFDA00E-8359-4272-B09C-BBD13620642F}">
  <ds:schemaRefs>
    <ds:schemaRef ds:uri="http://schemas.microsoft.com/sharepoint/events"/>
  </ds:schemaRefs>
</ds:datastoreItem>
</file>

<file path=customXml/itemProps3.xml><?xml version="1.0" encoding="utf-8"?>
<ds:datastoreItem xmlns:ds="http://schemas.openxmlformats.org/officeDocument/2006/customXml" ds:itemID="{94795337-C051-4DA2-985E-BB1D84730014}">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b9a61e7-e58b-4a0f-a1f0-f0fe15068406"/>
    <ds:schemaRef ds:uri="http://www.w3.org/XML/1998/namespace"/>
    <ds:schemaRef ds:uri="http://purl.org/dc/dcmitype/"/>
  </ds:schemaRefs>
</ds:datastoreItem>
</file>

<file path=customXml/itemProps4.xml><?xml version="1.0" encoding="utf-8"?>
<ds:datastoreItem xmlns:ds="http://schemas.openxmlformats.org/officeDocument/2006/customXml" ds:itemID="{882E9773-BA8F-4946-B2AD-9F29276DB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4749</TotalTime>
  <Words>1063</Words>
  <Application>Microsoft Office PowerPoint</Application>
  <PresentationFormat>Widescreen</PresentationFormat>
  <Paragraphs>97</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Times New Roman</vt:lpstr>
      <vt:lpstr>Wingdings</vt:lpstr>
      <vt:lpstr>1_Office Theme</vt:lpstr>
      <vt:lpstr>Office Theme</vt:lpstr>
      <vt:lpstr>Real time audit on flood relief and Government’s readiness to manage disasters  PAS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Chrisna Botha</cp:lastModifiedBy>
  <cp:revision>266</cp:revision>
  <dcterms:created xsi:type="dcterms:W3CDTF">2019-03-13T13:21:24Z</dcterms:created>
  <dcterms:modified xsi:type="dcterms:W3CDTF">2023-03-17T13:03:07Z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0x01010034B81E71C805E148B4B8E341B49BE5DB</vt:lpwstr>
  </property>
</Properties>
</file>