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2" r:id="rId2"/>
    <p:sldId id="298" r:id="rId3"/>
    <p:sldId id="314" r:id="rId4"/>
    <p:sldId id="379" r:id="rId5"/>
    <p:sldId id="272" r:id="rId6"/>
    <p:sldId id="382" r:id="rId7"/>
    <p:sldId id="383" r:id="rId8"/>
    <p:sldId id="302" r:id="rId9"/>
    <p:sldId id="333" r:id="rId10"/>
    <p:sldId id="384" r:id="rId11"/>
    <p:sldId id="385" r:id="rId12"/>
    <p:sldId id="386" r:id="rId13"/>
    <p:sldId id="391" r:id="rId14"/>
    <p:sldId id="390" r:id="rId15"/>
    <p:sldId id="394" r:id="rId16"/>
    <p:sldId id="393" r:id="rId17"/>
    <p:sldId id="392" r:id="rId18"/>
    <p:sldId id="395" r:id="rId19"/>
    <p:sldId id="399" r:id="rId20"/>
    <p:sldId id="400" r:id="rId21"/>
    <p:sldId id="281" r:id="rId22"/>
    <p:sldId id="284" r:id="rId23"/>
    <p:sldId id="290" r:id="rId24"/>
    <p:sldId id="286" r:id="rId25"/>
    <p:sldId id="347" r:id="rId26"/>
    <p:sldId id="350" r:id="rId27"/>
    <p:sldId id="354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396" r:id="rId36"/>
    <p:sldId id="397" r:id="rId37"/>
    <p:sldId id="398" r:id="rId38"/>
    <p:sldId id="304" r:id="rId39"/>
    <p:sldId id="387" r:id="rId40"/>
    <p:sldId id="389" r:id="rId41"/>
    <p:sldId id="388" r:id="rId42"/>
    <p:sldId id="408" r:id="rId43"/>
    <p:sldId id="409" r:id="rId4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35090"/>
    <a:srgbClr val="123150"/>
    <a:srgbClr val="1F466C"/>
    <a:srgbClr val="D9BF83"/>
    <a:srgbClr val="647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3" autoAdjust="0"/>
    <p:restoredTop sz="63673" autoAdjust="0"/>
  </p:normalViewPr>
  <p:slideViewPr>
    <p:cSldViewPr snapToGrid="0">
      <p:cViewPr varScale="1">
        <p:scale>
          <a:sx n="83" d="100"/>
          <a:sy n="83" d="100"/>
        </p:scale>
        <p:origin x="14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184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2A0788-C41D-41CA-8631-FD924E2667C9}" type="datetimeFigureOut">
              <a:rPr lang="en-US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CB75B0-77F2-41CA-BCCF-4B5A74C2A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23B384-8ED9-4C50-AD3A-7EB653B9DA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DDF907-4D3C-4F84-9964-C54258CB411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70CD8C-28E8-42F9-B150-E73035A4BFA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C026A-67D3-4366-994E-B804EB4386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3E099D-D57D-4443-8F82-BACE5008767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3C1FC6-D3C2-4C56-9519-7547E3F40D7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11D87-8057-4085-AED6-820DAD00C4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C478C-B0F2-44B0-8B8E-5F757B404F9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FF73A-50F3-46FC-9A40-A60960E4551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B4D163-B0C8-4AB9-9FDB-5CF32E2ABA7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52023-8396-4A2F-82D4-390368CA821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879225-C733-41BC-B537-C442AD047A9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DBA7A1-071D-4620-B7CC-61425999D5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2AC268-40A7-4F75-9FFC-651B7538B5A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F2F6C4-D2D4-49D0-A01C-D6E5D84488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016E30-E116-4D09-91EE-C56FE402152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911BD6-766F-4A4D-BDDE-B854E4EA347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1B539B-6DDE-46A8-9FD7-9502F09C918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E87E1-963B-45EA-A5D1-A338C6A34C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737EDC-D37F-4CE7-B939-8738EBE6840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ECD6B8-687B-410C-8F59-DBBF02A41F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9B8CF8-DF7C-4456-BB3F-32FE4BA356C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C18337-8B3B-444F-BF9F-907D908E3B7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B8FCF2-9BFE-42DA-B502-5AD06547AB8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7B56B7-003A-413E-8C60-1D88DF978D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4521E2-3C99-4B97-837F-E09E85685A2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FC949-EBF7-41A9-8814-F5B79E73C88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A8F54-2AB2-469F-B0BA-6EC4D14F4C6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4BA341-4F94-43A9-A7C1-314326C1AB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7219E6-7600-443C-B731-5C71C3C2F12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2669A6-644B-44CA-B33F-52BCE57CF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F38E64-F77E-4C5B-99FE-43637226BD6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B4AA39-8F6F-4938-9399-911BF99DEDA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b="1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5013E2-8F0A-4C13-988F-959A886B23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2087DB-5C7F-4E54-9F95-CED6FEE16CE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BE020B-85CD-4116-9A38-6E565E5F8A2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CF7D38-4157-4AFE-A517-E09F678CCA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7510CC-B9FF-4DBE-9C8F-42B6988171F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CF0DD0-E9BE-468F-AB3C-F79F248C55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050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A789FA-037A-4489-B623-CF9289A5878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050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FEB67-11BC-41CD-B38C-5E12F2BE69B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5B6499-5FA7-4589-9292-D3328055B04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5E262-7389-43D9-B2DE-43E44267B41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89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14338"/>
            <a:ext cx="175418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5AB89-2062-46E6-B3E3-0ACE5B0768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705E9-0AFD-4EEA-A1BF-827E0E72DA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F5DA-6229-4A95-8E56-54A3978FC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3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68FF7-9815-4799-B81D-624D76B931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3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906F-01F2-43E0-A26C-F62D0ADC10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81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78FB-2E11-49B7-8303-96DC60F77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9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94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0675"/>
            <a:ext cx="17541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279400" y="2747963"/>
            <a:ext cx="2455863" cy="3397250"/>
            <a:chOff x="279410" y="2747819"/>
            <a:chExt cx="2455603" cy="3397431"/>
          </a:xfrm>
        </p:grpSpPr>
        <p:sp>
          <p:nvSpPr>
            <p:cNvPr id="5" name="TextBox 4"/>
            <p:cNvSpPr txBox="1"/>
            <p:nvPr/>
          </p:nvSpPr>
          <p:spPr>
            <a:xfrm>
              <a:off x="849263" y="2747819"/>
              <a:ext cx="1885750" cy="738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COMMUNICATIONS </a:t>
              </a:r>
              <a:b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</a:b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AT GAO</a:t>
              </a:r>
              <a:endParaRPr lang="en-US" sz="1600" b="1" spc="100" dirty="0">
                <a:solidFill>
                  <a:schemeClr val="bg1"/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263" y="3733709"/>
              <a:ext cx="1742890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KNOWING YOUR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OPTIONS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9263" y="5654686"/>
              <a:ext cx="1885750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CHECKING FOR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EFFECTIVENESS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9263" y="4644982"/>
              <a:ext cx="1885750" cy="646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PLANNING AND DEVELOPING GRAPHICS: THE HOW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33383" y="2847836"/>
              <a:ext cx="0" cy="29132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87347" y="2792271"/>
              <a:ext cx="492073" cy="490563"/>
            </a:xfrm>
            <a:prstGeom prst="ellipse">
              <a:avLst/>
            </a:prstGeom>
            <a:solidFill>
              <a:srgbClr val="1231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79410" y="3746409"/>
              <a:ext cx="490486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87347" y="4700548"/>
              <a:ext cx="492073" cy="4905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79410" y="5654686"/>
              <a:ext cx="490486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33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94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79400" y="2747963"/>
            <a:ext cx="2455863" cy="3397250"/>
            <a:chOff x="279410" y="2747819"/>
            <a:chExt cx="2455603" cy="3397431"/>
          </a:xfrm>
        </p:grpSpPr>
        <p:sp>
          <p:nvSpPr>
            <p:cNvPr id="4" name="TextBox 3"/>
            <p:cNvSpPr txBox="1"/>
            <p:nvPr/>
          </p:nvSpPr>
          <p:spPr>
            <a:xfrm>
              <a:off x="849263" y="2747819"/>
              <a:ext cx="1885750" cy="646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COMMUNICATIONS </a:t>
              </a:r>
              <a:b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</a:b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AT GAO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9263" y="3733709"/>
              <a:ext cx="1742890" cy="5223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KNOWING YOUR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OPTIONS</a:t>
              </a:r>
              <a:endParaRPr lang="en-US" sz="1600" b="1" spc="100" dirty="0">
                <a:solidFill>
                  <a:schemeClr val="bg1"/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263" y="5654686"/>
              <a:ext cx="1885750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CHECKING FOR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EFFECTIVENESS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9263" y="4644982"/>
              <a:ext cx="1885750" cy="646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PLANNING AND DEVELOPING GRAPHICS: THE HOW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3383" y="2847836"/>
              <a:ext cx="0" cy="29132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87347" y="2792271"/>
              <a:ext cx="492073" cy="490563"/>
            </a:xfrm>
            <a:prstGeom prst="ellipse">
              <a:avLst/>
            </a:prstGeom>
            <a:solidFill>
              <a:srgbClr val="647C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9410" y="3746409"/>
              <a:ext cx="490486" cy="490564"/>
            </a:xfrm>
            <a:prstGeom prst="ellipse">
              <a:avLst/>
            </a:prstGeom>
            <a:solidFill>
              <a:srgbClr val="1231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87347" y="4700548"/>
              <a:ext cx="492073" cy="4905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79410" y="5654686"/>
              <a:ext cx="490486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0675"/>
            <a:ext cx="17541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52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94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79400" y="2747963"/>
            <a:ext cx="2628900" cy="3397250"/>
            <a:chOff x="279410" y="2747819"/>
            <a:chExt cx="2629253" cy="3397431"/>
          </a:xfrm>
        </p:grpSpPr>
        <p:sp>
          <p:nvSpPr>
            <p:cNvPr id="4" name="TextBox 3"/>
            <p:cNvSpPr txBox="1"/>
            <p:nvPr/>
          </p:nvSpPr>
          <p:spPr>
            <a:xfrm>
              <a:off x="849400" y="2747819"/>
              <a:ext cx="1886203" cy="646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COMMUNICATIONS </a:t>
              </a:r>
              <a:b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</a:b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AT GAO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9400" y="3733709"/>
              <a:ext cx="1743309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KNOWING YOUR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OPTIONS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400" y="5654686"/>
              <a:ext cx="1886203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CHECKING FOR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EFFECTIVENESS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9400" y="4576716"/>
              <a:ext cx="2059263" cy="738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PLANNING AND DEVELOPING GRAPHICS: THE HOW</a:t>
              </a:r>
              <a:endParaRPr lang="en-US" sz="1600" b="1" spc="100" dirty="0">
                <a:solidFill>
                  <a:schemeClr val="bg1"/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3444" y="2847836"/>
              <a:ext cx="0" cy="29132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87349" y="2792271"/>
              <a:ext cx="490603" cy="490563"/>
            </a:xfrm>
            <a:prstGeom prst="ellipse">
              <a:avLst/>
            </a:prstGeom>
            <a:solidFill>
              <a:srgbClr val="647C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9410" y="3746409"/>
              <a:ext cx="490604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87349" y="4700548"/>
              <a:ext cx="490603" cy="490563"/>
            </a:xfrm>
            <a:prstGeom prst="ellipse">
              <a:avLst/>
            </a:prstGeom>
            <a:solidFill>
              <a:srgbClr val="1231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79410" y="5654686"/>
              <a:ext cx="490604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0675"/>
            <a:ext cx="17541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10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94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79400" y="2747963"/>
            <a:ext cx="2628900" cy="3397250"/>
            <a:chOff x="279410" y="2747819"/>
            <a:chExt cx="2629253" cy="3397431"/>
          </a:xfrm>
        </p:grpSpPr>
        <p:sp>
          <p:nvSpPr>
            <p:cNvPr id="4" name="TextBox 3"/>
            <p:cNvSpPr txBox="1"/>
            <p:nvPr/>
          </p:nvSpPr>
          <p:spPr>
            <a:xfrm>
              <a:off x="849400" y="2747819"/>
              <a:ext cx="1886203" cy="646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COMMUNICATIONS </a:t>
              </a:r>
              <a:b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</a:b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AT GAO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9400" y="3733709"/>
              <a:ext cx="1743309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KNOWING YOUR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OPTIONS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400" y="5654686"/>
              <a:ext cx="1886203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CHECKING FOR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EFFECTIVENESS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9400" y="4576716"/>
              <a:ext cx="2059263" cy="738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PLANNING AND DEVELOPING GRAPHICS: THE HOW</a:t>
              </a:r>
              <a:endParaRPr lang="en-US" sz="1600" b="1" spc="100" dirty="0">
                <a:solidFill>
                  <a:schemeClr val="bg1"/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3444" y="2847836"/>
              <a:ext cx="0" cy="29132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87349" y="2792271"/>
              <a:ext cx="490603" cy="490563"/>
            </a:xfrm>
            <a:prstGeom prst="ellipse">
              <a:avLst/>
            </a:prstGeom>
            <a:solidFill>
              <a:srgbClr val="647C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9410" y="3746409"/>
              <a:ext cx="490604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87349" y="4700548"/>
              <a:ext cx="490603" cy="490563"/>
            </a:xfrm>
            <a:prstGeom prst="ellipse">
              <a:avLst/>
            </a:prstGeom>
            <a:solidFill>
              <a:srgbClr val="1231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79410" y="5654686"/>
              <a:ext cx="490604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0675"/>
            <a:ext cx="17541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99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0866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94000"/>
                </a:schemeClr>
              </a:gs>
              <a:gs pos="0">
                <a:srgbClr val="1231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79400" y="2747963"/>
            <a:ext cx="2628900" cy="3397250"/>
            <a:chOff x="279410" y="2747819"/>
            <a:chExt cx="2629253" cy="3397431"/>
          </a:xfrm>
        </p:grpSpPr>
        <p:sp>
          <p:nvSpPr>
            <p:cNvPr id="4" name="TextBox 3"/>
            <p:cNvSpPr txBox="1"/>
            <p:nvPr/>
          </p:nvSpPr>
          <p:spPr>
            <a:xfrm>
              <a:off x="849400" y="2747819"/>
              <a:ext cx="1886203" cy="646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COMMUNICATIONS </a:t>
              </a:r>
              <a:b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</a:b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AT GAO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9400" y="3733709"/>
              <a:ext cx="1743309" cy="461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KNOWING YOUR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VISUAL OPTIONS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400" y="5616584"/>
              <a:ext cx="1886203" cy="5239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CHECKING FOR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00" dirty="0">
                  <a:solidFill>
                    <a:schemeClr val="bg1"/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EFFECTIVENESS</a:t>
              </a:r>
              <a:endParaRPr lang="en-US" sz="1600" b="1" spc="100" dirty="0">
                <a:solidFill>
                  <a:schemeClr val="bg1"/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9400" y="4622756"/>
              <a:ext cx="2059263" cy="6461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spc="1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Bahnschrift SemiBold" panose="020B0502040204020203" pitchFamily="34" charset="0"/>
                  <a:cs typeface="MV Boli" panose="02000500030200090000" pitchFamily="2" charset="0"/>
                </a:rPr>
                <a:t>PLANNING AND DEVELOPING GRAPHICS: THE HOW</a:t>
              </a:r>
              <a:endParaRPr lang="en-US" sz="1400" b="1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3444" y="2847836"/>
              <a:ext cx="0" cy="29132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87349" y="2792271"/>
              <a:ext cx="490603" cy="490563"/>
            </a:xfrm>
            <a:prstGeom prst="ellipse">
              <a:avLst/>
            </a:prstGeom>
            <a:solidFill>
              <a:srgbClr val="647C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9410" y="3746409"/>
              <a:ext cx="490604" cy="4905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87349" y="4700548"/>
              <a:ext cx="490603" cy="4905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79410" y="5654686"/>
              <a:ext cx="490604" cy="490564"/>
            </a:xfrm>
            <a:prstGeom prst="ellipse">
              <a:avLst/>
            </a:prstGeom>
            <a:solidFill>
              <a:srgbClr val="1231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</p:grp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0675"/>
            <a:ext cx="17541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4AC22-7109-45C8-A927-2AAF212502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7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2057B-3688-493D-A603-1F0AC78B34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2F8E-3A54-43B7-A0C7-95DC6636F0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4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16857-876C-4738-8F30-4056110CAE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files.gao.gov/multimedia/gao-22-104494/interactive/index.html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iles.gao.gov/multimedia/gao-19-107/interactive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4Ws_3R3_bd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" y="222422"/>
            <a:ext cx="12142378" cy="62855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73000"/>
                </a:schemeClr>
              </a:gs>
              <a:gs pos="0">
                <a:srgbClr val="1231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2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230313"/>
            <a:ext cx="4237037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48350" y="1814513"/>
            <a:ext cx="6113463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" panose="020B0502040204020203" pitchFamily="34" charset="0"/>
                <a:cs typeface="MV Boli" panose="02000500030200090000" pitchFamily="2" charset="0"/>
              </a:rPr>
              <a:t>Data Visualization: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" panose="020B0502040204020203" pitchFamily="34" charset="0"/>
                <a:cs typeface="MV Boli" panose="02000500030200090000" pitchFamily="2" charset="0"/>
              </a:rPr>
              <a:t>Storytelling in the Oversight Community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5848350" y="4392613"/>
            <a:ext cx="4914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March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Information shows non-linear relationships</a:t>
            </a: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35147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Numerical information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Geographic information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Spatial information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Organizational or relationship information</a:t>
            </a:r>
          </a:p>
        </p:txBody>
      </p:sp>
      <p:pic>
        <p:nvPicPr>
          <p:cNvPr id="27654" name="Picture 2" descr="https://www.wired.com/images_blogs/dangerroom/2010/09/atl_wall_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841500"/>
            <a:ext cx="7402513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9BC181E6-BB86-4FAF-8EBE-745089D84776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10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Information shows patterns or trends 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4567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Upward or downward movement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Year-over-year data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Key metrics</a:t>
            </a:r>
          </a:p>
        </p:txBody>
      </p:sp>
      <p:pic>
        <p:nvPicPr>
          <p:cNvPr id="297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3" t="32893" r="3532" b="13708"/>
          <a:stretch>
            <a:fillRect/>
          </a:stretch>
        </p:blipFill>
        <p:spPr bwMode="auto">
          <a:xfrm>
            <a:off x="5313363" y="1841500"/>
            <a:ext cx="6253162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38A7D890-2FBA-492C-B43C-6052205325CB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11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0" y="0"/>
            <a:ext cx="12207875" cy="6994525"/>
            <a:chOff x="12357" y="-1"/>
            <a:chExt cx="12208477" cy="69939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344" r="7509"/>
            <a:stretch/>
          </p:blipFill>
          <p:spPr>
            <a:xfrm>
              <a:off x="12357" y="12356"/>
              <a:ext cx="12196120" cy="69815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357" y="-1"/>
              <a:ext cx="12208477" cy="6993923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>
                    <a:alpha val="83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901825"/>
            <a:ext cx="12192000" cy="2406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1748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2287588"/>
            <a:ext cx="13589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4860925"/>
            <a:ext cx="13589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8150" y="2765425"/>
            <a:ext cx="76247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</a:t>
            </a:r>
            <a:br>
              <a:rPr lang="en-US" sz="36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</a:br>
            <a:r>
              <a:rPr lang="en-US" sz="36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INTO KNOWLEDGE</a:t>
            </a:r>
            <a:endParaRPr lang="en-US" sz="4000" b="1" spc="100" dirty="0">
              <a:latin typeface="Bahnschrift SemiBold" panose="020B05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31751" name="TextBox 12"/>
          <p:cNvSpPr txBox="1">
            <a:spLocks noChangeArrowheads="1"/>
          </p:cNvSpPr>
          <p:nvPr/>
        </p:nvSpPr>
        <p:spPr bwMode="auto">
          <a:xfrm>
            <a:off x="3100388" y="2287588"/>
            <a:ext cx="1285875" cy="461962"/>
          </a:xfrm>
          <a:prstGeom prst="rect">
            <a:avLst/>
          </a:prstGeom>
          <a:solidFill>
            <a:srgbClr val="1231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Bahnschrift SemiBold" panose="020B0502040204020203" pitchFamily="34" charset="0"/>
                <a:cs typeface="Segoe UI" panose="020B0502040204020203" pitchFamily="34" charset="0"/>
              </a:rPr>
              <a:t>PART  3</a:t>
            </a:r>
            <a:endParaRPr lang="en-US" altLang="en-US" i="1" dirty="0">
              <a:solidFill>
                <a:schemeClr val="bg1"/>
              </a:solidFill>
              <a:latin typeface="Bahnschrift SemiBold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D4D79-35C1-4BFC-BC73-238AF4FE5FA3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Information validation and transformation</a:t>
            </a:r>
          </a:p>
        </p:txBody>
      </p:sp>
      <p:pic>
        <p:nvPicPr>
          <p:cNvPr id="3379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479675"/>
            <a:ext cx="88169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D6604341-34B7-4B16-A7BB-1D9C4E1C3212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13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Identify</a:t>
            </a:r>
          </a:p>
        </p:txBody>
      </p:sp>
      <p:pic>
        <p:nvPicPr>
          <p:cNvPr id="3584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4833" r="64764" b="5881"/>
          <a:stretch>
            <a:fillRect/>
          </a:stretch>
        </p:blipFill>
        <p:spPr bwMode="auto">
          <a:xfrm>
            <a:off x="6843713" y="738188"/>
            <a:ext cx="38481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33C17FBF-8739-4010-AECD-625AB77C2677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14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Clean up</a:t>
            </a:r>
          </a:p>
        </p:txBody>
      </p:sp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6570" r="47546" b="28339"/>
          <a:stretch>
            <a:fillRect/>
          </a:stretch>
        </p:blipFill>
        <p:spPr bwMode="auto">
          <a:xfrm>
            <a:off x="3424238" y="1930400"/>
            <a:ext cx="5618162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BEDA412A-DCC9-4ECB-B0E3-E6FD0B258FD9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15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Combine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24049" r="43147" b="24779"/>
          <a:stretch>
            <a:fillRect/>
          </a:stretch>
        </p:blipFill>
        <p:spPr bwMode="auto">
          <a:xfrm>
            <a:off x="3554413" y="1719263"/>
            <a:ext cx="599757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DB8E6EB3-1ED5-4F8D-A11B-DB453B8C7764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16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Review</a:t>
            </a:r>
          </a:p>
        </p:txBody>
      </p:sp>
      <p:pic>
        <p:nvPicPr>
          <p:cNvPr id="4198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>
            <a:fillRect/>
          </a:stretch>
        </p:blipFill>
        <p:spPr bwMode="auto">
          <a:xfrm>
            <a:off x="2597150" y="1814513"/>
            <a:ext cx="697865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1CA241A3-B525-46AF-87C1-2AD3803C4831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17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What did you “find” in the data?</a:t>
            </a:r>
          </a:p>
        </p:txBody>
      </p:sp>
      <p:pic>
        <p:nvPicPr>
          <p:cNvPr id="440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2314575"/>
            <a:ext cx="9831387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7ED6D17F-7FBA-49AA-BF8A-2D12F3AD610D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18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365250"/>
            <a:ext cx="7621587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Common visual types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9A6CFBDA-6823-4006-9BAD-870DA05AABE5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19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4"/>
          <p:cNvSpPr txBox="1">
            <a:spLocks noChangeArrowheads="1"/>
          </p:cNvSpPr>
          <p:nvPr/>
        </p:nvSpPr>
        <p:spPr bwMode="auto">
          <a:xfrm>
            <a:off x="5641975" y="1258888"/>
            <a:ext cx="4391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Why does data visualization matter?</a:t>
            </a:r>
            <a:endParaRPr lang="en-US" altLang="en-US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67" name="TextBox 48"/>
          <p:cNvSpPr txBox="1">
            <a:spLocks noChangeArrowheads="1"/>
          </p:cNvSpPr>
          <p:nvPr/>
        </p:nvSpPr>
        <p:spPr bwMode="auto">
          <a:xfrm>
            <a:off x="5641975" y="4121150"/>
            <a:ext cx="5908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Turning information into knowledge</a:t>
            </a:r>
          </a:p>
        </p:txBody>
      </p:sp>
      <p:sp>
        <p:nvSpPr>
          <p:cNvPr id="11268" name="TextBox 52"/>
          <p:cNvSpPr txBox="1">
            <a:spLocks noChangeArrowheads="1"/>
          </p:cNvSpPr>
          <p:nvPr/>
        </p:nvSpPr>
        <p:spPr bwMode="auto">
          <a:xfrm>
            <a:off x="5641975" y="2747963"/>
            <a:ext cx="5908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Gathering data and identifying visual opportunities</a:t>
            </a:r>
          </a:p>
        </p:txBody>
      </p:sp>
      <p:sp>
        <p:nvSpPr>
          <p:cNvPr id="11269" name="TextBox 56"/>
          <p:cNvSpPr txBox="1">
            <a:spLocks noChangeArrowheads="1"/>
          </p:cNvSpPr>
          <p:nvPr/>
        </p:nvSpPr>
        <p:spPr bwMode="auto">
          <a:xfrm>
            <a:off x="5641975" y="5646738"/>
            <a:ext cx="5908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Sharing wisdom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197475" y="1751013"/>
            <a:ext cx="0" cy="4314825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948238" y="1473200"/>
            <a:ext cx="490537" cy="490538"/>
          </a:xfrm>
          <a:prstGeom prst="ellipse">
            <a:avLst/>
          </a:prstGeom>
          <a:solidFill>
            <a:srgbClr val="12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pic>
        <p:nvPicPr>
          <p:cNvPr id="11272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2671763"/>
            <a:ext cx="9969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998913"/>
            <a:ext cx="808038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505450"/>
            <a:ext cx="693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304925"/>
            <a:ext cx="92551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638675" y="449263"/>
            <a:ext cx="755332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22625" y="307975"/>
            <a:ext cx="141605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OUTLINE</a:t>
            </a:r>
          </a:p>
        </p:txBody>
      </p:sp>
      <p:sp>
        <p:nvSpPr>
          <p:cNvPr id="21" name="Oval 20"/>
          <p:cNvSpPr/>
          <p:nvPr/>
        </p:nvSpPr>
        <p:spPr>
          <a:xfrm>
            <a:off x="4948238" y="2830513"/>
            <a:ext cx="490537" cy="490537"/>
          </a:xfrm>
          <a:prstGeom prst="ellipse">
            <a:avLst/>
          </a:prstGeom>
          <a:solidFill>
            <a:srgbClr val="12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4948238" y="4124325"/>
            <a:ext cx="490537" cy="490538"/>
          </a:xfrm>
          <a:prstGeom prst="ellipse">
            <a:avLst/>
          </a:prstGeom>
          <a:solidFill>
            <a:srgbClr val="12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4948238" y="5661025"/>
            <a:ext cx="490537" cy="490538"/>
          </a:xfrm>
          <a:prstGeom prst="ellipse">
            <a:avLst/>
          </a:prstGeom>
          <a:solidFill>
            <a:srgbClr val="12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6068707F-518C-4265-B0C8-13011B809D1D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011238"/>
            <a:ext cx="830421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01975" y="449263"/>
            <a:ext cx="909002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280828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AMOUNTS: TABLES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CF3F92D3-9978-4D83-87AB-2AC8746A16AF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20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70" b="12498"/>
          <a:stretch>
            <a:fillRect/>
          </a:stretch>
        </p:blipFill>
        <p:spPr bwMode="auto">
          <a:xfrm>
            <a:off x="650875" y="1076325"/>
            <a:ext cx="2601913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7638" y="449263"/>
            <a:ext cx="8234362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3688" y="307975"/>
            <a:ext cx="37449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AMOUNTS: DATA CHARTS</a:t>
            </a:r>
          </a:p>
        </p:txBody>
      </p:sp>
      <p:pic>
        <p:nvPicPr>
          <p:cNvPr id="5018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0"/>
          <a:stretch>
            <a:fillRect/>
          </a:stretch>
        </p:blipFill>
        <p:spPr bwMode="auto">
          <a:xfrm>
            <a:off x="3814763" y="3797300"/>
            <a:ext cx="38862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803275"/>
            <a:ext cx="68707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580603B1-2B1E-433B-9200-5E904130B3ED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21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81600" y="449263"/>
            <a:ext cx="7010400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508158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GEOGRAPHY: SCALE AND CONTEXT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AE58B3EE-D6D5-4DB1-ACB0-B95050A093F1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22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22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24078" r="23891" b="23485"/>
          <a:stretch>
            <a:fillRect/>
          </a:stretch>
        </p:blipFill>
        <p:spPr bwMode="auto">
          <a:xfrm>
            <a:off x="1944688" y="1146175"/>
            <a:ext cx="8378825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8"/>
          <a:stretch>
            <a:fillRect/>
          </a:stretch>
        </p:blipFill>
        <p:spPr bwMode="auto">
          <a:xfrm>
            <a:off x="1077913" y="1382713"/>
            <a:ext cx="95599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43200" y="449263"/>
            <a:ext cx="9448800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27813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TIMING: TIMELINE</a:t>
            </a:r>
          </a:p>
        </p:txBody>
      </p:sp>
      <p:pic>
        <p:nvPicPr>
          <p:cNvPr id="5427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1" b="42796"/>
          <a:stretch>
            <a:fillRect/>
          </a:stretch>
        </p:blipFill>
        <p:spPr bwMode="auto">
          <a:xfrm>
            <a:off x="1077913" y="3089275"/>
            <a:ext cx="9559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9"/>
          <a:stretch>
            <a:fillRect/>
          </a:stretch>
        </p:blipFill>
        <p:spPr bwMode="auto">
          <a:xfrm>
            <a:off x="1077913" y="4624388"/>
            <a:ext cx="95599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2CDAF7B7-6A1D-4E46-8BB2-6DDD68958F7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23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01_7_v8_103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955675"/>
            <a:ext cx="6445250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13275" y="449263"/>
            <a:ext cx="757872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688" y="307975"/>
            <a:ext cx="445135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EXPLANATORY: ILLUSTRATION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046F2D73-EC4F-4C14-BB84-B58C6B64DFBA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24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g 8-7 v02_103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2700"/>
            <a:ext cx="11811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03738" y="449263"/>
            <a:ext cx="7688262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4327525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EXPLANATORY: PHOTOGRAPH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D1C8A3E2-98F1-447B-82F7-70628FD3B60B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25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U:\Work in Process\VCA_Graphics\FY 21\STAA\104676_STAA_21_319_Irvine\Master Graphic Files\Fig02_7_v7_1046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465388"/>
            <a:ext cx="11704637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6813" y="449263"/>
            <a:ext cx="8485187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688" y="307975"/>
            <a:ext cx="3413125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PROCESS: FLOWCHART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852BC946-BF4E-448F-BF59-264346D58F47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26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881063"/>
            <a:ext cx="8066087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19425" y="449263"/>
            <a:ext cx="91725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688" y="307975"/>
            <a:ext cx="29337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COMBINING TYPES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B1D7C492-7D1C-4E90-8555-959B23094DF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27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Advanced visual types</a:t>
            </a:r>
          </a:p>
        </p:txBody>
      </p:sp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99377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Interactive graphics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Videos and animation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Visual-heavy special publications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Visual-heavy short products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8E3EEC69-0D31-4B03-95ED-FBDC4B9767AF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28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6563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Interactive graphics</a:t>
            </a:r>
          </a:p>
        </p:txBody>
      </p:sp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48910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Typically HTML-based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Actively engages the reader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Encourages exploration and consideration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Reveals layers or hierarchy of content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9344" r="2180" b="4274"/>
          <a:stretch>
            <a:fillRect/>
          </a:stretch>
        </p:blipFill>
        <p:spPr bwMode="auto">
          <a:xfrm>
            <a:off x="6210300" y="860425"/>
            <a:ext cx="564832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1"/>
          <p:cNvSpPr>
            <a:spLocks noChangeArrowheads="1"/>
          </p:cNvSpPr>
          <p:nvPr/>
        </p:nvSpPr>
        <p:spPr bwMode="auto">
          <a:xfrm>
            <a:off x="6188075" y="3733800"/>
            <a:ext cx="439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375"/>
              </a:spcAft>
              <a:buFontTx/>
              <a:buNone/>
            </a:pPr>
            <a:r>
              <a:rPr lang="en-US" altLang="en-US" sz="1200" dirty="0">
                <a:hlinkClick r:id="rId4"/>
              </a:rPr>
              <a:t>Visualizing Relationships in Department of Energy Contracting</a:t>
            </a:r>
            <a:endParaRPr lang="en-US" altLang="en-US" sz="1200" dirty="0"/>
          </a:p>
        </p:txBody>
      </p:sp>
      <p:pic>
        <p:nvPicPr>
          <p:cNvPr id="6656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8918" r="7051" b="18176"/>
          <a:stretch>
            <a:fillRect/>
          </a:stretch>
        </p:blipFill>
        <p:spPr bwMode="auto">
          <a:xfrm>
            <a:off x="6200775" y="4056063"/>
            <a:ext cx="56578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Rectangle 10"/>
          <p:cNvSpPr>
            <a:spLocks noChangeArrowheads="1"/>
          </p:cNvSpPr>
          <p:nvPr/>
        </p:nvSpPr>
        <p:spPr bwMode="auto">
          <a:xfrm>
            <a:off x="6189663" y="6432550"/>
            <a:ext cx="439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375"/>
              </a:spcAft>
              <a:buFontTx/>
              <a:buNone/>
            </a:pPr>
            <a:r>
              <a:rPr lang="en-US" altLang="en-US" sz="1200" dirty="0">
                <a:hlinkClick r:id="rId6"/>
              </a:rPr>
              <a:t>Chemical Facilities and Climate Change</a:t>
            </a:r>
            <a:endParaRPr lang="en-US" altLang="en-US" sz="1200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9620401D-A410-4DD4-AD83-4996D094CC8F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29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0"/>
            <a:ext cx="12220575" cy="6994525"/>
            <a:chOff x="12357" y="-1"/>
            <a:chExt cx="12208477" cy="69939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344" r="7509"/>
            <a:stretch/>
          </p:blipFill>
          <p:spPr>
            <a:xfrm>
              <a:off x="12357" y="12356"/>
              <a:ext cx="12196120" cy="69815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357" y="-1"/>
              <a:ext cx="12208477" cy="6993923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>
                    <a:alpha val="83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901825"/>
            <a:ext cx="12192000" cy="2406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3316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4860925"/>
            <a:ext cx="13589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2"/>
          <p:cNvGrpSpPr>
            <a:grpSpLocks/>
          </p:cNvGrpSpPr>
          <p:nvPr/>
        </p:nvGrpSpPr>
        <p:grpSpPr bwMode="auto">
          <a:xfrm>
            <a:off x="900113" y="2119313"/>
            <a:ext cx="10245725" cy="1679575"/>
            <a:chOff x="900573" y="2120462"/>
            <a:chExt cx="10245778" cy="1678688"/>
          </a:xfrm>
        </p:grpSpPr>
        <p:pic>
          <p:nvPicPr>
            <p:cNvPr id="13318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73" y="2120462"/>
              <a:ext cx="1738233" cy="167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2978621" y="2975672"/>
              <a:ext cx="8167730" cy="6457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spc="100" dirty="0">
                  <a:latin typeface="Bahnschrift SemiBold" panose="020B0502040204020203" pitchFamily="34" charset="0"/>
                  <a:cs typeface="MV Boli" panose="02000500030200090000" pitchFamily="2" charset="0"/>
                </a:rPr>
                <a:t>Why does data visualization matter?</a:t>
              </a:r>
              <a:endParaRPr lang="en-US" sz="4000" b="1" spc="100" dirty="0">
                <a:latin typeface="Bahnschrift SemiBold" panose="020B0502040204020203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13320" name="TextBox 51"/>
            <p:cNvSpPr txBox="1">
              <a:spLocks noChangeArrowheads="1"/>
            </p:cNvSpPr>
            <p:nvPr/>
          </p:nvSpPr>
          <p:spPr bwMode="auto">
            <a:xfrm>
              <a:off x="3100151" y="2498141"/>
              <a:ext cx="1286498" cy="461665"/>
            </a:xfrm>
            <a:prstGeom prst="rect">
              <a:avLst/>
            </a:prstGeom>
            <a:solidFill>
              <a:srgbClr val="123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Bahnschrift SemiBold" panose="020B0502040204020203" pitchFamily="34" charset="0"/>
                  <a:cs typeface="Segoe UI" panose="020B0502040204020203" pitchFamily="34" charset="0"/>
                </a:rPr>
                <a:t>PART  1</a:t>
              </a:r>
              <a:endParaRPr lang="en-US" altLang="en-US" i="1" dirty="0">
                <a:solidFill>
                  <a:schemeClr val="bg1"/>
                </a:solidFill>
                <a:latin typeface="Bahnschrift SemiBold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4975" r="29359" b="22256"/>
          <a:stretch>
            <a:fillRect/>
          </a:stretch>
        </p:blipFill>
        <p:spPr bwMode="auto">
          <a:xfrm>
            <a:off x="6210300" y="2319338"/>
            <a:ext cx="5648325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Videos and animation</a:t>
            </a:r>
          </a:p>
        </p:txBody>
      </p:sp>
      <p:sp>
        <p:nvSpPr>
          <p:cNvPr id="68613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48910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Immersive experience that engages multiple senses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Can control time (slow-motion, real-time, or time-lapse)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Opportunity to utilize multiple approaches or weave a story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Can make the abstract concrete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sp>
        <p:nvSpPr>
          <p:cNvPr id="68615" name="Rectangle 1"/>
          <p:cNvSpPr>
            <a:spLocks noChangeArrowheads="1"/>
          </p:cNvSpPr>
          <p:nvPr/>
        </p:nvSpPr>
        <p:spPr bwMode="auto">
          <a:xfrm>
            <a:off x="6188075" y="5481638"/>
            <a:ext cx="439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375"/>
              </a:spcAft>
              <a:buFontTx/>
              <a:buNone/>
            </a:pPr>
            <a:r>
              <a:rPr lang="en-US" altLang="en-US" sz="1200" dirty="0">
                <a:hlinkClick r:id="rId4"/>
              </a:rPr>
              <a:t>Lead in drinking water</a:t>
            </a:r>
            <a:endParaRPr lang="en-US" altLang="en-US" sz="1200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8632963A-CE87-4B71-AF54-2CCB501DDFB9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30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9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Visual-heavy special publications</a:t>
            </a:r>
          </a:p>
        </p:txBody>
      </p:sp>
      <p:sp>
        <p:nvSpPr>
          <p:cNvPr id="70660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48910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Unique approach to summarizing an issue or product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Re-enforces key ideas and messages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pic>
        <p:nvPicPr>
          <p:cNvPr id="7066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12923" r="36539" b="4411"/>
          <a:stretch>
            <a:fillRect/>
          </a:stretch>
        </p:blipFill>
        <p:spPr bwMode="auto">
          <a:xfrm>
            <a:off x="7159625" y="1841500"/>
            <a:ext cx="3678238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E685CECC-281F-47F9-9371-44235DC77BC4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31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707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Visual-heavy special publications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pic>
        <p:nvPicPr>
          <p:cNvPr id="7270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129" r="36411" b="3999"/>
          <a:stretch>
            <a:fillRect/>
          </a:stretch>
        </p:blipFill>
        <p:spPr bwMode="auto">
          <a:xfrm>
            <a:off x="2019300" y="1771650"/>
            <a:ext cx="3795713" cy="488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4" t="12923" r="36539" b="4614"/>
          <a:stretch>
            <a:fillRect/>
          </a:stretch>
        </p:blipFill>
        <p:spPr bwMode="auto">
          <a:xfrm>
            <a:off x="6167438" y="1773238"/>
            <a:ext cx="3813175" cy="488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0572C884-9B71-4C26-B581-6B828439928D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32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4755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Visual-heavy short products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40036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Communicates broader messages by integrating a timely body of work into a concise, graphics-heavy product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Addresses topics of interest and brings attention to published findings and analyses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pic>
        <p:nvPicPr>
          <p:cNvPr id="747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5" t="12718" r="38335" b="4614"/>
          <a:stretch>
            <a:fillRect/>
          </a:stretch>
        </p:blipFill>
        <p:spPr bwMode="auto">
          <a:xfrm>
            <a:off x="4556125" y="1806575"/>
            <a:ext cx="3462338" cy="457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12923" r="38077" b="4820"/>
          <a:stretch>
            <a:fillRect/>
          </a:stretch>
        </p:blipFill>
        <p:spPr bwMode="auto">
          <a:xfrm>
            <a:off x="8277225" y="1806575"/>
            <a:ext cx="3548063" cy="457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1FF21160-E27A-4760-9D82-70F27129DC0B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33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6803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Visual-heavy short products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88" y="307975"/>
            <a:ext cx="6259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TURNING INFORMATION INTO KNOWLEDGE</a:t>
            </a:r>
          </a:p>
        </p:txBody>
      </p:sp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t="12923" r="38077" b="4205"/>
          <a:stretch>
            <a:fillRect/>
          </a:stretch>
        </p:blipFill>
        <p:spPr bwMode="auto">
          <a:xfrm>
            <a:off x="2132013" y="1743075"/>
            <a:ext cx="3730625" cy="483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t="12923" r="38205" b="4205"/>
          <a:stretch>
            <a:fillRect/>
          </a:stretch>
        </p:blipFill>
        <p:spPr bwMode="auto">
          <a:xfrm>
            <a:off x="6005513" y="1743075"/>
            <a:ext cx="3683000" cy="483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E1303182-087A-486D-B497-2A6E10DEFCAD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34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78852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GAO’s key tenets: Accuracy</a:t>
            </a:r>
          </a:p>
        </p:txBody>
      </p:sp>
      <p:sp>
        <p:nvSpPr>
          <p:cNvPr id="78853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6213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/>
              <a:t>The visualization should accurately represent the data and its message.</a:t>
            </a:r>
          </a:p>
        </p:txBody>
      </p:sp>
      <p:pic>
        <p:nvPicPr>
          <p:cNvPr id="78854" name="Picture 8" descr="venn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841500"/>
            <a:ext cx="487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58B00558-167D-4219-A7CD-B6EADEC74697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35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80900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GAO’s key tenets: Clarity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8" y="1841500"/>
            <a:ext cx="11564937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/>
              <a:t>Your visualization should be easy to understand. </a:t>
            </a:r>
          </a:p>
          <a:p>
            <a:pPr>
              <a:defRPr/>
            </a:pPr>
            <a:endParaRPr lang="en-US" sz="3000" dirty="0"/>
          </a:p>
          <a:p>
            <a:pPr>
              <a:defRPr/>
            </a:pPr>
            <a:r>
              <a:rPr lang="en-US" sz="3000" dirty="0"/>
              <a:t>In general, GAO graphics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adhere to a strict agency-wide style guide, which specifies font,</a:t>
            </a:r>
            <a:br>
              <a:rPr lang="en-US" sz="3000" dirty="0"/>
            </a:br>
            <a:r>
              <a:rPr lang="en-US" sz="3000" dirty="0"/>
              <a:t>type size, and colors;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are as simple as possible;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have white space to provide visual relief for readers;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are accessible for individuals with disabilities; and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must stand alone.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A7BC94F6-30D6-4065-ACEA-6FAC1F034C2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36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82948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Tools</a:t>
            </a:r>
          </a:p>
        </p:txBody>
      </p:sp>
      <p:sp>
        <p:nvSpPr>
          <p:cNvPr id="82949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6213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Adobe Creative Suite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Leaflet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3000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3000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120BAF47-78CE-48E4-90FA-6B92CB2019E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37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11"/>
          <p:cNvGrpSpPr>
            <a:grpSpLocks/>
          </p:cNvGrpSpPr>
          <p:nvPr/>
        </p:nvGrpSpPr>
        <p:grpSpPr bwMode="auto">
          <a:xfrm>
            <a:off x="0" y="0"/>
            <a:ext cx="12207875" cy="6994525"/>
            <a:chOff x="12357" y="-1"/>
            <a:chExt cx="12208477" cy="699392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344" r="7509"/>
            <a:stretch/>
          </p:blipFill>
          <p:spPr>
            <a:xfrm>
              <a:off x="12357" y="12356"/>
              <a:ext cx="12196120" cy="698156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357" y="-1"/>
              <a:ext cx="12208477" cy="6993923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>
                    <a:alpha val="83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901825"/>
            <a:ext cx="12192000" cy="2406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4996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2533650"/>
            <a:ext cx="10287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4860925"/>
            <a:ext cx="13589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8150" y="3006725"/>
            <a:ext cx="76247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SHARING WISDOM</a:t>
            </a:r>
            <a:endParaRPr lang="en-US" sz="4000" b="1" spc="100" dirty="0">
              <a:latin typeface="Bahnschrift SemiBold" panose="020B05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84999" name="TextBox 14"/>
          <p:cNvSpPr txBox="1">
            <a:spLocks noChangeArrowheads="1"/>
          </p:cNvSpPr>
          <p:nvPr/>
        </p:nvSpPr>
        <p:spPr bwMode="auto">
          <a:xfrm>
            <a:off x="3100388" y="2528888"/>
            <a:ext cx="1285875" cy="461962"/>
          </a:xfrm>
          <a:prstGeom prst="rect">
            <a:avLst/>
          </a:prstGeom>
          <a:solidFill>
            <a:srgbClr val="1231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Bahnschrift SemiBold" panose="020B0502040204020203" pitchFamily="34" charset="0"/>
                <a:cs typeface="Segoe UI" panose="020B0502040204020203" pitchFamily="34" charset="0"/>
              </a:rPr>
              <a:t>PART  4</a:t>
            </a:r>
            <a:endParaRPr lang="en-US" altLang="en-US" i="1" dirty="0">
              <a:solidFill>
                <a:schemeClr val="bg1"/>
              </a:solidFill>
              <a:latin typeface="Bahnschrift SemiBold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9425" y="449263"/>
            <a:ext cx="91725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277653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SHARING WISDOM</a:t>
            </a:r>
          </a:p>
        </p:txBody>
      </p:sp>
      <p:sp>
        <p:nvSpPr>
          <p:cNvPr id="87044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Know your audience</a:t>
            </a:r>
          </a:p>
        </p:txBody>
      </p:sp>
      <p:sp>
        <p:nvSpPr>
          <p:cNvPr id="87045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1546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What are their needs?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What kinds of questions do they care about?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3000" dirty="0"/>
          </a:p>
        </p:txBody>
      </p:sp>
      <p:pic>
        <p:nvPicPr>
          <p:cNvPr id="8704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335088"/>
            <a:ext cx="5024437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569408EF-0670-49B6-8829-F9EA95D99B10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39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369888" y="1455738"/>
            <a:ext cx="11471275" cy="2790825"/>
          </a:xfrm>
          <a:prstGeom prst="roundRect">
            <a:avLst>
              <a:gd name="adj" fmla="val 681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63" name="TextBox 31"/>
          <p:cNvSpPr txBox="1">
            <a:spLocks noChangeArrowheads="1"/>
          </p:cNvSpPr>
          <p:nvPr/>
        </p:nvSpPr>
        <p:spPr bwMode="auto">
          <a:xfrm>
            <a:off x="369888" y="1581150"/>
            <a:ext cx="1147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What is it?</a:t>
            </a:r>
          </a:p>
        </p:txBody>
      </p:sp>
      <p:sp>
        <p:nvSpPr>
          <p:cNvPr id="15364" name="Content Placeholder 8"/>
          <p:cNvSpPr txBox="1">
            <a:spLocks/>
          </p:cNvSpPr>
          <p:nvPr/>
        </p:nvSpPr>
        <p:spPr bwMode="auto">
          <a:xfrm>
            <a:off x="762000" y="4427538"/>
            <a:ext cx="10591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The practice of translating information into a visual, such as a map or data graphic, to make information easier for the human brain to understand.</a:t>
            </a:r>
          </a:p>
        </p:txBody>
      </p:sp>
      <p:grpSp>
        <p:nvGrpSpPr>
          <p:cNvPr id="15365" name="Group 50"/>
          <p:cNvGrpSpPr>
            <a:grpSpLocks/>
          </p:cNvGrpSpPr>
          <p:nvPr/>
        </p:nvGrpSpPr>
        <p:grpSpPr bwMode="auto">
          <a:xfrm>
            <a:off x="2159000" y="2513013"/>
            <a:ext cx="1339850" cy="1339850"/>
            <a:chOff x="3790990" y="1567091"/>
            <a:chExt cx="1430375" cy="1430375"/>
          </a:xfrm>
        </p:grpSpPr>
        <p:sp>
          <p:nvSpPr>
            <p:cNvPr id="52" name="Oval 51"/>
            <p:cNvSpPr/>
            <p:nvPr/>
          </p:nvSpPr>
          <p:spPr>
            <a:xfrm>
              <a:off x="3790990" y="1567091"/>
              <a:ext cx="1430375" cy="1430375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5392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232" y="1893044"/>
              <a:ext cx="867484" cy="78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6" name="Group 53"/>
          <p:cNvGrpSpPr>
            <a:grpSpLocks/>
          </p:cNvGrpSpPr>
          <p:nvPr/>
        </p:nvGrpSpPr>
        <p:grpSpPr bwMode="auto">
          <a:xfrm>
            <a:off x="5235575" y="2551113"/>
            <a:ext cx="1338263" cy="1339850"/>
            <a:chOff x="3790990" y="1567091"/>
            <a:chExt cx="1430375" cy="1430375"/>
          </a:xfrm>
        </p:grpSpPr>
        <p:sp>
          <p:nvSpPr>
            <p:cNvPr id="55" name="Oval 54"/>
            <p:cNvSpPr/>
            <p:nvPr/>
          </p:nvSpPr>
          <p:spPr>
            <a:xfrm>
              <a:off x="3790990" y="1567091"/>
              <a:ext cx="1430375" cy="1430375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5388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232" y="1894065"/>
              <a:ext cx="867484" cy="78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7" name="Group 56"/>
          <p:cNvGrpSpPr>
            <a:grpSpLocks/>
          </p:cNvGrpSpPr>
          <p:nvPr/>
        </p:nvGrpSpPr>
        <p:grpSpPr bwMode="auto">
          <a:xfrm>
            <a:off x="3697288" y="2513013"/>
            <a:ext cx="1339850" cy="1339850"/>
            <a:chOff x="3790990" y="1567091"/>
            <a:chExt cx="1430375" cy="1430375"/>
          </a:xfrm>
        </p:grpSpPr>
        <p:sp>
          <p:nvSpPr>
            <p:cNvPr id="58" name="Oval 57"/>
            <p:cNvSpPr/>
            <p:nvPr/>
          </p:nvSpPr>
          <p:spPr>
            <a:xfrm>
              <a:off x="3790990" y="1567091"/>
              <a:ext cx="1430375" cy="1430375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5384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184" y="1816876"/>
              <a:ext cx="953303" cy="95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8" name="Group 66"/>
          <p:cNvGrpSpPr>
            <a:grpSpLocks/>
          </p:cNvGrpSpPr>
          <p:nvPr/>
        </p:nvGrpSpPr>
        <p:grpSpPr bwMode="auto">
          <a:xfrm>
            <a:off x="6773863" y="2573338"/>
            <a:ext cx="1339850" cy="1339850"/>
            <a:chOff x="3790990" y="1567091"/>
            <a:chExt cx="1430375" cy="1430375"/>
          </a:xfrm>
        </p:grpSpPr>
        <p:sp>
          <p:nvSpPr>
            <p:cNvPr id="68" name="Oval 67"/>
            <p:cNvSpPr/>
            <p:nvPr/>
          </p:nvSpPr>
          <p:spPr>
            <a:xfrm>
              <a:off x="3790990" y="1567091"/>
              <a:ext cx="1430375" cy="1430375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5380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232" y="1943703"/>
              <a:ext cx="867484" cy="68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9" name="Group 69"/>
          <p:cNvGrpSpPr>
            <a:grpSpLocks/>
          </p:cNvGrpSpPr>
          <p:nvPr/>
        </p:nvGrpSpPr>
        <p:grpSpPr bwMode="auto">
          <a:xfrm>
            <a:off x="8310563" y="2579688"/>
            <a:ext cx="1339850" cy="1339850"/>
            <a:chOff x="3790990" y="1567091"/>
            <a:chExt cx="1430375" cy="1430375"/>
          </a:xfrm>
        </p:grpSpPr>
        <p:sp>
          <p:nvSpPr>
            <p:cNvPr id="71" name="Oval 70"/>
            <p:cNvSpPr/>
            <p:nvPr/>
          </p:nvSpPr>
          <p:spPr>
            <a:xfrm>
              <a:off x="3790990" y="1567091"/>
              <a:ext cx="1430375" cy="1430375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5376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184" y="1835610"/>
              <a:ext cx="953303" cy="91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5391150" y="449263"/>
            <a:ext cx="6800850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3688" y="307975"/>
            <a:ext cx="602456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WHY DOES DATA VISUALIZATION MATTER?</a:t>
            </a: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7401109B-F88D-4424-8F86-7A0793FAAF5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4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9425" y="449263"/>
            <a:ext cx="91725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277653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SHARING WISDOM</a:t>
            </a:r>
          </a:p>
        </p:txBody>
      </p:sp>
      <p:sp>
        <p:nvSpPr>
          <p:cNvPr id="89092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Know your message</a:t>
            </a:r>
          </a:p>
        </p:txBody>
      </p:sp>
      <p:sp>
        <p:nvSpPr>
          <p:cNvPr id="89093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1546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Highlight key points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Avoid technical jargon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Keep it simple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3000" dirty="0"/>
          </a:p>
        </p:txBody>
      </p:sp>
      <p:pic>
        <p:nvPicPr>
          <p:cNvPr id="8909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335088"/>
            <a:ext cx="5024437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528D7045-DF2F-4576-8D5E-020C84D35B3A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40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9425" y="449263"/>
            <a:ext cx="91725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277653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SHARING WISDOM</a:t>
            </a:r>
          </a:p>
        </p:txBody>
      </p:sp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Create calls to action</a:t>
            </a:r>
          </a:p>
        </p:txBody>
      </p:sp>
      <p:sp>
        <p:nvSpPr>
          <p:cNvPr id="91141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154612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What action do you want your audience to take with this information?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Do you have a recommendation for legislators?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3000" dirty="0"/>
          </a:p>
        </p:txBody>
      </p:sp>
      <p:pic>
        <p:nvPicPr>
          <p:cNvPr id="9114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335088"/>
            <a:ext cx="5024437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5FB4E534-6474-424F-B505-7AEAD086F033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41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4075" y="449263"/>
            <a:ext cx="1006792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188753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IN CLOSING</a:t>
            </a:r>
          </a:p>
        </p:txBody>
      </p:sp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Key takeaways </a:t>
            </a:r>
          </a:p>
        </p:txBody>
      </p:sp>
      <p:sp>
        <p:nvSpPr>
          <p:cNvPr id="93189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113966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Choose an effective visual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Set the context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Know your audience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Keep it simple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A91AEB28-F3FB-4168-A896-577B01221ED9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42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4075" y="449263"/>
            <a:ext cx="1006792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1887537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IN CLOSING</a:t>
            </a:r>
          </a:p>
        </p:txBody>
      </p:sp>
      <p:sp>
        <p:nvSpPr>
          <p:cNvPr id="95236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09388" y="6356350"/>
            <a:ext cx="450850" cy="287338"/>
          </a:xfrm>
        </p:spPr>
        <p:txBody>
          <a:bodyPr/>
          <a:lstStyle/>
          <a:p>
            <a:pPr>
              <a:defRPr/>
            </a:pPr>
            <a:fld id="{0E5B091F-B507-4052-ADB5-7D35A59E6188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43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93688" y="819150"/>
            <a:ext cx="8281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Data visualization process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4588" y="449263"/>
            <a:ext cx="7237412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3688" y="307975"/>
            <a:ext cx="602456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WHY DOES DATA VISUALIZATION MATTER?</a:t>
            </a:r>
          </a:p>
        </p:txBody>
      </p:sp>
      <p:pic>
        <p:nvPicPr>
          <p:cNvPr id="174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787525"/>
            <a:ext cx="969803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5A55AA63-EE14-4C8A-92D2-2275C5626A58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5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293688" y="819150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Seeing the spread of COVID-19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4588" y="449263"/>
            <a:ext cx="7237412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3688" y="307975"/>
            <a:ext cx="602456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WHY DOES DATA VISUALIZATION MATTER?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3"/>
          <a:stretch>
            <a:fillRect/>
          </a:stretch>
        </p:blipFill>
        <p:spPr bwMode="auto">
          <a:xfrm>
            <a:off x="620713" y="1955800"/>
            <a:ext cx="10761662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EB67B7D8-863F-40FE-8900-4EFF08DB7DBE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6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9"/>
          <a:stretch>
            <a:fillRect/>
          </a:stretch>
        </p:blipFill>
        <p:spPr bwMode="auto">
          <a:xfrm>
            <a:off x="355600" y="1768475"/>
            <a:ext cx="114808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293688" y="819150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Case study: Seeing the spread of COVID-19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4588" y="449263"/>
            <a:ext cx="7237412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3688" y="307975"/>
            <a:ext cx="602456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WHY DOES DATA VISUALIZATION MATTER?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D7F4A483-9F9D-403B-AB9C-9B40B4577578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7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8"/>
          <p:cNvGrpSpPr>
            <a:grpSpLocks/>
          </p:cNvGrpSpPr>
          <p:nvPr/>
        </p:nvGrpSpPr>
        <p:grpSpPr bwMode="auto">
          <a:xfrm>
            <a:off x="0" y="0"/>
            <a:ext cx="12207875" cy="6994525"/>
            <a:chOff x="12357" y="-1"/>
            <a:chExt cx="12208477" cy="69939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344" r="7509"/>
            <a:stretch/>
          </p:blipFill>
          <p:spPr>
            <a:xfrm>
              <a:off x="12357" y="12356"/>
              <a:ext cx="12196120" cy="69815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357" y="-1"/>
              <a:ext cx="12208477" cy="6993923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94000"/>
                  </a:schemeClr>
                </a:gs>
                <a:gs pos="0">
                  <a:srgbClr val="123150">
                    <a:alpha val="83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1901825"/>
            <a:ext cx="12192000" cy="2406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3556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6013"/>
            <a:ext cx="17367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4860925"/>
            <a:ext cx="13589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8150" y="2976563"/>
            <a:ext cx="8994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GATHERING DATA AND IDENTIFYING VISUAL OPPORTUNITIES</a:t>
            </a:r>
            <a:endParaRPr lang="en-US" sz="4000" b="1" spc="100" dirty="0">
              <a:latin typeface="Bahnschrift SemiBold" panose="020B05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23559" name="TextBox 12"/>
          <p:cNvSpPr txBox="1">
            <a:spLocks noChangeArrowheads="1"/>
          </p:cNvSpPr>
          <p:nvPr/>
        </p:nvSpPr>
        <p:spPr bwMode="auto">
          <a:xfrm>
            <a:off x="3100388" y="2498725"/>
            <a:ext cx="1285875" cy="460375"/>
          </a:xfrm>
          <a:prstGeom prst="rect">
            <a:avLst/>
          </a:prstGeom>
          <a:solidFill>
            <a:srgbClr val="1231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Bahnschrift SemiBold" panose="020B0502040204020203" pitchFamily="34" charset="0"/>
                <a:cs typeface="Segoe UI" panose="020B0502040204020203" pitchFamily="34" charset="0"/>
              </a:rPr>
              <a:t>PART  2</a:t>
            </a:r>
            <a:endParaRPr lang="en-US" altLang="en-US" i="1" dirty="0">
              <a:solidFill>
                <a:schemeClr val="bg1"/>
              </a:solidFill>
              <a:latin typeface="Bahnschrift SemiBold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43525" y="449263"/>
            <a:ext cx="6848475" cy="169862"/>
          </a:xfrm>
          <a:prstGeom prst="rect">
            <a:avLst/>
          </a:prstGeom>
          <a:solidFill>
            <a:srgbClr val="035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88" y="307975"/>
            <a:ext cx="5370512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spc="100" dirty="0">
                <a:latin typeface="Bahnschrift SemiBold" panose="020B0502040204020203" pitchFamily="34" charset="0"/>
                <a:cs typeface="MV Boli" panose="02000500030200090000" pitchFamily="2" charset="0"/>
              </a:rPr>
              <a:t>IDENTIFYING VISUAL OPPORTUNITIES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293688" y="949325"/>
            <a:ext cx="11564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Information is causing confusion</a:t>
            </a:r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293688" y="1841500"/>
            <a:ext cx="56213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Datasets are too large</a:t>
            </a:r>
            <a:br>
              <a:rPr lang="en-US" altLang="en-US" sz="3000" dirty="0"/>
            </a:br>
            <a:r>
              <a:rPr lang="en-US" altLang="en-US" sz="3000" dirty="0"/>
              <a:t>and unwieldy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Writers are struggling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000" dirty="0"/>
              <a:t>Reviewers have critical questions</a:t>
            </a:r>
          </a:p>
        </p:txBody>
      </p:sp>
      <p:pic>
        <p:nvPicPr>
          <p:cNvPr id="256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18326" r="22964" b="35951"/>
          <a:stretch>
            <a:fillRect/>
          </a:stretch>
        </p:blipFill>
        <p:spPr bwMode="auto">
          <a:xfrm>
            <a:off x="6157913" y="1822450"/>
            <a:ext cx="5875337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4163" y="6356350"/>
            <a:ext cx="346075" cy="287338"/>
          </a:xfrm>
        </p:spPr>
        <p:txBody>
          <a:bodyPr/>
          <a:lstStyle/>
          <a:p>
            <a:pPr>
              <a:defRPr/>
            </a:pPr>
            <a:fld id="{8C3F306E-A052-45B4-94BD-AA7D49B6AB37}" type="slidenum">
              <a:rPr lang="en-US" sz="1500">
                <a:latin typeface="Segoe UI Semilight" panose="020B0402040204020203" pitchFamily="34" charset="0"/>
                <a:cs typeface="Segoe UI Semilight" panose="020B0402040204020203" pitchFamily="34" charset="0"/>
              </a:rPr>
              <a:pPr>
                <a:defRPr/>
              </a:pPr>
              <a:t>9</a:t>
            </a:fld>
            <a:endParaRPr lang="en-US" sz="15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698</Words>
  <Application>Microsoft Office PowerPoint</Application>
  <PresentationFormat>Widescreen</PresentationFormat>
  <Paragraphs>220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Bahnschrift SemiBold</vt:lpstr>
      <vt:lpstr>Calibri</vt:lpstr>
      <vt:lpstr>Calibri Light</vt:lpstr>
      <vt:lpstr>MV Boli</vt:lpstr>
      <vt:lpstr>Segoe UI</vt:lpstr>
      <vt:lpstr>Segoe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McMullen, Maria</dc:creator>
  <cp:lastModifiedBy>Lesser, Amie M</cp:lastModifiedBy>
  <cp:revision>285</cp:revision>
  <dcterms:created xsi:type="dcterms:W3CDTF">2021-05-15T16:01:33Z</dcterms:created>
  <dcterms:modified xsi:type="dcterms:W3CDTF">2023-03-17T14:28:57Z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