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9" r:id="rId5"/>
    <p:sldId id="263" r:id="rId6"/>
    <p:sldId id="265" r:id="rId7"/>
    <p:sldId id="264" r:id="rId8"/>
    <p:sldId id="262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818" autoAdjust="0"/>
  </p:normalViewPr>
  <p:slideViewPr>
    <p:cSldViewPr snapToGrid="0">
      <p:cViewPr varScale="1">
        <p:scale>
          <a:sx n="51" d="100"/>
          <a:sy n="51" d="100"/>
        </p:scale>
        <p:origin x="122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4420A-CC4A-41F2-8B52-6F09389F7739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12EAC-AF4C-4D06-9216-824607E61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12EAC-AF4C-4D06-9216-824607E61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2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12EAC-AF4C-4D06-9216-824607E61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0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12EAC-AF4C-4D06-9216-824607E61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3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12EAC-AF4C-4D06-9216-824607E61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9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12EAC-AF4C-4D06-9216-824607E61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9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12EAC-AF4C-4D06-9216-824607E61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0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12EAC-AF4C-4D06-9216-824607E61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6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EW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6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7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NEW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8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1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0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4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8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8783-0123-4CBB-8BBE-75DACA6DF15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BDAE-72DE-4704-95AD-8D2B6788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97741"/>
            <a:ext cx="9144000" cy="94129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ylfaen" panose="010A0502050306030303" pitchFamily="18" charset="0"/>
              </a:rPr>
              <a:t>Certification of Performance  Auditors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6140"/>
            <a:ext cx="9144000" cy="721659"/>
          </a:xfrm>
        </p:spPr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Tbilisi, PAS 6.03.2024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6494"/>
            <a:ext cx="10515600" cy="7082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Sylfaen" panose="010A0502050306030303" pitchFamily="18" charset="0"/>
              </a:rPr>
              <a:t>Little background</a:t>
            </a:r>
            <a:endParaRPr lang="en-US" sz="4000" b="1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035"/>
            <a:ext cx="10515600" cy="4661928"/>
          </a:xfrm>
        </p:spPr>
        <p:txBody>
          <a:bodyPr/>
          <a:lstStyle/>
          <a:p>
            <a:r>
              <a:rPr lang="en-US" sz="2400" dirty="0" smtClean="0">
                <a:latin typeface="Sylfaen" panose="010A0502050306030303" pitchFamily="18" charset="0"/>
              </a:rPr>
              <a:t>SAO started building PA around 2010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Sylfaen" panose="010A0502050306030303" pitchFamily="18" charset="0"/>
              </a:rPr>
              <a:t>Started with small group of people 3-4</a:t>
            </a:r>
          </a:p>
          <a:p>
            <a:pPr marL="0" indent="0">
              <a:buNone/>
            </a:pPr>
            <a:endParaRPr lang="en-US" sz="2400" dirty="0" smtClean="0">
              <a:latin typeface="Sylfaen" panose="010A0502050306030303" pitchFamily="18" charset="0"/>
            </a:endParaRPr>
          </a:p>
          <a:p>
            <a:r>
              <a:rPr lang="en-US" sz="2400" dirty="0" smtClean="0">
                <a:latin typeface="Sylfaen" panose="010A0502050306030303" pitchFamily="18" charset="0"/>
              </a:rPr>
              <a:t>Capacity development mainly by learning by doing/pilots</a:t>
            </a:r>
          </a:p>
          <a:p>
            <a:endParaRPr lang="en-US" sz="2400" dirty="0">
              <a:latin typeface="Sylfaen" panose="010A0502050306030303" pitchFamily="18" charset="0"/>
            </a:endParaRPr>
          </a:p>
          <a:p>
            <a:r>
              <a:rPr lang="en-US" sz="2400" dirty="0" smtClean="0">
                <a:latin typeface="Sylfaen" panose="010A0502050306030303" pitchFamily="18" charset="0"/>
              </a:rPr>
              <a:t>Supplemented by designated trainings by experts </a:t>
            </a:r>
          </a:p>
          <a:p>
            <a:endParaRPr lang="en-US" sz="2400" dirty="0">
              <a:latin typeface="Sylfaen" panose="010A0502050306030303" pitchFamily="18" charset="0"/>
            </a:endParaRPr>
          </a:p>
          <a:p>
            <a:r>
              <a:rPr lang="en-US" sz="2400" dirty="0" smtClean="0">
                <a:latin typeface="Sylfaen" panose="010A0502050306030303" pitchFamily="18" charset="0"/>
              </a:rPr>
              <a:t>Little specialized training within the PA </a:t>
            </a:r>
          </a:p>
          <a:p>
            <a:endParaRPr lang="en-US" sz="2400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0988"/>
            <a:ext cx="10515600" cy="6723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ylfaen" panose="010A0502050306030303" pitchFamily="18" charset="0"/>
              </a:rPr>
              <a:t>Why is it important 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682"/>
            <a:ext cx="10515600" cy="4572281"/>
          </a:xfrm>
        </p:spPr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Standardized knowledge base 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Safe heaven for the unqualified/dabblers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Equal opportunity to different employees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Facilitates more analytical ambition in PA </a:t>
            </a:r>
          </a:p>
        </p:txBody>
      </p:sp>
    </p:spTree>
    <p:extLst>
      <p:ext uri="{BB962C8B-B14F-4D97-AF65-F5344CB8AC3E}">
        <p14:creationId xmlns:p14="http://schemas.microsoft.com/office/powerpoint/2010/main" val="10287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1671"/>
            <a:ext cx="10515600" cy="75303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Sylfaen" panose="010A0502050306030303" pitchFamily="18" charset="0"/>
              </a:rPr>
              <a:t>Current practice</a:t>
            </a:r>
            <a:endParaRPr lang="en-US" sz="4000" b="1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0894"/>
            <a:ext cx="10515600" cy="4626069"/>
          </a:xfrm>
        </p:spPr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Training center </a:t>
            </a:r>
            <a:r>
              <a:rPr lang="en-US" dirty="0" smtClean="0">
                <a:latin typeface="Sylfaen" panose="010A0502050306030303" pitchFamily="18" charset="0"/>
              </a:rPr>
              <a:t>– “Pubic Audit Institute” - where </a:t>
            </a:r>
            <a:r>
              <a:rPr lang="en-US" dirty="0">
                <a:latin typeface="Sylfaen" panose="010A0502050306030303" pitchFamily="18" charset="0"/>
              </a:rPr>
              <a:t>we contribute as trainers 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Ad-Hoc </a:t>
            </a:r>
            <a:r>
              <a:rPr lang="en-US" dirty="0">
                <a:latin typeface="Sylfaen" panose="010A0502050306030303" pitchFamily="18" charset="0"/>
              </a:rPr>
              <a:t>trainings 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Materials from International cooperation (GIZ, SNAO)</a:t>
            </a:r>
            <a:endParaRPr lang="en-US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</a:rPr>
              <a:t>GAO Center of Excellence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Sylfaen" panose="010A0502050306030303" pitchFamily="18" charset="0"/>
              </a:rPr>
              <a:t>Professional development – ISSAI 150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ka-GE" dirty="0" smtClean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Standard for Professional Competence refers to professional development pathways for :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Entry level competencies </a:t>
            </a:r>
          </a:p>
          <a:p>
            <a:endParaRPr lang="en-US" sz="2400" dirty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Sylfaen" panose="010A0502050306030303" pitchFamily="18" charset="0"/>
              </a:rPr>
              <a:t>Continuous Professional Development </a:t>
            </a:r>
            <a:endParaRPr lang="ka-GE" sz="2400" dirty="0">
              <a:latin typeface="Sylfaen" panose="010A0502050306030303" pitchFamily="18" charset="0"/>
            </a:endParaRPr>
          </a:p>
          <a:p>
            <a:endParaRPr lang="ka-GE" dirty="0" smtClean="0">
              <a:latin typeface="Sylfaen" panose="010A0502050306030303" pitchFamily="18" charset="0"/>
            </a:endParaRPr>
          </a:p>
          <a:p>
            <a:endParaRPr lang="ka-GE" dirty="0">
              <a:latin typeface="Sylfaen" panose="010A0502050306030303" pitchFamily="18" charset="0"/>
            </a:endParaRPr>
          </a:p>
          <a:p>
            <a:endParaRPr lang="ka-GE" dirty="0" smtClean="0">
              <a:latin typeface="Sylfaen" panose="010A0502050306030303" pitchFamily="18" charset="0"/>
            </a:endParaRPr>
          </a:p>
          <a:p>
            <a:endParaRPr lang="en-US" dirty="0" smtClean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4314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Sylfaen" panose="010A0502050306030303" pitchFamily="18" charset="0"/>
              </a:rPr>
              <a:t>Pesa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smtClean="0">
                <a:latin typeface="Sylfaen" panose="010A0502050306030303" pitchFamily="18" charset="0"/>
              </a:rPr>
              <a:t>– Stats: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27100" y="1371600"/>
            <a:ext cx="5157787" cy="619125"/>
          </a:xfrm>
        </p:spPr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PESA-P (2020-21)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ylfaen" panose="010A0502050306030303" pitchFamily="18" charset="0"/>
              </a:rPr>
              <a:t>Registered: 19 auditors, 7 coaches 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Took exam: 13 auditors, passed  11.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68731"/>
            <a:ext cx="5183188" cy="721994"/>
          </a:xfrm>
        </p:spPr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PESA (2023-24)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97430"/>
            <a:ext cx="5183188" cy="3892233"/>
          </a:xfrm>
        </p:spPr>
        <p:txBody>
          <a:bodyPr>
            <a:norm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Registered: 16 auditors, 7 coaches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</a:rPr>
              <a:t>15 auditors registered for the </a:t>
            </a:r>
            <a:r>
              <a:rPr lang="en-US" dirty="0" smtClean="0">
                <a:latin typeface="Sylfaen" panose="010A0502050306030303" pitchFamily="18" charset="0"/>
              </a:rPr>
              <a:t>exams in May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HERE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" y="468630"/>
            <a:ext cx="10626090" cy="5989320"/>
          </a:xfrm>
        </p:spPr>
      </p:pic>
    </p:spTree>
    <p:extLst>
      <p:ext uri="{BB962C8B-B14F-4D97-AF65-F5344CB8AC3E}">
        <p14:creationId xmlns:p14="http://schemas.microsoft.com/office/powerpoint/2010/main" val="18402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6141"/>
            <a:ext cx="10515600" cy="964547"/>
          </a:xfrm>
        </p:spPr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For the next steps: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ylfaen" panose="010A0502050306030303" pitchFamily="18" charset="0"/>
              </a:rPr>
              <a:t>CIPFA ?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Specialized trainings 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Broadening scope of the PA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</a:rPr>
              <a:t>W</a:t>
            </a:r>
            <a:r>
              <a:rPr lang="en-US" dirty="0" smtClean="0">
                <a:latin typeface="Sylfaen" panose="010A0502050306030303" pitchFamily="18" charset="0"/>
              </a:rPr>
              <a:t>orking </a:t>
            </a:r>
            <a:r>
              <a:rPr lang="en-US" dirty="0">
                <a:latin typeface="Sylfaen" panose="010A0502050306030303" pitchFamily="18" charset="0"/>
              </a:rPr>
              <a:t>with our GAO colleagues to have more consistent PDP</a:t>
            </a:r>
          </a:p>
          <a:p>
            <a:endParaRPr lang="en-US" dirty="0" smtClean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endParaRPr lang="en-US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4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194</Words>
  <Application>Microsoft Office PowerPoint</Application>
  <PresentationFormat>Widescreen</PresentationFormat>
  <Paragraphs>66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Sylfaen</vt:lpstr>
      <vt:lpstr>Wingdings</vt:lpstr>
      <vt:lpstr>Office Theme</vt:lpstr>
      <vt:lpstr>Certification of Performance  Auditors</vt:lpstr>
      <vt:lpstr>Little background</vt:lpstr>
      <vt:lpstr>Why is it important </vt:lpstr>
      <vt:lpstr>Current practice</vt:lpstr>
      <vt:lpstr>Professional development – ISSAI 150</vt:lpstr>
      <vt:lpstr>Pesa – Stats:</vt:lpstr>
      <vt:lpstr>PICTURE HERE </vt:lpstr>
      <vt:lpstr>For the next steps: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Nino Mchedlishvili</dc:creator>
  <cp:lastModifiedBy>Mahin FitzPatrick (OCAG)</cp:lastModifiedBy>
  <cp:revision>32</cp:revision>
  <dcterms:created xsi:type="dcterms:W3CDTF">2019-03-18T12:35:23Z</dcterms:created>
  <dcterms:modified xsi:type="dcterms:W3CDTF">2024-03-21T15:04:20Z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{5A056E84-773A-46A5-9D1A-C20337A3A289}</vt:lpwstr>
  </property>
  <property fmtid="{D5CDD505-2E9C-101B-9397-08002B2CF9AE}" pid="3" name="DLPManualFileClassificationLastModifiedBy">
    <vt:lpwstr>SAO\gkapanadze</vt:lpwstr>
  </property>
  <property fmtid="{D5CDD505-2E9C-101B-9397-08002B2CF9AE}" pid="4" name="DLPManualFileClassificationLastModificationDate">
    <vt:lpwstr>1704876295</vt:lpwstr>
  </property>
  <property fmtid="{D5CDD505-2E9C-101B-9397-08002B2CF9AE}" pid="5" name="DLPManualFileClassificationVersion">
    <vt:lpwstr>11.9.100.18</vt:lpwstr>
  </property>
</Properties>
</file>