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66" r:id="rId6"/>
    <p:sldId id="267" r:id="rId7"/>
    <p:sldId id="258" r:id="rId8"/>
    <p:sldId id="265" r:id="rId9"/>
    <p:sldId id="259" r:id="rId10"/>
    <p:sldId id="260" r:id="rId11"/>
    <p:sldId id="261" r:id="rId12"/>
    <p:sldId id="268" r:id="rId13"/>
    <p:sldId id="269" r:id="rId14"/>
    <p:sldId id="270" r:id="rId15"/>
    <p:sldId id="271" r:id="rId16"/>
    <p:sldId id="272" r:id="rId17"/>
    <p:sldId id="264" r:id="rId18"/>
  </p:sldIdLst>
  <p:sldSz cx="12192000" cy="6858000"/>
  <p:notesSz cx="6858000" cy="9144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F5B9-909E-49B3-B69C-B1A94C292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FFC98-87DE-47FC-AE50-48639F165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28E4-3AD7-4B1C-BAB0-845B9C3C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F2C67-8659-4D28-923A-A4AF34FD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BC87-FB9B-49D4-BBE2-893E7A4A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52815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E926-639F-4E7A-ADD5-9F6AD7D6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DEF52-CDB6-47BF-A3FC-3690F9963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F72A2-B105-4D26-88B8-F2E3C195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6FF0-69E4-44C0-89C5-62CCD89C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3CD16-4A63-4C3C-B10C-70C6C47E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554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A9DC5-316A-48C0-A319-FE48C045B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C6A6A-4F1B-4BD7-9328-3495D65A3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E9F3-47CB-4342-856A-C9BE93A0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923B-4308-4918-8290-304CBF50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EB86-3477-4F5B-9831-E3631735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203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941D-008D-4497-B2D1-1CDD6CC8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973EB-7C3F-40A7-850B-B4869F2A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53A75-1B75-4053-89DF-A9DF07D1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F567F-31F4-4DCE-B16D-0C35E141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8FC87-56A6-41AF-9C63-7AAA37B6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53436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7041-6372-4862-A328-9A15984B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918B5-79B0-4FE8-8F9E-3E44D3E9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3E1EB-9B16-479B-9015-CCF04596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CBB06-7282-4FC2-ABA2-9364981D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8ADD7-A14E-43AF-A8B2-268B0C45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049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63A7-5B26-4293-ACB9-1BBDFEB4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33E1-778F-476D-B3C9-91E153AEE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54734-126B-4D4B-8221-3DCDAC2C3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C2A43-7B6B-43D2-AE19-7C3DD03C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49C4B-3966-485A-99E5-07B39CDA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F009E-098B-4EAA-A286-CE0F0915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35150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CA3C-B560-4A7E-ABB4-FA307404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C80A7-29EE-4FD0-A7B8-BD2848E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0156-015A-48BF-A04C-8A9AE1EC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D1247-4704-47D9-B243-C6AE844F1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849AB-4F62-4D32-A3C8-25E5BB02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92C83-DA6F-4E5E-923D-6C8981BE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68CDB-40BB-4BE9-AD25-2A45CA06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8AF4B-A467-4B52-89A4-B2682732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6611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AF48-B71D-4540-A699-CB3DCA75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87BD0-D942-4C85-9472-1DFB72CC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90DA8-BB51-4463-9D88-729D62C6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ECB9C-7F1C-476F-97A2-9AF3CF5B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1553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C70D2-66D4-4C4B-A902-9324C82E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6DBD8-7A18-4309-A986-883DD69E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5D0AA-9AC5-4E6A-B23A-53FDC9E4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6971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2716-C1F2-4DC5-B2B7-5D29EAC5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1BA5E-CB64-4B22-BCD2-81E62B661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13199-C537-4341-8F3B-339250ECE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6CB50-7246-4F03-93A6-121EB7D8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A130F-EDCD-4C73-AFCC-145E1254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747D2-2485-4F4E-9A48-3CB8F8E5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81817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1628-D8B5-4A7D-8C4C-C27BD4AE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C5FFE-FCF3-4B03-A042-6E9FC30D9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4A383-D1A8-4B85-91EB-57BEC2F82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25C95-4AC7-4DF3-8217-99D41417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7722B-0A0F-4F99-8DCC-CCD47918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CFC0D-0EE3-4803-8B90-BFFDCC94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99347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08A3A-5869-49F0-8473-383781C7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C9A4E-3FB8-43AC-902F-B96C4C25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C6E7C-7E10-42CB-8DC3-898422881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D0F5-44AD-4B32-A8EF-9165DDC9D808}" type="datetimeFigureOut">
              <a:rPr lang="en-GH" smtClean="0"/>
              <a:t>02/23/2024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4F341-5EF8-4353-A397-D07199F55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569FD-4C1E-43D5-98E8-2F1132089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F445-8A47-42B1-9F6A-D7E7061EF04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30438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B6FE-EADE-4231-93C1-77C3AA37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013" y="2397968"/>
            <a:ext cx="7843982" cy="3508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457200" lvl="1" indent="0">
              <a:buNone/>
            </a:pPr>
            <a:r>
              <a:rPr lang="en-IE" sz="28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 society engagement in performance audit – </a:t>
            </a:r>
            <a:r>
              <a:rPr lang="en-IE" sz="28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CITIZENEYE</a:t>
            </a:r>
            <a:r>
              <a:rPr lang="en-IE" sz="28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 tool for engaging stakeholders and citizens for greater impact</a:t>
            </a:r>
            <a:endParaRPr lang="en-GH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H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08297-44AC-4CF5-B71D-8B4F8A87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1" y="250966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D7EF0E5D-BA10-4B68-92B0-7C9EF50C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8110" y="197766"/>
            <a:ext cx="26416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43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F8D2-DCFC-446D-BAEB-5701D992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789" y="588036"/>
            <a:ext cx="6313811" cy="881266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Common challenges</a:t>
            </a:r>
            <a:endParaRPr lang="en-GH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5CC5-407A-4A62-B5E3-4FE219B2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68" y="2769141"/>
            <a:ext cx="10515600" cy="305772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necessarily neutral. Perceived to be aligned to Political parties</a:t>
            </a:r>
            <a:endParaRPr lang="en-GH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motives can not be ruled out</a:t>
            </a:r>
            <a:endParaRPr lang="en-GH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 backgrounds- Varied and has both positive and negatives </a:t>
            </a:r>
            <a:endParaRPr lang="en-GH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  <a:tabLst>
                <a:tab pos="90170" algn="l"/>
              </a:tabLst>
            </a:pPr>
            <a:endParaRPr lang="en-GH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78C7-0664-44AA-991F-C6D83E332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33" y="456996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F1F2564B-6575-48CA-AAB4-648F116C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6026" y="515566"/>
            <a:ext cx="1572322" cy="128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25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6D0B-34A9-4926-9547-A29DE08D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791" y="365125"/>
            <a:ext cx="4796294" cy="1325563"/>
          </a:xfrm>
        </p:spPr>
        <p:txBody>
          <a:bodyPr/>
          <a:lstStyle/>
          <a:p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Mitigating the Challenges</a:t>
            </a:r>
            <a:endParaRPr lang="en-G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5430-FA9B-42BA-BD0B-562926E0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1837"/>
            <a:ext cx="10515600" cy="3385125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no influence on audit topics and areas to audit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do not determine when audit reports should be submitted 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not influence GAS budget.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of the guide on selection of issues to follow has been helpful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90170" algn="l"/>
              </a:tabLst>
            </a:pP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892C-E4CC-403F-9B45-37CE220C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1" y="250966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B391FF6C-3014-48AA-9638-068F1D9BF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3106" y="197766"/>
            <a:ext cx="1776603" cy="171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50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ebsite&#10;&#10;Description automatically generated">
            <a:extLst>
              <a:ext uri="{FF2B5EF4-FFF2-40B4-BE49-F238E27FC236}">
                <a16:creationId xmlns:a16="http://schemas.microsoft.com/office/drawing/2014/main" id="{F09FA77C-A14E-9B75-36D7-C21A8501F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28" y="1225686"/>
            <a:ext cx="7996136" cy="4951278"/>
          </a:xfrm>
        </p:spPr>
      </p:pic>
    </p:spTree>
    <p:extLst>
      <p:ext uri="{BB962C8B-B14F-4D97-AF65-F5344CB8AC3E}">
        <p14:creationId xmlns:p14="http://schemas.microsoft.com/office/powerpoint/2010/main" val="141673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poster&#10;&#10;Description automatically generated">
            <a:extLst>
              <a:ext uri="{FF2B5EF4-FFF2-40B4-BE49-F238E27FC236}">
                <a16:creationId xmlns:a16="http://schemas.microsoft.com/office/drawing/2014/main" id="{2793891C-5120-3DAF-891C-53635AAF7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09" y="1254868"/>
            <a:ext cx="8295138" cy="5087466"/>
          </a:xfrm>
        </p:spPr>
      </p:pic>
    </p:spTree>
    <p:extLst>
      <p:ext uri="{BB962C8B-B14F-4D97-AF65-F5344CB8AC3E}">
        <p14:creationId xmlns:p14="http://schemas.microsoft.com/office/powerpoint/2010/main" val="275340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obile application&#10;&#10;Description automatically generated">
            <a:extLst>
              <a:ext uri="{FF2B5EF4-FFF2-40B4-BE49-F238E27FC236}">
                <a16:creationId xmlns:a16="http://schemas.microsoft.com/office/drawing/2014/main" id="{4C82151E-E714-EBBF-3D78-F38F89F97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0" y="496111"/>
            <a:ext cx="9990306" cy="5992237"/>
          </a:xfrm>
        </p:spPr>
      </p:pic>
    </p:spTree>
    <p:extLst>
      <p:ext uri="{BB962C8B-B14F-4D97-AF65-F5344CB8AC3E}">
        <p14:creationId xmlns:p14="http://schemas.microsoft.com/office/powerpoint/2010/main" val="250445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megaphone&#10;&#10;Description automatically generated">
            <a:extLst>
              <a:ext uri="{FF2B5EF4-FFF2-40B4-BE49-F238E27FC236}">
                <a16:creationId xmlns:a16="http://schemas.microsoft.com/office/drawing/2014/main" id="{543405A6-D96C-EB32-D1EB-DDB80E9A5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2" y="428017"/>
            <a:ext cx="10311319" cy="5807413"/>
          </a:xfrm>
        </p:spPr>
      </p:pic>
    </p:spTree>
    <p:extLst>
      <p:ext uri="{BB962C8B-B14F-4D97-AF65-F5344CB8AC3E}">
        <p14:creationId xmlns:p14="http://schemas.microsoft.com/office/powerpoint/2010/main" val="375417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truck with red and black stickers&#10;&#10;Description automatically generated">
            <a:extLst>
              <a:ext uri="{FF2B5EF4-FFF2-40B4-BE49-F238E27FC236}">
                <a16:creationId xmlns:a16="http://schemas.microsoft.com/office/drawing/2014/main" id="{06A7730E-4483-69A2-798F-D0A9A4408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62" y="457200"/>
            <a:ext cx="10068127" cy="5807413"/>
          </a:xfrm>
        </p:spPr>
      </p:pic>
    </p:spTree>
    <p:extLst>
      <p:ext uri="{BB962C8B-B14F-4D97-AF65-F5344CB8AC3E}">
        <p14:creationId xmlns:p14="http://schemas.microsoft.com/office/powerpoint/2010/main" val="31238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73C1E-8259-4354-ADD1-7E6A1D3BC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470" y="3412979"/>
            <a:ext cx="4109060" cy="1176630"/>
          </a:xfrm>
        </p:spPr>
      </p:pic>
      <p:pic>
        <p:nvPicPr>
          <p:cNvPr id="6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28935074-46B9-48CD-A40F-9E100908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4740" y="365125"/>
            <a:ext cx="2010068" cy="148313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37D08-9DB3-4001-B93A-092B9319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1" y="250966"/>
            <a:ext cx="212131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38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9A37-06E3-47B4-AE62-134E7767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986" y="1012048"/>
            <a:ext cx="5237019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BY</a:t>
            </a:r>
            <a:endParaRPr lang="en-GH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12B1D1-14FE-4834-848A-4EADAF344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836" y="2994516"/>
            <a:ext cx="7683441" cy="218865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115C44-4277-4318-A895-E4F7BB66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3" y="336074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E8A1FCFC-56D7-45B9-B84C-23E325FDE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8110" y="197766"/>
            <a:ext cx="26416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53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0AE4-28C5-44F0-98B8-C8834FFBC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7564" y="145143"/>
            <a:ext cx="7662742" cy="1277257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 &amp;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CSO</a:t>
            </a:r>
            <a:b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Areas of cooperation in audit work</a:t>
            </a:r>
            <a:endParaRPr lang="en-GH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E0F3A-F406-4735-B171-325DFC2E6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200"/>
            <a:ext cx="9144000" cy="402705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means of selecting audits of interest to the public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 in the dissemination of audit findings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the media to get publicity for audit reports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Parliament/PAC to sit and take PA reports 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implementation of audit recommendations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27F9A-971C-4723-A9CB-F16A2A16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6" y="226452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76AEC05B-7927-4B16-8320-B41368AA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0306" y="334460"/>
            <a:ext cx="1445274" cy="144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59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DBAA-A03E-48DA-A6CC-2A1B4E6B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89" y="365124"/>
            <a:ext cx="7277911" cy="1325563"/>
          </a:xfrm>
        </p:spPr>
        <p:txBody>
          <a:bodyPr/>
          <a:lstStyle/>
          <a:p>
            <a:r>
              <a:rPr lang="en-GB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Areas of cooperation Cont.</a:t>
            </a:r>
            <a:endParaRPr lang="en-GH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9F40-9CAE-4383-B08B-1C443437A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0281"/>
            <a:ext cx="10515600" cy="3686682"/>
          </a:xfrm>
        </p:spPr>
        <p:txBody>
          <a:bodyPr>
            <a:normAutofit/>
          </a:bodyPr>
          <a:lstStyle/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 –up</a:t>
            </a:r>
          </a:p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advocacy through their activities for the work of GAS.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 backing for GAS to implement Constitutional provisions.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 187(7)b (</a:t>
            </a:r>
            <a:r>
              <a:rPr lang="en-GB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(ii) (iii). The supreme court ruling on Occupy Ghana v. Attorney General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A55B4-E8B1-4F25-86F7-B4566FF7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1" y="195548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55E59C6A-DF04-4D26-A7A2-C3549D11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3878" y="505380"/>
            <a:ext cx="1650144" cy="1492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2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3A4EA-5DB8-4C8D-8870-3E8BA010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8"/>
            <a:ext cx="10515600" cy="927966"/>
          </a:xfrm>
        </p:spPr>
        <p:txBody>
          <a:bodyPr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Benefits</a:t>
            </a:r>
            <a:endParaRPr lang="en-GH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B80D-D6EA-4957-8172-E5C9BDE9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56098"/>
            <a:ext cx="10515601" cy="3823644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dirty="0">
                <a:latin typeface="Times New Roman" panose="02020603050405020304" pitchFamily="18" charset="0"/>
                <a:cs typeface="Arial" panose="020B0604020202020204" pitchFamily="34" charset="0"/>
              </a:rPr>
              <a:t>Disseminated about 100 audit reports to the Assemblies  in 2016 and 2019. 60 reports in 2023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dirty="0">
                <a:latin typeface="Times New Roman" panose="02020603050405020304" pitchFamily="18" charset="0"/>
                <a:cs typeface="Arial" panose="020B0604020202020204" pitchFamily="34" charset="0"/>
              </a:rPr>
              <a:t>Seen improvement especially in procurement of infrastructure projects from Follow-up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dirty="0">
                <a:latin typeface="Times New Roman" panose="02020603050405020304" pitchFamily="18" charset="0"/>
                <a:cs typeface="Arial" panose="020B0604020202020204" pitchFamily="34" charset="0"/>
              </a:rPr>
              <a:t>Seen improvement in Internal controls and compliance with procedure.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dirty="0">
                <a:latin typeface="Times New Roman" panose="02020603050405020304" pitchFamily="18" charset="0"/>
                <a:cs typeface="Arial" panose="020B0604020202020204" pitchFamily="34" charset="0"/>
              </a:rPr>
              <a:t>There has been an increase in implementation of audit recommendations from 60% to 85%. (</a:t>
            </a:r>
            <a:r>
              <a:rPr lang="en-GB" sz="2100" i="1" dirty="0">
                <a:latin typeface="Times New Roman" panose="02020603050405020304" pitchFamily="18" charset="0"/>
                <a:cs typeface="Arial" panose="020B0604020202020204" pitchFamily="34" charset="0"/>
              </a:rPr>
              <a:t>Although other factors could account for this e.g. Audit committees </a:t>
            </a:r>
            <a:r>
              <a:rPr lang="en-GB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dirty="0">
                <a:latin typeface="Times New Roman" panose="02020603050405020304" pitchFamily="18" charset="0"/>
                <a:cs typeface="Arial" panose="020B0604020202020204" pitchFamily="34" charset="0"/>
              </a:rPr>
              <a:t>Media interest/public discussions and engagement has been heightened.</a:t>
            </a:r>
          </a:p>
          <a:p>
            <a:endParaRPr lang="en-G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9CF8F-5421-474D-BF79-B40D1194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0" y="339172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EDD718CE-F258-40A6-B866-44890D44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8526" y="578258"/>
            <a:ext cx="1445274" cy="144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11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262F-EAF8-4A3D-9577-C4CF292E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Benefits Cont.</a:t>
            </a:r>
            <a:endParaRPr lang="en-GH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B055-FF89-4C27-8746-829CEC15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735"/>
            <a:ext cx="10515600" cy="366722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latin typeface="Times New Roman" panose="02020603050405020304" pitchFamily="18" charset="0"/>
                <a:cs typeface="Arial" panose="020B0604020202020204" pitchFamily="34" charset="0"/>
              </a:rPr>
              <a:t>The use of the Disallowance and Surcharge has been applied effectiveness since the ruling of the supreme court on 14 June 2017. 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latin typeface="Times New Roman" panose="02020603050405020304" pitchFamily="18" charset="0"/>
                <a:cs typeface="Arial" panose="020B0604020202020204" pitchFamily="34" charset="0"/>
              </a:rPr>
              <a:t>In the six month in 2017, GH¢43million cedis ($9.3million @4.52/$) was recovered.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2600" dirty="0">
                <a:latin typeface="Times New Roman" panose="02020603050405020304" pitchFamily="18" charset="0"/>
                <a:cs typeface="Arial" panose="020B0604020202020204" pitchFamily="34" charset="0"/>
              </a:rPr>
              <a:t>Recoveries for 2018 and 2019  GH¢ 77,591,657.56 cedis ($13.7 @5.65/$)</a:t>
            </a:r>
            <a:endParaRPr lang="en-GH" sz="26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4C927-9098-49F5-A626-5EBB4249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7986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E089D54E-E165-4068-9F52-21D97297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2722" y="545994"/>
            <a:ext cx="1445274" cy="144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12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1E23-60B8-48CF-A434-FCE70E89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53" y="232229"/>
            <a:ext cx="4766554" cy="1593396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Other Benefits</a:t>
            </a:r>
            <a:r>
              <a:rPr lang="en-GB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H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828E5-9ACF-44A8-B97C-0C837A5C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4433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the Citizen eye.</a:t>
            </a:r>
            <a:endParaRPr lang="en-GH" sz="3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Enhances citizen participation in the work of the AG. </a:t>
            </a:r>
            <a:endParaRPr lang="en-GH" sz="3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Bring issues otherwise hidden to the public to the notice of the AG.</a:t>
            </a:r>
            <a:endParaRPr lang="en-GH" sz="3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citizens to express areas of interest for audit work especially Performance Audits</a:t>
            </a:r>
            <a:endParaRPr lang="en-GH" sz="3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 the trust of the citizen in the work of the SAI</a:t>
            </a:r>
            <a:endParaRPr lang="en-GH" sz="3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romanLcPeriod"/>
              <a:tabLst>
                <a:tab pos="90170" algn="l"/>
              </a:tabLst>
            </a:pPr>
            <a:r>
              <a:rPr lang="en-GB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Justifies our existence and budget allocation to the SAI</a:t>
            </a:r>
            <a:endParaRPr lang="en-GH" sz="3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D52FE-3ABB-4026-8C29-67E950A0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93" y="387804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DF2BD770-E0DB-447D-8DCE-934B870E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9376" y="538235"/>
            <a:ext cx="1854424" cy="1627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50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5D0E-E96F-4EB6-8272-3062F61C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502" y="583660"/>
            <a:ext cx="5924145" cy="1107028"/>
          </a:xfrm>
        </p:spPr>
        <p:txBody>
          <a:bodyPr/>
          <a:lstStyle/>
          <a:p>
            <a:r>
              <a:rPr lang="en-GB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Benefits from use of Citizens Eye</a:t>
            </a:r>
            <a:endParaRPr lang="en-GH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D58EE-D087-4128-A0B9-7EAB0EC0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195"/>
            <a:ext cx="10515600" cy="354076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688 complaints from citizens across the country (May 2019 to Dec. 2020 )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reviews and dealt with 38.6%.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made in man/hrs tracking audit issues.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saving in monetary terms yet to be determined</a:t>
            </a:r>
            <a:endParaRPr lang="en-GH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1C119-C461-46E6-BA8A-524F7608B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1216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02A3CB24-00E3-4919-B5E7-B1541B7A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51618" y="433224"/>
            <a:ext cx="1445274" cy="144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38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0545-12FC-4D73-BE78-43088B2A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464" y="365125"/>
            <a:ext cx="6548336" cy="1325563"/>
          </a:xfrm>
        </p:spPr>
        <p:txBody>
          <a:bodyPr/>
          <a:lstStyle/>
          <a:p>
            <a:r>
              <a:rPr lang="en-GB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 Benefits Cont</a:t>
            </a:r>
            <a:r>
              <a:rPr lang="en-GB" dirty="0"/>
              <a:t>.</a:t>
            </a:r>
            <a:endParaRPr lang="en-G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2E75-2888-4F4A-BBDF-5D370930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79" y="2438468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 rtl="0">
              <a:lnSpc>
                <a:spcPct val="150000"/>
              </a:lnSpc>
              <a:buFont typeface="+mj-lt"/>
              <a:buAutoNum type="arabicPeriod"/>
              <a:tabLst>
                <a:tab pos="90170" algn="l"/>
              </a:tabLst>
            </a:pP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Budgetary support to the SAI Ghana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USAID,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Kfw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GIZ and the European Union Commission.</a:t>
            </a:r>
            <a:endParaRPr lang="en-GH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Capacity building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Manuals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eriod"/>
              <a:tabLst>
                <a:tab pos="90170" algn="l"/>
              </a:tabLst>
            </a:pP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Logistics (Printers, Laptops etc)</a:t>
            </a:r>
            <a:endParaRPr lang="en-GH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800"/>
              </a:spcAft>
              <a:tabLst>
                <a:tab pos="90170" algn="l"/>
              </a:tabLst>
            </a:pPr>
            <a:endParaRPr lang="en-GH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990BA-EB30-4566-94E0-F66929A4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9" y="365125"/>
            <a:ext cx="2453808" cy="16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Old Admin E\Student Magazine\GAS Reference\AS Logo\Audit Corporate Logo A.JPG">
            <a:extLst>
              <a:ext uri="{FF2B5EF4-FFF2-40B4-BE49-F238E27FC236}">
                <a16:creationId xmlns:a16="http://schemas.microsoft.com/office/drawing/2014/main" id="{ACABF3CD-AB3F-4442-8F60-F2A3AF0F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8558" y="500540"/>
            <a:ext cx="1825242" cy="171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59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491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PRESENTATION BY</vt:lpstr>
      <vt:lpstr>GAS &amp; CSO Areas of cooperation in audit work</vt:lpstr>
      <vt:lpstr>Areas of cooperation Cont.</vt:lpstr>
      <vt:lpstr>Benefits</vt:lpstr>
      <vt:lpstr>Benefits Cont.</vt:lpstr>
      <vt:lpstr>    Other Benefits </vt:lpstr>
      <vt:lpstr>Benefits from use of Citizens Eye</vt:lpstr>
      <vt:lpstr> Benefits Cont.</vt:lpstr>
      <vt:lpstr> Common challenges</vt:lpstr>
      <vt:lpstr>  Mitigating the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Ayagiba</dc:creator>
  <cp:lastModifiedBy>Lawrence Ayagiba</cp:lastModifiedBy>
  <cp:revision>11</cp:revision>
  <dcterms:created xsi:type="dcterms:W3CDTF">2022-01-06T08:24:07Z</dcterms:created>
  <dcterms:modified xsi:type="dcterms:W3CDTF">2024-02-23T09:08:05Z</dcterms:modified>
</cp:coreProperties>
</file>