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4"/>
    <p:sldMasterId id="2147483833" r:id="rId5"/>
    <p:sldMasterId id="2147483840" r:id="rId6"/>
    <p:sldMasterId id="2147483847" r:id="rId7"/>
    <p:sldMasterId id="2147483852" r:id="rId8"/>
  </p:sldMasterIdLst>
  <p:notesMasterIdLst>
    <p:notesMasterId r:id="rId15"/>
  </p:notesMasterIdLst>
  <p:handoutMasterIdLst>
    <p:handoutMasterId r:id="rId16"/>
  </p:handoutMasterIdLst>
  <p:sldIdLst>
    <p:sldId id="423" r:id="rId9"/>
    <p:sldId id="521" r:id="rId10"/>
    <p:sldId id="520" r:id="rId11"/>
    <p:sldId id="519" r:id="rId12"/>
    <p:sldId id="385" r:id="rId13"/>
    <p:sldId id="443" r:id="rId14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1162" userDrawn="1">
          <p15:clr>
            <a:srgbClr val="A4A3A4"/>
          </p15:clr>
        </p15:guide>
        <p15:guide id="4" orient="horz" pos="1094">
          <p15:clr>
            <a:srgbClr val="A4A3A4"/>
          </p15:clr>
        </p15:guide>
        <p15:guide id="5" orient="horz" pos="4065">
          <p15:clr>
            <a:srgbClr val="A4A3A4"/>
          </p15:clr>
        </p15:guide>
        <p15:guide id="6" orient="horz" pos="4201">
          <p15:clr>
            <a:srgbClr val="A4A3A4"/>
          </p15:clr>
        </p15:guide>
        <p15:guide id="7" pos="2880">
          <p15:clr>
            <a:srgbClr val="A4A3A4"/>
          </p15:clr>
        </p15:guide>
        <p15:guide id="8" pos="567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nnier, Dominique" initials="PD" lastIdx="1" clrIdx="0">
    <p:extLst>
      <p:ext uri="{19B8F6BF-5375-455C-9EA6-DF929625EA0E}">
        <p15:presenceInfo xmlns:p15="http://schemas.microsoft.com/office/powerpoint/2012/main" userId="S-1-5-21-1801674531-1767777339-725345543-311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8" autoAdjust="0"/>
    <p:restoredTop sz="94660"/>
  </p:normalViewPr>
  <p:slideViewPr>
    <p:cSldViewPr>
      <p:cViewPr>
        <p:scale>
          <a:sx n="110" d="100"/>
          <a:sy n="110" d="100"/>
        </p:scale>
        <p:origin x="-204" y="-570"/>
      </p:cViewPr>
      <p:guideLst>
        <p:guide orient="horz" pos="2160"/>
        <p:guide orient="horz" pos="255"/>
        <p:guide orient="horz" pos="1162"/>
        <p:guide orient="horz" pos="1094"/>
        <p:guide orient="horz" pos="4065"/>
        <p:guide orient="horz" pos="4201"/>
        <p:guide pos="2880"/>
        <p:guide pos="567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0FDD87-08D1-6140-877C-9EF783417B19}" type="datetimeFigureOut">
              <a:rPr lang="fr-FR"/>
              <a:pPr/>
              <a:t>27/02/2024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C10966-A31C-3646-9EA7-82A7052944F4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8959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15BD36-A6CD-C94F-BC44-17FAA6CDBED0}" type="datetimeFigureOut">
              <a:rPr lang="fr-FR"/>
              <a:pPr/>
              <a:t>27/02/2024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C5D799-4BEB-3C4E-B2F2-6280CDC09994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78423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charset="0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5D799-4BEB-3C4E-B2F2-6280CDC0999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73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792000" y="1457924"/>
            <a:ext cx="7560000" cy="2088232"/>
          </a:xfr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340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792000" y="4014355"/>
            <a:ext cx="7560000" cy="1430869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0" name="Espace réservé de la date 13"/>
          <p:cNvSpPr>
            <a:spLocks noGrp="1"/>
          </p:cNvSpPr>
          <p:nvPr>
            <p:ph type="dt" sz="half" idx="15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>
              <a:defRPr sz="100"/>
            </a:lvl1pPr>
          </a:lstStyle>
          <a:p>
            <a:fld id="{AD31E58D-49B8-4472-A01C-0D3845468471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11" name="Espace réservé du numéro de diapositive 14"/>
          <p:cNvSpPr>
            <a:spLocks noGrp="1"/>
          </p:cNvSpPr>
          <p:nvPr>
            <p:ph type="sldNum" sz="quarter" idx="16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fld id="{76B9319A-7575-FB44-8D1D-7EDF178B05F5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5"/>
          <p:cNvSpPr>
            <a:spLocks noGrp="1"/>
          </p:cNvSpPr>
          <p:nvPr>
            <p:ph type="ftr" sz="quarter" idx="17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r>
              <a:rPr lang="fr-FR"/>
              <a:t>Cour des comptes – L’activité internationale des juridictions financières </a:t>
            </a:r>
            <a:endParaRPr lang="fr-FR" dirty="0"/>
          </a:p>
        </p:txBody>
      </p:sp>
      <p:pic>
        <p:nvPicPr>
          <p:cNvPr id="2" name="Image 1" descr="N_CDC_CRTC_grand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788" y="0"/>
            <a:ext cx="4319972" cy="118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483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</p:spPr>
        <p:txBody>
          <a:bodyPr/>
          <a:lstStyle>
            <a:lvl1pPr algn="r">
              <a:lnSpc>
                <a:spcPct val="80000"/>
              </a:lnSpc>
              <a:defRPr sz="3400" b="0" cap="all" baseline="0"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D80E2C35-3B1C-428B-B5A6-6038831369E4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67978C3A-CDA2-1545-8D3A-E3E90723D49B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r>
              <a:rPr lang="fr-FR"/>
              <a:t>Cour des comptes – L’activité internationale des juridictions financières – février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7991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Aft>
                <a:spcPts val="8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0"/>
              </a:spcAft>
              <a:defRPr baseline="0">
                <a:solidFill>
                  <a:schemeClr val="tx1"/>
                </a:solidFill>
              </a:defRPr>
            </a:lvl4pPr>
            <a:lvl5pPr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253838-AE44-4055-B278-71BC07FD77A1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Cour des comptes – L’activité internationale des juridictions financières – février 2019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AB75B-B288-1C42-83B3-B58396780623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1296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3"/>
          </p:nvPr>
        </p:nvSpPr>
        <p:spPr bwMode="gray">
          <a:xfrm>
            <a:off x="360000" y="2214000"/>
            <a:ext cx="8424000" cy="3916800"/>
          </a:xfrm>
        </p:spPr>
        <p:txBody>
          <a:bodyPr bIns="648000" rtlCol="0" anchor="ctr">
            <a:noAutofit/>
          </a:bodyPr>
          <a:lstStyle>
            <a:lvl1pPr algn="ctr">
              <a:defRPr sz="1200" b="0"/>
            </a:lvl1pPr>
          </a:lstStyle>
          <a:p>
            <a:pPr lvl="0"/>
            <a:r>
              <a:rPr lang="fr-FR" noProof="0" dirty="0"/>
              <a:t>Cliquez sur l'icône pour ajouter un graphique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9BF97193-0D6A-448F-8F1D-1F7F0FD66745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Cour des comptes – L’activité internationale des juridictions financières – février 2019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1136F4D-C2DF-9847-9DA8-D2BEC22A0085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4122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EA491-37EE-4903-94B2-193A459108F3}" type="datetime1">
              <a:rPr lang="fr-FR" smtClean="0"/>
              <a:t>27/02/2024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 des comptes – L’activité internationale des juridictions financières – février 2019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9D78-029A-4F84-8B73-D4E33BC395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292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360364" y="1295400"/>
            <a:ext cx="8423275" cy="446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792000" y="1457924"/>
            <a:ext cx="7560000" cy="2088232"/>
          </a:xfr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255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5175"/>
              </a:spcBef>
              <a:defRPr sz="15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792000" y="4014357"/>
            <a:ext cx="7560000" cy="1430869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425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5175"/>
              </a:spcBef>
              <a:defRPr sz="15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0" name="Espace réservé de la date 13"/>
          <p:cNvSpPr>
            <a:spLocks noGrp="1"/>
          </p:cNvSpPr>
          <p:nvPr>
            <p:ph type="dt" sz="half" idx="15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>
              <a:defRPr sz="100"/>
            </a:lvl1pPr>
          </a:lstStyle>
          <a:p>
            <a:fld id="{B33BCB34-1846-4588-9E8E-D62CF95153CD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11" name="Espace réservé du numéro de diapositive 14"/>
          <p:cNvSpPr>
            <a:spLocks noGrp="1"/>
          </p:cNvSpPr>
          <p:nvPr>
            <p:ph type="sldNum" sz="quarter" idx="16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fld id="{76B9319A-7575-FB44-8D1D-7EDF178B05F5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5"/>
          <p:cNvSpPr>
            <a:spLocks noGrp="1"/>
          </p:cNvSpPr>
          <p:nvPr>
            <p:ph type="ftr" sz="quarter" idx="17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r>
              <a:rPr lang="fr-FR"/>
              <a:t>Cour des comptes – L’activité internationale des juridictions financières – Octobre 2018</a:t>
            </a:r>
            <a:endParaRPr lang="fr-FR" dirty="0"/>
          </a:p>
        </p:txBody>
      </p:sp>
      <p:pic>
        <p:nvPicPr>
          <p:cNvPr id="2" name="Image 1" descr="N_CDC_CRTC_grand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788" y="2"/>
            <a:ext cx="4319972" cy="118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98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360364" y="1295400"/>
            <a:ext cx="8423275" cy="4464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9" y="28734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</p:spPr>
        <p:txBody>
          <a:bodyPr/>
          <a:lstStyle>
            <a:lvl1pPr algn="r">
              <a:lnSpc>
                <a:spcPct val="80000"/>
              </a:lnSpc>
              <a:defRPr sz="2550" b="0" cap="all" baseline="0"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AF6AD77B-6ADB-4A97-B4FB-10FE533023E1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67978C3A-CDA2-1545-8D3A-E3E90723D49B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r>
              <a:rPr lang="fr-FR"/>
              <a:t>Cour des comptes – L’activité internationale des juridictions financières – Octobre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3076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3"/>
          </p:nvPr>
        </p:nvSpPr>
        <p:spPr bwMode="gray">
          <a:xfrm>
            <a:off x="360000" y="2214000"/>
            <a:ext cx="8424000" cy="3916800"/>
          </a:xfrm>
        </p:spPr>
        <p:txBody>
          <a:bodyPr bIns="648000" rtlCol="0" anchor="ctr">
            <a:noAutofit/>
          </a:bodyPr>
          <a:lstStyle>
            <a:lvl1pPr algn="ctr">
              <a:defRPr sz="900" b="0"/>
            </a:lvl1pPr>
          </a:lstStyle>
          <a:p>
            <a:pPr lvl="0"/>
            <a:r>
              <a:rPr lang="fr-FR" noProof="0" dirty="0"/>
              <a:t>Cliquez sur l'icône pour ajouter un graphique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22DC5E04-6196-4505-AE38-EDC3BED2CFCA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Cour des comptes – L’activité internationale des juridictions financières – Octobre 2018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1136F4D-C2DF-9847-9DA8-D2BEC22A0085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8263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792000" y="1457924"/>
            <a:ext cx="7560000" cy="2088232"/>
          </a:xfr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340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792000" y="4014355"/>
            <a:ext cx="7560000" cy="1430869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0" name="Espace réservé de la date 13"/>
          <p:cNvSpPr>
            <a:spLocks noGrp="1"/>
          </p:cNvSpPr>
          <p:nvPr>
            <p:ph type="dt" sz="half" idx="15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>
              <a:defRPr sz="100"/>
            </a:lvl1pPr>
          </a:lstStyle>
          <a:p>
            <a:fld id="{B33BCB34-1846-4588-9E8E-D62CF95153CD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11" name="Espace réservé du numéro de diapositive 14"/>
          <p:cNvSpPr>
            <a:spLocks noGrp="1"/>
          </p:cNvSpPr>
          <p:nvPr>
            <p:ph type="sldNum" sz="quarter" idx="16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fld id="{76B9319A-7575-FB44-8D1D-7EDF178B05F5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5"/>
          <p:cNvSpPr>
            <a:spLocks noGrp="1"/>
          </p:cNvSpPr>
          <p:nvPr>
            <p:ph type="ftr" sz="quarter" idx="17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r>
              <a:rPr lang="fr-FR"/>
              <a:t>Cour des comptes – L’activité internationale des juridictions financières – Octobre 2018</a:t>
            </a:r>
            <a:endParaRPr lang="fr-FR" dirty="0"/>
          </a:p>
        </p:txBody>
      </p:sp>
      <p:pic>
        <p:nvPicPr>
          <p:cNvPr id="2" name="Image 1" descr="N_CDC_CRTC_grand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788" y="0"/>
            <a:ext cx="4319972" cy="118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29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</p:spPr>
        <p:txBody>
          <a:bodyPr/>
          <a:lstStyle>
            <a:lvl1pPr algn="r">
              <a:lnSpc>
                <a:spcPct val="80000"/>
              </a:lnSpc>
              <a:defRPr sz="3400" b="0" cap="all" baseline="0"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AF6AD77B-6ADB-4A97-B4FB-10FE533023E1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67978C3A-CDA2-1545-8D3A-E3E90723D49B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r>
              <a:rPr lang="fr-FR"/>
              <a:t>Cour des comptes – L’activité internationale des juridictions financières – Octobre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4385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Aft>
                <a:spcPts val="8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0"/>
              </a:spcAft>
              <a:defRPr baseline="0">
                <a:solidFill>
                  <a:schemeClr val="tx1"/>
                </a:solidFill>
              </a:defRPr>
            </a:lvl4pPr>
            <a:lvl5pPr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B24308-3010-404B-A957-E22BAB866E34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Cour des comptes – L’activité internationale des juridictions financières – Octobre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AB75B-B288-1C42-83B3-B58396780623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580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</p:spPr>
        <p:txBody>
          <a:bodyPr/>
          <a:lstStyle>
            <a:lvl1pPr algn="r">
              <a:lnSpc>
                <a:spcPct val="80000"/>
              </a:lnSpc>
              <a:defRPr sz="3400" b="0" cap="all" baseline="0"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4A9F50AA-86ED-4454-9859-F06191B942A0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67978C3A-CDA2-1545-8D3A-E3E90723D49B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r>
              <a:rPr lang="fr-FR"/>
              <a:t>Cour des comptes – L’activité internationale des juridictions financières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8861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3"/>
          </p:nvPr>
        </p:nvSpPr>
        <p:spPr bwMode="gray">
          <a:xfrm>
            <a:off x="360000" y="2214000"/>
            <a:ext cx="8424000" cy="3916800"/>
          </a:xfrm>
        </p:spPr>
        <p:txBody>
          <a:bodyPr bIns="648000" rtlCol="0" anchor="ctr">
            <a:noAutofit/>
          </a:bodyPr>
          <a:lstStyle>
            <a:lvl1pPr algn="ctr">
              <a:defRPr sz="1200" b="0"/>
            </a:lvl1pPr>
          </a:lstStyle>
          <a:p>
            <a:pPr lvl="0"/>
            <a:r>
              <a:rPr lang="fr-FR" noProof="0" dirty="0"/>
              <a:t>Cliquez sur l'icône pour ajouter un graphique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22DC5E04-6196-4505-AE38-EDC3BED2CFCA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Cour des comptes – L’activité internationale des juridictions financières – Octobre 2018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1136F4D-C2DF-9847-9DA8-D2BEC22A0085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2576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CF2-BB4D-40C6-8957-8ADFCDB8546C}" type="datetime1">
              <a:rPr lang="fr-FR" smtClean="0"/>
              <a:t>27/02/2024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 des comptes – L’activité internationale des juridictions financières – Octobre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9D78-029A-4F84-8B73-D4E33BC395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70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3"/>
          </p:nvPr>
        </p:nvSpPr>
        <p:spPr bwMode="gray">
          <a:xfrm>
            <a:off x="360000" y="2214000"/>
            <a:ext cx="8424000" cy="3916800"/>
          </a:xfrm>
        </p:spPr>
        <p:txBody>
          <a:bodyPr bIns="648000" rtlCol="0" anchor="ctr">
            <a:noAutofit/>
          </a:bodyPr>
          <a:lstStyle>
            <a:lvl1pPr algn="ctr">
              <a:defRPr sz="1200" b="0"/>
            </a:lvl1pPr>
          </a:lstStyle>
          <a:p>
            <a:pPr lvl="0"/>
            <a:r>
              <a:rPr lang="fr-FR" noProof="0" dirty="0"/>
              <a:t>Cliquez sur l'icône pour ajouter un graphique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142E04FC-E06A-4DC1-9C9C-79B5AE5E166F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Cour des comptes – L’activité internationale des juridictions financières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1136F4D-C2DF-9847-9DA8-D2BEC22A0085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501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E58B-9A34-489D-94E9-3C808A11E1BE}" type="datetime1">
              <a:rPr lang="fr-FR" smtClean="0"/>
              <a:t>27/02/2024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 des comptes – L’activité internationale des juridictions financières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473D-F1EC-4017-BF62-EB0BD0030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83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792000" y="1457924"/>
            <a:ext cx="7560000" cy="2088232"/>
          </a:xfr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340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792000" y="4014355"/>
            <a:ext cx="7560000" cy="1430869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0" name="Espace réservé de la date 13"/>
          <p:cNvSpPr>
            <a:spLocks noGrp="1"/>
          </p:cNvSpPr>
          <p:nvPr>
            <p:ph type="dt" sz="half" idx="15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>
              <a:defRPr sz="100"/>
            </a:lvl1pPr>
          </a:lstStyle>
          <a:p>
            <a:fld id="{3BC4DFE9-CD37-400B-BF9E-06E052831B3B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11" name="Espace réservé du numéro de diapositive 14"/>
          <p:cNvSpPr>
            <a:spLocks noGrp="1"/>
          </p:cNvSpPr>
          <p:nvPr>
            <p:ph type="sldNum" sz="quarter" idx="16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fld id="{76B9319A-7575-FB44-8D1D-7EDF178B05F5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5"/>
          <p:cNvSpPr>
            <a:spLocks noGrp="1"/>
          </p:cNvSpPr>
          <p:nvPr>
            <p:ph type="ftr" sz="quarter" idx="17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r>
              <a:rPr lang="fr-FR"/>
              <a:t>Cour des comptes – L’activité internationale des juridictions financières </a:t>
            </a:r>
            <a:endParaRPr lang="fr-FR" dirty="0"/>
          </a:p>
        </p:txBody>
      </p:sp>
      <p:pic>
        <p:nvPicPr>
          <p:cNvPr id="2" name="Image 1" descr="N_CDC_CRTC_grand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788" y="0"/>
            <a:ext cx="4319972" cy="118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96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</p:spPr>
        <p:txBody>
          <a:bodyPr/>
          <a:lstStyle>
            <a:lvl1pPr algn="r">
              <a:lnSpc>
                <a:spcPct val="80000"/>
              </a:lnSpc>
              <a:defRPr sz="3400" b="0" cap="all" baseline="0"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8EC80055-0374-4D80-A4B5-62E369811BAD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67978C3A-CDA2-1545-8D3A-E3E90723D49B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r>
              <a:rPr lang="fr-FR"/>
              <a:t>Cour des comptes – L’activité internationale des juridictions financières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529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3"/>
          </p:nvPr>
        </p:nvSpPr>
        <p:spPr bwMode="gray">
          <a:xfrm>
            <a:off x="360000" y="2214000"/>
            <a:ext cx="8424000" cy="3916800"/>
          </a:xfrm>
        </p:spPr>
        <p:txBody>
          <a:bodyPr bIns="648000" rtlCol="0" anchor="ctr">
            <a:noAutofit/>
          </a:bodyPr>
          <a:lstStyle>
            <a:lvl1pPr algn="ctr">
              <a:defRPr sz="1200" b="0"/>
            </a:lvl1pPr>
          </a:lstStyle>
          <a:p>
            <a:pPr lvl="0"/>
            <a:r>
              <a:rPr lang="fr-FR" noProof="0" dirty="0"/>
              <a:t>Cliquez sur l'icône pour ajouter un graphique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7551C1B-60D8-4787-9433-4BA3EA03428A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Cour des comptes – L’activité internationale des juridictions financières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1136F4D-C2DF-9847-9DA8-D2BEC22A0085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395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F15-B00E-4333-A577-901E5BFB3148}" type="datetime1">
              <a:rPr lang="fr-FR" smtClean="0"/>
              <a:t>27/02/2024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 des comptes – L’activité internationale des juridictions financières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9D78-029A-4F84-8B73-D4E33BC395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34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792000" y="1457924"/>
            <a:ext cx="7560000" cy="2088232"/>
          </a:xfr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340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792000" y="4014355"/>
            <a:ext cx="7560000" cy="1430869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0" name="Espace réservé de la date 13"/>
          <p:cNvSpPr>
            <a:spLocks noGrp="1"/>
          </p:cNvSpPr>
          <p:nvPr>
            <p:ph type="dt" sz="half" idx="15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>
              <a:defRPr sz="100"/>
            </a:lvl1pPr>
          </a:lstStyle>
          <a:p>
            <a:fld id="{319DB500-6753-4BE2-9DA8-A12E26578D41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11" name="Espace réservé du numéro de diapositive 14"/>
          <p:cNvSpPr>
            <a:spLocks noGrp="1"/>
          </p:cNvSpPr>
          <p:nvPr>
            <p:ph type="sldNum" sz="quarter" idx="16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fld id="{76B9319A-7575-FB44-8D1D-7EDF178B05F5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5"/>
          <p:cNvSpPr>
            <a:spLocks noGrp="1"/>
          </p:cNvSpPr>
          <p:nvPr>
            <p:ph type="ftr" sz="quarter" idx="17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r>
              <a:rPr lang="fr-FR"/>
              <a:t>Cour des comptes – L’activité internationale des juridictions financières – février 2019</a:t>
            </a:r>
            <a:endParaRPr lang="fr-FR" dirty="0"/>
          </a:p>
        </p:txBody>
      </p:sp>
      <p:pic>
        <p:nvPicPr>
          <p:cNvPr id="2" name="Image 1" descr="N_CDC_CRTC_grand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788" y="0"/>
            <a:ext cx="4319972" cy="118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12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360363" y="6321425"/>
            <a:ext cx="8423275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576263" y="1449388"/>
            <a:ext cx="79914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576263" y="2214563"/>
            <a:ext cx="79914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60363" y="6321425"/>
            <a:ext cx="900112" cy="179388"/>
          </a:xfrm>
          <a:prstGeom prst="rect">
            <a:avLst/>
          </a:prstGeom>
        </p:spPr>
        <p:txBody>
          <a:bodyPr vert="horz" wrap="square" lIns="21600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A808C2D2-EE7F-4592-A5AA-AA9DB7A63405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331913" y="6321425"/>
            <a:ext cx="6480175" cy="179388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/>
              <a:t>Cour des comptes – L’activité internationale des juridictions financières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5" y="6321425"/>
            <a:ext cx="900113" cy="179388"/>
          </a:xfrm>
          <a:prstGeom prst="rect">
            <a:avLst/>
          </a:prstGeom>
        </p:spPr>
        <p:txBody>
          <a:bodyPr vert="horz" wrap="square" lIns="0" tIns="0" rIns="21600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289521A-49CF-F74B-AB00-78D1D0D87D6F}" type="slidenum">
              <a:rPr lang="fr-FR"/>
              <a:pPr/>
              <a:t>‹N°›</a:t>
            </a:fld>
            <a:endParaRPr lang="fr-FR" dirty="0"/>
          </a:p>
        </p:txBody>
      </p:sp>
      <p:pic>
        <p:nvPicPr>
          <p:cNvPr id="1032" name="Image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28" r:id="rId3"/>
    <p:sldLayoutId id="2147483831" r:id="rId4"/>
  </p:sldLayoutIdLst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kern="1200" cap="all">
          <a:solidFill>
            <a:schemeClr val="accent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800"/>
        </a:spcAft>
        <a:buFont typeface="Arial" charset="0"/>
        <a:defRPr sz="1400" b="1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430213" indent="127000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Wingdings" charset="0"/>
        <a:buChar char=""/>
        <a:defRPr sz="1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719138" indent="-1079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719138" indent="652463" algn="l" rtl="0" eaLnBrk="1" fontAlgn="base" hangingPunct="1">
        <a:spcBef>
          <a:spcPct val="0"/>
        </a:spcBef>
        <a:spcAft>
          <a:spcPct val="0"/>
        </a:spcAft>
        <a:buClr>
          <a:srgbClr val="C1D9DB"/>
        </a:buClr>
        <a:buSzPct val="100000"/>
        <a:buFont typeface="Wingdings" charset="0"/>
        <a:defRPr sz="1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827088" indent="-10795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-"/>
        <a:defRPr sz="1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360363" y="6321425"/>
            <a:ext cx="8423275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576263" y="1449388"/>
            <a:ext cx="79914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576263" y="2214563"/>
            <a:ext cx="79914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60363" y="6321425"/>
            <a:ext cx="900112" cy="179388"/>
          </a:xfrm>
          <a:prstGeom prst="rect">
            <a:avLst/>
          </a:prstGeom>
        </p:spPr>
        <p:txBody>
          <a:bodyPr vert="horz" wrap="square" lIns="21600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48730CCE-3BF6-43DF-A341-F25E58740C0D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331913" y="6321425"/>
            <a:ext cx="6480175" cy="179388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/>
              <a:t>Cour des comptes – L’activité internationale des juridictions financières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5" y="6321425"/>
            <a:ext cx="900113" cy="179388"/>
          </a:xfrm>
          <a:prstGeom prst="rect">
            <a:avLst/>
          </a:prstGeom>
        </p:spPr>
        <p:txBody>
          <a:bodyPr vert="horz" wrap="square" lIns="0" tIns="0" rIns="21600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289521A-49CF-F74B-AB00-78D1D0D87D6F}" type="slidenum">
              <a:rPr lang="fr-FR"/>
              <a:pPr/>
              <a:t>‹N°›</a:t>
            </a:fld>
            <a:endParaRPr lang="fr-FR" dirty="0"/>
          </a:p>
        </p:txBody>
      </p:sp>
      <p:pic>
        <p:nvPicPr>
          <p:cNvPr id="1032" name="Image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365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7" r:id="rId3"/>
    <p:sldLayoutId id="2147483839" r:id="rId4"/>
  </p:sldLayoutIdLst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kern="1200" cap="all">
          <a:solidFill>
            <a:schemeClr val="accent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800"/>
        </a:spcAft>
        <a:buFont typeface="Arial" charset="0"/>
        <a:defRPr sz="1400" b="1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430213" indent="127000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Wingdings" charset="0"/>
        <a:buChar char=""/>
        <a:defRPr sz="1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719138" indent="-1079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719138" indent="652463" algn="l" rtl="0" eaLnBrk="1" fontAlgn="base" hangingPunct="1">
        <a:spcBef>
          <a:spcPct val="0"/>
        </a:spcBef>
        <a:spcAft>
          <a:spcPct val="0"/>
        </a:spcAft>
        <a:buClr>
          <a:srgbClr val="C1D9DB"/>
        </a:buClr>
        <a:buSzPct val="100000"/>
        <a:buFont typeface="Wingdings" charset="0"/>
        <a:defRPr sz="1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827088" indent="-10795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-"/>
        <a:defRPr sz="1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360363" y="6321425"/>
            <a:ext cx="8423275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576263" y="1449388"/>
            <a:ext cx="79914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576263" y="2214563"/>
            <a:ext cx="79914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60363" y="6321425"/>
            <a:ext cx="900112" cy="179388"/>
          </a:xfrm>
          <a:prstGeom prst="rect">
            <a:avLst/>
          </a:prstGeom>
        </p:spPr>
        <p:txBody>
          <a:bodyPr vert="horz" wrap="square" lIns="21600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03530948-3DDB-4A97-A9A6-129634CC2FD9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331913" y="6321425"/>
            <a:ext cx="6480175" cy="179388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/>
              <a:t>Cour des comptes – L’activité internationale des juridictions financières – février 2019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5" y="6321425"/>
            <a:ext cx="900113" cy="179388"/>
          </a:xfrm>
          <a:prstGeom prst="rect">
            <a:avLst/>
          </a:prstGeom>
        </p:spPr>
        <p:txBody>
          <a:bodyPr vert="horz" wrap="square" lIns="0" tIns="0" rIns="21600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289521A-49CF-F74B-AB00-78D1D0D87D6F}" type="slidenum">
              <a:rPr lang="fr-FR"/>
              <a:pPr/>
              <a:t>‹N°›</a:t>
            </a:fld>
            <a:endParaRPr lang="fr-FR" dirty="0"/>
          </a:p>
        </p:txBody>
      </p:sp>
      <p:pic>
        <p:nvPicPr>
          <p:cNvPr id="1032" name="Image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70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6" r:id="rId5"/>
  </p:sldLayoutIdLst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kern="1200" cap="all">
          <a:solidFill>
            <a:schemeClr val="accent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800"/>
        </a:spcAft>
        <a:buFont typeface="Arial" charset="0"/>
        <a:defRPr sz="1400" b="1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430213" indent="127000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Wingdings" charset="0"/>
        <a:buChar char=""/>
        <a:defRPr sz="1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719138" indent="-1079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719138" indent="652463" algn="l" rtl="0" eaLnBrk="1" fontAlgn="base" hangingPunct="1">
        <a:spcBef>
          <a:spcPct val="0"/>
        </a:spcBef>
        <a:spcAft>
          <a:spcPct val="0"/>
        </a:spcAft>
        <a:buClr>
          <a:srgbClr val="C1D9DB"/>
        </a:buClr>
        <a:buSzPct val="100000"/>
        <a:buFont typeface="Wingdings" charset="0"/>
        <a:defRPr sz="1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827088" indent="-10795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-"/>
        <a:defRPr sz="1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360364" y="6321425"/>
            <a:ext cx="8423275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576263" y="1449390"/>
            <a:ext cx="79914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576263" y="2214565"/>
            <a:ext cx="79914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60363" y="6321425"/>
            <a:ext cx="900112" cy="179388"/>
          </a:xfrm>
          <a:prstGeom prst="rect">
            <a:avLst/>
          </a:prstGeom>
        </p:spPr>
        <p:txBody>
          <a:bodyPr vert="horz" wrap="square" lIns="21600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fld id="{5095A472-C068-4D53-AF12-A4606784B8AD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331914" y="6321425"/>
            <a:ext cx="6480175" cy="179388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600">
                <a:solidFill>
                  <a:schemeClr val="bg1"/>
                </a:solidFill>
              </a:defRPr>
            </a:lvl1pPr>
          </a:lstStyle>
          <a:p>
            <a:r>
              <a:rPr lang="fr-FR"/>
              <a:t>Cour des comptes – L’activité internationale des juridictions financières – Octobre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6" y="6321425"/>
            <a:ext cx="900113" cy="179388"/>
          </a:xfrm>
          <a:prstGeom prst="rect">
            <a:avLst/>
          </a:prstGeom>
        </p:spPr>
        <p:txBody>
          <a:bodyPr vert="horz" wrap="square" lIns="0" tIns="0" rIns="21600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E289521A-49CF-F74B-AB00-78D1D0D87D6F}" type="slidenum">
              <a:rPr lang="fr-FR"/>
              <a:pPr/>
              <a:t>‹N°›</a:t>
            </a:fld>
            <a:endParaRPr lang="fr-FR" dirty="0"/>
          </a:p>
        </p:txBody>
      </p:sp>
      <p:pic>
        <p:nvPicPr>
          <p:cNvPr id="1032" name="Image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9" y="28734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79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</p:sldLayoutIdLst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 kern="1200" cap="all">
          <a:solidFill>
            <a:schemeClr val="accent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5pPr>
      <a:lvl6pPr marL="3429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6pPr>
      <a:lvl7pPr marL="685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7pPr>
      <a:lvl8pPr marL="10287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8pPr>
      <a:lvl9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9pPr>
    </p:titleStyle>
    <p:bodyStyle>
      <a:lvl1pPr marL="257175" indent="-257175" algn="l" rtl="0" eaLnBrk="1" fontAlgn="base" hangingPunct="1">
        <a:spcBef>
          <a:spcPct val="0"/>
        </a:spcBef>
        <a:spcAft>
          <a:spcPts val="600"/>
        </a:spcAft>
        <a:buFont typeface="Arial" charset="0"/>
        <a:defRPr sz="1050" b="1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322660" indent="95250" algn="l" rtl="0" eaLnBrk="1" fontAlgn="base" hangingPunct="1">
        <a:spcBef>
          <a:spcPct val="0"/>
        </a:spcBef>
        <a:spcAft>
          <a:spcPts val="600"/>
        </a:spcAft>
        <a:buClr>
          <a:schemeClr val="accent1"/>
        </a:buClr>
        <a:buFont typeface="Wingdings" charset="0"/>
        <a:buChar char=""/>
        <a:defRPr sz="105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539354" indent="-809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sz="9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539354" indent="489347" algn="l" rtl="0" eaLnBrk="1" fontAlgn="base" hangingPunct="1">
        <a:spcBef>
          <a:spcPct val="0"/>
        </a:spcBef>
        <a:spcAft>
          <a:spcPct val="0"/>
        </a:spcAft>
        <a:buClr>
          <a:srgbClr val="C1D9DB"/>
        </a:buClr>
        <a:buSzPct val="100000"/>
        <a:buFont typeface="Wingdings" charset="0"/>
        <a:defRPr sz="75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620316" indent="-80963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-"/>
        <a:defRPr sz="75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360363" y="6321425"/>
            <a:ext cx="8423275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576263" y="1449388"/>
            <a:ext cx="79914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576263" y="2214563"/>
            <a:ext cx="79914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60363" y="6321425"/>
            <a:ext cx="900112" cy="179388"/>
          </a:xfrm>
          <a:prstGeom prst="rect">
            <a:avLst/>
          </a:prstGeom>
        </p:spPr>
        <p:txBody>
          <a:bodyPr vert="horz" wrap="square" lIns="21600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5095A472-C068-4D53-AF12-A4606784B8AD}" type="datetime1">
              <a:rPr lang="fr-FR" smtClean="0"/>
              <a:t>27/02/2024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331913" y="6321425"/>
            <a:ext cx="6480175" cy="179388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/>
              <a:t>Cour des comptes – L’activité internationale des juridictions financières – Octobre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5" y="6321425"/>
            <a:ext cx="900113" cy="179388"/>
          </a:xfrm>
          <a:prstGeom prst="rect">
            <a:avLst/>
          </a:prstGeom>
        </p:spPr>
        <p:txBody>
          <a:bodyPr vert="horz" wrap="square" lIns="0" tIns="0" rIns="21600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289521A-49CF-F74B-AB00-78D1D0D87D6F}" type="slidenum">
              <a:rPr lang="fr-FR"/>
              <a:pPr/>
              <a:t>‹N°›</a:t>
            </a:fld>
            <a:endParaRPr lang="fr-FR" dirty="0"/>
          </a:p>
        </p:txBody>
      </p:sp>
      <p:pic>
        <p:nvPicPr>
          <p:cNvPr id="1032" name="Image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42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8" r:id="rId5"/>
  </p:sldLayoutIdLst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kern="1200" cap="all">
          <a:solidFill>
            <a:schemeClr val="accent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800"/>
        </a:spcAft>
        <a:buFont typeface="Arial" charset="0"/>
        <a:defRPr sz="1400" b="1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430213" indent="127000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Wingdings" charset="0"/>
        <a:buChar char=""/>
        <a:defRPr sz="1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719138" indent="-1079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719138" indent="652463" algn="l" rtl="0" eaLnBrk="1" fontAlgn="base" hangingPunct="1">
        <a:spcBef>
          <a:spcPct val="0"/>
        </a:spcBef>
        <a:spcAft>
          <a:spcPct val="0"/>
        </a:spcAft>
        <a:buClr>
          <a:srgbClr val="C1D9DB"/>
        </a:buClr>
        <a:buSzPct val="100000"/>
        <a:buFont typeface="Wingdings" charset="0"/>
        <a:defRPr sz="1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827088" indent="-10795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-"/>
        <a:defRPr sz="1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icipationcitoyenne.ccomptes.fr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59532" y="1664804"/>
            <a:ext cx="8172908" cy="2412268"/>
          </a:xfrm>
        </p:spPr>
        <p:txBody>
          <a:bodyPr>
            <a:noAutofit/>
          </a:bodyPr>
          <a:lstStyle/>
          <a:p>
            <a:pPr eaLnBrk="1" hangingPunct="1"/>
            <a:endParaRPr lang="fr-FR" cap="none" dirty="0">
              <a:latin typeface="Times New Roman" charset="0"/>
            </a:endParaRPr>
          </a:p>
          <a:p>
            <a:pPr algn="ctr"/>
            <a:br>
              <a:rPr lang="fr-FR" sz="3200" dirty="0"/>
            </a:br>
            <a:br>
              <a:rPr lang="fr-FR" sz="3200" dirty="0"/>
            </a:br>
            <a:br>
              <a:rPr lang="fr-FR" sz="3200" dirty="0"/>
            </a:br>
            <a:endParaRPr lang="en-US" b="1" dirty="0"/>
          </a:p>
          <a:p>
            <a:pPr marL="357188" algn="ctr"/>
            <a:r>
              <a:rPr lang="en-US" sz="3600" b="1" dirty="0"/>
              <a:t>Involving civil society: </a:t>
            </a:r>
          </a:p>
          <a:p>
            <a:pPr marL="357188" algn="ctr"/>
            <a:r>
              <a:rPr lang="en-US" sz="3200" b="1" dirty="0"/>
              <a:t>three new actions in 2022-2023</a:t>
            </a:r>
          </a:p>
          <a:p>
            <a:pPr marL="357188" algn="ctr"/>
            <a:r>
              <a:rPr lang="en-US" b="1" dirty="0"/>
              <a:t> </a:t>
            </a:r>
          </a:p>
          <a:p>
            <a:pPr marL="357188" algn="ctr"/>
            <a:r>
              <a:rPr lang="en-US" sz="2400" b="1" dirty="0"/>
              <a:t>the French  financial jurisdictions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900175" y="4509120"/>
            <a:ext cx="7632265" cy="1800201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defRPr/>
            </a:pPr>
            <a:r>
              <a:rPr lang="fr-FR" altLang="fr-FR" sz="1600" b="1" dirty="0">
                <a:ea typeface="Calibri" panose="020F0502020204030204" pitchFamily="34" charset="0"/>
                <a:cs typeface="Arial" panose="020B0604020202020204" pitchFamily="34" charset="0"/>
              </a:rPr>
              <a:t>Jean-Christophe POTTON, Senior Auditor, French Court des comptes Paris</a:t>
            </a:r>
          </a:p>
          <a:p>
            <a:pPr fontAlgn="auto">
              <a:spcBef>
                <a:spcPts val="0"/>
              </a:spcBef>
              <a:defRPr/>
            </a:pPr>
            <a:endParaRPr lang="fr-FR" altLang="fr-FR" sz="1600" dirty="0"/>
          </a:p>
          <a:p>
            <a:pPr fontAlgn="auto">
              <a:spcBef>
                <a:spcPts val="0"/>
              </a:spcBef>
              <a:defRPr/>
            </a:pPr>
            <a:r>
              <a:rPr lang="fr-FR" sz="1600" dirty="0"/>
              <a:t>6 March 2024</a:t>
            </a:r>
          </a:p>
          <a:p>
            <a:pPr fontAlgn="auto">
              <a:spcBef>
                <a:spcPts val="0"/>
              </a:spcBef>
              <a:defRPr/>
            </a:pPr>
            <a:endParaRPr lang="fr-FR" altLang="fr-FR" sz="1600" dirty="0"/>
          </a:p>
        </p:txBody>
      </p:sp>
      <p:sp>
        <p:nvSpPr>
          <p:cNvPr id="7174" name="Espace réservé du pied de page 7"/>
          <p:cNvSpPr>
            <a:spLocks noGrp="1"/>
          </p:cNvSpPr>
          <p:nvPr>
            <p:ph type="ftr" sz="quarter" idx="17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-"/>
              <a:defRPr sz="10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-"/>
              <a:defRPr sz="10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-"/>
              <a:defRPr sz="10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-"/>
              <a:defRPr sz="10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fr-FR" sz="100" b="0">
                <a:solidFill>
                  <a:schemeClr val="bg1"/>
                </a:solidFill>
              </a:rPr>
              <a:t>Court of Auditors – The international activity of financial courts </a:t>
            </a:r>
            <a:endParaRPr lang="fr-FR" sz="100" b="0" dirty="0">
              <a:solidFill>
                <a:schemeClr val="bg1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6B9319A-7575-FB44-8D1D-7EDF178B05F5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894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69A68-7EE3-46E5-A8B4-DE58D2D99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758465"/>
          </a:xfrm>
        </p:spPr>
        <p:txBody>
          <a:bodyPr/>
          <a:lstStyle/>
          <a:p>
            <a:r>
              <a:rPr lang="fr-FR" sz="2400" dirty="0"/>
              <a:t>A BETTER and </a:t>
            </a:r>
            <a:r>
              <a:rPr lang="fr-FR" sz="2400" dirty="0" err="1"/>
              <a:t>quicker</a:t>
            </a:r>
            <a:r>
              <a:rPr lang="fr-FR" sz="2400" dirty="0"/>
              <a:t> information to </a:t>
            </a:r>
            <a:r>
              <a:rPr lang="fr-FR" sz="2400" dirty="0" err="1"/>
              <a:t>citizens</a:t>
            </a:r>
            <a:r>
              <a:rPr lang="fr-FR" sz="2400" dirty="0"/>
              <a:t> </a:t>
            </a:r>
            <a:endParaRPr lang="en-US" sz="2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DE408C-18BC-4A6E-86E5-0ABB4CC49E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276872"/>
            <a:ext cx="6858000" cy="2980928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Traditional mission of the Court des comptes, added in the text of the French constitution in 2008 </a:t>
            </a: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(article 47-2 stipulates that with its public reports, the Cour des comptes contributes to the information of the citizens)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internal reform of financial jurisdictions “JF 2025”  </a:t>
            </a: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includes measures to better inform and better associate civil society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the reports of the Court and regional chambers are now available </a:t>
            </a: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their website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(except confidential data protected by law)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initiates “flash audit” for some topics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65921-58A2-4467-B1FB-06DE22BAA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6584" y="6350794"/>
            <a:ext cx="6480175" cy="179388"/>
          </a:xfrm>
        </p:spPr>
        <p:txBody>
          <a:bodyPr/>
          <a:lstStyle/>
          <a:p>
            <a:r>
              <a:rPr lang="fr-FR" dirty="0"/>
              <a:t>Court des comptes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EB1C2D8-ECEC-43E7-A9DB-E51A4281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473D-F1EC-4017-BF62-EB0BD0030A7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97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3E55EF-BE9F-41B2-947D-CED9B5591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512" y="1123121"/>
            <a:ext cx="8712968" cy="649695"/>
          </a:xfrm>
        </p:spPr>
        <p:txBody>
          <a:bodyPr/>
          <a:lstStyle/>
          <a:p>
            <a:r>
              <a:rPr lang="fr-FR" sz="2400" dirty="0"/>
              <a:t>The </a:t>
            </a:r>
            <a:r>
              <a:rPr lang="fr-FR" sz="2400" dirty="0" err="1"/>
              <a:t>citizen’s</a:t>
            </a:r>
            <a:r>
              <a:rPr lang="fr-FR" sz="2400" dirty="0"/>
              <a:t> consultation platform</a:t>
            </a:r>
            <a:br>
              <a:rPr lang="fr-FR" sz="2400" dirty="0"/>
            </a:br>
            <a:endParaRPr lang="en-US" sz="2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847C78-760E-403C-9C2F-22BBAF3B0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848872" cy="4392489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platform, </a:t>
            </a:r>
            <a:r>
              <a:rPr lang="fr-FR" sz="20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launched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20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march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2022,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involves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directly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citizens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the planning of the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works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Court.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sessions,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citizens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deposit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the platform not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opinion on the work of the Court, but also their 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proposals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15138" algn="l"/>
              </a:tabLst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2022: 9 000 participants and 330 audit </a:t>
            </a:r>
            <a:r>
              <a:rPr lang="fr-FR" sz="20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proposals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The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consultation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resulted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6 major topics </a:t>
            </a:r>
            <a:r>
              <a:rPr lang="fr-FR" sz="20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selected</a:t>
            </a: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a control</a:t>
            </a:r>
            <a:r>
              <a:rPr lang="fr-FR" sz="16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inclusive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school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detection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personnal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fraud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public support for hunters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federations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equality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men;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interim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permanence of care; the use by State of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consultancy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firms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2023: 19 000 participants and 620 audit proposals. </a:t>
            </a:r>
            <a:r>
              <a:rPr lang="en-US" b="0" dirty="0">
                <a:solidFill>
                  <a:schemeClr val="accent1">
                    <a:lumMod val="50000"/>
                  </a:schemeClr>
                </a:solidFill>
              </a:rPr>
              <a:t>Decision of including in our 2024 program 10 of these audits for the Cour des comptes and 15 for the regional chambers.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                 </a:t>
            </a:r>
            <a:r>
              <a:rPr lang="fr-FR" b="0" dirty="0" err="1">
                <a:solidFill>
                  <a:schemeClr val="accent1">
                    <a:lumMod val="50000"/>
                  </a:schemeClr>
                </a:solidFill>
              </a:rPr>
              <a:t>see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</a:rPr>
              <a:t> more </a:t>
            </a:r>
            <a:r>
              <a:rPr lang="fr-FR" b="0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https://participationcitoyenne.ccomptes.fr/</a:t>
            </a:r>
            <a:endParaRPr lang="fr-FR" b="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fr-FR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D7ABBAF-9BD1-4100-AD80-61EEA784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Court des comptes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4DF4FC-716C-4191-B685-4440EFDE3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473D-F1EC-4017-BF62-EB0BD0030A7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89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F71C16-57E1-44F1-A3C4-1031D296E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Court des comptes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0D299FF-121C-413A-BD33-AB289E0E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473D-F1EC-4017-BF62-EB0BD0030A76}" type="slidenum">
              <a:rPr lang="fr-FR" smtClean="0"/>
              <a:t>4</a:t>
            </a:fld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2759D1CE-FEC0-4F1A-AA45-347DD15CC94B}"/>
              </a:ext>
            </a:extLst>
          </p:cNvPr>
          <p:cNvSpPr txBox="1">
            <a:spLocks/>
          </p:cNvSpPr>
          <p:nvPr/>
        </p:nvSpPr>
        <p:spPr bwMode="gray">
          <a:xfrm>
            <a:off x="832390" y="2088214"/>
            <a:ext cx="7951248" cy="3678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0" indent="0" algn="ctr" rtl="0" eaLnBrk="1" fontAlgn="base" hangingPunct="1"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1800" b="1" kern="120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342900" indent="0" algn="ctr" rtl="0" eaLnBrk="1" fontAlgn="base" hangingPunct="1">
              <a:spcBef>
                <a:spcPct val="0"/>
              </a:spcBef>
              <a:spcAft>
                <a:spcPts val="800"/>
              </a:spcAft>
              <a:buClr>
                <a:schemeClr val="accent1"/>
              </a:buClr>
              <a:buFont typeface="Wingdings" charset="0"/>
              <a:buNone/>
              <a:defRPr sz="1500" kern="120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2pPr>
            <a:lvl3pPr marL="685800" indent="0" algn="ctr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charset="0"/>
              <a:buNone/>
              <a:defRPr sz="1350" kern="120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3pPr>
            <a:lvl4pPr marL="1028700" indent="0" algn="ctr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C1D9DB"/>
              </a:buClr>
              <a:buSzPct val="100000"/>
              <a:buFont typeface="Wingdings" charset="0"/>
              <a:buNone/>
              <a:defRPr sz="1200" kern="120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4pPr>
            <a:lvl5pPr marL="1371600" indent="0" algn="ctr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None/>
              <a:defRPr sz="1200" kern="120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5pPr>
            <a:lvl6pPr marL="17145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fr-FR" sz="19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protected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9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reporting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area on the </a:t>
            </a:r>
            <a:r>
              <a:rPr lang="fr-FR" sz="19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website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900" b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opened</a:t>
            </a:r>
            <a:r>
              <a:rPr lang="fr-FR" sz="19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sept 2022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19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Court is now listening to citizens, associations or “whistle-blowers” who report potential irregularities in the management of public bodies or in handling public money.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19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platform, administered by the General Prosecutor's office at the Cour des comptes, allows to refine programming, launch flash audits and</a:t>
            </a:r>
            <a:r>
              <a:rPr lang="en-GB" sz="19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 the event of precise and well-documented alerts, to allow to initiate public action before the new Cour des comptes’ Litigation chamber or the judicial judge.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19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first year, it received 1120 alerts</a:t>
            </a:r>
            <a:r>
              <a:rPr lang="en-GB" sz="19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(vs. 100 in 2021 before the creation of the platform). Half of them were investigated in a Court chamber or a Regional chamber. 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19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main issues are abusive use of public funds (21%), serious management fault (15%), situation of conflict of interests (13%) and irregularities in HR management (11%).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1900" b="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GB" sz="19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See more:  https://signalement.ccomptes.fr/</a:t>
            </a:r>
          </a:p>
          <a:p>
            <a:pPr algn="just"/>
            <a:endParaRPr lang="fr-FR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itre 9">
            <a:extLst>
              <a:ext uri="{FF2B5EF4-FFF2-40B4-BE49-F238E27FC236}">
                <a16:creationId xmlns:a16="http://schemas.microsoft.com/office/drawing/2014/main" id="{9A812693-94DB-442E-A0F1-A35E17476C75}"/>
              </a:ext>
            </a:extLst>
          </p:cNvPr>
          <p:cNvSpPr txBox="1">
            <a:spLocks/>
          </p:cNvSpPr>
          <p:nvPr/>
        </p:nvSpPr>
        <p:spPr bwMode="gray">
          <a:xfrm>
            <a:off x="521550" y="1357830"/>
            <a:ext cx="8100900" cy="72008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500" b="0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REPORTING Platform</a:t>
            </a:r>
            <a:b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9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262" y="824399"/>
            <a:ext cx="7991475" cy="25173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fr-FR" sz="1800" b="1" dirty="0">
                <a:latin typeface="+mj-lt"/>
              </a:rPr>
              <a:t>CHIFFRES CLÉS DE LA PLATEFORME DE SIGNALEMENT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4F45AD2-6A84-9A49-A052-4E96932172CA}"/>
              </a:ext>
            </a:extLst>
          </p:cNvPr>
          <p:cNvSpPr txBox="1"/>
          <p:nvPr/>
        </p:nvSpPr>
        <p:spPr>
          <a:xfrm>
            <a:off x="992335" y="107514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347E87"/>
              </a:buClr>
            </a:pPr>
            <a:r>
              <a:rPr lang="fr-FR" b="1" dirty="0">
                <a:solidFill>
                  <a:srgbClr val="347E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1120 signalements du 6 septembre 2022 au 31 août 2023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793F5F5-2058-4D8D-A10A-A15433865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1512" y="1429091"/>
            <a:ext cx="5312718" cy="329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395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2000" y="1304764"/>
            <a:ext cx="7560000" cy="4248472"/>
          </a:xfrm>
        </p:spPr>
        <p:txBody>
          <a:bodyPr/>
          <a:lstStyle/>
          <a:p>
            <a:pPr algn="ctr"/>
            <a:br>
              <a:rPr lang="fr-FR" sz="2200" b="1" dirty="0"/>
            </a:br>
            <a:br>
              <a:rPr lang="fr-FR" sz="2200" b="1" dirty="0"/>
            </a:br>
            <a:br>
              <a:rPr lang="fr-FR" sz="2200" b="1" dirty="0"/>
            </a:br>
            <a:br>
              <a:rPr lang="fr-FR" sz="2200" b="1" dirty="0"/>
            </a:br>
            <a:br>
              <a:rPr lang="fr-FR" sz="2200" b="1" dirty="0"/>
            </a:br>
            <a:br>
              <a:rPr lang="fr-FR" sz="2200" b="1" dirty="0"/>
            </a:br>
            <a:br>
              <a:rPr lang="fr-FR" sz="2200" b="1" dirty="0"/>
            </a:br>
            <a:r>
              <a:rPr lang="fr-FR" sz="2200" b="1" dirty="0"/>
              <a:t>MERCI DE VOTRE ATTENTION</a:t>
            </a:r>
            <a:br>
              <a:rPr lang="fr-FR" sz="2200" b="1" dirty="0"/>
            </a:br>
            <a:br>
              <a:rPr lang="fr-FR" altLang="fr-FR" sz="2200" b="1" dirty="0"/>
            </a:br>
            <a:r>
              <a:rPr lang="en-US" altLang="fr-FR" sz="2200" b="1" dirty="0"/>
              <a:t>THANK YOU FOR YOUR ATTENTION</a:t>
            </a:r>
            <a:br>
              <a:rPr lang="en-US" altLang="fr-FR" sz="2200" b="1" dirty="0"/>
            </a:br>
            <a:br>
              <a:rPr lang="fr-FR" altLang="fr-FR" sz="3600" b="1" dirty="0"/>
            </a:br>
            <a:r>
              <a:rPr lang="fr-FR" altLang="fr-FR" sz="1600" b="1" dirty="0" err="1"/>
              <a:t>see</a:t>
            </a:r>
            <a:r>
              <a:rPr lang="fr-FR" altLang="fr-FR" sz="1600" b="1" dirty="0"/>
              <a:t> more</a:t>
            </a:r>
            <a:r>
              <a:rPr lang="fr-FR" altLang="fr-FR" sz="1600" b="1"/>
              <a:t>: https://www.ccomptes.fr/en</a:t>
            </a:r>
            <a:br>
              <a:rPr lang="fr-FR" altLang="fr-FR" sz="1600" b="1" dirty="0"/>
            </a:br>
            <a:r>
              <a:rPr lang="fr-FR" altLang="fr-FR" sz="1600" b="1" dirty="0"/>
              <a:t> </a:t>
            </a:r>
            <a:endParaRPr lang="fr-FR" sz="16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978C3A-CDA2-1545-8D3A-E3E90723D49B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Court of Auditors – The international activity of financial courts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7911161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_DIAPORAMA_COUR-CRTC">
  <a:themeElements>
    <a:clrScheme name="CDC PPT">
      <a:dk1>
        <a:sysClr val="windowText" lastClr="000000"/>
      </a:dk1>
      <a:lt1>
        <a:sysClr val="window" lastClr="FFFFFF"/>
      </a:lt1>
      <a:dk2>
        <a:srgbClr val="4A96D2"/>
      </a:dk2>
      <a:lt2>
        <a:srgbClr val="95806C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00"/>
      </a:hlink>
      <a:folHlink>
        <a:srgbClr val="000000"/>
      </a:folHlink>
    </a:clrScheme>
    <a:fontScheme name="Times &amp; 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MODELE_DIAPORAMA_COUR-CRTC">
  <a:themeElements>
    <a:clrScheme name="CDC PPT">
      <a:dk1>
        <a:sysClr val="windowText" lastClr="000000"/>
      </a:dk1>
      <a:lt1>
        <a:sysClr val="window" lastClr="FFFFFF"/>
      </a:lt1>
      <a:dk2>
        <a:srgbClr val="4A96D2"/>
      </a:dk2>
      <a:lt2>
        <a:srgbClr val="95806C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00"/>
      </a:hlink>
      <a:folHlink>
        <a:srgbClr val="000000"/>
      </a:folHlink>
    </a:clrScheme>
    <a:fontScheme name="Times &amp; 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MODELE_DIAPORAMA_COUR-CRTC">
  <a:themeElements>
    <a:clrScheme name="CDC PPT">
      <a:dk1>
        <a:sysClr val="windowText" lastClr="000000"/>
      </a:dk1>
      <a:lt1>
        <a:sysClr val="window" lastClr="FFFFFF"/>
      </a:lt1>
      <a:dk2>
        <a:srgbClr val="4A96D2"/>
      </a:dk2>
      <a:lt2>
        <a:srgbClr val="95806C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00"/>
      </a:hlink>
      <a:folHlink>
        <a:srgbClr val="000000"/>
      </a:folHlink>
    </a:clrScheme>
    <a:fontScheme name="Times &amp; 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MODELE_DIAPORAMA_COUR-CRTC">
  <a:themeElements>
    <a:clrScheme name="CDC PPT">
      <a:dk1>
        <a:sysClr val="windowText" lastClr="000000"/>
      </a:dk1>
      <a:lt1>
        <a:sysClr val="window" lastClr="FFFFFF"/>
      </a:lt1>
      <a:dk2>
        <a:srgbClr val="4A96D2"/>
      </a:dk2>
      <a:lt2>
        <a:srgbClr val="95806C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00"/>
      </a:hlink>
      <a:folHlink>
        <a:srgbClr val="000000"/>
      </a:folHlink>
    </a:clrScheme>
    <a:fontScheme name="Times &amp; 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4_MODELE_DIAPORAMA_COUR-CRTC">
  <a:themeElements>
    <a:clrScheme name="CDC PPT">
      <a:dk1>
        <a:sysClr val="windowText" lastClr="000000"/>
      </a:dk1>
      <a:lt1>
        <a:sysClr val="window" lastClr="FFFFFF"/>
      </a:lt1>
      <a:dk2>
        <a:srgbClr val="4A96D2"/>
      </a:dk2>
      <a:lt2>
        <a:srgbClr val="95806C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00"/>
      </a:hlink>
      <a:folHlink>
        <a:srgbClr val="000000"/>
      </a:folHlink>
    </a:clrScheme>
    <a:fontScheme name="Times &amp; 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12BDAC932AD34ABAB247F2AB61E082" ma:contentTypeVersion="0" ma:contentTypeDescription="Crée un document." ma:contentTypeScope="" ma:versionID="7aab3ded3b468a14efc5db50e2a846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fe331b061e72866024fe28ebad680d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B08B48-A208-497F-8257-9769BCB79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BB722C-67E5-4F96-AEEC-39C3C54F28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33911C-53F7-49E5-988A-6C8DBB45DE71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MODELE_DIAPORAMA_COUR-CRTC.potx</Template>
  <TotalTime>30923</TotalTime>
  <Words>558</Words>
  <Application>Microsoft Office PowerPoint</Application>
  <PresentationFormat>Affichage à l'écran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6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ヒラギノ角ゴ Pro W3</vt:lpstr>
      <vt:lpstr>MODELE_DIAPORAMA_COUR-CRTC</vt:lpstr>
      <vt:lpstr>1_MODELE_DIAPORAMA_COUR-CRTC</vt:lpstr>
      <vt:lpstr>2_MODELE_DIAPORAMA_COUR-CRTC</vt:lpstr>
      <vt:lpstr>3_MODELE_DIAPORAMA_COUR-CRTC</vt:lpstr>
      <vt:lpstr>4_MODELE_DIAPORAMA_COUR-CRTC</vt:lpstr>
      <vt:lpstr>Présentation PowerPoint</vt:lpstr>
      <vt:lpstr>A BETTER and quicker information to citizens </vt:lpstr>
      <vt:lpstr>The citizen’s consultation platform </vt:lpstr>
      <vt:lpstr>Présentation PowerPoint</vt:lpstr>
      <vt:lpstr>CHIFFRES CLÉS DE LA PLATEFORME DE SIGNALEMENT</vt:lpstr>
      <vt:lpstr>       MERCI DE VOTRE ATTENTION  THANK YOU FOR YOUR ATTENTION  see more: https://www.ccomptes.fr/en  </vt:lpstr>
    </vt:vector>
  </TitlesOfParts>
  <Manager>CDC</Manager>
  <Company>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CDC</dc:title>
  <dc:subject>CDC</dc:subject>
  <dc:creator>CDC</dc:creator>
  <cp:lastModifiedBy>Potton, Jean-Christophe</cp:lastModifiedBy>
  <cp:revision>682</cp:revision>
  <cp:lastPrinted>2021-07-21T13:49:44Z</cp:lastPrinted>
  <dcterms:created xsi:type="dcterms:W3CDTF">2013-07-26T07:27:45Z</dcterms:created>
  <dcterms:modified xsi:type="dcterms:W3CDTF">2024-02-27T17:29:51Z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0x0101007F12BDAC932AD34ABAB247F2AB61E082</vt:lpwstr>
  </property>
</Properties>
</file>