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omments/comment1.xml" ContentType="application/vnd.openxmlformats-officedocument.presentationml.comments+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omments/comment2.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omments/comment3.xml" ContentType="application/vnd.openxmlformats-officedocument.presentationml.comments+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omments/comment4.xml" ContentType="application/vnd.openxmlformats-officedocument.presentationml.comments+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omments/comment5.xml" ContentType="application/vnd.openxmlformats-officedocument.presentationml.comments+xml"/>
  <Override PartName="/ppt/notesSlides/notesSlide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omments/comment6.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2"/>
    <p:sldMasterId id="2147483660" r:id="rId3"/>
  </p:sldMasterIdLst>
  <p:notesMasterIdLst>
    <p:notesMasterId r:id="rId15"/>
  </p:notesMasterIdLst>
  <p:handoutMasterIdLst>
    <p:handoutMasterId r:id="rId16"/>
  </p:handoutMasterIdLst>
  <p:sldIdLst>
    <p:sldId id="256" r:id="rId4"/>
    <p:sldId id="368" r:id="rId5"/>
    <p:sldId id="316" r:id="rId6"/>
    <p:sldId id="360" r:id="rId7"/>
    <p:sldId id="367" r:id="rId8"/>
    <p:sldId id="325" r:id="rId9"/>
    <p:sldId id="362" r:id="rId10"/>
    <p:sldId id="363" r:id="rId11"/>
    <p:sldId id="364" r:id="rId12"/>
    <p:sldId id="366" r:id="rId13"/>
    <p:sldId id="365" r:id="rId14"/>
  </p:sldIdLst>
  <p:sldSz cx="12192000" cy="6858000"/>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gra Emmanuel EFK" initials="SEE" lastIdx="23" clrIdx="0">
    <p:extLst>
      <p:ext uri="{19B8F6BF-5375-455C-9EA6-DF929625EA0E}">
        <p15:presenceInfo xmlns:p15="http://schemas.microsoft.com/office/powerpoint/2012/main" userId="S-1-5-21-3993060671-4215906946-993041443-159117" providerId="AD"/>
      </p:ext>
    </p:extLst>
  </p:cmAuthor>
  <p:cmAuthor id="2" name="Häuptli Andrea EFK" initials="HAE" lastIdx="17" clrIdx="1">
    <p:extLst>
      <p:ext uri="{19B8F6BF-5375-455C-9EA6-DF929625EA0E}">
        <p15:presenceInfo xmlns:p15="http://schemas.microsoft.com/office/powerpoint/2012/main" userId="S-1-5-21-3993060671-4215906946-993041443-4754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ACA5"/>
    <a:srgbClr val="F4CCC8"/>
    <a:srgbClr val="F06256"/>
    <a:srgbClr val="F4E049"/>
    <a:srgbClr val="CC0000"/>
    <a:srgbClr val="E78E8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12" autoAdjust="0"/>
    <p:restoredTop sz="96395" autoAdjust="0"/>
  </p:normalViewPr>
  <p:slideViewPr>
    <p:cSldViewPr snapToGrid="0">
      <p:cViewPr varScale="1">
        <p:scale>
          <a:sx n="66" d="100"/>
          <a:sy n="66" d="100"/>
        </p:scale>
        <p:origin x="60"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adb.intra.admin.ch\Userhome$\EFK-01\U80856026\config\Desktop\Visualisierung%20WGEPPP.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a:t>share of SAIs implementing the measurement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dLbls>
          <c:showLegendKey val="0"/>
          <c:showVal val="0"/>
          <c:showCatName val="0"/>
          <c:showSerName val="0"/>
          <c:showPercent val="0"/>
          <c:showBubbleSize val="0"/>
        </c:dLbls>
        <c:gapWidth val="219"/>
        <c:axId val="1908300175"/>
        <c:axId val="1908300591"/>
      </c:barChart>
      <c:catAx>
        <c:axId val="1908300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8300591"/>
        <c:crosses val="autoZero"/>
        <c:auto val="1"/>
        <c:lblAlgn val="ctr"/>
        <c:lblOffset val="100"/>
        <c:noMultiLvlLbl val="0"/>
      </c:catAx>
      <c:valAx>
        <c:axId val="190830059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8300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Tabelle1!$H$74:$H$76</c:f>
              <c:strCache>
                <c:ptCount val="3"/>
                <c:pt idx="0">
                  <c:v>proportion of reports commissioned by parliament</c:v>
                </c:pt>
                <c:pt idx="1">
                  <c:v>citation in parliament</c:v>
                </c:pt>
                <c:pt idx="2">
                  <c:v>legislative changes due to audit reports</c:v>
                </c:pt>
              </c:strCache>
            </c:strRef>
          </c:cat>
          <c:val>
            <c:numRef>
              <c:f>Tabelle1!$I$74:$I$76</c:f>
              <c:numCache>
                <c:formatCode>0.00%</c:formatCode>
                <c:ptCount val="3"/>
                <c:pt idx="0">
                  <c:v>0.58799999999999997</c:v>
                </c:pt>
                <c:pt idx="1">
                  <c:v>0.41199999999999998</c:v>
                </c:pt>
                <c:pt idx="2" formatCode="0%">
                  <c:v>0.71</c:v>
                </c:pt>
              </c:numCache>
            </c:numRef>
          </c:val>
          <c:extLst>
            <c:ext xmlns:c16="http://schemas.microsoft.com/office/drawing/2014/chart" uri="{C3380CC4-5D6E-409C-BE32-E72D297353CC}">
              <c16:uniqueId val="{00000000-12C3-4287-94C2-D257981DA007}"/>
            </c:ext>
          </c:extLst>
        </c:ser>
        <c:dLbls>
          <c:showLegendKey val="0"/>
          <c:showVal val="0"/>
          <c:showCatName val="0"/>
          <c:showSerName val="0"/>
          <c:showPercent val="0"/>
          <c:showBubbleSize val="0"/>
        </c:dLbls>
        <c:gapWidth val="219"/>
        <c:overlap val="-27"/>
        <c:axId val="2114517423"/>
        <c:axId val="2114505359"/>
      </c:barChart>
      <c:catAx>
        <c:axId val="2114517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de-DE"/>
          </a:p>
        </c:txPr>
        <c:crossAx val="2114505359"/>
        <c:crosses val="autoZero"/>
        <c:auto val="1"/>
        <c:lblAlgn val="ctr"/>
        <c:lblOffset val="100"/>
        <c:noMultiLvlLbl val="0"/>
      </c:catAx>
      <c:valAx>
        <c:axId val="2114505359"/>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1145174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Tabelle1!$C$1</c:f>
              <c:strCache>
                <c:ptCount val="1"/>
                <c:pt idx="0">
                  <c:v>yes</c:v>
                </c:pt>
              </c:strCache>
            </c:strRef>
          </c:tx>
          <c:spPr>
            <a:solidFill>
              <a:schemeClr val="accent1"/>
            </a:solidFill>
            <a:ln>
              <a:noFill/>
            </a:ln>
            <a:effectLst/>
          </c:spPr>
          <c:invertIfNegative val="0"/>
          <c:cat>
            <c:strRef>
              <c:f>Tabelle1!$B$2:$B$5</c:f>
              <c:strCache>
                <c:ptCount val="4"/>
                <c:pt idx="0">
                  <c:v>Number of planned audits per year</c:v>
                </c:pt>
                <c:pt idx="1">
                  <c:v>Number of carried out audits per year</c:v>
                </c:pt>
                <c:pt idx="2">
                  <c:v>Number of published reports per year</c:v>
                </c:pt>
                <c:pt idx="3">
                  <c:v>Number of recommendations per year</c:v>
                </c:pt>
              </c:strCache>
            </c:strRef>
          </c:cat>
          <c:val>
            <c:numRef>
              <c:f>Tabelle1!$C$2:$C$5</c:f>
              <c:numCache>
                <c:formatCode>0.00%</c:formatCode>
                <c:ptCount val="4"/>
                <c:pt idx="0">
                  <c:v>0.52300000000000002</c:v>
                </c:pt>
                <c:pt idx="1">
                  <c:v>0.76500000000000001</c:v>
                </c:pt>
                <c:pt idx="2">
                  <c:v>0.88200000000000001</c:v>
                </c:pt>
                <c:pt idx="3">
                  <c:v>0.41199999999999998</c:v>
                </c:pt>
              </c:numCache>
            </c:numRef>
          </c:val>
          <c:extLst>
            <c:ext xmlns:c16="http://schemas.microsoft.com/office/drawing/2014/chart" uri="{C3380CC4-5D6E-409C-BE32-E72D297353CC}">
              <c16:uniqueId val="{00000000-D7A6-417C-B444-568391C75391}"/>
            </c:ext>
          </c:extLst>
        </c:ser>
        <c:dLbls>
          <c:showLegendKey val="0"/>
          <c:showVal val="0"/>
          <c:showCatName val="0"/>
          <c:showSerName val="0"/>
          <c:showPercent val="0"/>
          <c:showBubbleSize val="0"/>
        </c:dLbls>
        <c:gapWidth val="219"/>
        <c:axId val="1908300175"/>
        <c:axId val="1908300591"/>
      </c:barChart>
      <c:catAx>
        <c:axId val="1908300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de-DE"/>
          </a:p>
        </c:txPr>
        <c:crossAx val="1908300591"/>
        <c:crosses val="autoZero"/>
        <c:auto val="1"/>
        <c:lblAlgn val="ctr"/>
        <c:lblOffset val="100"/>
        <c:noMultiLvlLbl val="0"/>
      </c:catAx>
      <c:valAx>
        <c:axId val="190830059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8300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a:t>share of SAIs implementing the measurement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dLbls>
          <c:showLegendKey val="0"/>
          <c:showVal val="0"/>
          <c:showCatName val="0"/>
          <c:showSerName val="0"/>
          <c:showPercent val="0"/>
          <c:showBubbleSize val="0"/>
        </c:dLbls>
        <c:gapWidth val="219"/>
        <c:axId val="1908300175"/>
        <c:axId val="1908300591"/>
      </c:barChart>
      <c:catAx>
        <c:axId val="1908300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8300591"/>
        <c:crosses val="autoZero"/>
        <c:auto val="1"/>
        <c:lblAlgn val="ctr"/>
        <c:lblOffset val="100"/>
        <c:noMultiLvlLbl val="0"/>
      </c:catAx>
      <c:valAx>
        <c:axId val="190830059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8300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Tabelle1!$B$6:$B$7</c:f>
              <c:strCache>
                <c:ptCount val="2"/>
                <c:pt idx="0">
                  <c:v>Number of accepted/implemented recommendations per year</c:v>
                </c:pt>
                <c:pt idx="1">
                  <c:v>Number of refused recommendations per year</c:v>
                </c:pt>
              </c:strCache>
            </c:strRef>
          </c:tx>
          <c:spPr>
            <a:solidFill>
              <a:schemeClr val="accent1"/>
            </a:solidFill>
            <a:ln>
              <a:noFill/>
            </a:ln>
            <a:effectLst/>
          </c:spPr>
          <c:invertIfNegative val="0"/>
          <c:cat>
            <c:strRef>
              <c:f>Tabelle1!$B$6:$B$7</c:f>
              <c:strCache>
                <c:ptCount val="2"/>
                <c:pt idx="0">
                  <c:v>Number of accepted/implemented recommendations per year</c:v>
                </c:pt>
                <c:pt idx="1">
                  <c:v>Number of refused recommendations per year</c:v>
                </c:pt>
              </c:strCache>
            </c:strRef>
          </c:cat>
          <c:val>
            <c:numRef>
              <c:f>Tabelle1!$C$6:$C$7</c:f>
              <c:numCache>
                <c:formatCode>0.00%</c:formatCode>
                <c:ptCount val="2"/>
                <c:pt idx="0">
                  <c:v>0.47099999999999997</c:v>
                </c:pt>
                <c:pt idx="1">
                  <c:v>0.11799999999999999</c:v>
                </c:pt>
              </c:numCache>
            </c:numRef>
          </c:val>
          <c:extLst>
            <c:ext xmlns:c16="http://schemas.microsoft.com/office/drawing/2014/chart" uri="{C3380CC4-5D6E-409C-BE32-E72D297353CC}">
              <c16:uniqueId val="{00000000-FF89-4BEA-94CE-BF62A7C6A8E1}"/>
            </c:ext>
          </c:extLst>
        </c:ser>
        <c:dLbls>
          <c:showLegendKey val="0"/>
          <c:showVal val="0"/>
          <c:showCatName val="0"/>
          <c:showSerName val="0"/>
          <c:showPercent val="0"/>
          <c:showBubbleSize val="0"/>
        </c:dLbls>
        <c:gapWidth val="219"/>
        <c:overlap val="-27"/>
        <c:axId val="1899112287"/>
        <c:axId val="1899108543"/>
      </c:barChart>
      <c:catAx>
        <c:axId val="18991122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de-DE"/>
          </a:p>
        </c:txPr>
        <c:crossAx val="1899108543"/>
        <c:crosses val="autoZero"/>
        <c:auto val="1"/>
        <c:lblAlgn val="ctr"/>
        <c:lblOffset val="100"/>
        <c:noMultiLvlLbl val="0"/>
      </c:catAx>
      <c:valAx>
        <c:axId val="1899108543"/>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899112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8.1001173380186281E-2"/>
          <c:y val="1.9064952301405265E-2"/>
          <c:w val="0.88765933478843995"/>
          <c:h val="0.88129521964530522"/>
        </c:manualLayout>
      </c:layout>
      <c:barChart>
        <c:barDir val="col"/>
        <c:grouping val="clustered"/>
        <c:varyColors val="0"/>
        <c:ser>
          <c:idx val="2"/>
          <c:order val="2"/>
          <c:tx>
            <c:strRef>
              <c:f>Tabelle1!$C$28:$C$31</c:f>
              <c:strCache>
                <c:ptCount val="4"/>
                <c:pt idx="0">
                  <c:v>23.50%</c:v>
                </c:pt>
                <c:pt idx="2">
                  <c:v>23.50%</c:v>
                </c:pt>
              </c:strCache>
            </c:strRef>
          </c:tx>
          <c:spPr>
            <a:solidFill>
              <a:schemeClr val="accent5"/>
            </a:solidFill>
            <a:ln>
              <a:noFill/>
            </a:ln>
            <a:effectLst/>
          </c:spPr>
          <c:invertIfNegative val="0"/>
          <c:cat>
            <c:strRef>
              <c:f>(Tabelle1!$A$28:$B$28,Tabelle1!$A$30:$B$30)</c:f>
              <c:strCache>
                <c:ptCount val="2"/>
                <c:pt idx="0">
                  <c:v>amount of potential savings based on your audits</c:v>
                </c:pt>
                <c:pt idx="1">
                  <c:v>“value for money” indicator </c:v>
                </c:pt>
              </c:strCache>
              <c:extLst/>
            </c:strRef>
          </c:cat>
          <c:val>
            <c:numRef>
              <c:f>(Tabelle1!$C$28,Tabelle1!$C$30)</c:f>
              <c:numCache>
                <c:formatCode>0.00%</c:formatCode>
                <c:ptCount val="2"/>
                <c:pt idx="0">
                  <c:v>0.23499999999999999</c:v>
                </c:pt>
                <c:pt idx="1">
                  <c:v>0.23499999999999999</c:v>
                </c:pt>
              </c:numCache>
              <c:extLst/>
            </c:numRef>
          </c:val>
          <c:extLst>
            <c:ext xmlns:c16="http://schemas.microsoft.com/office/drawing/2014/chart" uri="{C3380CC4-5D6E-409C-BE32-E72D297353CC}">
              <c16:uniqueId val="{00000000-1563-4AC7-9B41-06D446664045}"/>
            </c:ext>
          </c:extLst>
        </c:ser>
        <c:dLbls>
          <c:showLegendKey val="0"/>
          <c:showVal val="0"/>
          <c:showCatName val="0"/>
          <c:showSerName val="0"/>
          <c:showPercent val="0"/>
          <c:showBubbleSize val="0"/>
        </c:dLbls>
        <c:gapWidth val="219"/>
        <c:axId val="1949049743"/>
        <c:axId val="1949057647"/>
        <c:extLst>
          <c:ext xmlns:c15="http://schemas.microsoft.com/office/drawing/2012/chart" uri="{02D57815-91ED-43cb-92C2-25804820EDAC}">
            <c15:filteredBarSeries>
              <c15:ser>
                <c:idx val="0"/>
                <c:order val="0"/>
                <c:tx>
                  <c:strRef>
                    <c:extLst>
                      <c:ext uri="{02D57815-91ED-43cb-92C2-25804820EDAC}">
                        <c15:formulaRef>
                          <c15:sqref>Tabelle1!$A$28</c15:sqref>
                        </c15:formulaRef>
                      </c:ext>
                    </c:extLst>
                    <c:strCache>
                      <c:ptCount val="1"/>
                      <c:pt idx="0">
                        <c:v>amount of potential savings based on your audits</c:v>
                      </c:pt>
                    </c:strCache>
                  </c:strRef>
                </c:tx>
                <c:spPr>
                  <a:solidFill>
                    <a:schemeClr val="accent5">
                      <a:shade val="65000"/>
                    </a:schemeClr>
                  </a:solidFill>
                  <a:ln>
                    <a:noFill/>
                  </a:ln>
                  <a:effectLst/>
                </c:spPr>
                <c:invertIfNegative val="0"/>
                <c:cat>
                  <c:strRef>
                    <c:extLst>
                      <c:ext uri="{02D57815-91ED-43cb-92C2-25804820EDAC}">
                        <c15:formulaRef>
                          <c15:sqref>(Tabelle1!$A$28:$B$28,Tabelle1!$A$30:$B$30)</c15:sqref>
                        </c15:formulaRef>
                      </c:ext>
                    </c:extLst>
                    <c:strCache>
                      <c:ptCount val="2"/>
                      <c:pt idx="0">
                        <c:v>amount of potential savings based on your audits</c:v>
                      </c:pt>
                      <c:pt idx="1">
                        <c:v>“value for money” indicator </c:v>
                      </c:pt>
                    </c:strCache>
                  </c:strRef>
                </c:cat>
                <c:val>
                  <c:numRef>
                    <c:extLst>
                      <c:ext uri="{02D57815-91ED-43cb-92C2-25804820EDAC}">
                        <c15:formulaRef>
                          <c15:sqref>(Tabelle1!$C$28,Tabelle1!$C$30)</c15:sqref>
                        </c15:formulaRef>
                      </c:ext>
                    </c:extLst>
                    <c:numCache>
                      <c:formatCode>0.00%</c:formatCode>
                      <c:ptCount val="2"/>
                      <c:pt idx="0">
                        <c:v>0.23499999999999999</c:v>
                      </c:pt>
                      <c:pt idx="1">
                        <c:v>0.23499999999999999</c:v>
                      </c:pt>
                    </c:numCache>
                  </c:numRef>
                </c:val>
                <c:extLst>
                  <c:ext xmlns:c16="http://schemas.microsoft.com/office/drawing/2014/chart" uri="{C3380CC4-5D6E-409C-BE32-E72D297353CC}">
                    <c16:uniqueId val="{00000001-1563-4AC7-9B41-06D446664045}"/>
                  </c:ext>
                </c:extLst>
              </c15:ser>
            </c15:filteredBarSeries>
            <c15:filteredBarSeries>
              <c15:ser>
                <c:idx val="1"/>
                <c:order val="1"/>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(Tabelle1!$A$28:$B$28,Tabelle1!$A$30:$B$30)</c15:sqref>
                        </c15:formulaRef>
                      </c:ext>
                    </c:extLst>
                    <c:strCache>
                      <c:ptCount val="2"/>
                      <c:pt idx="0">
                        <c:v>amount of potential savings based on your audits</c:v>
                      </c:pt>
                      <c:pt idx="1">
                        <c:v>“value for money” indicator </c:v>
                      </c:pt>
                    </c:strCache>
                  </c:strRef>
                </c:cat>
                <c:val>
                  <c:numRef>
                    <c:extLst xmlns:c15="http://schemas.microsoft.com/office/drawing/2012/chart">
                      <c:ext xmlns:c15="http://schemas.microsoft.com/office/drawing/2012/chart" uri="{02D57815-91ED-43cb-92C2-25804820EDAC}">
                        <c15:formulaRef>
                          <c15:sqref>(Tabelle1!$B$28,Tabelle1!$B$30)</c15:sqref>
                        </c15:formulaRef>
                      </c:ext>
                    </c:extLst>
                    <c:numCache>
                      <c:formatCode>General</c:formatCode>
                      <c:ptCount val="2"/>
                    </c:numCache>
                  </c:numRef>
                </c:val>
                <c:extLst xmlns:c15="http://schemas.microsoft.com/office/drawing/2012/chart">
                  <c:ext xmlns:c16="http://schemas.microsoft.com/office/drawing/2014/chart" uri="{C3380CC4-5D6E-409C-BE32-E72D297353CC}">
                    <c16:uniqueId val="{00000002-1563-4AC7-9B41-06D446664045}"/>
                  </c:ext>
                </c:extLst>
              </c15:ser>
            </c15:filteredBarSeries>
          </c:ext>
        </c:extLst>
      </c:barChart>
      <c:catAx>
        <c:axId val="1949049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de-DE"/>
          </a:p>
        </c:txPr>
        <c:crossAx val="1949057647"/>
        <c:crosses val="autoZero"/>
        <c:auto val="1"/>
        <c:lblAlgn val="ctr"/>
        <c:lblOffset val="100"/>
        <c:noMultiLvlLbl val="0"/>
      </c:catAx>
      <c:valAx>
        <c:axId val="1949057647"/>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490497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a:t>share of SAIs implementing the measurement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dLbls>
          <c:showLegendKey val="0"/>
          <c:showVal val="0"/>
          <c:showCatName val="0"/>
          <c:showSerName val="0"/>
          <c:showPercent val="0"/>
          <c:showBubbleSize val="0"/>
        </c:dLbls>
        <c:gapWidth val="219"/>
        <c:axId val="1908300175"/>
        <c:axId val="1908300591"/>
      </c:barChart>
      <c:catAx>
        <c:axId val="1908300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8300591"/>
        <c:crosses val="autoZero"/>
        <c:auto val="1"/>
        <c:lblAlgn val="ctr"/>
        <c:lblOffset val="100"/>
        <c:noMultiLvlLbl val="0"/>
      </c:catAx>
      <c:valAx>
        <c:axId val="190830059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8300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Tabelle1!$H$44:$H$47</c:f>
              <c:strCache>
                <c:ptCount val="4"/>
                <c:pt idx="0">
                  <c:v>always </c:v>
                </c:pt>
                <c:pt idx="1">
                  <c:v>often</c:v>
                </c:pt>
                <c:pt idx="2">
                  <c:v>specific audit</c:v>
                </c:pt>
                <c:pt idx="3">
                  <c:v>general cooperation</c:v>
                </c:pt>
              </c:strCache>
            </c:strRef>
          </c:cat>
          <c:val>
            <c:numRef>
              <c:f>Tabelle1!$I$44:$I$47</c:f>
              <c:numCache>
                <c:formatCode>0%</c:formatCode>
                <c:ptCount val="4"/>
                <c:pt idx="0" formatCode="0.00%">
                  <c:v>0.16700000000000001</c:v>
                </c:pt>
                <c:pt idx="1">
                  <c:v>0.5</c:v>
                </c:pt>
                <c:pt idx="2" formatCode="0.00%">
                  <c:v>0.83299999999999996</c:v>
                </c:pt>
                <c:pt idx="3" formatCode="0.00%">
                  <c:v>0.33300000000000002</c:v>
                </c:pt>
              </c:numCache>
            </c:numRef>
          </c:val>
          <c:extLst>
            <c:ext xmlns:c16="http://schemas.microsoft.com/office/drawing/2014/chart" uri="{C3380CC4-5D6E-409C-BE32-E72D297353CC}">
              <c16:uniqueId val="{00000000-6B47-43A9-85B1-B734B30BDA73}"/>
            </c:ext>
          </c:extLst>
        </c:ser>
        <c:dLbls>
          <c:showLegendKey val="0"/>
          <c:showVal val="0"/>
          <c:showCatName val="0"/>
          <c:showSerName val="0"/>
          <c:showPercent val="0"/>
          <c:showBubbleSize val="0"/>
        </c:dLbls>
        <c:gapWidth val="219"/>
        <c:overlap val="-27"/>
        <c:axId val="1899103551"/>
        <c:axId val="1899103967"/>
      </c:barChart>
      <c:catAx>
        <c:axId val="1899103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de-DE"/>
          </a:p>
        </c:txPr>
        <c:crossAx val="1899103967"/>
        <c:crosses val="autoZero"/>
        <c:auto val="1"/>
        <c:lblAlgn val="ctr"/>
        <c:lblOffset val="100"/>
        <c:noMultiLvlLbl val="0"/>
      </c:catAx>
      <c:valAx>
        <c:axId val="1899103967"/>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899103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a:t>share of SAIs implementing the measurement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dLbls>
          <c:showLegendKey val="0"/>
          <c:showVal val="0"/>
          <c:showCatName val="0"/>
          <c:showSerName val="0"/>
          <c:showPercent val="0"/>
          <c:showBubbleSize val="0"/>
        </c:dLbls>
        <c:gapWidth val="219"/>
        <c:axId val="1908300175"/>
        <c:axId val="1908300591"/>
      </c:barChart>
      <c:catAx>
        <c:axId val="1908300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8300591"/>
        <c:crosses val="autoZero"/>
        <c:auto val="1"/>
        <c:lblAlgn val="ctr"/>
        <c:lblOffset val="100"/>
        <c:noMultiLvlLbl val="0"/>
      </c:catAx>
      <c:valAx>
        <c:axId val="190830059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908300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Tabelle1!$G$62:$G$64</c:f>
              <c:strCache>
                <c:ptCount val="3"/>
                <c:pt idx="0">
                  <c:v>media coverage measurement</c:v>
                </c:pt>
                <c:pt idx="1">
                  <c:v>track downloads from website</c:v>
                </c:pt>
                <c:pt idx="2">
                  <c:v>citizen panels, working / expert groups</c:v>
                </c:pt>
              </c:strCache>
            </c:strRef>
          </c:cat>
          <c:val>
            <c:numRef>
              <c:f>Tabelle1!$H$62:$H$64</c:f>
              <c:numCache>
                <c:formatCode>0%</c:formatCode>
                <c:ptCount val="3"/>
                <c:pt idx="0" formatCode="0.00%">
                  <c:v>0.66400000000000003</c:v>
                </c:pt>
                <c:pt idx="1">
                  <c:v>0.47</c:v>
                </c:pt>
                <c:pt idx="2">
                  <c:v>0.53</c:v>
                </c:pt>
              </c:numCache>
            </c:numRef>
          </c:val>
          <c:extLst>
            <c:ext xmlns:c16="http://schemas.microsoft.com/office/drawing/2014/chart" uri="{C3380CC4-5D6E-409C-BE32-E72D297353CC}">
              <c16:uniqueId val="{00000000-C7C2-4841-A02B-21F1DCECF100}"/>
            </c:ext>
          </c:extLst>
        </c:ser>
        <c:dLbls>
          <c:showLegendKey val="0"/>
          <c:showVal val="0"/>
          <c:showCatName val="0"/>
          <c:showSerName val="0"/>
          <c:showPercent val="0"/>
          <c:showBubbleSize val="0"/>
        </c:dLbls>
        <c:gapWidth val="219"/>
        <c:overlap val="-27"/>
        <c:axId val="1899109791"/>
        <c:axId val="1899111871"/>
      </c:barChart>
      <c:catAx>
        <c:axId val="18991097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de-DE"/>
          </a:p>
        </c:txPr>
        <c:crossAx val="1899111871"/>
        <c:crosses val="autoZero"/>
        <c:auto val="1"/>
        <c:lblAlgn val="ctr"/>
        <c:lblOffset val="100"/>
        <c:noMultiLvlLbl val="0"/>
      </c:catAx>
      <c:valAx>
        <c:axId val="189911187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8991097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8">
  <a:schemeClr val="accent5"/>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23-10-04T08:51:46.521" idx="8">
    <p:pos x="7176" y="951"/>
    <p:text>77% of responding SAIs indicated that they publish the number of carried out audits per year. 
86% include the number of published reports per year. 
Fewer SAIs (41%) disclose the number of planned audits per year. 
Nevertheless, the information on discrepancies between planned and performed audits could be indicative for the performance of the given SAI.
When it comes to information on recommendations, 42% also publish the number of recommendations per years.</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3-10-04T08:51:46.521" idx="9">
    <p:pos x="7176" y="951"/>
    <p:text>Yet, only 45% of respondents stated to publish also the number of accepted / implemented recommendations per year. 
In further contrast, only 14% do also publish the number of recommendations which are refused / not implemented by the auditees. 
Meanwhile, recommendation tracking is generally performed; however, this information does not as often reach SAIs’ stakeholders beyond the auditees.</p:text>
    <p:extLst>
      <p:ext uri="{C676402C-5697-4E1C-873F-D02D1690AC5C}">
        <p15:threadingInfo xmlns:p15="http://schemas.microsoft.com/office/powerpoint/2012/main"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3-10-04T09:10:39.810" idx="10">
    <p:pos x="10" y="10"/>
    <p:text>27% of responding SAIs stated to measure the amount of potential savings based on their audits and publish these numbers. 
In most (83%) of these cases, the measure consists in a “value for money” indicator, i.e., stating that a given amount of SAI budget equals a given reduction in state expenses. The ways of calculating these measures vary widely. They consist for instance in the ratio of expected benefits vs. expected costs (SAI Thailand), potential benefits vs. effective benefits (SAI Brazil) or in the correlation between overall SAI budget and reductions in state budget (SAI Latvia).</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4-03-04T07:25:34.767" idx="16">
    <p:pos x="10" y="10"/>
    <p:text>41% of respondents stated to conduct surveys among auditees. 
In one third of these cases, the survey constitutes a standard procedure performed for each audit.
In 80% of cases, the survey is focused on a specific audit and its results rather than an overall assessment of the SAIs work.</p:text>
    <p:extLst>
      <p:ext uri="{C676402C-5697-4E1C-873F-D02D1690AC5C}">
        <p15:threadingInfo xmlns:p15="http://schemas.microsoft.com/office/powerpoint/2012/main" timeZoneBias="-6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23-10-04T08:51:46.521" idx="13">
    <p:pos x="7176" y="951"/>
    <p:text>46% of responding SAIs track media coverage based on their reports. 
41% include measurements of website traffic and social media interaction. 
Nevertheless, those numbers are not directly integrated into general impact measurements of the responding SAIs. They figure as indicative number in activity reports and do inform SAIs on the public and political perception of their work on a qualitative level. 
In addition, 50% of responding SAIs actively seek feedback from citizen panels, working groups and NGOs. 
.</p:text>
    <p:extLst>
      <p:ext uri="{C676402C-5697-4E1C-873F-D02D1690AC5C}">
        <p15:threadingInfo xmlns:p15="http://schemas.microsoft.com/office/powerpoint/2012/main" timeZoneBias="-1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4-03-04T07:28:23.967" idx="17">
    <p:pos x="10" y="10"/>
    <p:text>When it comes to interactions in Parliament, 50% of responding SAIs indicated to measure the proportion of reports commissioned by Parliament and / or Government. 
36% state to measure how often audit reports are cited in Parliament. The same percentage measures how often the Parliament / Government introduces legislative changes due to audit reports.</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45659" cy="498136"/>
          </a:xfrm>
          <a:prstGeom prst="rect">
            <a:avLst/>
          </a:prstGeom>
        </p:spPr>
        <p:txBody>
          <a:bodyPr vert="horz" lIns="91440" tIns="45719" rIns="91440" bIns="45719" rtlCol="0"/>
          <a:lstStyle>
            <a:lvl1pPr algn="l">
              <a:defRPr sz="1200"/>
            </a:lvl1pPr>
          </a:lstStyle>
          <a:p>
            <a:endParaRPr lang="de-CH"/>
          </a:p>
        </p:txBody>
      </p:sp>
      <p:sp>
        <p:nvSpPr>
          <p:cNvPr id="3" name="Datumsplatzhalter 2"/>
          <p:cNvSpPr>
            <a:spLocks noGrp="1"/>
          </p:cNvSpPr>
          <p:nvPr>
            <p:ph type="dt" sz="quarter" idx="1"/>
          </p:nvPr>
        </p:nvSpPr>
        <p:spPr>
          <a:xfrm>
            <a:off x="3850444" y="1"/>
            <a:ext cx="2945659" cy="498136"/>
          </a:xfrm>
          <a:prstGeom prst="rect">
            <a:avLst/>
          </a:prstGeom>
        </p:spPr>
        <p:txBody>
          <a:bodyPr vert="horz" lIns="91440" tIns="45719" rIns="91440" bIns="45719" rtlCol="0"/>
          <a:lstStyle>
            <a:lvl1pPr algn="r">
              <a:defRPr sz="1200"/>
            </a:lvl1pPr>
          </a:lstStyle>
          <a:p>
            <a:fld id="{68814E17-4B74-48AD-8387-F2AED29E85C0}" type="datetimeFigureOut">
              <a:rPr lang="de-CH" smtClean="0"/>
              <a:t>04.03.2024</a:t>
            </a:fld>
            <a:endParaRPr lang="de-CH"/>
          </a:p>
        </p:txBody>
      </p:sp>
      <p:sp>
        <p:nvSpPr>
          <p:cNvPr id="4" name="Fußzeilenplatzhalter 3"/>
          <p:cNvSpPr>
            <a:spLocks noGrp="1"/>
          </p:cNvSpPr>
          <p:nvPr>
            <p:ph type="ftr" sz="quarter" idx="2"/>
          </p:nvPr>
        </p:nvSpPr>
        <p:spPr>
          <a:xfrm>
            <a:off x="1" y="9430092"/>
            <a:ext cx="2945659" cy="498135"/>
          </a:xfrm>
          <a:prstGeom prst="rect">
            <a:avLst/>
          </a:prstGeom>
        </p:spPr>
        <p:txBody>
          <a:bodyPr vert="horz" lIns="91440" tIns="45719" rIns="91440" bIns="45719" rtlCol="0" anchor="b"/>
          <a:lstStyle>
            <a:lvl1pPr algn="l">
              <a:defRPr sz="1200"/>
            </a:lvl1pPr>
          </a:lstStyle>
          <a:p>
            <a:endParaRPr lang="de-CH"/>
          </a:p>
        </p:txBody>
      </p:sp>
      <p:sp>
        <p:nvSpPr>
          <p:cNvPr id="5" name="Foliennummernplatzhalter 4"/>
          <p:cNvSpPr>
            <a:spLocks noGrp="1"/>
          </p:cNvSpPr>
          <p:nvPr>
            <p:ph type="sldNum" sz="quarter" idx="3"/>
          </p:nvPr>
        </p:nvSpPr>
        <p:spPr>
          <a:xfrm>
            <a:off x="3850444" y="9430092"/>
            <a:ext cx="2945659" cy="498135"/>
          </a:xfrm>
          <a:prstGeom prst="rect">
            <a:avLst/>
          </a:prstGeom>
        </p:spPr>
        <p:txBody>
          <a:bodyPr vert="horz" lIns="91440" tIns="45719" rIns="91440" bIns="45719" rtlCol="0" anchor="b"/>
          <a:lstStyle>
            <a:lvl1pPr algn="r">
              <a:defRPr sz="1200"/>
            </a:lvl1pPr>
          </a:lstStyle>
          <a:p>
            <a:fld id="{BE62325A-5B74-44C4-B791-DAB42B916E77}" type="slidenum">
              <a:rPr lang="de-CH" smtClean="0"/>
              <a:t>‹Nr.›</a:t>
            </a:fld>
            <a:endParaRPr lang="de-CH"/>
          </a:p>
        </p:txBody>
      </p:sp>
    </p:spTree>
    <p:extLst>
      <p:ext uri="{BB962C8B-B14F-4D97-AF65-F5344CB8AC3E}">
        <p14:creationId xmlns:p14="http://schemas.microsoft.com/office/powerpoint/2010/main" val="612067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6400" cy="496967"/>
          </a:xfrm>
          <a:prstGeom prst="rect">
            <a:avLst/>
          </a:prstGeom>
        </p:spPr>
        <p:txBody>
          <a:bodyPr vert="horz" lIns="91440" tIns="45719" rIns="91440" bIns="45719" rtlCol="0"/>
          <a:lstStyle>
            <a:lvl1pPr algn="l">
              <a:defRPr sz="1200"/>
            </a:lvl1pPr>
          </a:lstStyle>
          <a:p>
            <a:endParaRPr lang="de-CH"/>
          </a:p>
        </p:txBody>
      </p:sp>
      <p:sp>
        <p:nvSpPr>
          <p:cNvPr id="3" name="Datumsplatzhalter 2"/>
          <p:cNvSpPr>
            <a:spLocks noGrp="1"/>
          </p:cNvSpPr>
          <p:nvPr>
            <p:ph type="dt" idx="1"/>
          </p:nvPr>
        </p:nvSpPr>
        <p:spPr>
          <a:xfrm>
            <a:off x="3849688" y="1"/>
            <a:ext cx="2946400" cy="496967"/>
          </a:xfrm>
          <a:prstGeom prst="rect">
            <a:avLst/>
          </a:prstGeom>
        </p:spPr>
        <p:txBody>
          <a:bodyPr vert="horz" lIns="91440" tIns="45719" rIns="91440" bIns="45719" rtlCol="0"/>
          <a:lstStyle>
            <a:lvl1pPr algn="r">
              <a:defRPr sz="1200"/>
            </a:lvl1pPr>
          </a:lstStyle>
          <a:p>
            <a:fld id="{56950C50-0702-4EBE-8E26-2ADEB07E170A}" type="datetimeFigureOut">
              <a:rPr lang="de-CH" smtClean="0"/>
              <a:t>04.03.2024</a:t>
            </a:fld>
            <a:endParaRPr lang="de-CH"/>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19" rIns="91440" bIns="45719" rtlCol="0" anchor="ctr"/>
          <a:lstStyle/>
          <a:p>
            <a:endParaRPr lang="de-CH"/>
          </a:p>
        </p:txBody>
      </p:sp>
      <p:sp>
        <p:nvSpPr>
          <p:cNvPr id="5" name="Notizenplatzhalter 4"/>
          <p:cNvSpPr>
            <a:spLocks noGrp="1"/>
          </p:cNvSpPr>
          <p:nvPr>
            <p:ph type="body" sz="quarter" idx="3"/>
          </p:nvPr>
        </p:nvSpPr>
        <p:spPr>
          <a:xfrm>
            <a:off x="679451" y="4777552"/>
            <a:ext cx="5438775" cy="3909050"/>
          </a:xfrm>
          <a:prstGeom prst="rect">
            <a:avLst/>
          </a:prstGeom>
        </p:spPr>
        <p:txBody>
          <a:bodyPr vert="horz" lIns="91440" tIns="45719" rIns="91440" bIns="45719"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9431258"/>
            <a:ext cx="2946400" cy="496967"/>
          </a:xfrm>
          <a:prstGeom prst="rect">
            <a:avLst/>
          </a:prstGeom>
        </p:spPr>
        <p:txBody>
          <a:bodyPr vert="horz" lIns="91440" tIns="45719" rIns="91440" bIns="45719" rtlCol="0" anchor="b"/>
          <a:lstStyle>
            <a:lvl1pPr algn="l">
              <a:defRPr sz="1200"/>
            </a:lvl1pPr>
          </a:lstStyle>
          <a:p>
            <a:endParaRPr lang="de-CH"/>
          </a:p>
        </p:txBody>
      </p:sp>
      <p:sp>
        <p:nvSpPr>
          <p:cNvPr id="7" name="Foliennummernplatzhalter 6"/>
          <p:cNvSpPr>
            <a:spLocks noGrp="1"/>
          </p:cNvSpPr>
          <p:nvPr>
            <p:ph type="sldNum" sz="quarter" idx="5"/>
          </p:nvPr>
        </p:nvSpPr>
        <p:spPr>
          <a:xfrm>
            <a:off x="3849688" y="9431258"/>
            <a:ext cx="2946400" cy="496967"/>
          </a:xfrm>
          <a:prstGeom prst="rect">
            <a:avLst/>
          </a:prstGeom>
        </p:spPr>
        <p:txBody>
          <a:bodyPr vert="horz" lIns="91440" tIns="45719" rIns="91440" bIns="45719" rtlCol="0" anchor="b"/>
          <a:lstStyle>
            <a:lvl1pPr algn="r">
              <a:defRPr sz="1200"/>
            </a:lvl1pPr>
          </a:lstStyle>
          <a:p>
            <a:fld id="{24A663D5-C00E-4C16-8C8D-2F3689BF23FE}" type="slidenum">
              <a:rPr lang="de-CH" smtClean="0"/>
              <a:t>‹Nr.›</a:t>
            </a:fld>
            <a:endParaRPr lang="de-CH"/>
          </a:p>
        </p:txBody>
      </p:sp>
    </p:spTree>
    <p:extLst>
      <p:ext uri="{BB962C8B-B14F-4D97-AF65-F5344CB8AC3E}">
        <p14:creationId xmlns:p14="http://schemas.microsoft.com/office/powerpoint/2010/main" val="3640027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24A663D5-C00E-4C16-8C8D-2F3689BF23FE}" type="slidenum">
              <a:rPr lang="de-CH" smtClean="0"/>
              <a:t>1</a:t>
            </a:fld>
            <a:endParaRPr lang="de-CH"/>
          </a:p>
        </p:txBody>
      </p:sp>
    </p:spTree>
    <p:extLst>
      <p:ext uri="{BB962C8B-B14F-4D97-AF65-F5344CB8AC3E}">
        <p14:creationId xmlns:p14="http://schemas.microsoft.com/office/powerpoint/2010/main" val="361924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4A663D5-C00E-4C16-8C8D-2F3689BF23FE}" type="slidenum">
              <a:rPr lang="de-CH" smtClean="0"/>
              <a:t>11</a:t>
            </a:fld>
            <a:endParaRPr lang="de-CH"/>
          </a:p>
        </p:txBody>
      </p:sp>
    </p:spTree>
    <p:extLst>
      <p:ext uri="{BB962C8B-B14F-4D97-AF65-F5344CB8AC3E}">
        <p14:creationId xmlns:p14="http://schemas.microsoft.com/office/powerpoint/2010/main" val="1776053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4A663D5-C00E-4C16-8C8D-2F3689BF23FE}" type="slidenum">
              <a:rPr lang="de-CH" smtClean="0"/>
              <a:t>3</a:t>
            </a:fld>
            <a:endParaRPr lang="de-CH"/>
          </a:p>
        </p:txBody>
      </p:sp>
    </p:spTree>
    <p:extLst>
      <p:ext uri="{BB962C8B-B14F-4D97-AF65-F5344CB8AC3E}">
        <p14:creationId xmlns:p14="http://schemas.microsoft.com/office/powerpoint/2010/main" val="271743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4A663D5-C00E-4C16-8C8D-2F3689BF23FE}" type="slidenum">
              <a:rPr lang="de-CH" smtClean="0"/>
              <a:t>4</a:t>
            </a:fld>
            <a:endParaRPr lang="de-CH"/>
          </a:p>
        </p:txBody>
      </p:sp>
    </p:spTree>
    <p:extLst>
      <p:ext uri="{BB962C8B-B14F-4D97-AF65-F5344CB8AC3E}">
        <p14:creationId xmlns:p14="http://schemas.microsoft.com/office/powerpoint/2010/main" val="3923596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4A663D5-C00E-4C16-8C8D-2F3689BF23FE}" type="slidenum">
              <a:rPr lang="de-CH" smtClean="0"/>
              <a:t>5</a:t>
            </a:fld>
            <a:endParaRPr lang="de-CH"/>
          </a:p>
        </p:txBody>
      </p:sp>
    </p:spTree>
    <p:extLst>
      <p:ext uri="{BB962C8B-B14F-4D97-AF65-F5344CB8AC3E}">
        <p14:creationId xmlns:p14="http://schemas.microsoft.com/office/powerpoint/2010/main" val="2933099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4A663D5-C00E-4C16-8C8D-2F3689BF23FE}" type="slidenum">
              <a:rPr lang="de-CH" smtClean="0"/>
              <a:t>6</a:t>
            </a:fld>
            <a:endParaRPr lang="de-CH"/>
          </a:p>
        </p:txBody>
      </p:sp>
    </p:spTree>
    <p:extLst>
      <p:ext uri="{BB962C8B-B14F-4D97-AF65-F5344CB8AC3E}">
        <p14:creationId xmlns:p14="http://schemas.microsoft.com/office/powerpoint/2010/main" val="4326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4A663D5-C00E-4C16-8C8D-2F3689BF23FE}" type="slidenum">
              <a:rPr lang="de-CH" smtClean="0"/>
              <a:t>7</a:t>
            </a:fld>
            <a:endParaRPr lang="de-CH"/>
          </a:p>
        </p:txBody>
      </p:sp>
    </p:spTree>
    <p:extLst>
      <p:ext uri="{BB962C8B-B14F-4D97-AF65-F5344CB8AC3E}">
        <p14:creationId xmlns:p14="http://schemas.microsoft.com/office/powerpoint/2010/main" val="2709646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4A663D5-C00E-4C16-8C8D-2F3689BF23FE}" type="slidenum">
              <a:rPr lang="de-CH" smtClean="0"/>
              <a:t>8</a:t>
            </a:fld>
            <a:endParaRPr lang="de-CH"/>
          </a:p>
        </p:txBody>
      </p:sp>
    </p:spTree>
    <p:extLst>
      <p:ext uri="{BB962C8B-B14F-4D97-AF65-F5344CB8AC3E}">
        <p14:creationId xmlns:p14="http://schemas.microsoft.com/office/powerpoint/2010/main" val="3428925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4A663D5-C00E-4C16-8C8D-2F3689BF23FE}" type="slidenum">
              <a:rPr lang="de-CH" smtClean="0"/>
              <a:t>9</a:t>
            </a:fld>
            <a:endParaRPr lang="de-CH"/>
          </a:p>
        </p:txBody>
      </p:sp>
    </p:spTree>
    <p:extLst>
      <p:ext uri="{BB962C8B-B14F-4D97-AF65-F5344CB8AC3E}">
        <p14:creationId xmlns:p14="http://schemas.microsoft.com/office/powerpoint/2010/main" val="32674142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4A663D5-C00E-4C16-8C8D-2F3689BF23FE}" type="slidenum">
              <a:rPr lang="de-CH" smtClean="0"/>
              <a:t>10</a:t>
            </a:fld>
            <a:endParaRPr lang="de-CH"/>
          </a:p>
        </p:txBody>
      </p:sp>
    </p:spTree>
    <p:extLst>
      <p:ext uri="{BB962C8B-B14F-4D97-AF65-F5344CB8AC3E}">
        <p14:creationId xmlns:p14="http://schemas.microsoft.com/office/powerpoint/2010/main" val="1248371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de-C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de-CH"/>
          </a:p>
        </p:txBody>
      </p:sp>
      <p:sp>
        <p:nvSpPr>
          <p:cNvPr id="4" name="Date Placeholder 3"/>
          <p:cNvSpPr>
            <a:spLocks noGrp="1"/>
          </p:cNvSpPr>
          <p:nvPr>
            <p:ph type="dt" sz="half" idx="10"/>
          </p:nvPr>
        </p:nvSpPr>
        <p:spPr/>
        <p:txBody>
          <a:bodyPr/>
          <a:lstStyle/>
          <a:p>
            <a:r>
              <a:rPr lang="de-DE"/>
              <a:t>‹Nr.›</a:t>
            </a:r>
            <a:endParaRPr lang="de-CH" dirty="0"/>
          </a:p>
        </p:txBody>
      </p:sp>
      <p:sp>
        <p:nvSpPr>
          <p:cNvPr id="5" name="Footer Placeholder 4"/>
          <p:cNvSpPr>
            <a:spLocks noGrp="1"/>
          </p:cNvSpPr>
          <p:nvPr>
            <p:ph type="ftr" sz="quarter" idx="11"/>
          </p:nvPr>
        </p:nvSpPr>
        <p:spPr/>
        <p:txBody>
          <a:bodyPr/>
          <a:lstStyle/>
          <a:p>
            <a:r>
              <a:rPr lang="de-CH"/>
              <a:t>Forum 2022 / chbr </a:t>
            </a:r>
            <a:endParaRPr lang="de-CH" dirty="0"/>
          </a:p>
        </p:txBody>
      </p:sp>
      <p:sp>
        <p:nvSpPr>
          <p:cNvPr id="6" name="Slide Number Placeholder 5"/>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31749627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de-CH"/>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Date Placeholder 3"/>
          <p:cNvSpPr>
            <a:spLocks noGrp="1"/>
          </p:cNvSpPr>
          <p:nvPr>
            <p:ph type="dt" sz="half" idx="10"/>
          </p:nvPr>
        </p:nvSpPr>
        <p:spPr/>
        <p:txBody>
          <a:bodyPr/>
          <a:lstStyle/>
          <a:p>
            <a:r>
              <a:rPr lang="de-DE"/>
              <a:t>‹Nr.›</a:t>
            </a:r>
            <a:endParaRPr lang="de-CH" dirty="0"/>
          </a:p>
        </p:txBody>
      </p:sp>
      <p:sp>
        <p:nvSpPr>
          <p:cNvPr id="5" name="Footer Placeholder 4"/>
          <p:cNvSpPr>
            <a:spLocks noGrp="1"/>
          </p:cNvSpPr>
          <p:nvPr>
            <p:ph type="ftr" sz="quarter" idx="11"/>
          </p:nvPr>
        </p:nvSpPr>
        <p:spPr/>
        <p:txBody>
          <a:bodyPr/>
          <a:lstStyle/>
          <a:p>
            <a:r>
              <a:rPr lang="de-CH"/>
              <a:t>Forum 2022 / chbr </a:t>
            </a:r>
            <a:endParaRPr lang="de-CH" dirty="0"/>
          </a:p>
        </p:txBody>
      </p:sp>
      <p:sp>
        <p:nvSpPr>
          <p:cNvPr id="6" name="Slide Number Placeholder 5"/>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11126175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de-C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Date Placeholder 3"/>
          <p:cNvSpPr>
            <a:spLocks noGrp="1"/>
          </p:cNvSpPr>
          <p:nvPr>
            <p:ph type="dt" sz="half" idx="10"/>
          </p:nvPr>
        </p:nvSpPr>
        <p:spPr/>
        <p:txBody>
          <a:bodyPr/>
          <a:lstStyle/>
          <a:p>
            <a:r>
              <a:rPr lang="de-DE"/>
              <a:t>‹Nr.›</a:t>
            </a:r>
            <a:endParaRPr lang="de-CH" dirty="0"/>
          </a:p>
        </p:txBody>
      </p:sp>
      <p:sp>
        <p:nvSpPr>
          <p:cNvPr id="5" name="Footer Placeholder 4"/>
          <p:cNvSpPr>
            <a:spLocks noGrp="1"/>
          </p:cNvSpPr>
          <p:nvPr>
            <p:ph type="ftr" sz="quarter" idx="11"/>
          </p:nvPr>
        </p:nvSpPr>
        <p:spPr/>
        <p:txBody>
          <a:bodyPr/>
          <a:lstStyle/>
          <a:p>
            <a:r>
              <a:rPr lang="de-CH"/>
              <a:t>Forum 2022 / chbr </a:t>
            </a:r>
            <a:endParaRPr lang="de-CH" dirty="0"/>
          </a:p>
        </p:txBody>
      </p:sp>
      <p:sp>
        <p:nvSpPr>
          <p:cNvPr id="6" name="Slide Number Placeholder 5"/>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38695728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de-CH"/>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p>
            <a:r>
              <a:rPr lang="de-DE"/>
              <a:t>‹Nr.›</a:t>
            </a:r>
            <a:endParaRPr lang="de-CH"/>
          </a:p>
        </p:txBody>
      </p:sp>
      <p:sp>
        <p:nvSpPr>
          <p:cNvPr id="5" name="Fußzeilenplatzhalter 4"/>
          <p:cNvSpPr>
            <a:spLocks noGrp="1"/>
          </p:cNvSpPr>
          <p:nvPr>
            <p:ph type="ftr" sz="quarter" idx="11"/>
          </p:nvPr>
        </p:nvSpPr>
        <p:spPr/>
        <p:txBody>
          <a:bodyPr/>
          <a:lstStyle/>
          <a:p>
            <a:r>
              <a:rPr lang="de-CH"/>
              <a:t>Forum 2022 / chbr </a:t>
            </a:r>
          </a:p>
        </p:txBody>
      </p:sp>
      <p:sp>
        <p:nvSpPr>
          <p:cNvPr id="6" name="Foliennummernplatzhalter 5"/>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463959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r>
              <a:rPr lang="de-DE"/>
              <a:t>‹Nr.›</a:t>
            </a:r>
            <a:endParaRPr lang="de-CH"/>
          </a:p>
        </p:txBody>
      </p:sp>
      <p:sp>
        <p:nvSpPr>
          <p:cNvPr id="5" name="Fußzeilenplatzhalter 4"/>
          <p:cNvSpPr>
            <a:spLocks noGrp="1"/>
          </p:cNvSpPr>
          <p:nvPr>
            <p:ph type="ftr" sz="quarter" idx="11"/>
          </p:nvPr>
        </p:nvSpPr>
        <p:spPr/>
        <p:txBody>
          <a:bodyPr/>
          <a:lstStyle/>
          <a:p>
            <a:r>
              <a:rPr lang="de-CH"/>
              <a:t>Forum 2022 / chbr </a:t>
            </a:r>
          </a:p>
        </p:txBody>
      </p:sp>
      <p:sp>
        <p:nvSpPr>
          <p:cNvPr id="6" name="Foliennummernplatzhalter 5"/>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1327651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CH"/>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r>
              <a:rPr lang="de-DE"/>
              <a:t>‹Nr.›</a:t>
            </a:r>
            <a:endParaRPr lang="de-CH"/>
          </a:p>
        </p:txBody>
      </p:sp>
      <p:sp>
        <p:nvSpPr>
          <p:cNvPr id="5" name="Fußzeilenplatzhalter 4"/>
          <p:cNvSpPr>
            <a:spLocks noGrp="1"/>
          </p:cNvSpPr>
          <p:nvPr>
            <p:ph type="ftr" sz="quarter" idx="11"/>
          </p:nvPr>
        </p:nvSpPr>
        <p:spPr/>
        <p:txBody>
          <a:bodyPr/>
          <a:lstStyle/>
          <a:p>
            <a:r>
              <a:rPr lang="de-CH"/>
              <a:t>Forum 2022 / chbr </a:t>
            </a:r>
          </a:p>
        </p:txBody>
      </p:sp>
      <p:sp>
        <p:nvSpPr>
          <p:cNvPr id="6" name="Foliennummernplatzhalter 5"/>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1477817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p>
            <a:r>
              <a:rPr lang="de-DE"/>
              <a:t>‹Nr.›</a:t>
            </a:r>
            <a:endParaRPr lang="de-CH"/>
          </a:p>
        </p:txBody>
      </p:sp>
      <p:sp>
        <p:nvSpPr>
          <p:cNvPr id="6" name="Fußzeilenplatzhalter 5"/>
          <p:cNvSpPr>
            <a:spLocks noGrp="1"/>
          </p:cNvSpPr>
          <p:nvPr>
            <p:ph type="ftr" sz="quarter" idx="11"/>
          </p:nvPr>
        </p:nvSpPr>
        <p:spPr/>
        <p:txBody>
          <a:bodyPr/>
          <a:lstStyle/>
          <a:p>
            <a:r>
              <a:rPr lang="de-CH"/>
              <a:t>Forum 2022 / chbr </a:t>
            </a:r>
          </a:p>
        </p:txBody>
      </p:sp>
      <p:sp>
        <p:nvSpPr>
          <p:cNvPr id="7" name="Foliennummernplatzhalter 6"/>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1918603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CH"/>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r>
              <a:rPr lang="de-DE"/>
              <a:t>‹Nr.›</a:t>
            </a:r>
            <a:endParaRPr lang="de-CH"/>
          </a:p>
        </p:txBody>
      </p:sp>
      <p:sp>
        <p:nvSpPr>
          <p:cNvPr id="8" name="Fußzeilenplatzhalter 7"/>
          <p:cNvSpPr>
            <a:spLocks noGrp="1"/>
          </p:cNvSpPr>
          <p:nvPr>
            <p:ph type="ftr" sz="quarter" idx="11"/>
          </p:nvPr>
        </p:nvSpPr>
        <p:spPr/>
        <p:txBody>
          <a:bodyPr/>
          <a:lstStyle/>
          <a:p>
            <a:r>
              <a:rPr lang="de-CH"/>
              <a:t>Forum 2022 / chbr </a:t>
            </a:r>
          </a:p>
        </p:txBody>
      </p:sp>
      <p:sp>
        <p:nvSpPr>
          <p:cNvPr id="9" name="Foliennummernplatzhalter 8"/>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110459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p>
            <a:r>
              <a:rPr lang="de-DE"/>
              <a:t>‹Nr.›</a:t>
            </a:r>
            <a:endParaRPr lang="de-CH"/>
          </a:p>
        </p:txBody>
      </p:sp>
      <p:sp>
        <p:nvSpPr>
          <p:cNvPr id="4" name="Fußzeilenplatzhalter 3"/>
          <p:cNvSpPr>
            <a:spLocks noGrp="1"/>
          </p:cNvSpPr>
          <p:nvPr>
            <p:ph type="ftr" sz="quarter" idx="11"/>
          </p:nvPr>
        </p:nvSpPr>
        <p:spPr/>
        <p:txBody>
          <a:bodyPr/>
          <a:lstStyle/>
          <a:p>
            <a:r>
              <a:rPr lang="de-CH"/>
              <a:t>Forum 2022 / chbr </a:t>
            </a:r>
          </a:p>
        </p:txBody>
      </p:sp>
      <p:sp>
        <p:nvSpPr>
          <p:cNvPr id="5" name="Foliennummernplatzhalter 4"/>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18563948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‹Nr.›</a:t>
            </a:r>
            <a:endParaRPr lang="de-CH"/>
          </a:p>
        </p:txBody>
      </p:sp>
      <p:sp>
        <p:nvSpPr>
          <p:cNvPr id="3" name="Fußzeilenplatzhalter 2"/>
          <p:cNvSpPr>
            <a:spLocks noGrp="1"/>
          </p:cNvSpPr>
          <p:nvPr>
            <p:ph type="ftr" sz="quarter" idx="11"/>
          </p:nvPr>
        </p:nvSpPr>
        <p:spPr/>
        <p:txBody>
          <a:bodyPr/>
          <a:lstStyle/>
          <a:p>
            <a:r>
              <a:rPr lang="de-CH"/>
              <a:t>Forum 2022 / chbr </a:t>
            </a:r>
          </a:p>
        </p:txBody>
      </p:sp>
      <p:sp>
        <p:nvSpPr>
          <p:cNvPr id="4" name="Foliennummernplatzhalter 3"/>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4220948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CH"/>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‹Nr.›</a:t>
            </a:r>
            <a:endParaRPr lang="de-CH"/>
          </a:p>
        </p:txBody>
      </p:sp>
      <p:sp>
        <p:nvSpPr>
          <p:cNvPr id="6" name="Fußzeilenplatzhalter 5"/>
          <p:cNvSpPr>
            <a:spLocks noGrp="1"/>
          </p:cNvSpPr>
          <p:nvPr>
            <p:ph type="ftr" sz="quarter" idx="11"/>
          </p:nvPr>
        </p:nvSpPr>
        <p:spPr/>
        <p:txBody>
          <a:bodyPr/>
          <a:lstStyle/>
          <a:p>
            <a:r>
              <a:rPr lang="de-CH"/>
              <a:t>Forum 2022 / chbr </a:t>
            </a:r>
          </a:p>
        </p:txBody>
      </p:sp>
      <p:sp>
        <p:nvSpPr>
          <p:cNvPr id="7" name="Foliennummernplatzhalter 6"/>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421192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de-CH"/>
          </a:p>
        </p:txBody>
      </p:sp>
      <p:sp>
        <p:nvSpPr>
          <p:cNvPr id="3" name="Content Placeholder 2"/>
          <p:cNvSpPr>
            <a:spLocks noGrp="1"/>
          </p:cNvSpPr>
          <p:nvPr>
            <p:ph idx="1"/>
          </p:nvPr>
        </p:nvSpPr>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de-CH" dirty="0"/>
          </a:p>
        </p:txBody>
      </p:sp>
      <p:sp>
        <p:nvSpPr>
          <p:cNvPr id="4" name="Date Placeholder 3"/>
          <p:cNvSpPr>
            <a:spLocks noGrp="1"/>
          </p:cNvSpPr>
          <p:nvPr>
            <p:ph type="dt" sz="half" idx="10"/>
          </p:nvPr>
        </p:nvSpPr>
        <p:spPr/>
        <p:txBody>
          <a:bodyPr/>
          <a:lstStyle/>
          <a:p>
            <a:r>
              <a:rPr lang="de-DE"/>
              <a:t>‹Nr.›</a:t>
            </a:r>
            <a:endParaRPr lang="de-CH" dirty="0"/>
          </a:p>
        </p:txBody>
      </p:sp>
      <p:sp>
        <p:nvSpPr>
          <p:cNvPr id="5" name="Footer Placeholder 4"/>
          <p:cNvSpPr>
            <a:spLocks noGrp="1"/>
          </p:cNvSpPr>
          <p:nvPr>
            <p:ph type="ftr" sz="quarter" idx="11"/>
          </p:nvPr>
        </p:nvSpPr>
        <p:spPr/>
        <p:txBody>
          <a:bodyPr/>
          <a:lstStyle/>
          <a:p>
            <a:r>
              <a:rPr lang="de-CH"/>
              <a:t>Forum 2022 / chbr </a:t>
            </a:r>
            <a:endParaRPr lang="de-CH" dirty="0"/>
          </a:p>
        </p:txBody>
      </p:sp>
      <p:sp>
        <p:nvSpPr>
          <p:cNvPr id="6" name="Slide Number Placeholder 5"/>
          <p:cNvSpPr>
            <a:spLocks noGrp="1"/>
          </p:cNvSpPr>
          <p:nvPr>
            <p:ph type="sldNum" sz="quarter" idx="12"/>
          </p:nvPr>
        </p:nvSpPr>
        <p:spPr/>
        <p:txBody>
          <a:bodyPr/>
          <a:lstStyle/>
          <a:p>
            <a:endParaRPr lang="de-CH" dirty="0"/>
          </a:p>
        </p:txBody>
      </p:sp>
    </p:spTree>
    <p:extLst>
      <p:ext uri="{BB962C8B-B14F-4D97-AF65-F5344CB8AC3E}">
        <p14:creationId xmlns:p14="http://schemas.microsoft.com/office/powerpoint/2010/main" val="10296126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CH"/>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‹Nr.›</a:t>
            </a:r>
            <a:endParaRPr lang="de-CH"/>
          </a:p>
        </p:txBody>
      </p:sp>
      <p:sp>
        <p:nvSpPr>
          <p:cNvPr id="6" name="Fußzeilenplatzhalter 5"/>
          <p:cNvSpPr>
            <a:spLocks noGrp="1"/>
          </p:cNvSpPr>
          <p:nvPr>
            <p:ph type="ftr" sz="quarter" idx="11"/>
          </p:nvPr>
        </p:nvSpPr>
        <p:spPr/>
        <p:txBody>
          <a:bodyPr/>
          <a:lstStyle/>
          <a:p>
            <a:r>
              <a:rPr lang="de-CH"/>
              <a:t>Forum 2022 / chbr </a:t>
            </a:r>
          </a:p>
        </p:txBody>
      </p:sp>
      <p:sp>
        <p:nvSpPr>
          <p:cNvPr id="7" name="Foliennummernplatzhalter 6"/>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2427011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r>
              <a:rPr lang="de-DE"/>
              <a:t>‹Nr.›</a:t>
            </a:r>
            <a:endParaRPr lang="de-CH"/>
          </a:p>
        </p:txBody>
      </p:sp>
      <p:sp>
        <p:nvSpPr>
          <p:cNvPr id="5" name="Fußzeilenplatzhalter 4"/>
          <p:cNvSpPr>
            <a:spLocks noGrp="1"/>
          </p:cNvSpPr>
          <p:nvPr>
            <p:ph type="ftr" sz="quarter" idx="11"/>
          </p:nvPr>
        </p:nvSpPr>
        <p:spPr/>
        <p:txBody>
          <a:bodyPr/>
          <a:lstStyle/>
          <a:p>
            <a:r>
              <a:rPr lang="de-CH"/>
              <a:t>Forum 2022 / chbr </a:t>
            </a:r>
          </a:p>
        </p:txBody>
      </p:sp>
      <p:sp>
        <p:nvSpPr>
          <p:cNvPr id="6" name="Foliennummernplatzhalter 5"/>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33030020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r>
              <a:rPr lang="de-DE"/>
              <a:t>‹Nr.›</a:t>
            </a:r>
            <a:endParaRPr lang="de-CH"/>
          </a:p>
        </p:txBody>
      </p:sp>
      <p:sp>
        <p:nvSpPr>
          <p:cNvPr id="5" name="Fußzeilenplatzhalter 4"/>
          <p:cNvSpPr>
            <a:spLocks noGrp="1"/>
          </p:cNvSpPr>
          <p:nvPr>
            <p:ph type="ftr" sz="quarter" idx="11"/>
          </p:nvPr>
        </p:nvSpPr>
        <p:spPr/>
        <p:txBody>
          <a:bodyPr/>
          <a:lstStyle/>
          <a:p>
            <a:r>
              <a:rPr lang="de-CH"/>
              <a:t>Forum 2022 / chbr </a:t>
            </a:r>
          </a:p>
        </p:txBody>
      </p:sp>
      <p:sp>
        <p:nvSpPr>
          <p:cNvPr id="6" name="Foliennummernplatzhalter 5"/>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3237920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p>
            <a:r>
              <a:rPr lang="de-DE"/>
              <a:t>‹Nr.›</a:t>
            </a:r>
            <a:endParaRPr lang="de-CH"/>
          </a:p>
        </p:txBody>
      </p:sp>
      <p:sp>
        <p:nvSpPr>
          <p:cNvPr id="4" name="Fußzeilenplatzhalter 3"/>
          <p:cNvSpPr>
            <a:spLocks noGrp="1"/>
          </p:cNvSpPr>
          <p:nvPr>
            <p:ph type="ftr" sz="quarter" idx="11"/>
          </p:nvPr>
        </p:nvSpPr>
        <p:spPr/>
        <p:txBody>
          <a:bodyPr/>
          <a:lstStyle/>
          <a:p>
            <a:r>
              <a:rPr lang="de-CH"/>
              <a:t>Forum 2022 / chbr </a:t>
            </a:r>
          </a:p>
        </p:txBody>
      </p:sp>
      <p:sp>
        <p:nvSpPr>
          <p:cNvPr id="5" name="Foliennummernplatzhalter 4"/>
          <p:cNvSpPr>
            <a:spLocks noGrp="1"/>
          </p:cNvSpPr>
          <p:nvPr>
            <p:ph type="sldNum" sz="quarter" idx="12"/>
          </p:nvPr>
        </p:nvSpPr>
        <p:spPr/>
        <p:txBody>
          <a:bodyPr/>
          <a:lstStyle/>
          <a:p>
            <a:fld id="{8995CD47-4D85-40AE-B882-645BC6F5C951}" type="slidenum">
              <a:rPr lang="de-CH" smtClean="0"/>
              <a:t>‹Nr.›</a:t>
            </a:fld>
            <a:endParaRPr lang="de-CH"/>
          </a:p>
        </p:txBody>
      </p:sp>
    </p:spTree>
    <p:extLst>
      <p:ext uri="{BB962C8B-B14F-4D97-AF65-F5344CB8AC3E}">
        <p14:creationId xmlns:p14="http://schemas.microsoft.com/office/powerpoint/2010/main" val="243017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de-C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r>
              <a:rPr lang="de-DE"/>
              <a:t>‹Nr.›</a:t>
            </a:r>
            <a:endParaRPr lang="de-CH" dirty="0"/>
          </a:p>
        </p:txBody>
      </p:sp>
      <p:sp>
        <p:nvSpPr>
          <p:cNvPr id="5" name="Footer Placeholder 4"/>
          <p:cNvSpPr>
            <a:spLocks noGrp="1"/>
          </p:cNvSpPr>
          <p:nvPr>
            <p:ph type="ftr" sz="quarter" idx="11"/>
          </p:nvPr>
        </p:nvSpPr>
        <p:spPr/>
        <p:txBody>
          <a:bodyPr/>
          <a:lstStyle/>
          <a:p>
            <a:r>
              <a:rPr lang="de-CH"/>
              <a:t>Forum 2022 / chbr </a:t>
            </a:r>
            <a:endParaRPr lang="de-CH" dirty="0"/>
          </a:p>
        </p:txBody>
      </p:sp>
      <p:sp>
        <p:nvSpPr>
          <p:cNvPr id="6" name="Slide Number Placeholder 5"/>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3051425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de-CH"/>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5" name="Date Placeholder 4"/>
          <p:cNvSpPr>
            <a:spLocks noGrp="1"/>
          </p:cNvSpPr>
          <p:nvPr>
            <p:ph type="dt" sz="half" idx="10"/>
          </p:nvPr>
        </p:nvSpPr>
        <p:spPr/>
        <p:txBody>
          <a:bodyPr/>
          <a:lstStyle/>
          <a:p>
            <a:r>
              <a:rPr lang="de-DE"/>
              <a:t>‹Nr.›</a:t>
            </a:r>
            <a:endParaRPr lang="de-CH" dirty="0"/>
          </a:p>
        </p:txBody>
      </p:sp>
      <p:sp>
        <p:nvSpPr>
          <p:cNvPr id="6" name="Footer Placeholder 5"/>
          <p:cNvSpPr>
            <a:spLocks noGrp="1"/>
          </p:cNvSpPr>
          <p:nvPr>
            <p:ph type="ftr" sz="quarter" idx="11"/>
          </p:nvPr>
        </p:nvSpPr>
        <p:spPr/>
        <p:txBody>
          <a:bodyPr/>
          <a:lstStyle/>
          <a:p>
            <a:r>
              <a:rPr lang="de-CH"/>
              <a:t>Forum 2022 / chbr </a:t>
            </a:r>
            <a:endParaRPr lang="de-CH" dirty="0"/>
          </a:p>
        </p:txBody>
      </p:sp>
      <p:sp>
        <p:nvSpPr>
          <p:cNvPr id="7" name="Slide Number Placeholder 6"/>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9087090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de-C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7" name="Date Placeholder 6"/>
          <p:cNvSpPr>
            <a:spLocks noGrp="1"/>
          </p:cNvSpPr>
          <p:nvPr>
            <p:ph type="dt" sz="half" idx="10"/>
          </p:nvPr>
        </p:nvSpPr>
        <p:spPr/>
        <p:txBody>
          <a:bodyPr/>
          <a:lstStyle/>
          <a:p>
            <a:r>
              <a:rPr lang="de-DE"/>
              <a:t>‹Nr.›</a:t>
            </a:r>
            <a:endParaRPr lang="de-CH" dirty="0"/>
          </a:p>
        </p:txBody>
      </p:sp>
      <p:sp>
        <p:nvSpPr>
          <p:cNvPr id="8" name="Footer Placeholder 7"/>
          <p:cNvSpPr>
            <a:spLocks noGrp="1"/>
          </p:cNvSpPr>
          <p:nvPr>
            <p:ph type="ftr" sz="quarter" idx="11"/>
          </p:nvPr>
        </p:nvSpPr>
        <p:spPr/>
        <p:txBody>
          <a:bodyPr/>
          <a:lstStyle/>
          <a:p>
            <a:r>
              <a:rPr lang="de-CH"/>
              <a:t>Forum 2022 / chbr </a:t>
            </a:r>
            <a:endParaRPr lang="de-CH" dirty="0"/>
          </a:p>
        </p:txBody>
      </p:sp>
      <p:sp>
        <p:nvSpPr>
          <p:cNvPr id="9" name="Slide Number Placeholder 8"/>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40045561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de-CH"/>
          </a:p>
        </p:txBody>
      </p:sp>
      <p:sp>
        <p:nvSpPr>
          <p:cNvPr id="3" name="Date Placeholder 2"/>
          <p:cNvSpPr>
            <a:spLocks noGrp="1"/>
          </p:cNvSpPr>
          <p:nvPr>
            <p:ph type="dt" sz="half" idx="10"/>
          </p:nvPr>
        </p:nvSpPr>
        <p:spPr/>
        <p:txBody>
          <a:bodyPr/>
          <a:lstStyle/>
          <a:p>
            <a:r>
              <a:rPr lang="de-DE"/>
              <a:t>‹Nr.›</a:t>
            </a:r>
            <a:endParaRPr lang="de-CH" dirty="0"/>
          </a:p>
        </p:txBody>
      </p:sp>
      <p:sp>
        <p:nvSpPr>
          <p:cNvPr id="4" name="Footer Placeholder 3"/>
          <p:cNvSpPr>
            <a:spLocks noGrp="1"/>
          </p:cNvSpPr>
          <p:nvPr>
            <p:ph type="ftr" sz="quarter" idx="11"/>
          </p:nvPr>
        </p:nvSpPr>
        <p:spPr/>
        <p:txBody>
          <a:bodyPr/>
          <a:lstStyle/>
          <a:p>
            <a:r>
              <a:rPr lang="de-CH"/>
              <a:t>Forum 2022 / chbr </a:t>
            </a:r>
            <a:endParaRPr lang="de-CH" dirty="0"/>
          </a:p>
        </p:txBody>
      </p:sp>
      <p:sp>
        <p:nvSpPr>
          <p:cNvPr id="5" name="Slide Number Placeholder 4"/>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13489617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e-DE"/>
              <a:t>‹Nr.›</a:t>
            </a:r>
            <a:endParaRPr lang="de-CH" dirty="0"/>
          </a:p>
        </p:txBody>
      </p:sp>
      <p:sp>
        <p:nvSpPr>
          <p:cNvPr id="3" name="Footer Placeholder 2"/>
          <p:cNvSpPr>
            <a:spLocks noGrp="1"/>
          </p:cNvSpPr>
          <p:nvPr>
            <p:ph type="ftr" sz="quarter" idx="11"/>
          </p:nvPr>
        </p:nvSpPr>
        <p:spPr/>
        <p:txBody>
          <a:bodyPr/>
          <a:lstStyle/>
          <a:p>
            <a:r>
              <a:rPr lang="de-CH"/>
              <a:t>Forum 2022 / chbr </a:t>
            </a:r>
            <a:endParaRPr lang="de-CH" dirty="0"/>
          </a:p>
        </p:txBody>
      </p:sp>
      <p:sp>
        <p:nvSpPr>
          <p:cNvPr id="4" name="Slide Number Placeholder 3"/>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22961444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C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r>
              <a:rPr lang="de-DE"/>
              <a:t>‹Nr.›</a:t>
            </a:r>
            <a:endParaRPr lang="de-CH" dirty="0"/>
          </a:p>
        </p:txBody>
      </p:sp>
      <p:sp>
        <p:nvSpPr>
          <p:cNvPr id="6" name="Footer Placeholder 5"/>
          <p:cNvSpPr>
            <a:spLocks noGrp="1"/>
          </p:cNvSpPr>
          <p:nvPr>
            <p:ph type="ftr" sz="quarter" idx="11"/>
          </p:nvPr>
        </p:nvSpPr>
        <p:spPr/>
        <p:txBody>
          <a:bodyPr/>
          <a:lstStyle/>
          <a:p>
            <a:r>
              <a:rPr lang="de-CH"/>
              <a:t>Forum 2022 / chbr </a:t>
            </a:r>
            <a:endParaRPr lang="de-CH" dirty="0"/>
          </a:p>
        </p:txBody>
      </p:sp>
      <p:sp>
        <p:nvSpPr>
          <p:cNvPr id="7" name="Slide Number Placeholder 6"/>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3276922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C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de-CH"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r>
              <a:rPr lang="de-DE"/>
              <a:t>‹Nr.›</a:t>
            </a:r>
            <a:endParaRPr lang="de-CH" dirty="0"/>
          </a:p>
        </p:txBody>
      </p:sp>
      <p:sp>
        <p:nvSpPr>
          <p:cNvPr id="6" name="Footer Placeholder 5"/>
          <p:cNvSpPr>
            <a:spLocks noGrp="1"/>
          </p:cNvSpPr>
          <p:nvPr>
            <p:ph type="ftr" sz="quarter" idx="11"/>
          </p:nvPr>
        </p:nvSpPr>
        <p:spPr/>
        <p:txBody>
          <a:bodyPr/>
          <a:lstStyle/>
          <a:p>
            <a:r>
              <a:rPr lang="de-CH"/>
              <a:t>Forum 2022 / chbr </a:t>
            </a:r>
            <a:endParaRPr lang="de-CH" dirty="0"/>
          </a:p>
        </p:txBody>
      </p:sp>
      <p:sp>
        <p:nvSpPr>
          <p:cNvPr id="7" name="Slide Number Placeholder 6"/>
          <p:cNvSpPr>
            <a:spLocks noGrp="1"/>
          </p:cNvSpPr>
          <p:nvPr>
            <p:ph type="sldNum" sz="quarter" idx="12"/>
          </p:nvPr>
        </p:nvSpPr>
        <p:spPr/>
        <p:txBody>
          <a:bodyPr/>
          <a:lstStyle/>
          <a:p>
            <a:fld id="{2BFB6E70-72CE-4B03-A802-FE209B096C72}" type="slidenum">
              <a:rPr lang="de-CH" smtClean="0"/>
              <a:t>‹Nr.›</a:t>
            </a:fld>
            <a:endParaRPr lang="de-CH" dirty="0"/>
          </a:p>
        </p:txBody>
      </p:sp>
    </p:spTree>
    <p:extLst>
      <p:ext uri="{BB962C8B-B14F-4D97-AF65-F5344CB8AC3E}">
        <p14:creationId xmlns:p14="http://schemas.microsoft.com/office/powerpoint/2010/main" val="1517619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‹Nr.›</a:t>
            </a:r>
            <a:endParaRPr lang="de-CH"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CH"/>
              <a:t>Forum 2022 / chbr </a:t>
            </a:r>
            <a:endParaRPr lang="de-CH"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B6E70-72CE-4B03-A802-FE209B096C72}" type="slidenum">
              <a:rPr lang="de-CH" smtClean="0"/>
              <a:t>‹Nr.›</a:t>
            </a:fld>
            <a:endParaRPr lang="de-CH" dirty="0"/>
          </a:p>
        </p:txBody>
      </p:sp>
    </p:spTree>
    <p:extLst>
      <p:ext uri="{BB962C8B-B14F-4D97-AF65-F5344CB8AC3E}">
        <p14:creationId xmlns:p14="http://schemas.microsoft.com/office/powerpoint/2010/main" val="1433886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‹Nr.›</a:t>
            </a:r>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CH"/>
              <a:t>Forum 2022 / chbr </a:t>
            </a: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95CD47-4D85-40AE-B882-645BC6F5C951}" type="slidenum">
              <a:rPr lang="de-CH" smtClean="0"/>
              <a:t>‹Nr.›</a:t>
            </a:fld>
            <a:endParaRPr lang="de-CH"/>
          </a:p>
        </p:txBody>
      </p:sp>
    </p:spTree>
    <p:extLst>
      <p:ext uri="{BB962C8B-B14F-4D97-AF65-F5344CB8AC3E}">
        <p14:creationId xmlns:p14="http://schemas.microsoft.com/office/powerpoint/2010/main" val="2952968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omments" Target="../comments/comment2.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omments" Target="../comments/comment4.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omments" Target="../comments/comment5.xml"/><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omments" Target="../comments/commen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9788" y="1905802"/>
            <a:ext cx="11305780" cy="3780623"/>
          </a:xfrm>
        </p:spPr>
        <p:txBody>
          <a:bodyPr anchor="t" anchorCtr="0">
            <a:normAutofit fontScale="90000"/>
          </a:bodyPr>
          <a:lstStyle/>
          <a:p>
            <a:pPr algn="l"/>
            <a:r>
              <a:rPr lang="de-CH" sz="4800" b="1" dirty="0" err="1">
                <a:latin typeface="+mn-lt"/>
              </a:rPr>
              <a:t>How</a:t>
            </a:r>
            <a:r>
              <a:rPr lang="de-CH" sz="4800" b="1" dirty="0">
                <a:latin typeface="+mn-lt"/>
              </a:rPr>
              <a:t> do SAIs </a:t>
            </a:r>
            <a:r>
              <a:rPr lang="de-CH" sz="4800" b="1" dirty="0" err="1">
                <a:latin typeface="+mn-lt"/>
              </a:rPr>
              <a:t>measure</a:t>
            </a:r>
            <a:r>
              <a:rPr lang="de-CH" sz="4800" b="1" dirty="0">
                <a:latin typeface="+mn-lt"/>
              </a:rPr>
              <a:t> </a:t>
            </a:r>
            <a:r>
              <a:rPr lang="de-CH" sz="4800" b="1" dirty="0" err="1">
                <a:latin typeface="+mn-lt"/>
              </a:rPr>
              <a:t>their</a:t>
            </a:r>
            <a:r>
              <a:rPr lang="de-CH" sz="4800" b="1" dirty="0">
                <a:latin typeface="+mn-lt"/>
              </a:rPr>
              <a:t> </a:t>
            </a:r>
            <a:r>
              <a:rPr lang="de-CH" sz="4800" b="1" dirty="0" err="1">
                <a:latin typeface="+mn-lt"/>
              </a:rPr>
              <a:t>performance</a:t>
            </a:r>
            <a:r>
              <a:rPr lang="de-CH" sz="4800" b="1" dirty="0">
                <a:latin typeface="+mn-lt"/>
              </a:rPr>
              <a:t>?</a:t>
            </a:r>
            <a:br>
              <a:rPr lang="de-CH" sz="4000" b="1" dirty="0">
                <a:latin typeface="+mn-lt"/>
              </a:rPr>
            </a:br>
            <a:br>
              <a:rPr lang="de-CH" sz="4000" b="1" dirty="0">
                <a:latin typeface="+mn-lt"/>
              </a:rPr>
            </a:br>
            <a:r>
              <a:rPr lang="de-CH" sz="4400" b="1" dirty="0">
                <a:latin typeface="+mn-lt"/>
              </a:rPr>
              <a:t>Survey </a:t>
            </a:r>
            <a:r>
              <a:rPr lang="de-CH" sz="4400" b="1" dirty="0" err="1">
                <a:latin typeface="+mn-lt"/>
              </a:rPr>
              <a:t>Resultss</a:t>
            </a:r>
            <a:r>
              <a:rPr lang="de-CH" sz="4400" b="1" dirty="0">
                <a:latin typeface="+mn-lt"/>
              </a:rPr>
              <a:t> </a:t>
            </a:r>
            <a:r>
              <a:rPr lang="de-CH" sz="4400" b="1" dirty="0" err="1">
                <a:latin typeface="+mn-lt"/>
              </a:rPr>
              <a:t>from</a:t>
            </a:r>
            <a:r>
              <a:rPr lang="de-CH" sz="4400" b="1" dirty="0">
                <a:latin typeface="+mn-lt"/>
              </a:rPr>
              <a:t> </a:t>
            </a:r>
            <a:r>
              <a:rPr lang="de-CH" sz="4400" b="1" dirty="0" err="1">
                <a:latin typeface="+mn-lt"/>
              </a:rPr>
              <a:t>the</a:t>
            </a:r>
            <a:r>
              <a:rPr lang="de-CH" sz="4400" b="1" dirty="0">
                <a:latin typeface="+mn-lt"/>
              </a:rPr>
              <a:t> annual </a:t>
            </a:r>
            <a:r>
              <a:rPr lang="de-CH" sz="4400" b="1" dirty="0" err="1">
                <a:latin typeface="+mn-lt"/>
              </a:rPr>
              <a:t>meeting</a:t>
            </a:r>
            <a:r>
              <a:rPr lang="de-CH" sz="4400" b="1" dirty="0">
                <a:latin typeface="+mn-lt"/>
              </a:rPr>
              <a:t> </a:t>
            </a:r>
            <a:r>
              <a:rPr lang="de-CH" sz="4400" b="1" dirty="0" err="1">
                <a:latin typeface="+mn-lt"/>
              </a:rPr>
              <a:t>of</a:t>
            </a:r>
            <a:r>
              <a:rPr lang="de-CH" sz="4400" b="1" dirty="0">
                <a:latin typeface="+mn-lt"/>
              </a:rPr>
              <a:t> WGEPPP</a:t>
            </a:r>
            <a:br>
              <a:rPr lang="de-CH" sz="4000" b="1" dirty="0">
                <a:solidFill>
                  <a:schemeClr val="tx1">
                    <a:lumMod val="75000"/>
                    <a:lumOff val="25000"/>
                  </a:schemeClr>
                </a:solidFill>
                <a:latin typeface="+mn-lt"/>
              </a:rPr>
            </a:br>
            <a:br>
              <a:rPr lang="de-CH" sz="4000" b="1" dirty="0">
                <a:solidFill>
                  <a:schemeClr val="tx1">
                    <a:lumMod val="75000"/>
                    <a:lumOff val="25000"/>
                  </a:schemeClr>
                </a:solidFill>
                <a:latin typeface="+mn-lt"/>
              </a:rPr>
            </a:br>
            <a:br>
              <a:rPr lang="de-CH" sz="4900" dirty="0">
                <a:solidFill>
                  <a:schemeClr val="tx1">
                    <a:lumMod val="75000"/>
                    <a:lumOff val="25000"/>
                  </a:schemeClr>
                </a:solidFill>
                <a:latin typeface="+mn-lt"/>
              </a:rPr>
            </a:br>
            <a:endParaRPr lang="de-CH" sz="4900" spc="-40" dirty="0">
              <a:solidFill>
                <a:schemeClr val="tx1">
                  <a:lumMod val="75000"/>
                  <a:lumOff val="25000"/>
                </a:schemeClr>
              </a:solidFill>
              <a:latin typeface="+mn-lt"/>
            </a:endParaRPr>
          </a:p>
        </p:txBody>
      </p:sp>
      <p:sp>
        <p:nvSpPr>
          <p:cNvPr id="3" name="Subtitle 2"/>
          <p:cNvSpPr>
            <a:spLocks noGrp="1"/>
          </p:cNvSpPr>
          <p:nvPr>
            <p:ph type="subTitle" idx="1"/>
          </p:nvPr>
        </p:nvSpPr>
        <p:spPr>
          <a:xfrm>
            <a:off x="519788" y="4608909"/>
            <a:ext cx="11491360" cy="2155029"/>
          </a:xfrm>
        </p:spPr>
        <p:txBody>
          <a:bodyPr>
            <a:normAutofit/>
          </a:bodyPr>
          <a:lstStyle/>
          <a:p>
            <a:pPr algn="l">
              <a:lnSpc>
                <a:spcPct val="100000"/>
              </a:lnSpc>
              <a:spcBef>
                <a:spcPts val="600"/>
              </a:spcBef>
            </a:pPr>
            <a:r>
              <a:rPr lang="en-US" sz="2800" dirty="0"/>
              <a:t>Andrea Häuptli – Secretary General of WGEPPP</a:t>
            </a:r>
          </a:p>
          <a:p>
            <a:pPr algn="l">
              <a:lnSpc>
                <a:spcPct val="100000"/>
              </a:lnSpc>
              <a:spcBef>
                <a:spcPts val="600"/>
              </a:spcBef>
            </a:pPr>
            <a:endParaRPr lang="en-US" sz="2800" dirty="0"/>
          </a:p>
          <a:p>
            <a:pPr algn="l">
              <a:lnSpc>
                <a:spcPct val="100000"/>
              </a:lnSpc>
              <a:spcBef>
                <a:spcPts val="600"/>
              </a:spcBef>
            </a:pPr>
            <a:r>
              <a:rPr lang="en-US" sz="2800" dirty="0"/>
              <a:t>6 March 2024, Tbilisi </a:t>
            </a:r>
          </a:p>
        </p:txBody>
      </p:sp>
      <p:pic>
        <p:nvPicPr>
          <p:cNvPr id="5" name="Grafik 4"/>
          <p:cNvPicPr>
            <a:picLocks noChangeAspect="1"/>
          </p:cNvPicPr>
          <p:nvPr/>
        </p:nvPicPr>
        <p:blipFill>
          <a:blip r:embed="rId3"/>
          <a:stretch>
            <a:fillRect/>
          </a:stretch>
        </p:blipFill>
        <p:spPr>
          <a:xfrm>
            <a:off x="8811235" y="217300"/>
            <a:ext cx="3096285" cy="1008252"/>
          </a:xfrm>
          <a:prstGeom prst="rect">
            <a:avLst/>
          </a:prstGeom>
        </p:spPr>
      </p:pic>
      <p:pic>
        <p:nvPicPr>
          <p:cNvPr id="9" name="Image 3">
            <a:extLst>
              <a:ext uri="{FF2B5EF4-FFF2-40B4-BE49-F238E27FC236}">
                <a16:creationId xmlns:a16="http://schemas.microsoft.com/office/drawing/2014/main" id="{07547B56-A34B-40C7-A8BB-9E429CAE675B}"/>
              </a:ext>
            </a:extLst>
          </p:cNvPr>
          <p:cNvPicPr/>
          <p:nvPr/>
        </p:nvPicPr>
        <p:blipFill>
          <a:blip r:embed="rId4">
            <a:extLst>
              <a:ext uri="{28A0092B-C50C-407E-A947-70E740481C1C}">
                <a14:useLocalDpi xmlns:a14="http://schemas.microsoft.com/office/drawing/2010/main" val="0"/>
              </a:ext>
            </a:extLst>
          </a:blip>
          <a:stretch>
            <a:fillRect/>
          </a:stretch>
        </p:blipFill>
        <p:spPr>
          <a:xfrm>
            <a:off x="496784" y="223008"/>
            <a:ext cx="5816917" cy="1171955"/>
          </a:xfrm>
          <a:prstGeom prst="rect">
            <a:avLst/>
          </a:prstGeom>
        </p:spPr>
      </p:pic>
    </p:spTree>
    <p:extLst>
      <p:ext uri="{BB962C8B-B14F-4D97-AF65-F5344CB8AC3E}">
        <p14:creationId xmlns:p14="http://schemas.microsoft.com/office/powerpoint/2010/main" val="30964903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rot="2895460">
            <a:off x="11409356" y="292597"/>
            <a:ext cx="806759" cy="369332"/>
          </a:xfrm>
          <a:prstGeom prst="rect">
            <a:avLst/>
          </a:prstGeom>
        </p:spPr>
        <p:txBody>
          <a:bodyPr wrap="none">
            <a:spAutoFit/>
          </a:bodyPr>
          <a:lstStyle/>
          <a:p>
            <a:r>
              <a:rPr lang="de-CH" b="1" dirty="0">
                <a:solidFill>
                  <a:schemeClr val="bg1"/>
                </a:solidFill>
              </a:rPr>
              <a:t>IT-Info</a:t>
            </a:r>
          </a:p>
        </p:txBody>
      </p:sp>
      <p:sp>
        <p:nvSpPr>
          <p:cNvPr id="10" name="Foliennummernplatzhalter 13"/>
          <p:cNvSpPr txBox="1">
            <a:spLocks/>
          </p:cNvSpPr>
          <p:nvPr/>
        </p:nvSpPr>
        <p:spPr>
          <a:xfrm>
            <a:off x="557048" y="6253588"/>
            <a:ext cx="408551" cy="49735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1EAF09B-E2B6-4DD5-955E-8C058FF42045}" type="slidenum">
              <a:rPr lang="de-CH" sz="1400" smtClean="0"/>
              <a:pPr algn="l"/>
              <a:t>10</a:t>
            </a:fld>
            <a:endParaRPr lang="de-CH" sz="1400" dirty="0"/>
          </a:p>
        </p:txBody>
      </p:sp>
      <p:sp>
        <p:nvSpPr>
          <p:cNvPr id="14" name="Titel 1">
            <a:extLst>
              <a:ext uri="{FF2B5EF4-FFF2-40B4-BE49-F238E27FC236}">
                <a16:creationId xmlns:a16="http://schemas.microsoft.com/office/drawing/2014/main" id="{E1AA32FC-BDF4-4C9D-A574-6DA13A9AE268}"/>
              </a:ext>
            </a:extLst>
          </p:cNvPr>
          <p:cNvSpPr txBox="1">
            <a:spLocks/>
          </p:cNvSpPr>
          <p:nvPr/>
        </p:nvSpPr>
        <p:spPr>
          <a:xfrm>
            <a:off x="913800" y="541191"/>
            <a:ext cx="10440000" cy="720000"/>
          </a:xfrm>
          <a:prstGeom prst="rect">
            <a:avLst/>
          </a:prstGeom>
        </p:spPr>
        <p:txBody>
          <a:bodyPr/>
          <a:lstStyle>
            <a:lvl1pPr algn="l" defTabSz="685783" rtl="0" eaLnBrk="1" latinLnBrk="0" hangingPunct="1">
              <a:lnSpc>
                <a:spcPct val="90000"/>
              </a:lnSpc>
              <a:spcBef>
                <a:spcPct val="0"/>
              </a:spcBef>
              <a:buNone/>
              <a:defRPr sz="3200" b="1" kern="1200">
                <a:solidFill>
                  <a:schemeClr val="tx1"/>
                </a:solidFill>
                <a:latin typeface="Calibri" panose="020F0502020204030204" pitchFamily="34" charset="0"/>
                <a:ea typeface="+mj-ea"/>
                <a:cs typeface="Calibri" panose="020F0502020204030204" pitchFamily="34" charset="0"/>
              </a:defRPr>
            </a:lvl1pPr>
          </a:lstStyle>
          <a:p>
            <a:pPr algn="l"/>
            <a: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t>Do we need more standardized performance indicators?</a:t>
            </a:r>
            <a:b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br>
            <a:endPar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p:txBody>
      </p:sp>
      <p:sp>
        <p:nvSpPr>
          <p:cNvPr id="9" name="Textfeld 8">
            <a:extLst>
              <a:ext uri="{FF2B5EF4-FFF2-40B4-BE49-F238E27FC236}">
                <a16:creationId xmlns:a16="http://schemas.microsoft.com/office/drawing/2014/main" id="{22C99068-0828-4798-BB95-9E91C5E5192D}"/>
              </a:ext>
            </a:extLst>
          </p:cNvPr>
          <p:cNvSpPr txBox="1"/>
          <p:nvPr/>
        </p:nvSpPr>
        <p:spPr>
          <a:xfrm>
            <a:off x="6806600" y="2435670"/>
            <a:ext cx="6131560" cy="1938992"/>
          </a:xfrm>
          <a:prstGeom prst="rect">
            <a:avLst/>
          </a:prstGeom>
          <a:noFill/>
        </p:spPr>
        <p:txBody>
          <a:bodyPr wrap="square">
            <a:spAutoFit/>
          </a:bodyPr>
          <a:lstStyle/>
          <a:p>
            <a:r>
              <a:rPr lang="en-US" sz="2400" b="1" dirty="0">
                <a:solidFill>
                  <a:srgbClr val="C00000"/>
                </a:solidFill>
              </a:rPr>
              <a:t>NO</a:t>
            </a:r>
            <a:r>
              <a:rPr lang="en-US" sz="2400" dirty="0">
                <a:solidFill>
                  <a:srgbClr val="C00000"/>
                </a:solidFill>
              </a:rPr>
              <a:t> </a:t>
            </a:r>
            <a:r>
              <a:rPr lang="en-US" sz="2400" dirty="0"/>
              <a:t>     </a:t>
            </a:r>
          </a:p>
          <a:p>
            <a:endParaRPr lang="en-US" sz="2400" dirty="0"/>
          </a:p>
          <a:p>
            <a:pPr marL="285750" indent="-285750">
              <a:buFont typeface="Arial" panose="020B0604020202020204" pitchFamily="34" charset="0"/>
              <a:buChar char="•"/>
            </a:pPr>
            <a:r>
              <a:rPr lang="en-US" sz="2400" dirty="0"/>
              <a:t>SAIs are too different</a:t>
            </a:r>
          </a:p>
          <a:p>
            <a:pPr marL="285750" indent="-285750">
              <a:buFont typeface="Arial" panose="020B0604020202020204" pitchFamily="34" charset="0"/>
              <a:buChar char="•"/>
            </a:pPr>
            <a:r>
              <a:rPr lang="en-US" sz="2400" dirty="0"/>
              <a:t>context varies</a:t>
            </a:r>
          </a:p>
          <a:p>
            <a:pPr marL="285750" indent="-285750">
              <a:buFont typeface="Arial" panose="020B0604020202020204" pitchFamily="34" charset="0"/>
              <a:buChar char="•"/>
            </a:pPr>
            <a:r>
              <a:rPr lang="en-US" sz="2400" dirty="0"/>
              <a:t>exhaustive indicators for performance	</a:t>
            </a:r>
          </a:p>
        </p:txBody>
      </p:sp>
      <p:sp>
        <p:nvSpPr>
          <p:cNvPr id="12" name="Textfeld 11">
            <a:extLst>
              <a:ext uri="{FF2B5EF4-FFF2-40B4-BE49-F238E27FC236}">
                <a16:creationId xmlns:a16="http://schemas.microsoft.com/office/drawing/2014/main" id="{CD0DD44F-63FA-4125-BE1C-78C3E35597E5}"/>
              </a:ext>
            </a:extLst>
          </p:cNvPr>
          <p:cNvSpPr txBox="1"/>
          <p:nvPr/>
        </p:nvSpPr>
        <p:spPr>
          <a:xfrm>
            <a:off x="1096680" y="2437109"/>
            <a:ext cx="6131560" cy="3785652"/>
          </a:xfrm>
          <a:prstGeom prst="rect">
            <a:avLst/>
          </a:prstGeom>
          <a:noFill/>
        </p:spPr>
        <p:txBody>
          <a:bodyPr wrap="square">
            <a:spAutoFit/>
          </a:bodyPr>
          <a:lstStyle/>
          <a:p>
            <a:r>
              <a:rPr lang="en-US" sz="2400" b="1" dirty="0">
                <a:solidFill>
                  <a:schemeClr val="accent6">
                    <a:lumMod val="75000"/>
                  </a:schemeClr>
                </a:solidFill>
              </a:rPr>
              <a:t>YES</a:t>
            </a:r>
            <a:r>
              <a:rPr lang="en-US" sz="2400" dirty="0">
                <a:solidFill>
                  <a:schemeClr val="accent6">
                    <a:lumMod val="75000"/>
                  </a:schemeClr>
                </a:solidFill>
              </a:rPr>
              <a:t> </a:t>
            </a:r>
            <a:r>
              <a:rPr lang="en-US" sz="2400" dirty="0"/>
              <a:t>   </a:t>
            </a:r>
            <a:r>
              <a:rPr lang="en-US" dirty="0"/>
              <a:t>   </a:t>
            </a:r>
          </a:p>
          <a:p>
            <a:endParaRPr lang="en-US" sz="2400" dirty="0"/>
          </a:p>
          <a:p>
            <a:pPr marL="285750" indent="-285750">
              <a:buFont typeface="Arial" panose="020B0604020202020204" pitchFamily="34" charset="0"/>
              <a:buChar char="•"/>
            </a:pPr>
            <a:r>
              <a:rPr lang="en-US" sz="2400" dirty="0"/>
              <a:t>comparability </a:t>
            </a:r>
          </a:p>
          <a:p>
            <a:pPr marL="285750" indent="-285750">
              <a:buFont typeface="Arial" panose="020B0604020202020204" pitchFamily="34" charset="0"/>
              <a:buChar char="•"/>
            </a:pPr>
            <a:r>
              <a:rPr lang="en-US" sz="2400" dirty="0"/>
              <a:t>transparency </a:t>
            </a:r>
          </a:p>
          <a:p>
            <a:pPr marL="285750" indent="-285750">
              <a:buFont typeface="Arial" panose="020B0604020202020204" pitchFamily="34" charset="0"/>
              <a:buChar char="•"/>
            </a:pPr>
            <a:r>
              <a:rPr lang="en-US" sz="2400" dirty="0"/>
              <a:t>accountability	</a:t>
            </a:r>
          </a:p>
          <a:p>
            <a:pPr marL="285750" indent="-285750">
              <a:buFont typeface="Arial" panose="020B0604020202020204" pitchFamily="34" charset="0"/>
              <a:buChar char="•"/>
            </a:pPr>
            <a:r>
              <a:rPr lang="en-US" sz="2400" dirty="0"/>
              <a:t>objective measurement of effectiveness</a:t>
            </a:r>
          </a:p>
          <a:p>
            <a:pPr marL="285750" indent="-285750">
              <a:buFont typeface="Arial" panose="020B0604020202020204" pitchFamily="34" charset="0"/>
              <a:buChar char="•"/>
            </a:pPr>
            <a:r>
              <a:rPr lang="en-US" sz="2400" dirty="0"/>
              <a:t>mutual learning		</a:t>
            </a:r>
          </a:p>
          <a:p>
            <a:pPr marL="285750" indent="-285750">
              <a:buFont typeface="Arial" panose="020B0604020202020204" pitchFamily="34" charset="0"/>
              <a:buChar char="•"/>
            </a:pPr>
            <a:r>
              <a:rPr lang="en-US" sz="2400" dirty="0"/>
              <a:t>strategy development</a:t>
            </a:r>
          </a:p>
          <a:p>
            <a:pPr marL="285750" indent="-285750">
              <a:buFont typeface="Arial" panose="020B0604020202020204" pitchFamily="34" charset="0"/>
              <a:buChar char="•"/>
            </a:pPr>
            <a:r>
              <a:rPr lang="en-US" sz="2400" dirty="0"/>
              <a:t>standardization of SAI’s public value</a:t>
            </a:r>
          </a:p>
          <a:p>
            <a:pPr marL="285750" indent="-285750">
              <a:buFont typeface="Arial" panose="020B0604020202020204" pitchFamily="34" charset="0"/>
              <a:buChar char="•"/>
            </a:pPr>
            <a:r>
              <a:rPr lang="en-US" sz="2400" dirty="0"/>
              <a:t>specification non-financial benefits</a:t>
            </a:r>
            <a:r>
              <a:rPr lang="en-US" dirty="0"/>
              <a:t>	</a:t>
            </a:r>
          </a:p>
        </p:txBody>
      </p:sp>
    </p:spTree>
    <p:extLst>
      <p:ext uri="{BB962C8B-B14F-4D97-AF65-F5344CB8AC3E}">
        <p14:creationId xmlns:p14="http://schemas.microsoft.com/office/powerpoint/2010/main" val="3565771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rot="2895460">
            <a:off x="11409356" y="292597"/>
            <a:ext cx="806759" cy="369332"/>
          </a:xfrm>
          <a:prstGeom prst="rect">
            <a:avLst/>
          </a:prstGeom>
        </p:spPr>
        <p:txBody>
          <a:bodyPr wrap="none">
            <a:spAutoFit/>
          </a:bodyPr>
          <a:lstStyle/>
          <a:p>
            <a:r>
              <a:rPr lang="de-CH" b="1" dirty="0">
                <a:solidFill>
                  <a:schemeClr val="bg1"/>
                </a:solidFill>
              </a:rPr>
              <a:t>IT-Info</a:t>
            </a:r>
          </a:p>
        </p:txBody>
      </p:sp>
      <p:sp>
        <p:nvSpPr>
          <p:cNvPr id="10" name="Foliennummernplatzhalter 13"/>
          <p:cNvSpPr txBox="1">
            <a:spLocks/>
          </p:cNvSpPr>
          <p:nvPr/>
        </p:nvSpPr>
        <p:spPr>
          <a:xfrm>
            <a:off x="557048" y="6253588"/>
            <a:ext cx="408551" cy="49735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1EAF09B-E2B6-4DD5-955E-8C058FF42045}" type="slidenum">
              <a:rPr lang="de-CH" sz="1400" smtClean="0"/>
              <a:pPr algn="l"/>
              <a:t>11</a:t>
            </a:fld>
            <a:endParaRPr lang="de-CH" sz="1400" dirty="0"/>
          </a:p>
        </p:txBody>
      </p:sp>
      <p:sp>
        <p:nvSpPr>
          <p:cNvPr id="14" name="Titel 1">
            <a:extLst>
              <a:ext uri="{FF2B5EF4-FFF2-40B4-BE49-F238E27FC236}">
                <a16:creationId xmlns:a16="http://schemas.microsoft.com/office/drawing/2014/main" id="{E1AA32FC-BDF4-4C9D-A574-6DA13A9AE268}"/>
              </a:ext>
            </a:extLst>
          </p:cNvPr>
          <p:cNvSpPr txBox="1">
            <a:spLocks/>
          </p:cNvSpPr>
          <p:nvPr/>
        </p:nvSpPr>
        <p:spPr>
          <a:xfrm>
            <a:off x="913800" y="541191"/>
            <a:ext cx="10440000" cy="720000"/>
          </a:xfrm>
          <a:prstGeom prst="rect">
            <a:avLst/>
          </a:prstGeom>
        </p:spPr>
        <p:txBody>
          <a:bodyPr/>
          <a:lstStyle>
            <a:lvl1pPr algn="l" defTabSz="685783" rtl="0" eaLnBrk="1" latinLnBrk="0" hangingPunct="1">
              <a:lnSpc>
                <a:spcPct val="90000"/>
              </a:lnSpc>
              <a:spcBef>
                <a:spcPct val="0"/>
              </a:spcBef>
              <a:buNone/>
              <a:defRPr sz="3200" b="1" kern="1200">
                <a:solidFill>
                  <a:schemeClr val="tx1"/>
                </a:solidFill>
                <a:latin typeface="Calibri" panose="020F0502020204030204" pitchFamily="34" charset="0"/>
                <a:ea typeface="+mj-ea"/>
                <a:cs typeface="Calibri" panose="020F0502020204030204" pitchFamily="34" charset="0"/>
              </a:defRPr>
            </a:lvl1pPr>
          </a:lstStyle>
          <a:p>
            <a:pPr algn="l"/>
            <a:endPar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a:p>
            <a:pPr algn="l"/>
            <a:endParaRPr lang="en-GB" sz="4800" dirty="0">
              <a:solidFill>
                <a:sysClr val="windowText" lastClr="000000"/>
              </a:solidFill>
            </a:endParaRPr>
          </a:p>
          <a:p>
            <a:pPr algn="l"/>
            <a: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t>Conclusions</a:t>
            </a:r>
            <a:b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br>
            <a:endPar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p:txBody>
      </p:sp>
      <p:pic>
        <p:nvPicPr>
          <p:cNvPr id="7" name="Image 3">
            <a:extLst>
              <a:ext uri="{FF2B5EF4-FFF2-40B4-BE49-F238E27FC236}">
                <a16:creationId xmlns:a16="http://schemas.microsoft.com/office/drawing/2014/main" id="{2AE2B271-99A0-47D3-A58E-F14B996C5002}"/>
              </a:ext>
            </a:extLst>
          </p:cNvPr>
          <p:cNvPicPr/>
          <p:nvPr/>
        </p:nvPicPr>
        <p:blipFill>
          <a:blip r:embed="rId3">
            <a:extLst>
              <a:ext uri="{28A0092B-C50C-407E-A947-70E740481C1C}">
                <a14:useLocalDpi xmlns:a14="http://schemas.microsoft.com/office/drawing/2010/main" val="0"/>
              </a:ext>
            </a:extLst>
          </a:blip>
          <a:stretch>
            <a:fillRect/>
          </a:stretch>
        </p:blipFill>
        <p:spPr>
          <a:xfrm>
            <a:off x="678081" y="207481"/>
            <a:ext cx="5816917" cy="1171955"/>
          </a:xfrm>
          <a:prstGeom prst="rect">
            <a:avLst/>
          </a:prstGeom>
        </p:spPr>
      </p:pic>
      <p:sp>
        <p:nvSpPr>
          <p:cNvPr id="3" name="Textfeld 2">
            <a:extLst>
              <a:ext uri="{FF2B5EF4-FFF2-40B4-BE49-F238E27FC236}">
                <a16:creationId xmlns:a16="http://schemas.microsoft.com/office/drawing/2014/main" id="{CDB29A32-C300-4A88-9912-6EADA1156A8C}"/>
              </a:ext>
            </a:extLst>
          </p:cNvPr>
          <p:cNvSpPr txBox="1"/>
          <p:nvPr/>
        </p:nvSpPr>
        <p:spPr>
          <a:xfrm>
            <a:off x="1127760" y="3007360"/>
            <a:ext cx="9712960" cy="3447098"/>
          </a:xfrm>
          <a:prstGeom prst="rect">
            <a:avLst/>
          </a:prstGeom>
          <a:noFill/>
        </p:spPr>
        <p:txBody>
          <a:bodyPr wrap="square" rtlCol="0">
            <a:spAutoFit/>
          </a:bodyPr>
          <a:lstStyle/>
          <a:p>
            <a:pPr marL="285750" indent="-285750">
              <a:buFont typeface="Arial" panose="020B0604020202020204" pitchFamily="34" charset="0"/>
              <a:buChar char="•"/>
            </a:pPr>
            <a:r>
              <a:rPr lang="de-CH" sz="2000" dirty="0"/>
              <a:t>Survey </a:t>
            </a:r>
            <a:r>
              <a:rPr lang="de-CH" sz="2000" dirty="0" err="1"/>
              <a:t>response</a:t>
            </a:r>
            <a:r>
              <a:rPr lang="de-CH" sz="2000" dirty="0"/>
              <a:t> was limited: </a:t>
            </a:r>
            <a:r>
              <a:rPr lang="de-CH" sz="2000" dirty="0" err="1"/>
              <a:t>enjoy</a:t>
            </a:r>
            <a:r>
              <a:rPr lang="de-CH" sz="2000" dirty="0"/>
              <a:t> </a:t>
            </a:r>
            <a:r>
              <a:rPr lang="de-CH" sz="2000" dirty="0" err="1"/>
              <a:t>the</a:t>
            </a:r>
            <a:r>
              <a:rPr lang="de-CH" sz="2000" dirty="0"/>
              <a:t> </a:t>
            </a:r>
            <a:r>
              <a:rPr lang="de-CH" sz="2000" dirty="0" err="1"/>
              <a:t>results</a:t>
            </a:r>
            <a:r>
              <a:rPr lang="de-CH" sz="2000" dirty="0"/>
              <a:t> </a:t>
            </a:r>
            <a:r>
              <a:rPr lang="de-CH" sz="2000" dirty="0" err="1"/>
              <a:t>with</a:t>
            </a:r>
            <a:r>
              <a:rPr lang="de-CH" sz="2000" dirty="0"/>
              <a:t> </a:t>
            </a:r>
            <a:r>
              <a:rPr lang="de-CH" sz="2000" dirty="0" err="1"/>
              <a:t>caution</a:t>
            </a:r>
            <a:r>
              <a:rPr lang="de-CH" sz="2000" dirty="0"/>
              <a:t>.</a:t>
            </a:r>
          </a:p>
          <a:p>
            <a:pPr marL="285750" indent="-285750">
              <a:buFont typeface="Arial" panose="020B0604020202020204" pitchFamily="34" charset="0"/>
              <a:buChar char="•"/>
            </a:pPr>
            <a:endParaRPr lang="de-CH" sz="2000" dirty="0"/>
          </a:p>
          <a:p>
            <a:pPr marL="285750" indent="-285750">
              <a:buFont typeface="Arial" panose="020B0604020202020204" pitchFamily="34" charset="0"/>
              <a:buChar char="•"/>
            </a:pPr>
            <a:r>
              <a:rPr lang="de-CH" sz="2000" dirty="0" err="1"/>
              <a:t>We</a:t>
            </a:r>
            <a:r>
              <a:rPr lang="de-CH" sz="2000" dirty="0"/>
              <a:t> </a:t>
            </a:r>
            <a:r>
              <a:rPr lang="de-CH" sz="2000" dirty="0" err="1"/>
              <a:t>need</a:t>
            </a:r>
            <a:r>
              <a:rPr lang="de-CH" sz="2000" dirty="0"/>
              <a:t> </a:t>
            </a:r>
            <a:r>
              <a:rPr lang="de-CH" sz="2000" dirty="0" err="1"/>
              <a:t>more</a:t>
            </a:r>
            <a:r>
              <a:rPr lang="de-CH" sz="2000" dirty="0"/>
              <a:t> </a:t>
            </a:r>
            <a:r>
              <a:rPr lang="de-CH" sz="2000" dirty="0" err="1"/>
              <a:t>than</a:t>
            </a:r>
            <a:r>
              <a:rPr lang="de-CH" sz="2000" dirty="0"/>
              <a:t> </a:t>
            </a:r>
            <a:r>
              <a:rPr lang="de-CH" sz="2000" dirty="0" err="1"/>
              <a:t>mere</a:t>
            </a:r>
            <a:r>
              <a:rPr lang="de-CH" sz="2000" dirty="0"/>
              <a:t> </a:t>
            </a:r>
            <a:r>
              <a:rPr lang="de-CH" sz="2000" dirty="0" err="1"/>
              <a:t>output</a:t>
            </a:r>
            <a:r>
              <a:rPr lang="de-CH" sz="2000" dirty="0"/>
              <a:t> </a:t>
            </a:r>
            <a:r>
              <a:rPr lang="de-CH" sz="2000" dirty="0" err="1"/>
              <a:t>measurements</a:t>
            </a:r>
            <a:r>
              <a:rPr lang="de-CH" sz="2000" dirty="0"/>
              <a:t>.</a:t>
            </a:r>
          </a:p>
          <a:p>
            <a:pPr marL="285750" indent="-285750">
              <a:buFont typeface="Arial" panose="020B0604020202020204" pitchFamily="34" charset="0"/>
              <a:buChar char="•"/>
            </a:pPr>
            <a:endParaRPr lang="de-CH" sz="2000" dirty="0"/>
          </a:p>
          <a:p>
            <a:pPr marL="285750" indent="-285750">
              <a:buFont typeface="Arial" panose="020B0604020202020204" pitchFamily="34" charset="0"/>
              <a:buChar char="•"/>
            </a:pPr>
            <a:r>
              <a:rPr lang="de-CH" sz="2000" dirty="0"/>
              <a:t>Lack </a:t>
            </a:r>
            <a:r>
              <a:rPr lang="de-CH" sz="2000" dirty="0" err="1"/>
              <a:t>of</a:t>
            </a:r>
            <a:r>
              <a:rPr lang="de-CH" sz="2000" dirty="0"/>
              <a:t> a </a:t>
            </a:r>
            <a:r>
              <a:rPr lang="de-CH" sz="2000" dirty="0" err="1"/>
              <a:t>general</a:t>
            </a:r>
            <a:r>
              <a:rPr lang="de-CH" sz="2000" dirty="0"/>
              <a:t> benchmark </a:t>
            </a:r>
            <a:r>
              <a:rPr lang="de-CH" sz="2000" dirty="0" err="1"/>
              <a:t>applicable</a:t>
            </a:r>
            <a:r>
              <a:rPr lang="de-CH" sz="2000" dirty="0"/>
              <a:t> </a:t>
            </a:r>
            <a:r>
              <a:rPr lang="de-CH" sz="2000" dirty="0" err="1"/>
              <a:t>to</a:t>
            </a:r>
            <a:r>
              <a:rPr lang="de-CH" sz="2000" dirty="0"/>
              <a:t> all SAIs </a:t>
            </a:r>
            <a:r>
              <a:rPr lang="de-CH" sz="2000" dirty="0" err="1"/>
              <a:t>causes</a:t>
            </a:r>
            <a:r>
              <a:rPr lang="de-CH" sz="2000" dirty="0"/>
              <a:t> </a:t>
            </a:r>
            <a:r>
              <a:rPr lang="de-CH" sz="2000" dirty="0" err="1"/>
              <a:t>difficulty</a:t>
            </a:r>
            <a:r>
              <a:rPr lang="de-CH" sz="2000" dirty="0"/>
              <a:t> </a:t>
            </a:r>
            <a:r>
              <a:rPr lang="de-CH" sz="2000" dirty="0" err="1"/>
              <a:t>to</a:t>
            </a:r>
            <a:r>
              <a:rPr lang="de-CH" sz="2000" dirty="0"/>
              <a:t> </a:t>
            </a:r>
            <a:r>
              <a:rPr lang="de-CH" sz="2000" dirty="0" err="1"/>
              <a:t>judge</a:t>
            </a:r>
            <a:r>
              <a:rPr lang="de-CH" sz="2000" dirty="0"/>
              <a:t> </a:t>
            </a:r>
            <a:r>
              <a:rPr lang="de-CH" sz="2000" dirty="0" err="1"/>
              <a:t>existing</a:t>
            </a:r>
            <a:r>
              <a:rPr lang="de-CH" sz="2000" dirty="0"/>
              <a:t> </a:t>
            </a:r>
            <a:r>
              <a:rPr lang="de-CH" sz="2000" dirty="0" err="1"/>
              <a:t>performance</a:t>
            </a:r>
            <a:r>
              <a:rPr lang="de-CH" sz="2000" dirty="0"/>
              <a:t> </a:t>
            </a:r>
            <a:r>
              <a:rPr lang="de-CH" sz="2000" dirty="0" err="1"/>
              <a:t>indicators</a:t>
            </a:r>
            <a:r>
              <a:rPr lang="de-CH" sz="2000" dirty="0"/>
              <a:t>.</a:t>
            </a:r>
          </a:p>
          <a:p>
            <a:pPr marL="285750" indent="-285750">
              <a:buFont typeface="Arial" panose="020B0604020202020204" pitchFamily="34" charset="0"/>
              <a:buChar char="•"/>
            </a:pPr>
            <a:endParaRPr lang="de-CH" sz="2000" dirty="0"/>
          </a:p>
          <a:p>
            <a:pPr marL="285750" indent="-285750">
              <a:buFont typeface="Arial" panose="020B0604020202020204" pitchFamily="34" charset="0"/>
              <a:buChar char="•"/>
            </a:pPr>
            <a:r>
              <a:rPr lang="de-CH" sz="2000" dirty="0" err="1"/>
              <a:t>What</a:t>
            </a:r>
            <a:r>
              <a:rPr lang="de-CH" sz="2000" dirty="0"/>
              <a:t> </a:t>
            </a:r>
            <a:r>
              <a:rPr lang="de-CH" sz="2000" dirty="0" err="1"/>
              <a:t>indicators</a:t>
            </a:r>
            <a:r>
              <a:rPr lang="de-CH" sz="2000" dirty="0"/>
              <a:t> </a:t>
            </a:r>
            <a:r>
              <a:rPr lang="de-CH" sz="2000" dirty="0" err="1"/>
              <a:t>are</a:t>
            </a:r>
            <a:r>
              <a:rPr lang="de-CH" sz="2000" dirty="0"/>
              <a:t> </a:t>
            </a:r>
            <a:r>
              <a:rPr lang="de-CH" sz="2000" dirty="0" err="1"/>
              <a:t>useful</a:t>
            </a:r>
            <a:r>
              <a:rPr lang="de-CH" sz="2000" dirty="0"/>
              <a:t> </a:t>
            </a:r>
            <a:r>
              <a:rPr lang="de-CH" sz="2000" dirty="0" err="1"/>
              <a:t>for</a:t>
            </a:r>
            <a:r>
              <a:rPr lang="de-CH" sz="2000" dirty="0"/>
              <a:t> </a:t>
            </a:r>
            <a:r>
              <a:rPr lang="de-CH" sz="2000" dirty="0" err="1"/>
              <a:t>the</a:t>
            </a:r>
            <a:r>
              <a:rPr lang="de-CH" sz="2000" dirty="0"/>
              <a:t> </a:t>
            </a:r>
            <a:r>
              <a:rPr lang="de-CH" sz="2000" dirty="0" err="1"/>
              <a:t>broader</a:t>
            </a:r>
            <a:r>
              <a:rPr lang="de-CH" sz="2000" dirty="0"/>
              <a:t> </a:t>
            </a:r>
            <a:r>
              <a:rPr lang="de-CH" sz="2000" dirty="0" err="1"/>
              <a:t>stakeholders</a:t>
            </a:r>
            <a:r>
              <a:rPr lang="de-CH" sz="2000" dirty="0"/>
              <a:t> </a:t>
            </a:r>
            <a:r>
              <a:rPr lang="de-CH" sz="2000" dirty="0" err="1"/>
              <a:t>of</a:t>
            </a:r>
            <a:r>
              <a:rPr lang="de-CH" sz="2000" dirty="0"/>
              <a:t> SAIs?</a:t>
            </a:r>
          </a:p>
          <a:p>
            <a:pPr marL="285750" indent="-285750">
              <a:buFont typeface="Arial" panose="020B0604020202020204" pitchFamily="34" charset="0"/>
              <a:buChar char="•"/>
            </a:pPr>
            <a:endParaRPr lang="de-CH" sz="2000" dirty="0"/>
          </a:p>
          <a:p>
            <a:pPr marL="285750" indent="-285750">
              <a:buFont typeface="Arial" panose="020B0604020202020204" pitchFamily="34" charset="0"/>
              <a:buChar char="•"/>
            </a:pPr>
            <a:r>
              <a:rPr lang="de-CH" sz="2000" dirty="0"/>
              <a:t>SAIs </a:t>
            </a:r>
            <a:r>
              <a:rPr lang="de-CH" sz="2000" dirty="0" err="1"/>
              <a:t>are</a:t>
            </a:r>
            <a:r>
              <a:rPr lang="de-CH" sz="2000" dirty="0"/>
              <a:t> </a:t>
            </a:r>
            <a:r>
              <a:rPr lang="de-CH" sz="2000" dirty="0" err="1"/>
              <a:t>genereally</a:t>
            </a:r>
            <a:r>
              <a:rPr lang="de-CH" sz="2000" dirty="0"/>
              <a:t> </a:t>
            </a:r>
            <a:r>
              <a:rPr lang="de-CH" sz="2000" dirty="0" err="1"/>
              <a:t>interested</a:t>
            </a:r>
            <a:r>
              <a:rPr lang="de-CH" sz="2000" dirty="0"/>
              <a:t> in </a:t>
            </a:r>
            <a:r>
              <a:rPr lang="de-CH" sz="2000" dirty="0" err="1"/>
              <a:t>guidance</a:t>
            </a:r>
            <a:r>
              <a:rPr lang="de-CH" sz="2000" dirty="0"/>
              <a:t> on a </a:t>
            </a:r>
            <a:r>
              <a:rPr lang="de-CH" sz="2000" dirty="0" err="1"/>
              <a:t>conceptual</a:t>
            </a:r>
            <a:r>
              <a:rPr lang="de-CH" sz="2000" dirty="0"/>
              <a:t> </a:t>
            </a:r>
            <a:r>
              <a:rPr lang="de-CH" sz="2000" dirty="0" err="1"/>
              <a:t>as</a:t>
            </a:r>
            <a:r>
              <a:rPr lang="de-CH" sz="2000" dirty="0"/>
              <a:t> </a:t>
            </a:r>
            <a:r>
              <a:rPr lang="de-CH" sz="2000" dirty="0" err="1"/>
              <a:t>well</a:t>
            </a:r>
            <a:r>
              <a:rPr lang="de-CH" sz="2000" dirty="0"/>
              <a:t> </a:t>
            </a:r>
            <a:r>
              <a:rPr lang="de-CH" sz="2000" dirty="0" err="1"/>
              <a:t>as</a:t>
            </a:r>
            <a:r>
              <a:rPr lang="de-CH" sz="2000" dirty="0"/>
              <a:t> </a:t>
            </a:r>
            <a:r>
              <a:rPr lang="de-CH" sz="2000" dirty="0" err="1"/>
              <a:t>practical</a:t>
            </a:r>
            <a:r>
              <a:rPr lang="de-CH" sz="2000" dirty="0"/>
              <a:t> </a:t>
            </a:r>
            <a:r>
              <a:rPr lang="de-CH" sz="2000" dirty="0" err="1"/>
              <a:t>level</a:t>
            </a:r>
            <a:r>
              <a:rPr lang="de-CH" sz="2000" dirty="0"/>
              <a:t>.</a:t>
            </a:r>
            <a:endParaRPr lang="de-CH" dirty="0"/>
          </a:p>
          <a:p>
            <a:pPr marL="285750" indent="-285750">
              <a:buFont typeface="Arial" panose="020B0604020202020204" pitchFamily="34" charset="0"/>
              <a:buChar char="•"/>
            </a:pPr>
            <a:endParaRPr lang="de-CH" dirty="0"/>
          </a:p>
        </p:txBody>
      </p:sp>
    </p:spTree>
    <p:extLst>
      <p:ext uri="{BB962C8B-B14F-4D97-AF65-F5344CB8AC3E}">
        <p14:creationId xmlns:p14="http://schemas.microsoft.com/office/powerpoint/2010/main" val="37156167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133A0F-C0F2-4C54-A3DC-090034A1ECFF}"/>
              </a:ext>
            </a:extLst>
          </p:cNvPr>
          <p:cNvSpPr>
            <a:spLocks noGrp="1"/>
          </p:cNvSpPr>
          <p:nvPr>
            <p:ph type="title"/>
          </p:nvPr>
        </p:nvSpPr>
        <p:spPr/>
        <p:txBody>
          <a:bodyPr>
            <a:normAutofit/>
          </a:bodyPr>
          <a:lstStyle/>
          <a:p>
            <a:r>
              <a:rPr lang="de-CH" sz="4800" b="1" dirty="0" err="1">
                <a:latin typeface="+mn-lt"/>
              </a:rPr>
              <a:t>Context</a:t>
            </a:r>
            <a:endParaRPr lang="de-CH" sz="4800" b="1" dirty="0">
              <a:latin typeface="+mn-lt"/>
            </a:endParaRPr>
          </a:p>
        </p:txBody>
      </p:sp>
      <p:sp>
        <p:nvSpPr>
          <p:cNvPr id="3" name="Inhaltsplatzhalter 2">
            <a:extLst>
              <a:ext uri="{FF2B5EF4-FFF2-40B4-BE49-F238E27FC236}">
                <a16:creationId xmlns:a16="http://schemas.microsoft.com/office/drawing/2014/main" id="{43629122-A258-4F93-B237-6D02D72339D7}"/>
              </a:ext>
            </a:extLst>
          </p:cNvPr>
          <p:cNvSpPr>
            <a:spLocks noGrp="1"/>
          </p:cNvSpPr>
          <p:nvPr>
            <p:ph idx="1"/>
          </p:nvPr>
        </p:nvSpPr>
        <p:spPr/>
        <p:txBody>
          <a:bodyPr/>
          <a:lstStyle/>
          <a:p>
            <a:r>
              <a:rPr lang="de-CH" dirty="0"/>
              <a:t>The annual </a:t>
            </a:r>
            <a:r>
              <a:rPr lang="de-CH" dirty="0" err="1"/>
              <a:t>meeting</a:t>
            </a:r>
            <a:r>
              <a:rPr lang="de-CH" dirty="0"/>
              <a:t> </a:t>
            </a:r>
            <a:r>
              <a:rPr lang="de-CH" dirty="0" err="1"/>
              <a:t>of</a:t>
            </a:r>
            <a:r>
              <a:rPr lang="de-CH" dirty="0"/>
              <a:t> </a:t>
            </a:r>
            <a:r>
              <a:rPr lang="de-CH" dirty="0" err="1"/>
              <a:t>the</a:t>
            </a:r>
            <a:r>
              <a:rPr lang="de-CH" dirty="0"/>
              <a:t> Working Group on Evaluation </a:t>
            </a:r>
            <a:r>
              <a:rPr lang="de-CH" dirty="0" err="1"/>
              <a:t>of</a:t>
            </a:r>
            <a:r>
              <a:rPr lang="de-CH" dirty="0"/>
              <a:t> Public </a:t>
            </a:r>
            <a:r>
              <a:rPr lang="de-CH" dirty="0" err="1"/>
              <a:t>Policies</a:t>
            </a:r>
            <a:r>
              <a:rPr lang="de-CH" dirty="0"/>
              <a:t> and </a:t>
            </a:r>
            <a:r>
              <a:rPr lang="de-CH" dirty="0" err="1"/>
              <a:t>Programs</a:t>
            </a:r>
            <a:r>
              <a:rPr lang="de-CH" dirty="0"/>
              <a:t> (WGEPPP) </a:t>
            </a:r>
            <a:r>
              <a:rPr lang="de-CH" dirty="0" err="1"/>
              <a:t>took</a:t>
            </a:r>
            <a:r>
              <a:rPr lang="de-CH" dirty="0"/>
              <a:t> </a:t>
            </a:r>
            <a:r>
              <a:rPr lang="de-CH" dirty="0" err="1"/>
              <a:t>place</a:t>
            </a:r>
            <a:r>
              <a:rPr lang="de-CH" dirty="0"/>
              <a:t> in </a:t>
            </a:r>
            <a:r>
              <a:rPr lang="de-CH" dirty="0" err="1"/>
              <a:t>October</a:t>
            </a:r>
            <a:r>
              <a:rPr lang="de-CH" dirty="0"/>
              <a:t> 2023 in Bern</a:t>
            </a:r>
          </a:p>
          <a:p>
            <a:r>
              <a:rPr lang="de-CH" dirty="0"/>
              <a:t>The </a:t>
            </a:r>
            <a:r>
              <a:rPr lang="de-CH" dirty="0" err="1"/>
              <a:t>goal</a:t>
            </a:r>
            <a:r>
              <a:rPr lang="de-CH" dirty="0"/>
              <a:t>: </a:t>
            </a:r>
            <a:r>
              <a:rPr lang="de-CH" dirty="0" err="1"/>
              <a:t>share</a:t>
            </a:r>
            <a:r>
              <a:rPr lang="de-CH" dirty="0"/>
              <a:t> </a:t>
            </a:r>
            <a:r>
              <a:rPr lang="de-CH" dirty="0" err="1"/>
              <a:t>knowledge</a:t>
            </a:r>
            <a:endParaRPr lang="de-CH" dirty="0"/>
          </a:p>
          <a:p>
            <a:r>
              <a:rPr lang="de-CH" dirty="0"/>
              <a:t>Topic: </a:t>
            </a:r>
            <a:r>
              <a:rPr lang="de-CH" dirty="0" err="1"/>
              <a:t>How</a:t>
            </a:r>
            <a:r>
              <a:rPr lang="de-CH" dirty="0"/>
              <a:t> do SAIs </a:t>
            </a:r>
            <a:r>
              <a:rPr lang="de-CH" dirty="0" err="1"/>
              <a:t>measure</a:t>
            </a:r>
            <a:r>
              <a:rPr lang="de-CH" dirty="0"/>
              <a:t> </a:t>
            </a:r>
            <a:r>
              <a:rPr lang="de-CH" dirty="0" err="1"/>
              <a:t>their</a:t>
            </a:r>
            <a:r>
              <a:rPr lang="de-CH" dirty="0"/>
              <a:t> </a:t>
            </a:r>
            <a:r>
              <a:rPr lang="de-CH" dirty="0" err="1"/>
              <a:t>performance</a:t>
            </a:r>
            <a:r>
              <a:rPr lang="de-CH" dirty="0"/>
              <a:t>?</a:t>
            </a:r>
          </a:p>
          <a:p>
            <a:r>
              <a:rPr lang="de-CH" dirty="0"/>
              <a:t>In </a:t>
            </a:r>
            <a:r>
              <a:rPr lang="de-CH" dirty="0" err="1"/>
              <a:t>advance</a:t>
            </a:r>
            <a:r>
              <a:rPr lang="de-CH" dirty="0"/>
              <a:t>, </a:t>
            </a:r>
            <a:r>
              <a:rPr lang="de-CH" dirty="0" err="1"/>
              <a:t>member</a:t>
            </a:r>
            <a:r>
              <a:rPr lang="de-CH" dirty="0"/>
              <a:t> SAIs </a:t>
            </a:r>
            <a:r>
              <a:rPr lang="de-CH" dirty="0" err="1"/>
              <a:t>were</a:t>
            </a:r>
            <a:r>
              <a:rPr lang="de-CH" dirty="0"/>
              <a:t> </a:t>
            </a:r>
            <a:r>
              <a:rPr lang="de-CH" dirty="0" err="1"/>
              <a:t>asked</a:t>
            </a:r>
            <a:r>
              <a:rPr lang="de-CH" dirty="0"/>
              <a:t> </a:t>
            </a:r>
            <a:r>
              <a:rPr lang="de-CH" dirty="0" err="1"/>
              <a:t>to</a:t>
            </a:r>
            <a:r>
              <a:rPr lang="de-CH" dirty="0"/>
              <a:t> </a:t>
            </a:r>
            <a:r>
              <a:rPr lang="de-CH" dirty="0" err="1"/>
              <a:t>complete</a:t>
            </a:r>
            <a:r>
              <a:rPr lang="de-CH" dirty="0"/>
              <a:t> a </a:t>
            </a:r>
            <a:r>
              <a:rPr lang="de-CH" dirty="0" err="1"/>
              <a:t>survey</a:t>
            </a:r>
            <a:endParaRPr lang="de-CH" dirty="0"/>
          </a:p>
          <a:p>
            <a:r>
              <a:rPr lang="de-CH" dirty="0"/>
              <a:t>22 SAIs* </a:t>
            </a:r>
            <a:r>
              <a:rPr lang="de-CH" dirty="0" err="1"/>
              <a:t>completed</a:t>
            </a:r>
            <a:r>
              <a:rPr lang="de-CH" dirty="0"/>
              <a:t> </a:t>
            </a:r>
            <a:r>
              <a:rPr lang="de-CH" dirty="0" err="1"/>
              <a:t>this</a:t>
            </a:r>
            <a:r>
              <a:rPr lang="de-CH" dirty="0"/>
              <a:t> </a:t>
            </a:r>
            <a:r>
              <a:rPr lang="de-CH" dirty="0" err="1"/>
              <a:t>survey</a:t>
            </a:r>
            <a:endParaRPr lang="de-CH" dirty="0"/>
          </a:p>
          <a:p>
            <a:endParaRPr lang="de-CH" dirty="0"/>
          </a:p>
        </p:txBody>
      </p:sp>
      <p:sp>
        <p:nvSpPr>
          <p:cNvPr id="4" name="Fußzeilenplatzhalter 3">
            <a:extLst>
              <a:ext uri="{FF2B5EF4-FFF2-40B4-BE49-F238E27FC236}">
                <a16:creationId xmlns:a16="http://schemas.microsoft.com/office/drawing/2014/main" id="{8405E944-B6FD-4EDE-AF98-835592241E50}"/>
              </a:ext>
            </a:extLst>
          </p:cNvPr>
          <p:cNvSpPr>
            <a:spLocks noGrp="1"/>
          </p:cNvSpPr>
          <p:nvPr>
            <p:ph type="ftr" sz="quarter" idx="11"/>
          </p:nvPr>
        </p:nvSpPr>
        <p:spPr>
          <a:xfrm>
            <a:off x="411061" y="5738070"/>
            <a:ext cx="11316748" cy="754805"/>
          </a:xfrm>
        </p:spPr>
        <p:txBody>
          <a:bodyPr/>
          <a:lstStyle/>
          <a:p>
            <a:pPr algn="l"/>
            <a:r>
              <a:rPr lang="it-CH" sz="2400" baseline="30000" dirty="0">
                <a:effectLst/>
                <a:latin typeface="Arial" panose="020B0604020202020204" pitchFamily="34" charset="0"/>
                <a:ea typeface="Calibri" panose="020F0502020204030204" pitchFamily="34" charset="0"/>
              </a:rPr>
              <a:t>*</a:t>
            </a:r>
            <a:r>
              <a:rPr lang="it-CH" sz="2400" baseline="30000" dirty="0" err="1">
                <a:effectLst/>
                <a:latin typeface="Arial" panose="020B0604020202020204" pitchFamily="34" charset="0"/>
                <a:ea typeface="Calibri" panose="020F0502020204030204" pitchFamily="34" charset="0"/>
              </a:rPr>
              <a:t>Responding</a:t>
            </a:r>
            <a:r>
              <a:rPr lang="it-CH" sz="2400" baseline="30000" dirty="0">
                <a:effectLst/>
                <a:latin typeface="Arial" panose="020B0604020202020204" pitchFamily="34" charset="0"/>
                <a:ea typeface="Calibri" panose="020F0502020204030204" pitchFamily="34" charset="0"/>
              </a:rPr>
              <a:t> </a:t>
            </a:r>
            <a:r>
              <a:rPr lang="it-CH" sz="2400" baseline="30000" dirty="0" err="1">
                <a:effectLst/>
                <a:latin typeface="Arial" panose="020B0604020202020204" pitchFamily="34" charset="0"/>
                <a:ea typeface="Calibri" panose="020F0502020204030204" pitchFamily="34" charset="0"/>
              </a:rPr>
              <a:t>SAIs</a:t>
            </a:r>
            <a:r>
              <a:rPr lang="it-CH" sz="2400" baseline="30000" dirty="0">
                <a:effectLst/>
                <a:latin typeface="Arial" panose="020B0604020202020204" pitchFamily="34" charset="0"/>
                <a:ea typeface="Calibri" panose="020F0502020204030204" pitchFamily="34" charset="0"/>
              </a:rPr>
              <a:t> include: Algeria, Brazil, Bulgaria, </a:t>
            </a:r>
            <a:r>
              <a:rPr lang="en-US" sz="2400" baseline="30000" dirty="0">
                <a:effectLst/>
                <a:latin typeface="Arial" panose="020B0604020202020204" pitchFamily="34" charset="0"/>
                <a:ea typeface="Calibri" panose="020F0502020204030204" pitchFamily="34" charset="0"/>
              </a:rPr>
              <a:t>Denmark</a:t>
            </a:r>
            <a:r>
              <a:rPr lang="it-CH" sz="2400" baseline="30000" dirty="0">
                <a:effectLst/>
                <a:latin typeface="Arial" panose="020B0604020202020204" pitchFamily="34" charset="0"/>
                <a:ea typeface="Calibri" panose="020F0502020204030204" pitchFamily="34" charset="0"/>
              </a:rPr>
              <a:t>, </a:t>
            </a:r>
            <a:r>
              <a:rPr lang="en-US" sz="2400" baseline="30000" dirty="0">
                <a:effectLst/>
                <a:latin typeface="Arial" panose="020B0604020202020204" pitchFamily="34" charset="0"/>
                <a:ea typeface="Calibri" panose="020F0502020204030204" pitchFamily="34" charset="0"/>
              </a:rPr>
              <a:t>European Court of Audit</a:t>
            </a:r>
            <a:r>
              <a:rPr lang="it-CH" sz="2400" baseline="30000" dirty="0">
                <a:effectLst/>
                <a:latin typeface="Arial" panose="020B0604020202020204" pitchFamily="34" charset="0"/>
                <a:ea typeface="Calibri" panose="020F0502020204030204" pitchFamily="34" charset="0"/>
              </a:rPr>
              <a:t>, </a:t>
            </a:r>
            <a:r>
              <a:rPr lang="it-CH" sz="2400" baseline="30000" dirty="0" err="1">
                <a:effectLst/>
                <a:latin typeface="Arial" panose="020B0604020202020204" pitchFamily="34" charset="0"/>
                <a:ea typeface="Calibri" panose="020F0502020204030204" pitchFamily="34" charset="0"/>
              </a:rPr>
              <a:t>Finland</a:t>
            </a:r>
            <a:r>
              <a:rPr lang="it-CH" sz="2400" baseline="30000" dirty="0">
                <a:effectLst/>
                <a:latin typeface="Arial" panose="020B0604020202020204" pitchFamily="34" charset="0"/>
                <a:ea typeface="Calibri" panose="020F0502020204030204" pitchFamily="34" charset="0"/>
              </a:rPr>
              <a:t>, France, </a:t>
            </a:r>
            <a:r>
              <a:rPr lang="it-CH" sz="2400" baseline="30000" dirty="0" err="1">
                <a:effectLst/>
                <a:latin typeface="Arial" panose="020B0604020202020204" pitchFamily="34" charset="0"/>
                <a:ea typeface="Calibri" panose="020F0502020204030204" pitchFamily="34" charset="0"/>
              </a:rPr>
              <a:t>Italy</a:t>
            </a:r>
            <a:r>
              <a:rPr lang="it-CH" sz="2400" baseline="30000" dirty="0">
                <a:effectLst/>
                <a:latin typeface="Arial" panose="020B0604020202020204" pitchFamily="34" charset="0"/>
                <a:ea typeface="Calibri" panose="020F0502020204030204" pitchFamily="34" charset="0"/>
              </a:rPr>
              <a:t>, Kenya, Latvia, Lithuania, Madagascar, New Zealand, Pakistan, Peru, Philippines, </a:t>
            </a:r>
            <a:r>
              <a:rPr lang="it-CH" sz="2400" baseline="30000" dirty="0" err="1">
                <a:effectLst/>
                <a:latin typeface="Arial" panose="020B0604020202020204" pitchFamily="34" charset="0"/>
                <a:ea typeface="Calibri" panose="020F0502020204030204" pitchFamily="34" charset="0"/>
              </a:rPr>
              <a:t>Slovakia</a:t>
            </a:r>
            <a:r>
              <a:rPr lang="it-CH" sz="2400" baseline="30000" dirty="0">
                <a:effectLst/>
                <a:latin typeface="Arial" panose="020B0604020202020204" pitchFamily="34" charset="0"/>
                <a:ea typeface="Calibri" panose="020F0502020204030204" pitchFamily="34" charset="0"/>
              </a:rPr>
              <a:t>, </a:t>
            </a:r>
            <a:r>
              <a:rPr lang="it-CH" sz="2400" baseline="30000" dirty="0" err="1">
                <a:effectLst/>
                <a:latin typeface="Arial" panose="020B0604020202020204" pitchFamily="34" charset="0"/>
                <a:ea typeface="Calibri" panose="020F0502020204030204" pitchFamily="34" charset="0"/>
              </a:rPr>
              <a:t>Spain</a:t>
            </a:r>
            <a:r>
              <a:rPr lang="it-CH" sz="2400" baseline="30000" dirty="0">
                <a:effectLst/>
                <a:latin typeface="Arial" panose="020B0604020202020204" pitchFamily="34" charset="0"/>
                <a:ea typeface="Calibri" panose="020F0502020204030204" pitchFamily="34" charset="0"/>
              </a:rPr>
              <a:t>, </a:t>
            </a:r>
            <a:r>
              <a:rPr lang="it-CH" sz="2400" baseline="30000" dirty="0" err="1">
                <a:effectLst/>
                <a:latin typeface="Arial" panose="020B0604020202020204" pitchFamily="34" charset="0"/>
                <a:ea typeface="Calibri" panose="020F0502020204030204" pitchFamily="34" charset="0"/>
              </a:rPr>
              <a:t>Sweden</a:t>
            </a:r>
            <a:r>
              <a:rPr lang="it-CH" sz="2400" baseline="30000" dirty="0">
                <a:effectLst/>
                <a:latin typeface="Arial" panose="020B0604020202020204" pitchFamily="34" charset="0"/>
                <a:ea typeface="Calibri" panose="020F0502020204030204" pitchFamily="34" charset="0"/>
              </a:rPr>
              <a:t>, </a:t>
            </a:r>
            <a:r>
              <a:rPr lang="it-CH" sz="2400" baseline="30000" dirty="0" err="1">
                <a:effectLst/>
                <a:latin typeface="Arial" panose="020B0604020202020204" pitchFamily="34" charset="0"/>
                <a:ea typeface="Calibri" panose="020F0502020204030204" pitchFamily="34" charset="0"/>
              </a:rPr>
              <a:t>Switzerland</a:t>
            </a:r>
            <a:r>
              <a:rPr lang="it-CH" sz="2400" baseline="30000" dirty="0">
                <a:effectLst/>
                <a:latin typeface="Arial" panose="020B0604020202020204" pitchFamily="34" charset="0"/>
                <a:ea typeface="Calibri" panose="020F0502020204030204" pitchFamily="34" charset="0"/>
              </a:rPr>
              <a:t>, </a:t>
            </a:r>
            <a:r>
              <a:rPr lang="de-CH" sz="2400" baseline="30000" dirty="0">
                <a:effectLst/>
                <a:latin typeface="Arial" panose="020B0604020202020204" pitchFamily="34" charset="0"/>
                <a:ea typeface="Calibri" panose="020F0502020204030204" pitchFamily="34" charset="0"/>
              </a:rPr>
              <a:t>Thailand</a:t>
            </a:r>
            <a:r>
              <a:rPr lang="it-CH" sz="2400" baseline="30000" dirty="0">
                <a:effectLst/>
                <a:latin typeface="Arial" panose="020B0604020202020204" pitchFamily="34" charset="0"/>
                <a:ea typeface="Calibri" panose="020F0502020204030204" pitchFamily="34" charset="0"/>
              </a:rPr>
              <a:t>, </a:t>
            </a:r>
            <a:r>
              <a:rPr lang="de-CH" sz="2400" baseline="30000" dirty="0">
                <a:latin typeface="Arial" panose="020B0604020202020204" pitchFamily="34" charset="0"/>
                <a:ea typeface="Calibri" panose="020F0502020204030204" pitchFamily="34" charset="0"/>
              </a:rPr>
              <a:t>United States</a:t>
            </a:r>
            <a:endParaRPr lang="de-CH" sz="2400" dirty="0"/>
          </a:p>
        </p:txBody>
      </p:sp>
    </p:spTree>
    <p:extLst>
      <p:ext uri="{BB962C8B-B14F-4D97-AF65-F5344CB8AC3E}">
        <p14:creationId xmlns:p14="http://schemas.microsoft.com/office/powerpoint/2010/main" val="3641855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rot="2895460">
            <a:off x="11409356" y="292597"/>
            <a:ext cx="806759" cy="369332"/>
          </a:xfrm>
          <a:prstGeom prst="rect">
            <a:avLst/>
          </a:prstGeom>
        </p:spPr>
        <p:txBody>
          <a:bodyPr wrap="none">
            <a:spAutoFit/>
          </a:bodyPr>
          <a:lstStyle/>
          <a:p>
            <a:r>
              <a:rPr lang="de-CH" b="1" dirty="0">
                <a:solidFill>
                  <a:schemeClr val="bg1"/>
                </a:solidFill>
              </a:rPr>
              <a:t>IT-Info</a:t>
            </a:r>
          </a:p>
        </p:txBody>
      </p:sp>
      <p:sp>
        <p:nvSpPr>
          <p:cNvPr id="10" name="Foliennummernplatzhalter 13"/>
          <p:cNvSpPr txBox="1">
            <a:spLocks/>
          </p:cNvSpPr>
          <p:nvPr/>
        </p:nvSpPr>
        <p:spPr>
          <a:xfrm>
            <a:off x="557048" y="6253588"/>
            <a:ext cx="408551" cy="49735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1EAF09B-E2B6-4DD5-955E-8C058FF42045}" type="slidenum">
              <a:rPr lang="de-CH" sz="1400" smtClean="0"/>
              <a:pPr algn="l"/>
              <a:t>3</a:t>
            </a:fld>
            <a:endParaRPr lang="de-CH" sz="1400" dirty="0"/>
          </a:p>
        </p:txBody>
      </p:sp>
      <p:sp>
        <p:nvSpPr>
          <p:cNvPr id="14" name="Titel 1">
            <a:extLst>
              <a:ext uri="{FF2B5EF4-FFF2-40B4-BE49-F238E27FC236}">
                <a16:creationId xmlns:a16="http://schemas.microsoft.com/office/drawing/2014/main" id="{E1AA32FC-BDF4-4C9D-A574-6DA13A9AE268}"/>
              </a:ext>
            </a:extLst>
          </p:cNvPr>
          <p:cNvSpPr txBox="1">
            <a:spLocks/>
          </p:cNvSpPr>
          <p:nvPr/>
        </p:nvSpPr>
        <p:spPr>
          <a:xfrm>
            <a:off x="913800" y="541191"/>
            <a:ext cx="10440000" cy="720000"/>
          </a:xfrm>
          <a:prstGeom prst="rect">
            <a:avLst/>
          </a:prstGeom>
        </p:spPr>
        <p:txBody>
          <a:bodyPr/>
          <a:lstStyle>
            <a:lvl1pPr algn="l" defTabSz="685783" rtl="0" eaLnBrk="1" latinLnBrk="0" hangingPunct="1">
              <a:lnSpc>
                <a:spcPct val="90000"/>
              </a:lnSpc>
              <a:spcBef>
                <a:spcPct val="0"/>
              </a:spcBef>
              <a:buNone/>
              <a:defRPr sz="3200" b="1" kern="1200">
                <a:solidFill>
                  <a:schemeClr val="tx1"/>
                </a:solidFill>
                <a:latin typeface="Calibri" panose="020F0502020204030204" pitchFamily="34" charset="0"/>
                <a:ea typeface="+mj-ea"/>
                <a:cs typeface="Calibri" panose="020F0502020204030204" pitchFamily="34" charset="0"/>
              </a:defRPr>
            </a:lvl1pPr>
          </a:lstStyle>
          <a:p>
            <a:pPr algn="l"/>
            <a:r>
              <a:rPr lang="de-CH" sz="3600" dirty="0"/>
              <a:t>Output </a:t>
            </a:r>
            <a:r>
              <a:rPr lang="de-CH" sz="3600" dirty="0" err="1"/>
              <a:t>documentation</a:t>
            </a:r>
            <a:r>
              <a:rPr lang="de-CH" sz="3600" dirty="0"/>
              <a:t> and </a:t>
            </a:r>
            <a:r>
              <a:rPr lang="de-CH" sz="3600" dirty="0" err="1"/>
              <a:t>recommendation</a:t>
            </a:r>
            <a:r>
              <a:rPr lang="de-CH" sz="3600" dirty="0"/>
              <a:t> </a:t>
            </a:r>
            <a:r>
              <a:rPr lang="de-CH" sz="3600" dirty="0" err="1"/>
              <a:t>controlling</a:t>
            </a:r>
            <a:r>
              <a:rPr lang="en-GB" sz="3600" dirty="0">
                <a:solidFill>
                  <a:sysClr val="windowText" lastClr="000000"/>
                </a:solidFill>
              </a:rPr>
              <a:t> </a:t>
            </a:r>
            <a:b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br>
            <a:endPar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p:txBody>
      </p:sp>
      <p:graphicFrame>
        <p:nvGraphicFramePr>
          <p:cNvPr id="7" name="Inhaltsplatzhalter 6">
            <a:extLst>
              <a:ext uri="{FF2B5EF4-FFF2-40B4-BE49-F238E27FC236}">
                <a16:creationId xmlns:a16="http://schemas.microsoft.com/office/drawing/2014/main" id="{EBAF2B70-5AFA-40A1-9204-30EAF1F520D7}"/>
              </a:ext>
            </a:extLst>
          </p:cNvPr>
          <p:cNvGraphicFramePr>
            <a:graphicFrameLocks noGrp="1"/>
          </p:cNvGraphicFramePr>
          <p:nvPr>
            <p:ph idx="1"/>
            <p:extLst>
              <p:ext uri="{D42A27DB-BD31-4B8C-83A1-F6EECF244321}">
                <p14:modId xmlns:p14="http://schemas.microsoft.com/office/powerpoint/2010/main" val="433365185"/>
              </p:ext>
            </p:extLst>
          </p:nvPr>
        </p:nvGraphicFramePr>
        <p:xfrm>
          <a:off x="876000" y="1509712"/>
          <a:ext cx="10515600" cy="48466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agramm 7">
            <a:extLst>
              <a:ext uri="{FF2B5EF4-FFF2-40B4-BE49-F238E27FC236}">
                <a16:creationId xmlns:a16="http://schemas.microsoft.com/office/drawing/2014/main" id="{EBAF2B70-5AFA-40A1-9204-30EAF1F520D7}"/>
              </a:ext>
            </a:extLst>
          </p:cNvPr>
          <p:cNvGraphicFramePr>
            <a:graphicFrameLocks/>
          </p:cNvGraphicFramePr>
          <p:nvPr>
            <p:extLst>
              <p:ext uri="{D42A27DB-BD31-4B8C-83A1-F6EECF244321}">
                <p14:modId xmlns:p14="http://schemas.microsoft.com/office/powerpoint/2010/main" val="3796719450"/>
              </p:ext>
            </p:extLst>
          </p:nvPr>
        </p:nvGraphicFramePr>
        <p:xfrm>
          <a:off x="2017312" y="1509712"/>
          <a:ext cx="8965647" cy="5094288"/>
        </p:xfrm>
        <a:graphic>
          <a:graphicData uri="http://schemas.openxmlformats.org/drawingml/2006/chart">
            <c:chart xmlns:c="http://schemas.openxmlformats.org/drawingml/2006/chart" xmlns:r="http://schemas.openxmlformats.org/officeDocument/2006/relationships" r:id="rId4"/>
          </a:graphicData>
        </a:graphic>
      </p:graphicFrame>
      <p:sp>
        <p:nvSpPr>
          <p:cNvPr id="3" name="Geschweifte Klammer links 2">
            <a:extLst>
              <a:ext uri="{FF2B5EF4-FFF2-40B4-BE49-F238E27FC236}">
                <a16:creationId xmlns:a16="http://schemas.microsoft.com/office/drawing/2014/main" id="{6296FCF1-69D4-4A37-AD08-91E0829F89E8}"/>
              </a:ext>
            </a:extLst>
          </p:cNvPr>
          <p:cNvSpPr/>
          <p:nvPr/>
        </p:nvSpPr>
        <p:spPr>
          <a:xfrm>
            <a:off x="4937760" y="2550695"/>
            <a:ext cx="276725" cy="878305"/>
          </a:xfrm>
          <a:prstGeom prst="leftBrace">
            <a:avLst/>
          </a:prstGeom>
          <a:solidFill>
            <a:schemeClr val="bg1"/>
          </a:solidFill>
          <a:ln w="38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CH"/>
          </a:p>
        </p:txBody>
      </p:sp>
    </p:spTree>
    <p:extLst>
      <p:ext uri="{BB962C8B-B14F-4D97-AF65-F5344CB8AC3E}">
        <p14:creationId xmlns:p14="http://schemas.microsoft.com/office/powerpoint/2010/main" val="11578275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rot="2895460">
            <a:off x="11409356" y="292597"/>
            <a:ext cx="806759" cy="369332"/>
          </a:xfrm>
          <a:prstGeom prst="rect">
            <a:avLst/>
          </a:prstGeom>
        </p:spPr>
        <p:txBody>
          <a:bodyPr wrap="none">
            <a:spAutoFit/>
          </a:bodyPr>
          <a:lstStyle/>
          <a:p>
            <a:r>
              <a:rPr lang="de-CH" b="1" dirty="0">
                <a:solidFill>
                  <a:schemeClr val="bg1"/>
                </a:solidFill>
              </a:rPr>
              <a:t>IT-Info</a:t>
            </a:r>
          </a:p>
        </p:txBody>
      </p:sp>
      <p:sp>
        <p:nvSpPr>
          <p:cNvPr id="10" name="Foliennummernplatzhalter 13"/>
          <p:cNvSpPr txBox="1">
            <a:spLocks/>
          </p:cNvSpPr>
          <p:nvPr/>
        </p:nvSpPr>
        <p:spPr>
          <a:xfrm>
            <a:off x="557048" y="6253588"/>
            <a:ext cx="408551" cy="49735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1EAF09B-E2B6-4DD5-955E-8C058FF42045}" type="slidenum">
              <a:rPr lang="de-CH" sz="1400" smtClean="0"/>
              <a:pPr algn="l"/>
              <a:t>4</a:t>
            </a:fld>
            <a:endParaRPr lang="de-CH" sz="1400" dirty="0"/>
          </a:p>
        </p:txBody>
      </p:sp>
      <p:sp>
        <p:nvSpPr>
          <p:cNvPr id="14" name="Titel 1">
            <a:extLst>
              <a:ext uri="{FF2B5EF4-FFF2-40B4-BE49-F238E27FC236}">
                <a16:creationId xmlns:a16="http://schemas.microsoft.com/office/drawing/2014/main" id="{E1AA32FC-BDF4-4C9D-A574-6DA13A9AE268}"/>
              </a:ext>
            </a:extLst>
          </p:cNvPr>
          <p:cNvSpPr txBox="1">
            <a:spLocks/>
          </p:cNvSpPr>
          <p:nvPr/>
        </p:nvSpPr>
        <p:spPr>
          <a:xfrm>
            <a:off x="913800" y="541191"/>
            <a:ext cx="10440000" cy="720000"/>
          </a:xfrm>
          <a:prstGeom prst="rect">
            <a:avLst/>
          </a:prstGeom>
        </p:spPr>
        <p:txBody>
          <a:bodyPr/>
          <a:lstStyle>
            <a:lvl1pPr algn="l" defTabSz="685783" rtl="0" eaLnBrk="1" latinLnBrk="0" hangingPunct="1">
              <a:lnSpc>
                <a:spcPct val="90000"/>
              </a:lnSpc>
              <a:spcBef>
                <a:spcPct val="0"/>
              </a:spcBef>
              <a:buNone/>
              <a:defRPr sz="3200" b="1" kern="1200">
                <a:solidFill>
                  <a:schemeClr val="tx1"/>
                </a:solidFill>
                <a:latin typeface="Calibri" panose="020F0502020204030204" pitchFamily="34" charset="0"/>
                <a:ea typeface="+mj-ea"/>
                <a:cs typeface="Calibri" panose="020F0502020204030204" pitchFamily="34" charset="0"/>
              </a:defRPr>
            </a:lvl1pPr>
          </a:lstStyle>
          <a:p>
            <a:pPr algn="l"/>
            <a:r>
              <a:rPr lang="en-GB" sz="4800" dirty="0">
                <a:solidFill>
                  <a:sysClr val="windowText" lastClr="000000"/>
                </a:solidFill>
              </a:rPr>
              <a:t>Recommendation controlling   </a:t>
            </a:r>
            <a:b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br>
            <a:endPar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p:txBody>
      </p:sp>
      <p:graphicFrame>
        <p:nvGraphicFramePr>
          <p:cNvPr id="7" name="Inhaltsplatzhalter 6">
            <a:extLst>
              <a:ext uri="{FF2B5EF4-FFF2-40B4-BE49-F238E27FC236}">
                <a16:creationId xmlns:a16="http://schemas.microsoft.com/office/drawing/2014/main" id="{EBAF2B70-5AFA-40A1-9204-30EAF1F520D7}"/>
              </a:ext>
            </a:extLst>
          </p:cNvPr>
          <p:cNvGraphicFramePr>
            <a:graphicFrameLocks noGrp="1"/>
          </p:cNvGraphicFramePr>
          <p:nvPr>
            <p:ph idx="1"/>
          </p:nvPr>
        </p:nvGraphicFramePr>
        <p:xfrm>
          <a:off x="876000" y="1509712"/>
          <a:ext cx="10515600" cy="48466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m 8">
            <a:extLst>
              <a:ext uri="{FF2B5EF4-FFF2-40B4-BE49-F238E27FC236}">
                <a16:creationId xmlns:a16="http://schemas.microsoft.com/office/drawing/2014/main" id="{D81C1966-CD32-4AD0-88B3-4393A2955D59}"/>
              </a:ext>
            </a:extLst>
          </p:cNvPr>
          <p:cNvGraphicFramePr>
            <a:graphicFrameLocks/>
          </p:cNvGraphicFramePr>
          <p:nvPr>
            <p:extLst>
              <p:ext uri="{D42A27DB-BD31-4B8C-83A1-F6EECF244321}">
                <p14:modId xmlns:p14="http://schemas.microsoft.com/office/powerpoint/2010/main" val="917122096"/>
              </p:ext>
            </p:extLst>
          </p:nvPr>
        </p:nvGraphicFramePr>
        <p:xfrm>
          <a:off x="2123775" y="1568604"/>
          <a:ext cx="8020050" cy="45910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944205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rot="2895460">
            <a:off x="11409356" y="292597"/>
            <a:ext cx="806759" cy="369332"/>
          </a:xfrm>
          <a:prstGeom prst="rect">
            <a:avLst/>
          </a:prstGeom>
        </p:spPr>
        <p:txBody>
          <a:bodyPr wrap="none">
            <a:spAutoFit/>
          </a:bodyPr>
          <a:lstStyle/>
          <a:p>
            <a:r>
              <a:rPr lang="de-CH" b="1" dirty="0">
                <a:solidFill>
                  <a:schemeClr val="bg1"/>
                </a:solidFill>
              </a:rPr>
              <a:t>IT-Info</a:t>
            </a:r>
          </a:p>
        </p:txBody>
      </p:sp>
      <p:sp>
        <p:nvSpPr>
          <p:cNvPr id="2" name="Fußzeilenplatzhalter 1"/>
          <p:cNvSpPr>
            <a:spLocks noGrp="1"/>
          </p:cNvSpPr>
          <p:nvPr>
            <p:ph type="ftr" sz="quarter" idx="11"/>
          </p:nvPr>
        </p:nvSpPr>
        <p:spPr/>
        <p:txBody>
          <a:bodyPr/>
          <a:lstStyle/>
          <a:p>
            <a:r>
              <a:rPr lang="de-CH" dirty="0"/>
              <a:t>WGEPPP Meeting 9 </a:t>
            </a:r>
            <a:r>
              <a:rPr lang="de-CH" dirty="0" err="1"/>
              <a:t>Oct</a:t>
            </a:r>
            <a:r>
              <a:rPr lang="de-CH" dirty="0"/>
              <a:t> 23</a:t>
            </a:r>
          </a:p>
        </p:txBody>
      </p:sp>
      <p:sp>
        <p:nvSpPr>
          <p:cNvPr id="10" name="Foliennummernplatzhalter 13"/>
          <p:cNvSpPr txBox="1">
            <a:spLocks/>
          </p:cNvSpPr>
          <p:nvPr/>
        </p:nvSpPr>
        <p:spPr>
          <a:xfrm>
            <a:off x="557048" y="6253588"/>
            <a:ext cx="408551" cy="49735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1EAF09B-E2B6-4DD5-955E-8C058FF42045}" type="slidenum">
              <a:rPr lang="de-CH" sz="1400" smtClean="0"/>
              <a:pPr algn="l"/>
              <a:t>5</a:t>
            </a:fld>
            <a:endParaRPr lang="de-CH" sz="1400" dirty="0"/>
          </a:p>
        </p:txBody>
      </p:sp>
      <p:sp>
        <p:nvSpPr>
          <p:cNvPr id="14" name="Titel 1">
            <a:extLst>
              <a:ext uri="{FF2B5EF4-FFF2-40B4-BE49-F238E27FC236}">
                <a16:creationId xmlns:a16="http://schemas.microsoft.com/office/drawing/2014/main" id="{E1AA32FC-BDF4-4C9D-A574-6DA13A9AE268}"/>
              </a:ext>
            </a:extLst>
          </p:cNvPr>
          <p:cNvSpPr txBox="1">
            <a:spLocks/>
          </p:cNvSpPr>
          <p:nvPr/>
        </p:nvSpPr>
        <p:spPr>
          <a:xfrm>
            <a:off x="913800" y="541191"/>
            <a:ext cx="10440000" cy="720000"/>
          </a:xfrm>
          <a:prstGeom prst="rect">
            <a:avLst/>
          </a:prstGeom>
        </p:spPr>
        <p:txBody>
          <a:bodyPr/>
          <a:lstStyle>
            <a:lvl1pPr algn="l" defTabSz="685783" rtl="0" eaLnBrk="1" latinLnBrk="0" hangingPunct="1">
              <a:lnSpc>
                <a:spcPct val="90000"/>
              </a:lnSpc>
              <a:spcBef>
                <a:spcPct val="0"/>
              </a:spcBef>
              <a:buNone/>
              <a:defRPr sz="3200" b="1" kern="1200">
                <a:solidFill>
                  <a:schemeClr val="tx1"/>
                </a:solidFill>
                <a:latin typeface="Calibri" panose="020F0502020204030204" pitchFamily="34" charset="0"/>
                <a:ea typeface="+mj-ea"/>
                <a:cs typeface="Calibri" panose="020F0502020204030204" pitchFamily="34" charset="0"/>
              </a:defRPr>
            </a:lvl1pPr>
          </a:lstStyle>
          <a:p>
            <a:pPr algn="l"/>
            <a:r>
              <a:rPr lang="en-GB" sz="4800" dirty="0">
                <a:solidFill>
                  <a:sysClr val="windowText" lastClr="000000"/>
                </a:solidFill>
              </a:rPr>
              <a:t>Peer reviews </a:t>
            </a:r>
            <a:b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br>
            <a:endPar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p:txBody>
      </p:sp>
      <p:sp>
        <p:nvSpPr>
          <p:cNvPr id="6" name="Inhaltsplatzhalter 5">
            <a:extLst>
              <a:ext uri="{FF2B5EF4-FFF2-40B4-BE49-F238E27FC236}">
                <a16:creationId xmlns:a16="http://schemas.microsoft.com/office/drawing/2014/main" id="{5AF592CE-1F32-4CA0-98D3-B6BE51B9FED0}"/>
              </a:ext>
            </a:extLst>
          </p:cNvPr>
          <p:cNvSpPr>
            <a:spLocks noGrp="1"/>
          </p:cNvSpPr>
          <p:nvPr>
            <p:ph idx="1"/>
          </p:nvPr>
        </p:nvSpPr>
        <p:spPr/>
        <p:txBody>
          <a:bodyPr/>
          <a:lstStyle/>
          <a:p>
            <a:r>
              <a:rPr lang="de-CH" sz="2800" b="1" dirty="0"/>
              <a:t>36%</a:t>
            </a:r>
            <a:r>
              <a:rPr lang="de-CH" sz="2800" dirty="0"/>
              <a:t> </a:t>
            </a:r>
            <a:r>
              <a:rPr lang="de-CH" sz="2800" dirty="0" err="1"/>
              <a:t>of</a:t>
            </a:r>
            <a:r>
              <a:rPr lang="de-CH" sz="2800" dirty="0"/>
              <a:t> </a:t>
            </a:r>
            <a:r>
              <a:rPr lang="de-CH" sz="2800" dirty="0" err="1"/>
              <a:t>the</a:t>
            </a:r>
            <a:r>
              <a:rPr lang="de-CH" sz="2800" dirty="0"/>
              <a:t> </a:t>
            </a:r>
            <a:r>
              <a:rPr lang="de-CH" sz="2800" dirty="0" err="1"/>
              <a:t>surveyed</a:t>
            </a:r>
            <a:r>
              <a:rPr lang="de-CH" sz="2800" dirty="0"/>
              <a:t> SAIs perform external </a:t>
            </a:r>
            <a:r>
              <a:rPr lang="de-CH" sz="2800" dirty="0" err="1"/>
              <a:t>reviews</a:t>
            </a:r>
            <a:r>
              <a:rPr lang="de-CH" sz="2800" dirty="0"/>
              <a:t>.</a:t>
            </a:r>
          </a:p>
          <a:p>
            <a:pPr marL="0" indent="0">
              <a:buNone/>
            </a:pPr>
            <a:endParaRPr lang="de-CH" sz="2800" dirty="0"/>
          </a:p>
          <a:p>
            <a:r>
              <a:rPr lang="de-CH" dirty="0" err="1"/>
              <a:t>Among</a:t>
            </a:r>
            <a:r>
              <a:rPr lang="de-CH" dirty="0"/>
              <a:t> </a:t>
            </a:r>
            <a:r>
              <a:rPr lang="de-CH" dirty="0" err="1"/>
              <a:t>them</a:t>
            </a:r>
            <a:r>
              <a:rPr lang="de-CH" dirty="0"/>
              <a:t>:</a:t>
            </a:r>
          </a:p>
          <a:p>
            <a:pPr lvl="1"/>
            <a:r>
              <a:rPr lang="de-CH" dirty="0"/>
              <a:t>Peer </a:t>
            </a:r>
            <a:r>
              <a:rPr lang="de-CH" dirty="0" err="1"/>
              <a:t>reviews</a:t>
            </a:r>
            <a:r>
              <a:rPr lang="de-CH" dirty="0"/>
              <a:t> </a:t>
            </a:r>
            <a:r>
              <a:rPr lang="de-CH" dirty="0" err="1"/>
              <a:t>by</a:t>
            </a:r>
            <a:r>
              <a:rPr lang="de-CH" dirty="0"/>
              <a:t> an </a:t>
            </a:r>
            <a:r>
              <a:rPr lang="de-CH" dirty="0" err="1"/>
              <a:t>other</a:t>
            </a:r>
            <a:r>
              <a:rPr lang="de-CH" dirty="0"/>
              <a:t> SAI</a:t>
            </a:r>
          </a:p>
          <a:p>
            <a:pPr lvl="1"/>
            <a:r>
              <a:rPr lang="de-CH" dirty="0"/>
              <a:t>University </a:t>
            </a:r>
            <a:r>
              <a:rPr lang="de-CH" dirty="0" err="1"/>
              <a:t>studies</a:t>
            </a:r>
            <a:r>
              <a:rPr lang="de-CH" dirty="0"/>
              <a:t> </a:t>
            </a:r>
          </a:p>
          <a:p>
            <a:pPr lvl="1"/>
            <a:r>
              <a:rPr lang="de-CH" dirty="0"/>
              <a:t>Stakeholder </a:t>
            </a:r>
            <a:r>
              <a:rPr lang="de-CH" dirty="0" err="1"/>
              <a:t>evaluation</a:t>
            </a:r>
            <a:endParaRPr lang="de-CH" dirty="0"/>
          </a:p>
          <a:p>
            <a:pPr lvl="1"/>
            <a:r>
              <a:rPr lang="de-CH" dirty="0"/>
              <a:t>Trust </a:t>
            </a:r>
            <a:r>
              <a:rPr lang="de-CH" dirty="0" err="1"/>
              <a:t>surveys</a:t>
            </a:r>
            <a:r>
              <a:rPr lang="de-CH" dirty="0"/>
              <a:t> </a:t>
            </a:r>
          </a:p>
        </p:txBody>
      </p:sp>
    </p:spTree>
    <p:extLst>
      <p:ext uri="{BB962C8B-B14F-4D97-AF65-F5344CB8AC3E}">
        <p14:creationId xmlns:p14="http://schemas.microsoft.com/office/powerpoint/2010/main" val="1248766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846892"/>
          </a:xfrm>
        </p:spPr>
        <p:txBody>
          <a:bodyPr>
            <a:noAutofit/>
          </a:bodyPr>
          <a:lstStyle/>
          <a:p>
            <a:pPr marL="0" indent="0">
              <a:buClr>
                <a:srgbClr val="FF0000"/>
              </a:buClr>
              <a:buNone/>
            </a:pPr>
            <a:endParaRPr lang="en-GB" sz="2800" dirty="0"/>
          </a:p>
          <a:p>
            <a:pPr lvl="1">
              <a:lnSpc>
                <a:spcPct val="100000"/>
              </a:lnSpc>
              <a:spcBef>
                <a:spcPts val="1200"/>
              </a:spcBef>
              <a:spcAft>
                <a:spcPts val="1200"/>
              </a:spcAft>
              <a:buClr>
                <a:srgbClr val="C00000"/>
              </a:buClr>
              <a:buFont typeface="Wingdings" panose="05000000000000000000" pitchFamily="2" charset="2"/>
              <a:buChar char="§"/>
              <a:tabLst>
                <a:tab pos="534988" algn="l"/>
              </a:tabLst>
            </a:pPr>
            <a:endParaRPr lang="fr-CH" sz="2500" dirty="0">
              <a:solidFill>
                <a:schemeClr val="tx1">
                  <a:lumMod val="75000"/>
                  <a:lumOff val="25000"/>
                </a:schemeClr>
              </a:solidFill>
              <a:cs typeface="Arial" panose="020B0604020202020204" pitchFamily="34" charset="0"/>
            </a:endParaRPr>
          </a:p>
        </p:txBody>
      </p:sp>
      <p:sp>
        <p:nvSpPr>
          <p:cNvPr id="4" name="Rechteck 3"/>
          <p:cNvSpPr/>
          <p:nvPr/>
        </p:nvSpPr>
        <p:spPr>
          <a:xfrm rot="2895460">
            <a:off x="11409356" y="292597"/>
            <a:ext cx="806759" cy="369332"/>
          </a:xfrm>
          <a:prstGeom prst="rect">
            <a:avLst/>
          </a:prstGeom>
        </p:spPr>
        <p:txBody>
          <a:bodyPr wrap="none">
            <a:spAutoFit/>
          </a:bodyPr>
          <a:lstStyle/>
          <a:p>
            <a:r>
              <a:rPr lang="de-CH" b="1" dirty="0">
                <a:solidFill>
                  <a:schemeClr val="bg1"/>
                </a:solidFill>
              </a:rPr>
              <a:t>IT-Info</a:t>
            </a:r>
          </a:p>
        </p:txBody>
      </p:sp>
      <p:sp>
        <p:nvSpPr>
          <p:cNvPr id="10" name="Foliennummernplatzhalter 13"/>
          <p:cNvSpPr txBox="1">
            <a:spLocks/>
          </p:cNvSpPr>
          <p:nvPr/>
        </p:nvSpPr>
        <p:spPr>
          <a:xfrm>
            <a:off x="557048" y="6253588"/>
            <a:ext cx="408551" cy="49735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1EAF09B-E2B6-4DD5-955E-8C058FF42045}" type="slidenum">
              <a:rPr lang="de-CH" sz="1400" smtClean="0"/>
              <a:pPr algn="l"/>
              <a:t>6</a:t>
            </a:fld>
            <a:endParaRPr lang="de-CH" sz="1400" dirty="0"/>
          </a:p>
        </p:txBody>
      </p:sp>
      <p:sp>
        <p:nvSpPr>
          <p:cNvPr id="14" name="Titel 1">
            <a:extLst>
              <a:ext uri="{FF2B5EF4-FFF2-40B4-BE49-F238E27FC236}">
                <a16:creationId xmlns:a16="http://schemas.microsoft.com/office/drawing/2014/main" id="{E1AA32FC-BDF4-4C9D-A574-6DA13A9AE268}"/>
              </a:ext>
            </a:extLst>
          </p:cNvPr>
          <p:cNvSpPr txBox="1">
            <a:spLocks/>
          </p:cNvSpPr>
          <p:nvPr/>
        </p:nvSpPr>
        <p:spPr>
          <a:xfrm>
            <a:off x="900000" y="539999"/>
            <a:ext cx="10440000" cy="1009667"/>
          </a:xfrm>
          <a:prstGeom prst="rect">
            <a:avLst/>
          </a:prstGeom>
        </p:spPr>
        <p:txBody>
          <a:bodyPr/>
          <a:lstStyle>
            <a:lvl1pPr algn="l" defTabSz="685783" rtl="0" eaLnBrk="1" latinLnBrk="0" hangingPunct="1">
              <a:lnSpc>
                <a:spcPct val="90000"/>
              </a:lnSpc>
              <a:spcBef>
                <a:spcPct val="0"/>
              </a:spcBef>
              <a:buNone/>
              <a:defRPr sz="3200" b="1" kern="1200">
                <a:solidFill>
                  <a:schemeClr val="tx1"/>
                </a:solidFill>
                <a:latin typeface="Calibri" panose="020F0502020204030204" pitchFamily="34" charset="0"/>
                <a:ea typeface="+mj-ea"/>
                <a:cs typeface="Calibri" panose="020F0502020204030204" pitchFamily="34" charset="0"/>
              </a:defRPr>
            </a:lvl1pPr>
          </a:lstStyle>
          <a:p>
            <a:pPr marL="0" marR="0" lvl="0" indent="0" algn="l" defTabSz="685783" rtl="0" eaLnBrk="1" fontAlgn="auto" latinLnBrk="0" hangingPunct="1">
              <a:lnSpc>
                <a:spcPct val="90000"/>
              </a:lnSpc>
              <a:spcBef>
                <a:spcPct val="0"/>
              </a:spcBef>
              <a:spcAft>
                <a:spcPts val="0"/>
              </a:spcAft>
              <a:buClrTx/>
              <a:buSzTx/>
              <a:buFontTx/>
              <a:buNone/>
              <a:tabLst/>
              <a:defRPr/>
            </a:pPr>
            <a:r>
              <a:rPr lang="en-GB" sz="4800" dirty="0">
                <a:solidFill>
                  <a:sysClr val="windowText" lastClr="000000"/>
                </a:solidFill>
              </a:rPr>
              <a:t>Impact oriented measurements: financial savings</a:t>
            </a:r>
            <a:endParaRPr kumimoji="0" lang="en-GB" sz="4800" b="1"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p:txBody>
      </p:sp>
      <p:graphicFrame>
        <p:nvGraphicFramePr>
          <p:cNvPr id="7" name="Diagramm 6">
            <a:extLst>
              <a:ext uri="{FF2B5EF4-FFF2-40B4-BE49-F238E27FC236}">
                <a16:creationId xmlns:a16="http://schemas.microsoft.com/office/drawing/2014/main" id="{331C68F4-B24F-416B-ADDA-105525FBF3A6}"/>
              </a:ext>
            </a:extLst>
          </p:cNvPr>
          <p:cNvGraphicFramePr>
            <a:graphicFrameLocks/>
          </p:cNvGraphicFramePr>
          <p:nvPr>
            <p:extLst>
              <p:ext uri="{D42A27DB-BD31-4B8C-83A1-F6EECF244321}">
                <p14:modId xmlns:p14="http://schemas.microsoft.com/office/powerpoint/2010/main" val="483947570"/>
              </p:ext>
            </p:extLst>
          </p:nvPr>
        </p:nvGraphicFramePr>
        <p:xfrm>
          <a:off x="965599" y="2084991"/>
          <a:ext cx="10159601" cy="4328160"/>
        </p:xfrm>
        <a:graphic>
          <a:graphicData uri="http://schemas.openxmlformats.org/drawingml/2006/chart">
            <c:chart xmlns:c="http://schemas.openxmlformats.org/drawingml/2006/chart" xmlns:r="http://schemas.openxmlformats.org/officeDocument/2006/relationships" r:id="rId3"/>
          </a:graphicData>
        </a:graphic>
      </p:graphicFrame>
      <p:sp>
        <p:nvSpPr>
          <p:cNvPr id="9" name="Denkblase: wolkenförmig 8">
            <a:extLst>
              <a:ext uri="{FF2B5EF4-FFF2-40B4-BE49-F238E27FC236}">
                <a16:creationId xmlns:a16="http://schemas.microsoft.com/office/drawing/2014/main" id="{9A48FCB6-24FB-44CD-8DEF-E027DF08664F}"/>
              </a:ext>
            </a:extLst>
          </p:cNvPr>
          <p:cNvSpPr/>
          <p:nvPr/>
        </p:nvSpPr>
        <p:spPr>
          <a:xfrm>
            <a:off x="7403655" y="1776668"/>
            <a:ext cx="4412425" cy="2615290"/>
          </a:xfrm>
          <a:prstGeom prst="cloud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dirty="0">
                <a:solidFill>
                  <a:schemeClr val="tx1"/>
                </a:solidFill>
              </a:rPr>
              <a:t>measurable financial benefits (US)</a:t>
            </a:r>
            <a:br>
              <a:rPr lang="en-US" sz="1400" dirty="0">
                <a:solidFill>
                  <a:schemeClr val="tx1"/>
                </a:solidFill>
              </a:rPr>
            </a:br>
            <a:endParaRPr lang="en-US" sz="1400" dirty="0">
              <a:solidFill>
                <a:schemeClr val="tx1"/>
              </a:solidFill>
            </a:endParaRPr>
          </a:p>
          <a:p>
            <a:r>
              <a:rPr lang="en-US" sz="1400" dirty="0">
                <a:solidFill>
                  <a:schemeClr val="tx1"/>
                </a:solidFill>
              </a:rPr>
              <a:t>benefit-cost-ratio: total expected benefits by total expected costs (Thailand)</a:t>
            </a:r>
          </a:p>
          <a:p>
            <a:endParaRPr lang="en-US" sz="1400" dirty="0">
              <a:solidFill>
                <a:schemeClr val="tx1"/>
              </a:solidFill>
            </a:endParaRPr>
          </a:p>
          <a:p>
            <a:r>
              <a:rPr lang="en-US" sz="1400" dirty="0">
                <a:solidFill>
                  <a:schemeClr val="tx1"/>
                </a:solidFill>
              </a:rPr>
              <a:t>ratio of potential benefits and effective benefits (Brazil)	</a:t>
            </a:r>
            <a:r>
              <a:rPr lang="en-US" dirty="0">
                <a:solidFill>
                  <a:schemeClr val="tx1"/>
                </a:solidFill>
              </a:rPr>
              <a:t>	</a:t>
            </a:r>
          </a:p>
        </p:txBody>
      </p:sp>
    </p:spTree>
    <p:extLst>
      <p:ext uri="{BB962C8B-B14F-4D97-AF65-F5344CB8AC3E}">
        <p14:creationId xmlns:p14="http://schemas.microsoft.com/office/powerpoint/2010/main" val="20757790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rot="2895460">
            <a:off x="11409356" y="292597"/>
            <a:ext cx="806759" cy="369332"/>
          </a:xfrm>
          <a:prstGeom prst="rect">
            <a:avLst/>
          </a:prstGeom>
        </p:spPr>
        <p:txBody>
          <a:bodyPr wrap="none">
            <a:spAutoFit/>
          </a:bodyPr>
          <a:lstStyle/>
          <a:p>
            <a:r>
              <a:rPr lang="de-CH" b="1" dirty="0">
                <a:solidFill>
                  <a:schemeClr val="bg1"/>
                </a:solidFill>
              </a:rPr>
              <a:t>IT-Info</a:t>
            </a:r>
          </a:p>
        </p:txBody>
      </p:sp>
      <p:sp>
        <p:nvSpPr>
          <p:cNvPr id="10" name="Foliennummernplatzhalter 13"/>
          <p:cNvSpPr txBox="1">
            <a:spLocks/>
          </p:cNvSpPr>
          <p:nvPr/>
        </p:nvSpPr>
        <p:spPr>
          <a:xfrm>
            <a:off x="557048" y="6253588"/>
            <a:ext cx="408551" cy="49735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1EAF09B-E2B6-4DD5-955E-8C058FF42045}" type="slidenum">
              <a:rPr lang="de-CH" sz="1400" smtClean="0"/>
              <a:pPr algn="l"/>
              <a:t>7</a:t>
            </a:fld>
            <a:endParaRPr lang="de-CH" sz="1400" dirty="0"/>
          </a:p>
        </p:txBody>
      </p:sp>
      <p:sp>
        <p:nvSpPr>
          <p:cNvPr id="14" name="Titel 1">
            <a:extLst>
              <a:ext uri="{FF2B5EF4-FFF2-40B4-BE49-F238E27FC236}">
                <a16:creationId xmlns:a16="http://schemas.microsoft.com/office/drawing/2014/main" id="{E1AA32FC-BDF4-4C9D-A574-6DA13A9AE268}"/>
              </a:ext>
            </a:extLst>
          </p:cNvPr>
          <p:cNvSpPr txBox="1">
            <a:spLocks/>
          </p:cNvSpPr>
          <p:nvPr/>
        </p:nvSpPr>
        <p:spPr>
          <a:xfrm>
            <a:off x="913800" y="541191"/>
            <a:ext cx="10440000" cy="720000"/>
          </a:xfrm>
          <a:prstGeom prst="rect">
            <a:avLst/>
          </a:prstGeom>
        </p:spPr>
        <p:txBody>
          <a:bodyPr/>
          <a:lstStyle>
            <a:lvl1pPr algn="l" defTabSz="685783" rtl="0" eaLnBrk="1" latinLnBrk="0" hangingPunct="1">
              <a:lnSpc>
                <a:spcPct val="90000"/>
              </a:lnSpc>
              <a:spcBef>
                <a:spcPct val="0"/>
              </a:spcBef>
              <a:buNone/>
              <a:defRPr sz="3200" b="1" kern="1200">
                <a:solidFill>
                  <a:schemeClr val="tx1"/>
                </a:solidFill>
                <a:latin typeface="Calibri" panose="020F0502020204030204" pitchFamily="34" charset="0"/>
                <a:ea typeface="+mj-ea"/>
                <a:cs typeface="Calibri" panose="020F0502020204030204" pitchFamily="34" charset="0"/>
              </a:defRPr>
            </a:lvl1pPr>
          </a:lstStyle>
          <a:p>
            <a:pPr algn="l"/>
            <a:r>
              <a:rPr lang="en-GB" sz="4800" dirty="0">
                <a:solidFill>
                  <a:sysClr val="windowText" lastClr="000000"/>
                </a:solidFill>
              </a:rPr>
              <a:t>Impacts measurements: auditees</a:t>
            </a:r>
            <a:b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br>
            <a:endPar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p:txBody>
      </p:sp>
      <p:graphicFrame>
        <p:nvGraphicFramePr>
          <p:cNvPr id="7" name="Inhaltsplatzhalter 6">
            <a:extLst>
              <a:ext uri="{FF2B5EF4-FFF2-40B4-BE49-F238E27FC236}">
                <a16:creationId xmlns:a16="http://schemas.microsoft.com/office/drawing/2014/main" id="{EBAF2B70-5AFA-40A1-9204-30EAF1F520D7}"/>
              </a:ext>
            </a:extLst>
          </p:cNvPr>
          <p:cNvGraphicFramePr>
            <a:graphicFrameLocks noGrp="1"/>
          </p:cNvGraphicFramePr>
          <p:nvPr>
            <p:ph idx="1"/>
            <p:extLst>
              <p:ext uri="{D42A27DB-BD31-4B8C-83A1-F6EECF244321}">
                <p14:modId xmlns:p14="http://schemas.microsoft.com/office/powerpoint/2010/main" val="3092958406"/>
              </p:ext>
            </p:extLst>
          </p:nvPr>
        </p:nvGraphicFramePr>
        <p:xfrm>
          <a:off x="890784" y="1934678"/>
          <a:ext cx="8590100" cy="44216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Diagramm 11">
            <a:extLst>
              <a:ext uri="{FF2B5EF4-FFF2-40B4-BE49-F238E27FC236}">
                <a16:creationId xmlns:a16="http://schemas.microsoft.com/office/drawing/2014/main" id="{6062176B-C6E8-4977-9CDC-E0728235E643}"/>
              </a:ext>
            </a:extLst>
          </p:cNvPr>
          <p:cNvGraphicFramePr>
            <a:graphicFrameLocks/>
          </p:cNvGraphicFramePr>
          <p:nvPr>
            <p:extLst>
              <p:ext uri="{D42A27DB-BD31-4B8C-83A1-F6EECF244321}">
                <p14:modId xmlns:p14="http://schemas.microsoft.com/office/powerpoint/2010/main" val="1897875242"/>
              </p:ext>
            </p:extLst>
          </p:nvPr>
        </p:nvGraphicFramePr>
        <p:xfrm>
          <a:off x="890784" y="1751939"/>
          <a:ext cx="7536581" cy="4164906"/>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feld 2">
            <a:extLst>
              <a:ext uri="{FF2B5EF4-FFF2-40B4-BE49-F238E27FC236}">
                <a16:creationId xmlns:a16="http://schemas.microsoft.com/office/drawing/2014/main" id="{A908E907-21C1-4474-87EE-1F92207B829B}"/>
              </a:ext>
            </a:extLst>
          </p:cNvPr>
          <p:cNvSpPr txBox="1"/>
          <p:nvPr/>
        </p:nvSpPr>
        <p:spPr>
          <a:xfrm>
            <a:off x="8547234" y="3320716"/>
            <a:ext cx="2569945" cy="1569660"/>
          </a:xfrm>
          <a:prstGeom prst="rect">
            <a:avLst/>
          </a:prstGeom>
          <a:noFill/>
        </p:spPr>
        <p:txBody>
          <a:bodyPr wrap="square" rtlCol="0">
            <a:spAutoFit/>
          </a:bodyPr>
          <a:lstStyle/>
          <a:p>
            <a:r>
              <a:rPr lang="de-CH" sz="2400" dirty="0"/>
              <a:t>41% </a:t>
            </a:r>
            <a:r>
              <a:rPr lang="de-CH" sz="2400" dirty="0" err="1"/>
              <a:t>of</a:t>
            </a:r>
            <a:r>
              <a:rPr lang="de-CH" sz="2400" dirty="0"/>
              <a:t> SAIs </a:t>
            </a:r>
            <a:r>
              <a:rPr lang="de-CH" sz="2400" dirty="0" err="1"/>
              <a:t>survey</a:t>
            </a:r>
            <a:r>
              <a:rPr lang="de-CH" sz="2400" dirty="0"/>
              <a:t>  </a:t>
            </a:r>
            <a:r>
              <a:rPr lang="de-CH" sz="2400" dirty="0" err="1"/>
              <a:t>the</a:t>
            </a:r>
            <a:r>
              <a:rPr lang="de-CH" sz="2400" dirty="0"/>
              <a:t> </a:t>
            </a:r>
            <a:r>
              <a:rPr lang="de-CH" sz="2400" dirty="0" err="1"/>
              <a:t>auditees</a:t>
            </a:r>
            <a:r>
              <a:rPr lang="de-CH" sz="2400" dirty="0"/>
              <a:t> </a:t>
            </a:r>
            <a:r>
              <a:rPr lang="de-CH" sz="2400" dirty="0" err="1"/>
              <a:t>during</a:t>
            </a:r>
            <a:r>
              <a:rPr lang="de-CH" sz="2400" dirty="0"/>
              <a:t> </a:t>
            </a:r>
            <a:r>
              <a:rPr lang="de-CH" sz="2400" dirty="0" err="1"/>
              <a:t>or</a:t>
            </a:r>
            <a:r>
              <a:rPr lang="de-CH" sz="2400" dirty="0"/>
              <a:t> at </a:t>
            </a:r>
            <a:r>
              <a:rPr lang="de-CH" sz="2400" dirty="0" err="1"/>
              <a:t>the</a:t>
            </a:r>
            <a:r>
              <a:rPr lang="de-CH" sz="2400" dirty="0"/>
              <a:t> end </a:t>
            </a:r>
            <a:r>
              <a:rPr lang="de-CH" sz="2400" dirty="0" err="1"/>
              <a:t>of</a:t>
            </a:r>
            <a:r>
              <a:rPr lang="de-CH" sz="2400" dirty="0"/>
              <a:t> an </a:t>
            </a:r>
            <a:r>
              <a:rPr lang="de-CH" sz="2400" dirty="0" err="1"/>
              <a:t>audit</a:t>
            </a:r>
            <a:endParaRPr lang="de-CH" sz="2400" dirty="0"/>
          </a:p>
        </p:txBody>
      </p:sp>
    </p:spTree>
    <p:extLst>
      <p:ext uri="{BB962C8B-B14F-4D97-AF65-F5344CB8AC3E}">
        <p14:creationId xmlns:p14="http://schemas.microsoft.com/office/powerpoint/2010/main" val="40800888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rot="2895460">
            <a:off x="11409356" y="292597"/>
            <a:ext cx="806759" cy="369332"/>
          </a:xfrm>
          <a:prstGeom prst="rect">
            <a:avLst/>
          </a:prstGeom>
        </p:spPr>
        <p:txBody>
          <a:bodyPr wrap="none">
            <a:spAutoFit/>
          </a:bodyPr>
          <a:lstStyle/>
          <a:p>
            <a:r>
              <a:rPr lang="de-CH" b="1" dirty="0">
                <a:solidFill>
                  <a:schemeClr val="bg1"/>
                </a:solidFill>
              </a:rPr>
              <a:t>IT-Info</a:t>
            </a:r>
          </a:p>
        </p:txBody>
      </p:sp>
      <p:sp>
        <p:nvSpPr>
          <p:cNvPr id="10" name="Foliennummernplatzhalter 13"/>
          <p:cNvSpPr txBox="1">
            <a:spLocks/>
          </p:cNvSpPr>
          <p:nvPr/>
        </p:nvSpPr>
        <p:spPr>
          <a:xfrm>
            <a:off x="557048" y="6253588"/>
            <a:ext cx="408551" cy="49735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1EAF09B-E2B6-4DD5-955E-8C058FF42045}" type="slidenum">
              <a:rPr lang="de-CH" sz="1400" smtClean="0"/>
              <a:pPr algn="l"/>
              <a:t>8</a:t>
            </a:fld>
            <a:endParaRPr lang="de-CH" sz="1400" dirty="0"/>
          </a:p>
        </p:txBody>
      </p:sp>
      <p:sp>
        <p:nvSpPr>
          <p:cNvPr id="14" name="Titel 1">
            <a:extLst>
              <a:ext uri="{FF2B5EF4-FFF2-40B4-BE49-F238E27FC236}">
                <a16:creationId xmlns:a16="http://schemas.microsoft.com/office/drawing/2014/main" id="{E1AA32FC-BDF4-4C9D-A574-6DA13A9AE268}"/>
              </a:ext>
            </a:extLst>
          </p:cNvPr>
          <p:cNvSpPr txBox="1">
            <a:spLocks/>
          </p:cNvSpPr>
          <p:nvPr/>
        </p:nvSpPr>
        <p:spPr>
          <a:xfrm>
            <a:off x="913800" y="541191"/>
            <a:ext cx="10440000" cy="720000"/>
          </a:xfrm>
          <a:prstGeom prst="rect">
            <a:avLst/>
          </a:prstGeom>
        </p:spPr>
        <p:txBody>
          <a:bodyPr/>
          <a:lstStyle>
            <a:lvl1pPr algn="l" defTabSz="685783" rtl="0" eaLnBrk="1" latinLnBrk="0" hangingPunct="1">
              <a:lnSpc>
                <a:spcPct val="90000"/>
              </a:lnSpc>
              <a:spcBef>
                <a:spcPct val="0"/>
              </a:spcBef>
              <a:buNone/>
              <a:defRPr sz="3200" b="1" kern="1200">
                <a:solidFill>
                  <a:schemeClr val="tx1"/>
                </a:solidFill>
                <a:latin typeface="Calibri" panose="020F0502020204030204" pitchFamily="34" charset="0"/>
                <a:ea typeface="+mj-ea"/>
                <a:cs typeface="Calibri" panose="020F0502020204030204" pitchFamily="34" charset="0"/>
              </a:defRPr>
            </a:lvl1pPr>
          </a:lstStyle>
          <a:p>
            <a:pPr algn="l"/>
            <a:r>
              <a:rPr lang="en-GB" sz="4800" dirty="0">
                <a:solidFill>
                  <a:sysClr val="windowText" lastClr="000000"/>
                </a:solidFill>
              </a:rPr>
              <a:t>Impact measurements: civil society</a:t>
            </a:r>
            <a:b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br>
            <a:endPar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p:txBody>
      </p:sp>
      <p:graphicFrame>
        <p:nvGraphicFramePr>
          <p:cNvPr id="7" name="Inhaltsplatzhalter 6">
            <a:extLst>
              <a:ext uri="{FF2B5EF4-FFF2-40B4-BE49-F238E27FC236}">
                <a16:creationId xmlns:a16="http://schemas.microsoft.com/office/drawing/2014/main" id="{EBAF2B70-5AFA-40A1-9204-30EAF1F520D7}"/>
              </a:ext>
            </a:extLst>
          </p:cNvPr>
          <p:cNvGraphicFramePr>
            <a:graphicFrameLocks noGrp="1"/>
          </p:cNvGraphicFramePr>
          <p:nvPr>
            <p:ph idx="1"/>
          </p:nvPr>
        </p:nvGraphicFramePr>
        <p:xfrm>
          <a:off x="876000" y="1509712"/>
          <a:ext cx="10515600" cy="48466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Diagramm 11">
            <a:extLst>
              <a:ext uri="{FF2B5EF4-FFF2-40B4-BE49-F238E27FC236}">
                <a16:creationId xmlns:a16="http://schemas.microsoft.com/office/drawing/2014/main" id="{86B68B2D-E152-448D-BAC9-91625D530895}"/>
              </a:ext>
            </a:extLst>
          </p:cNvPr>
          <p:cNvGraphicFramePr>
            <a:graphicFrameLocks/>
          </p:cNvGraphicFramePr>
          <p:nvPr>
            <p:extLst>
              <p:ext uri="{D42A27DB-BD31-4B8C-83A1-F6EECF244321}">
                <p14:modId xmlns:p14="http://schemas.microsoft.com/office/powerpoint/2010/main" val="3046809499"/>
              </p:ext>
            </p:extLst>
          </p:nvPr>
        </p:nvGraphicFramePr>
        <p:xfrm>
          <a:off x="1495425" y="1619250"/>
          <a:ext cx="8496300" cy="43719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926512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rot="2895460">
            <a:off x="11409356" y="292597"/>
            <a:ext cx="806759" cy="369332"/>
          </a:xfrm>
          <a:prstGeom prst="rect">
            <a:avLst/>
          </a:prstGeom>
        </p:spPr>
        <p:txBody>
          <a:bodyPr wrap="none">
            <a:spAutoFit/>
          </a:bodyPr>
          <a:lstStyle/>
          <a:p>
            <a:r>
              <a:rPr lang="de-CH" b="1" dirty="0">
                <a:solidFill>
                  <a:schemeClr val="bg1"/>
                </a:solidFill>
              </a:rPr>
              <a:t>IT-Info</a:t>
            </a:r>
          </a:p>
        </p:txBody>
      </p:sp>
      <p:sp>
        <p:nvSpPr>
          <p:cNvPr id="10" name="Foliennummernplatzhalter 13"/>
          <p:cNvSpPr txBox="1">
            <a:spLocks/>
          </p:cNvSpPr>
          <p:nvPr/>
        </p:nvSpPr>
        <p:spPr>
          <a:xfrm>
            <a:off x="557048" y="6253588"/>
            <a:ext cx="408551" cy="49735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1EAF09B-E2B6-4DD5-955E-8C058FF42045}" type="slidenum">
              <a:rPr lang="de-CH" sz="1400" smtClean="0"/>
              <a:pPr algn="l"/>
              <a:t>9</a:t>
            </a:fld>
            <a:endParaRPr lang="de-CH" sz="1400" dirty="0"/>
          </a:p>
        </p:txBody>
      </p:sp>
      <p:sp>
        <p:nvSpPr>
          <p:cNvPr id="14" name="Titel 1">
            <a:extLst>
              <a:ext uri="{FF2B5EF4-FFF2-40B4-BE49-F238E27FC236}">
                <a16:creationId xmlns:a16="http://schemas.microsoft.com/office/drawing/2014/main" id="{E1AA32FC-BDF4-4C9D-A574-6DA13A9AE268}"/>
              </a:ext>
            </a:extLst>
          </p:cNvPr>
          <p:cNvSpPr txBox="1">
            <a:spLocks/>
          </p:cNvSpPr>
          <p:nvPr/>
        </p:nvSpPr>
        <p:spPr>
          <a:xfrm>
            <a:off x="913800" y="541191"/>
            <a:ext cx="10440000" cy="720000"/>
          </a:xfrm>
          <a:prstGeom prst="rect">
            <a:avLst/>
          </a:prstGeom>
        </p:spPr>
        <p:txBody>
          <a:bodyPr/>
          <a:lstStyle>
            <a:lvl1pPr algn="l" defTabSz="685783" rtl="0" eaLnBrk="1" latinLnBrk="0" hangingPunct="1">
              <a:lnSpc>
                <a:spcPct val="90000"/>
              </a:lnSpc>
              <a:spcBef>
                <a:spcPct val="0"/>
              </a:spcBef>
              <a:buNone/>
              <a:defRPr sz="3200" b="1" kern="1200">
                <a:solidFill>
                  <a:schemeClr val="tx1"/>
                </a:solidFill>
                <a:latin typeface="Calibri" panose="020F0502020204030204" pitchFamily="34" charset="0"/>
                <a:ea typeface="+mj-ea"/>
                <a:cs typeface="Calibri" panose="020F0502020204030204" pitchFamily="34" charset="0"/>
              </a:defRPr>
            </a:lvl1pPr>
          </a:lstStyle>
          <a:p>
            <a:pPr algn="l"/>
            <a:r>
              <a:rPr lang="en-GB" sz="4800" dirty="0">
                <a:solidFill>
                  <a:sysClr val="windowText" lastClr="000000"/>
                </a:solidFill>
              </a:rPr>
              <a:t>Impact measurements: parliament</a:t>
            </a:r>
            <a:br>
              <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rPr>
            </a:br>
            <a:endParaRPr kumimoji="0" lang="en-GB" sz="4800" i="0" u="none" strike="noStrike" kern="1200" cap="none" spc="0" normalizeH="0" baseline="0" dirty="0">
              <a:ln>
                <a:noFill/>
              </a:ln>
              <a:solidFill>
                <a:sysClr val="windowText" lastClr="000000"/>
              </a:solidFill>
              <a:effectLst/>
              <a:uLnTx/>
              <a:uFillTx/>
              <a:latin typeface="Calibri" panose="020F0502020204030204" pitchFamily="34" charset="0"/>
              <a:ea typeface="+mj-ea"/>
              <a:cs typeface="Calibri" panose="020F0502020204030204" pitchFamily="34" charset="0"/>
            </a:endParaRPr>
          </a:p>
        </p:txBody>
      </p:sp>
      <p:graphicFrame>
        <p:nvGraphicFramePr>
          <p:cNvPr id="11" name="Diagramm 10">
            <a:extLst>
              <a:ext uri="{FF2B5EF4-FFF2-40B4-BE49-F238E27FC236}">
                <a16:creationId xmlns:a16="http://schemas.microsoft.com/office/drawing/2014/main" id="{CC36B3FD-E84B-46C5-BBAE-52C86688A83B}"/>
              </a:ext>
            </a:extLst>
          </p:cNvPr>
          <p:cNvGraphicFramePr>
            <a:graphicFrameLocks/>
          </p:cNvGraphicFramePr>
          <p:nvPr>
            <p:extLst>
              <p:ext uri="{D42A27DB-BD31-4B8C-83A1-F6EECF244321}">
                <p14:modId xmlns:p14="http://schemas.microsoft.com/office/powerpoint/2010/main" val="814754840"/>
              </p:ext>
            </p:extLst>
          </p:nvPr>
        </p:nvGraphicFramePr>
        <p:xfrm>
          <a:off x="1309036" y="1951521"/>
          <a:ext cx="9105499" cy="39487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2173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formation SBA-C Jour-fixe.ppsx [Dernier enregistrement effectué par l'utilisateur]" id="{3A24BCDF-324A-4DEC-A21F-A77AAEF8DDE1}" vid="{C2CEB71A-AF3C-4A5F-863E-8DEF42FD5E72}"/>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Application xmlns="http://www.sap.com/cof/powerpoint/application">
  <Version>2</Version>
  <Revision>2.8.1500.99164</Revision>
</Application>
</file>

<file path=customXml/itemProps1.xml><?xml version="1.0" encoding="utf-8"?>
<ds:datastoreItem xmlns:ds="http://schemas.openxmlformats.org/officeDocument/2006/customXml" ds:itemID="{8FABDD17-E908-475F-ADA5-892C6014BB45}">
  <ds:schemaRefs>
    <ds:schemaRef ds:uri="http://www.sap.com/cof/powerpoint/application"/>
  </ds:schemaRefs>
</ds:datastoreItem>
</file>

<file path=docProps/app.xml><?xml version="1.0" encoding="utf-8"?>
<Properties xmlns="http://schemas.openxmlformats.org/officeDocument/2006/extended-properties" xmlns:vt="http://schemas.openxmlformats.org/officeDocument/2006/docPropsVTypes">
  <Template>CDF_PPT_fr</Template>
  <TotalTime>0</TotalTime>
  <Words>412</Words>
  <Application>Microsoft Office PowerPoint</Application>
  <PresentationFormat>Breitbild</PresentationFormat>
  <Paragraphs>91</Paragraphs>
  <Slides>11</Slides>
  <Notes>10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11</vt:i4>
      </vt:variant>
    </vt:vector>
  </HeadingPairs>
  <TitlesOfParts>
    <vt:vector size="17" baseType="lpstr">
      <vt:lpstr>Arial</vt:lpstr>
      <vt:lpstr>Calibri</vt:lpstr>
      <vt:lpstr>Calibri Light</vt:lpstr>
      <vt:lpstr>Wingdings</vt:lpstr>
      <vt:lpstr>Office</vt:lpstr>
      <vt:lpstr>Benutzerdefiniertes Design</vt:lpstr>
      <vt:lpstr>How do SAIs measure their performance?  Survey Resultss from the annual meeting of WGEPPP   </vt:lpstr>
      <vt:lpstr>Context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Bundesverwaltung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1 Titre 2</dc:title>
  <dc:creator>Steiner Yves EFK</dc:creator>
  <cp:lastModifiedBy>Häuptli Andrea EFK</cp:lastModifiedBy>
  <cp:revision>333</cp:revision>
  <cp:lastPrinted>2022-12-07T08:54:00Z</cp:lastPrinted>
  <dcterms:created xsi:type="dcterms:W3CDTF">2018-05-24T05:55:26Z</dcterms:created>
  <dcterms:modified xsi:type="dcterms:W3CDTF">2024-03-05T07:09:13Z</dcterms:modified>
</cp:coreProperties>
</file>