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97" r:id="rId2"/>
    <p:sldId id="433" r:id="rId3"/>
    <p:sldId id="447" r:id="rId4"/>
    <p:sldId id="284" r:id="rId5"/>
    <p:sldId id="286" r:id="rId6"/>
    <p:sldId id="287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</p:sldIdLst>
  <p:sldSz cx="10693400" cy="7561263"/>
  <p:notesSz cx="6797675" cy="9928225"/>
  <p:defaultTextStyle>
    <a:defPPr>
      <a:defRPr lang="en-US"/>
    </a:defPPr>
    <a:lvl1pPr marL="0" algn="l" defTabSz="10428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03" algn="l" defTabSz="10428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06" algn="l" defTabSz="10428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209" algn="l" defTabSz="10428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613" algn="l" defTabSz="10428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016" algn="l" defTabSz="10428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418" algn="l" defTabSz="10428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9821" algn="l" defTabSz="10428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224" algn="l" defTabSz="10428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fael Lopes Torres" initials="RL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556B"/>
    <a:srgbClr val="DFE1E4"/>
    <a:srgbClr val="6D90C9"/>
    <a:srgbClr val="ED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021" autoAdjust="0"/>
  </p:normalViewPr>
  <p:slideViewPr>
    <p:cSldViewPr>
      <p:cViewPr varScale="1">
        <p:scale>
          <a:sx n="80" d="100"/>
          <a:sy n="80" d="100"/>
        </p:scale>
        <p:origin x="723" y="57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-1476" y="93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06D19-5867-44C0-9C9A-9713F4AAFE19}" type="datetimeFigureOut">
              <a:rPr lang="en-GB" smtClean="0"/>
              <a:t>24/02/2024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CED3E-BB24-4C60-8CED-D570452E53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960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3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20" algn="l" defTabSz="91423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597" algn="l" defTabSz="91423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836" algn="l" defTabSz="91423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CED3E-BB24-4C60-8CED-D570452E537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5295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2950"/>
            <a:ext cx="5267325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CED3E-BB24-4C60-8CED-D570452E5372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54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2950"/>
            <a:ext cx="5267325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CED3E-BB24-4C60-8CED-D570452E5372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5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2950"/>
            <a:ext cx="5267325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CED3E-BB24-4C60-8CED-D570452E5372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54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2950"/>
            <a:ext cx="5267325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CED3E-BB24-4C60-8CED-D570452E5372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54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aseline="0" dirty="0"/>
          </a:p>
          <a:p>
            <a:pPr marL="0" indent="0">
              <a:buFont typeface="Arial" panose="020B0604020202020204" pitchFamily="34" charset="0"/>
              <a:buNone/>
            </a:pPr>
            <a:endParaRPr lang="cs-CZ" baseline="0" dirty="0"/>
          </a:p>
          <a:p>
            <a:pPr marL="0" indent="0">
              <a:buFont typeface="Arial" panose="020B0604020202020204" pitchFamily="34" charset="0"/>
              <a:buNone/>
            </a:pPr>
            <a:endParaRPr lang="cs-CZ" baseline="0" dirty="0"/>
          </a:p>
          <a:p>
            <a:pPr marL="0" indent="0">
              <a:buFont typeface="Arial" panose="020B0604020202020204" pitchFamily="34" charset="0"/>
              <a:buNone/>
            </a:pPr>
            <a:endParaRPr lang="cs-CZ" baseline="0" dirty="0"/>
          </a:p>
          <a:p>
            <a:pPr marL="0" indent="0">
              <a:buFont typeface="Arial" panose="020B0604020202020204" pitchFamily="34" charset="0"/>
              <a:buNone/>
            </a:pPr>
            <a:endParaRPr lang="cs-CZ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0FFF2A-1AE3-472D-9BCE-A1AB0BF08021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55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4D656-5ED0-4780-93FE-C8F14D969D11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1618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04D656-5ED0-4780-93FE-C8F14D969D11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4999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/>
              <a:buNone/>
            </a:pP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C01F8-28D1-46BE-9E0C-D30A284777A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57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2950"/>
            <a:ext cx="5267325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CED3E-BB24-4C60-8CED-D570452E5372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5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2950"/>
            <a:ext cx="5267325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CED3E-BB24-4C60-8CED-D570452E5372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5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2950"/>
            <a:ext cx="5267325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CED3E-BB24-4C60-8CED-D570452E5372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5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2950"/>
            <a:ext cx="5267325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CED3E-BB24-4C60-8CED-D570452E5372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5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2950"/>
            <a:ext cx="5267325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CED3E-BB24-4C60-8CED-D570452E5372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5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0" y="4284717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7758-33B1-4402-8327-B21021B9A038}" type="datetimeFigureOut">
              <a:rPr lang="en-GB" smtClean="0"/>
              <a:t>24/02/2024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B76E2-BC5E-451F-A252-0A26732BEDA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8339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7758-33B1-4402-8327-B21021B9A038}" type="datetimeFigureOut">
              <a:rPr lang="en-GB" smtClean="0"/>
              <a:t>24/02/2024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B76E2-BC5E-451F-A252-0A26732BEDA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241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7758-33B1-4402-8327-B21021B9A038}" type="datetimeFigureOut">
              <a:rPr lang="en-GB" smtClean="0"/>
              <a:t>24/02/2024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B76E2-BC5E-451F-A252-0A26732BEDA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887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7758-33B1-4402-8327-B21021B9A038}" type="datetimeFigureOut">
              <a:rPr lang="en-GB" smtClean="0"/>
              <a:t>24/02/2024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B76E2-BC5E-451F-A252-0A26732BEDA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5330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7758-33B1-4402-8327-B21021B9A038}" type="datetimeFigureOut">
              <a:rPr lang="en-GB" smtClean="0"/>
              <a:t>24/02/2024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B76E2-BC5E-451F-A252-0A26732BEDA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060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1782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7758-33B1-4402-8327-B21021B9A038}" type="datetimeFigureOut">
              <a:rPr lang="en-GB" smtClean="0"/>
              <a:t>24/02/2024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B76E2-BC5E-451F-A252-0A26732BEDA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8663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302802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6" indent="0">
              <a:buNone/>
              <a:defRPr sz="2300" b="1"/>
            </a:lvl2pPr>
            <a:lvl3pPr marL="1042872" indent="0">
              <a:buNone/>
              <a:defRPr sz="2100" b="1"/>
            </a:lvl3pPr>
            <a:lvl4pPr marL="1564308" indent="0">
              <a:buNone/>
              <a:defRPr sz="1800" b="1"/>
            </a:lvl4pPr>
            <a:lvl5pPr marL="2085744" indent="0">
              <a:buNone/>
              <a:defRPr sz="1800" b="1"/>
            </a:lvl5pPr>
            <a:lvl6pPr marL="2607179" indent="0">
              <a:buNone/>
              <a:defRPr sz="1800" b="1"/>
            </a:lvl6pPr>
            <a:lvl7pPr marL="3128616" indent="0">
              <a:buNone/>
              <a:defRPr sz="1800" b="1"/>
            </a:lvl7pPr>
            <a:lvl8pPr marL="3650052" indent="0">
              <a:buNone/>
              <a:defRPr sz="1800" b="1"/>
            </a:lvl8pPr>
            <a:lvl9pPr marL="4171487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101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6" indent="0">
              <a:buNone/>
              <a:defRPr sz="2300" b="1"/>
            </a:lvl2pPr>
            <a:lvl3pPr marL="1042872" indent="0">
              <a:buNone/>
              <a:defRPr sz="2100" b="1"/>
            </a:lvl3pPr>
            <a:lvl4pPr marL="1564308" indent="0">
              <a:buNone/>
              <a:defRPr sz="1800" b="1"/>
            </a:lvl4pPr>
            <a:lvl5pPr marL="2085744" indent="0">
              <a:buNone/>
              <a:defRPr sz="1800" b="1"/>
            </a:lvl5pPr>
            <a:lvl6pPr marL="2607179" indent="0">
              <a:buNone/>
              <a:defRPr sz="1800" b="1"/>
            </a:lvl6pPr>
            <a:lvl7pPr marL="3128616" indent="0">
              <a:buNone/>
              <a:defRPr sz="1800" b="1"/>
            </a:lvl7pPr>
            <a:lvl8pPr marL="3650052" indent="0">
              <a:buNone/>
              <a:defRPr sz="1800" b="1"/>
            </a:lvl8pPr>
            <a:lvl9pPr marL="4171487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101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7758-33B1-4402-8327-B21021B9A038}" type="datetimeFigureOut">
              <a:rPr lang="en-GB" smtClean="0"/>
              <a:t>24/02/2024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B76E2-BC5E-451F-A252-0A26732BEDA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985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7758-33B1-4402-8327-B21021B9A038}" type="datetimeFigureOut">
              <a:rPr lang="en-GB" smtClean="0"/>
              <a:t>24/02/2024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B76E2-BC5E-451F-A252-0A26732BEDA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765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7758-33B1-4402-8327-B21021B9A038}" type="datetimeFigureOut">
              <a:rPr lang="en-GB" smtClean="0"/>
              <a:t>24/02/2024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B76E2-BC5E-451F-A252-0A26732BEDA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28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2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2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436" indent="0">
              <a:buNone/>
              <a:defRPr sz="1400"/>
            </a:lvl2pPr>
            <a:lvl3pPr marL="1042872" indent="0">
              <a:buNone/>
              <a:defRPr sz="1100"/>
            </a:lvl3pPr>
            <a:lvl4pPr marL="1564308" indent="0">
              <a:buNone/>
              <a:defRPr sz="1000"/>
            </a:lvl4pPr>
            <a:lvl5pPr marL="2085744" indent="0">
              <a:buNone/>
              <a:defRPr sz="1000"/>
            </a:lvl5pPr>
            <a:lvl6pPr marL="2607179" indent="0">
              <a:buNone/>
              <a:defRPr sz="1000"/>
            </a:lvl6pPr>
            <a:lvl7pPr marL="3128616" indent="0">
              <a:buNone/>
              <a:defRPr sz="1000"/>
            </a:lvl7pPr>
            <a:lvl8pPr marL="3650052" indent="0">
              <a:buNone/>
              <a:defRPr sz="1000"/>
            </a:lvl8pPr>
            <a:lvl9pPr marL="4171487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7758-33B1-4402-8327-B21021B9A038}" type="datetimeFigureOut">
              <a:rPr lang="en-GB" smtClean="0"/>
              <a:t>24/02/2024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B76E2-BC5E-451F-A252-0A26732BEDA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22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436" indent="0">
              <a:buNone/>
              <a:defRPr sz="3200"/>
            </a:lvl2pPr>
            <a:lvl3pPr marL="1042872" indent="0">
              <a:buNone/>
              <a:defRPr sz="2700"/>
            </a:lvl3pPr>
            <a:lvl4pPr marL="1564308" indent="0">
              <a:buNone/>
              <a:defRPr sz="2300"/>
            </a:lvl4pPr>
            <a:lvl5pPr marL="2085744" indent="0">
              <a:buNone/>
              <a:defRPr sz="2300"/>
            </a:lvl5pPr>
            <a:lvl6pPr marL="2607179" indent="0">
              <a:buNone/>
              <a:defRPr sz="2300"/>
            </a:lvl6pPr>
            <a:lvl7pPr marL="3128616" indent="0">
              <a:buNone/>
              <a:defRPr sz="2300"/>
            </a:lvl7pPr>
            <a:lvl8pPr marL="3650052" indent="0">
              <a:buNone/>
              <a:defRPr sz="2300"/>
            </a:lvl8pPr>
            <a:lvl9pPr marL="4171487" indent="0">
              <a:buNone/>
              <a:defRPr sz="23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436" indent="0">
              <a:buNone/>
              <a:defRPr sz="1400"/>
            </a:lvl2pPr>
            <a:lvl3pPr marL="1042872" indent="0">
              <a:buNone/>
              <a:defRPr sz="1100"/>
            </a:lvl3pPr>
            <a:lvl4pPr marL="1564308" indent="0">
              <a:buNone/>
              <a:defRPr sz="1000"/>
            </a:lvl4pPr>
            <a:lvl5pPr marL="2085744" indent="0">
              <a:buNone/>
              <a:defRPr sz="1000"/>
            </a:lvl5pPr>
            <a:lvl6pPr marL="2607179" indent="0">
              <a:buNone/>
              <a:defRPr sz="1000"/>
            </a:lvl6pPr>
            <a:lvl7pPr marL="3128616" indent="0">
              <a:buNone/>
              <a:defRPr sz="1000"/>
            </a:lvl7pPr>
            <a:lvl8pPr marL="3650052" indent="0">
              <a:buNone/>
              <a:defRPr sz="1000"/>
            </a:lvl8pPr>
            <a:lvl9pPr marL="4171487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7758-33B1-4402-8327-B21021B9A038}" type="datetimeFigureOut">
              <a:rPr lang="en-GB" smtClean="0"/>
              <a:t>24/02/2024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B76E2-BC5E-451F-A252-0A26732BEDA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31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302802"/>
            <a:ext cx="9624060" cy="1260211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71" y="7008172"/>
            <a:ext cx="2495127" cy="402567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57758-33B1-4402-8327-B21021B9A038}" type="datetimeFigureOut">
              <a:rPr lang="en-GB" smtClean="0"/>
              <a:t>24/02/2024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3580" y="7008172"/>
            <a:ext cx="3386243" cy="402567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3603" y="7008172"/>
            <a:ext cx="2495127" cy="402567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B76E2-BC5E-451F-A252-0A26732BEDA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834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04287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6" indent="-391076" algn="l" defTabSz="1042872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1042872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0" indent="-260718" algn="l" defTabSz="104287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6" indent="-260718" algn="l" defTabSz="1042872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2" indent="-260718" algn="l" defTabSz="1042872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898" indent="-260718" algn="l" defTabSz="104287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3" indent="-260718" algn="l" defTabSz="104287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0" indent="-260718" algn="l" defTabSz="104287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06" indent="-260718" algn="l" defTabSz="1042872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6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2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08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4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79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16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2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87" algn="l" defTabSz="104287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2317" y="1548383"/>
            <a:ext cx="10692893" cy="601288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spcCol="0" rtlCol="0" anchor="ctr"/>
          <a:lstStyle/>
          <a:p>
            <a:pPr algn="ctr"/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0" y="1548383"/>
            <a:ext cx="10693400" cy="509424"/>
          </a:xfrm>
          <a:prstGeom prst="rect">
            <a:avLst/>
          </a:prstGeom>
          <a:solidFill>
            <a:srgbClr val="6D9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spcCol="0"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660616" y="4349937"/>
            <a:ext cx="758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8000" indent="-457200" algn="ctr">
              <a:spcBef>
                <a:spcPts val="600"/>
              </a:spcBef>
            </a:pPr>
            <a:r>
              <a:rPr lang="en-GB" sz="1800" dirty="0">
                <a:solidFill>
                  <a:srgbClr val="41556B"/>
                </a:solidFill>
                <a:latin typeface="Myriad Pro" pitchFamily="34" charset="0"/>
              </a:rPr>
              <a:t>Procedures for developing, revising and withdrawing the International Standards of Supreme Audit Institutions (ISSAIs) and other pronouncements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033" y="2412478"/>
            <a:ext cx="10689336" cy="1400383"/>
          </a:xfrm>
          <a:prstGeom prst="rect">
            <a:avLst/>
          </a:prstGeom>
          <a:solidFill>
            <a:srgbClr val="DF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68000" indent="-457200" algn="ctr">
              <a:spcBef>
                <a:spcPts val="600"/>
              </a:spcBef>
            </a:pPr>
            <a:r>
              <a:rPr lang="en-GB" sz="2400" b="1" dirty="0">
                <a:solidFill>
                  <a:srgbClr val="41556B"/>
                </a:solidFill>
                <a:latin typeface="Myriad Pro" pitchFamily="34" charset="0"/>
              </a:rPr>
              <a:t>Due Process</a:t>
            </a:r>
          </a:p>
          <a:p>
            <a:pPr marL="468000" indent="-457200" algn="ctr">
              <a:spcBef>
                <a:spcPts val="600"/>
              </a:spcBef>
            </a:pPr>
            <a:r>
              <a:rPr lang="en-GB" sz="2400" b="1" dirty="0">
                <a:solidFill>
                  <a:srgbClr val="41556B"/>
                </a:solidFill>
                <a:latin typeface="Myriad Pro" pitchFamily="34" charset="0"/>
              </a:rPr>
              <a:t>for INTOSAI’s framework of professional pronouncements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2524" y="356035"/>
            <a:ext cx="2914286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008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930" y="982535"/>
            <a:ext cx="2015646" cy="64421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spcCol="0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156736" algn="l"/>
                <a:tab pos="2567801" algn="l"/>
                <a:tab pos="6366988" algn="r"/>
              </a:tabLst>
            </a:pPr>
            <a:r>
              <a:rPr lang="fr-CH" altLang="en-US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STAGE 3</a:t>
            </a:r>
            <a:endParaRPr lang="en-GB" alt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59" y="1815459"/>
            <a:ext cx="1895586" cy="1323423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“Due Process” for INTOSAI’s framework of professional pronouncements </a:t>
            </a:r>
          </a:p>
        </p:txBody>
      </p:sp>
      <p:sp>
        <p:nvSpPr>
          <p:cNvPr id="33" name="Rectangle 37"/>
          <p:cNvSpPr>
            <a:spLocks noChangeArrowheads="1"/>
          </p:cNvSpPr>
          <p:nvPr/>
        </p:nvSpPr>
        <p:spPr bwMode="auto">
          <a:xfrm>
            <a:off x="0" y="289839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541043" algn="l"/>
              </a:tabLst>
            </a:pPr>
            <a:endParaRPr lang="en-US" altLang="en-US"/>
          </a:p>
        </p:txBody>
      </p:sp>
      <p:sp>
        <p:nvSpPr>
          <p:cNvPr id="53" name="Rectangle 37"/>
          <p:cNvSpPr>
            <a:spLocks noChangeArrowheads="1"/>
          </p:cNvSpPr>
          <p:nvPr/>
        </p:nvSpPr>
        <p:spPr bwMode="auto">
          <a:xfrm>
            <a:off x="178223" y="457867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2259955" algn="l"/>
              </a:tabLst>
            </a:pPr>
            <a:endParaRPr lang="en-US" altLang="en-US"/>
          </a:p>
        </p:txBody>
      </p:sp>
      <p:sp>
        <p:nvSpPr>
          <p:cNvPr id="3" name="Rounded Rectangle 6"/>
          <p:cNvSpPr>
            <a:spLocks noChangeArrowheads="1"/>
          </p:cNvSpPr>
          <p:nvPr/>
        </p:nvSpPr>
        <p:spPr bwMode="auto">
          <a:xfrm>
            <a:off x="5154498" y="6112021"/>
            <a:ext cx="2749466" cy="637106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Approved endorsement version to "Stage 4"</a:t>
            </a:r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1"/>
          <p:cNvSpPr>
            <a:spLocks noChangeArrowheads="1"/>
          </p:cNvSpPr>
          <p:nvPr/>
        </p:nvSpPr>
        <p:spPr bwMode="auto">
          <a:xfrm>
            <a:off x="5153625" y="2820772"/>
            <a:ext cx="2747610" cy="892649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Analyses comments &amp; </a:t>
            </a:r>
            <a:r>
              <a:rPr lang="en-US" altLang="en-US" sz="1300" b="1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finalises</a:t>
            </a:r>
            <a:r>
              <a:rPr lang="en-US" altLang="en-US" sz="13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endorsement version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2"/>
          <p:cNvSpPr>
            <a:spLocks noChangeArrowheads="1"/>
          </p:cNvSpPr>
          <p:nvPr/>
        </p:nvSpPr>
        <p:spPr bwMode="auto">
          <a:xfrm>
            <a:off x="5119367" y="4994648"/>
            <a:ext cx="2749467" cy="66336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>
                <a:latin typeface="Arial" pitchFamily="34" charset="0"/>
                <a:ea typeface="Times New Roman" pitchFamily="18" charset="0"/>
                <a:cs typeface="Arial" pitchFamily="34" charset="0"/>
              </a:rPr>
              <a:t>Posts translated version on ISSAI website</a:t>
            </a:r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4"/>
          <p:cNvSpPr>
            <a:spLocks noChangeArrowheads="1"/>
          </p:cNvSpPr>
          <p:nvPr/>
        </p:nvSpPr>
        <p:spPr bwMode="auto">
          <a:xfrm>
            <a:off x="5133704" y="3972814"/>
            <a:ext cx="2747610" cy="66336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Examines WG’s consideration of comments and approves endorsement version 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unded Rectangle 8"/>
          <p:cNvSpPr>
            <a:spLocks noChangeArrowheads="1"/>
          </p:cNvSpPr>
          <p:nvPr/>
        </p:nvSpPr>
        <p:spPr bwMode="auto">
          <a:xfrm>
            <a:off x="5129363" y="1744364"/>
            <a:ext cx="2747610" cy="637106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Collects comments and posts them on ISSAI webpage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9"/>
          <p:cNvSpPr>
            <a:spLocks noChangeArrowheads="1"/>
          </p:cNvSpPr>
          <p:nvPr/>
        </p:nvSpPr>
        <p:spPr bwMode="auto">
          <a:xfrm>
            <a:off x="5153625" y="627262"/>
            <a:ext cx="2747610" cy="586347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>
                <a:latin typeface="Arial" pitchFamily="34" charset="0"/>
                <a:ea typeface="Times New Roman" pitchFamily="18" charset="0"/>
                <a:cs typeface="Arial" pitchFamily="34" charset="0"/>
              </a:rPr>
              <a:t>Exposure draft &amp; comments from "stage 2"</a:t>
            </a:r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ight Brace 15"/>
          <p:cNvSpPr/>
          <p:nvPr/>
        </p:nvSpPr>
        <p:spPr>
          <a:xfrm>
            <a:off x="4251979" y="1744364"/>
            <a:ext cx="476747" cy="1969056"/>
          </a:xfrm>
          <a:prstGeom prst="rightBrace">
            <a:avLst/>
          </a:prstGeom>
          <a:noFill/>
          <a:ln w="9525" cap="flat" cmpd="sng" algn="ctr">
            <a:solidFill>
              <a:schemeClr val="accent5"/>
            </a:solidFill>
            <a:prstDash val="solid"/>
          </a:ln>
          <a:effectLst/>
        </p:spPr>
        <p:txBody>
          <a:bodyPr rot="0" spcFirstLastPara="0" vert="horz" wrap="square" lIns="104306" tIns="52153" rIns="104306" bIns="5215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21" name="Right Brace 20"/>
          <p:cNvSpPr/>
          <p:nvPr/>
        </p:nvSpPr>
        <p:spPr>
          <a:xfrm>
            <a:off x="4261033" y="3972814"/>
            <a:ext cx="486401" cy="663360"/>
          </a:xfrm>
          <a:prstGeom prst="rightBrac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104306" tIns="52153" rIns="104306" bIns="5215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356447" y="373853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8" name="Rectangle 28"/>
          <p:cNvSpPr>
            <a:spLocks noChangeArrowheads="1"/>
          </p:cNvSpPr>
          <p:nvPr/>
        </p:nvSpPr>
        <p:spPr bwMode="auto">
          <a:xfrm>
            <a:off x="356447" y="625895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03220" algn="l"/>
              </a:tabLst>
            </a:pPr>
            <a:endParaRPr lang="en-US" altLang="en-US"/>
          </a:p>
        </p:txBody>
      </p:sp>
      <p:sp>
        <p:nvSpPr>
          <p:cNvPr id="26" name="Right Brace 25"/>
          <p:cNvSpPr/>
          <p:nvPr/>
        </p:nvSpPr>
        <p:spPr>
          <a:xfrm>
            <a:off x="4310768" y="5011088"/>
            <a:ext cx="476747" cy="1738040"/>
          </a:xfrm>
          <a:prstGeom prst="rightBrace">
            <a:avLst/>
          </a:prstGeom>
          <a:noFill/>
          <a:ln w="9525" cap="flat" cmpd="sng" algn="ctr">
            <a:solidFill>
              <a:schemeClr val="accent5"/>
            </a:solidFill>
            <a:prstDash val="solid"/>
          </a:ln>
          <a:effectLst/>
        </p:spPr>
        <p:txBody>
          <a:bodyPr rot="0" spcFirstLastPara="0" vert="horz" wrap="square" lIns="104306" tIns="52153" rIns="104306" bIns="5215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6357212" y="1213609"/>
            <a:ext cx="0" cy="530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357212" y="2381470"/>
            <a:ext cx="0" cy="439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349206" y="3713420"/>
            <a:ext cx="0" cy="259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341142" y="4636174"/>
            <a:ext cx="0" cy="3584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341142" y="5667185"/>
            <a:ext cx="8064" cy="444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367724" y="7026601"/>
            <a:ext cx="2495127" cy="402567"/>
          </a:xfrm>
        </p:spPr>
        <p:txBody>
          <a:bodyPr/>
          <a:lstStyle/>
          <a:p>
            <a:fld id="{CE5CCEE1-EEA1-42C4-B4A9-9C8F51D03ED9}" type="slidenum">
              <a:rPr lang="en-GB" smtClean="0"/>
              <a:t>10</a:t>
            </a:fld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777627" y="2322318"/>
            <a:ext cx="1263140" cy="785662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WG</a:t>
            </a:r>
            <a:endParaRPr lang="en-US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777627" y="3911662"/>
            <a:ext cx="1242432" cy="785662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FIPP</a:t>
            </a:r>
            <a:endParaRPr lang="en-US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56919" y="5496771"/>
            <a:ext cx="1263140" cy="785662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WG</a:t>
            </a:r>
            <a:endParaRPr lang="en-US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7903964" y="3267096"/>
            <a:ext cx="414655" cy="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>
            <a:spLocks noChangeArrowheads="1"/>
          </p:cNvSpPr>
          <p:nvPr/>
        </p:nvSpPr>
        <p:spPr bwMode="auto">
          <a:xfrm>
            <a:off x="8316798" y="2820771"/>
            <a:ext cx="2286486" cy="92456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US" sz="1200" b="1" kern="12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FIPP consults with the WG if </a:t>
            </a:r>
            <a:r>
              <a:rPr lang="en-GB" sz="1200" b="1" kern="12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changes of the exposure draft require a re-exposure of the pronouncement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804" y="188077"/>
            <a:ext cx="2232248" cy="70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838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930" y="982535"/>
            <a:ext cx="2015646" cy="64421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spcCol="0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156736" algn="l"/>
                <a:tab pos="2567801" algn="l"/>
                <a:tab pos="6366988" algn="r"/>
              </a:tabLst>
            </a:pPr>
            <a:r>
              <a:rPr lang="fr-CH" altLang="en-US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FIPP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156736" algn="l"/>
                <a:tab pos="2567801" algn="l"/>
                <a:tab pos="6366988" algn="r"/>
              </a:tabLst>
            </a:pPr>
            <a:r>
              <a:rPr lang="fr-CH" altLang="en-US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consultation</a:t>
            </a:r>
            <a:endParaRPr lang="en-GB" alt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59" y="1815459"/>
            <a:ext cx="1895586" cy="1323423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“Due Process” for INTOSAI’s framework of professional pronouncements </a:t>
            </a:r>
          </a:p>
        </p:txBody>
      </p:sp>
      <p:sp>
        <p:nvSpPr>
          <p:cNvPr id="33" name="Rectangle 37"/>
          <p:cNvSpPr>
            <a:spLocks noChangeArrowheads="1"/>
          </p:cNvSpPr>
          <p:nvPr/>
        </p:nvSpPr>
        <p:spPr bwMode="auto">
          <a:xfrm>
            <a:off x="0" y="289839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541043" algn="l"/>
              </a:tabLst>
            </a:pPr>
            <a:endParaRPr lang="en-US" altLang="en-US"/>
          </a:p>
        </p:txBody>
      </p:sp>
      <p:sp>
        <p:nvSpPr>
          <p:cNvPr id="53" name="Rectangle 37"/>
          <p:cNvSpPr>
            <a:spLocks noChangeArrowheads="1"/>
          </p:cNvSpPr>
          <p:nvPr/>
        </p:nvSpPr>
        <p:spPr bwMode="auto">
          <a:xfrm>
            <a:off x="178223" y="457867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2259955" algn="l"/>
              </a:tabLst>
            </a:pPr>
            <a:endParaRPr lang="en-US" altLang="en-US"/>
          </a:p>
        </p:txBody>
      </p:sp>
      <p:sp>
        <p:nvSpPr>
          <p:cNvPr id="26" name="Rectangle 32"/>
          <p:cNvSpPr>
            <a:spLocks noChangeArrowheads="1"/>
          </p:cNvSpPr>
          <p:nvPr/>
        </p:nvSpPr>
        <p:spPr bwMode="auto">
          <a:xfrm>
            <a:off x="356447" y="373853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03220" algn="l"/>
              </a:tabLst>
            </a:pPr>
            <a:endParaRPr lang="en-US" altLang="en-US"/>
          </a:p>
        </p:txBody>
      </p:sp>
      <p:sp>
        <p:nvSpPr>
          <p:cNvPr id="27" name="Rectangle 36"/>
          <p:cNvSpPr>
            <a:spLocks noChangeArrowheads="1"/>
          </p:cNvSpPr>
          <p:nvPr/>
        </p:nvSpPr>
        <p:spPr bwMode="auto">
          <a:xfrm>
            <a:off x="356447" y="395063"/>
            <a:ext cx="210714" cy="890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03220" algn="l"/>
              </a:tabLst>
            </a:pPr>
            <a:br>
              <a:rPr lang="en-GB" altLang="en-US" sz="900"/>
            </a:br>
            <a:endParaRPr lang="en-GB" altLang="en-US"/>
          </a:p>
          <a:p>
            <a:pPr defTabSz="1043056" eaLnBrk="0" hangingPunct="0">
              <a:tabLst>
                <a:tab pos="103220" algn="l"/>
              </a:tabLst>
            </a:pPr>
            <a:endParaRPr lang="en-GB" altLang="en-US"/>
          </a:p>
        </p:txBody>
      </p:sp>
      <p:sp>
        <p:nvSpPr>
          <p:cNvPr id="30" name="Rectangle 38"/>
          <p:cNvSpPr>
            <a:spLocks noChangeArrowheads="1"/>
          </p:cNvSpPr>
          <p:nvPr/>
        </p:nvSpPr>
        <p:spPr bwMode="auto">
          <a:xfrm>
            <a:off x="356447" y="525868"/>
            <a:ext cx="2156054" cy="628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926756" algn="l"/>
              </a:tabLst>
            </a:pPr>
            <a:r>
              <a:rPr lang="en-GB" altLang="en-US" sz="130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/>
          </a:p>
          <a:p>
            <a:pPr defTabSz="1043056" eaLnBrk="0" hangingPunct="0">
              <a:tabLst>
                <a:tab pos="1926756" algn="l"/>
              </a:tabLst>
            </a:pPr>
            <a:endParaRPr lang="en-GB" altLang="en-US"/>
          </a:p>
        </p:txBody>
      </p:sp>
      <p:sp>
        <p:nvSpPr>
          <p:cNvPr id="31" name="Rectangle 41"/>
          <p:cNvSpPr>
            <a:spLocks noChangeArrowheads="1"/>
          </p:cNvSpPr>
          <p:nvPr/>
        </p:nvSpPr>
        <p:spPr bwMode="auto">
          <a:xfrm>
            <a:off x="356447" y="395063"/>
            <a:ext cx="210714" cy="890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defTabSz="1043056" fontAlgn="base">
              <a:spcBef>
                <a:spcPct val="0"/>
              </a:spcBef>
              <a:spcAft>
                <a:spcPct val="0"/>
              </a:spcAft>
            </a:pPr>
            <a:br>
              <a:rPr lang="en-GB" altLang="en-US" sz="900">
                <a:latin typeface="Arial" pitchFamily="34" charset="0"/>
                <a:cs typeface="Arial" pitchFamily="34" charset="0"/>
              </a:rPr>
            </a:br>
            <a:endParaRPr lang="en-GB" altLang="en-US">
              <a:latin typeface="Arial" pitchFamily="34" charset="0"/>
              <a:cs typeface="Arial" pitchFamily="34" charset="0"/>
            </a:endParaRPr>
          </a:p>
          <a:p>
            <a:pPr defTabSz="1043056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43"/>
          <p:cNvSpPr>
            <a:spLocks noChangeArrowheads="1"/>
          </p:cNvSpPr>
          <p:nvPr/>
        </p:nvSpPr>
        <p:spPr bwMode="auto">
          <a:xfrm>
            <a:off x="144806" y="425840"/>
            <a:ext cx="1103201" cy="8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883700" algn="l"/>
              </a:tabLst>
            </a:pPr>
            <a:endParaRPr lang="en-GB" altLang="en-US" sz="1300">
              <a:latin typeface="Calibri" pitchFamily="34" charset="0"/>
              <a:ea typeface="Times New Roman" pitchFamily="18" charset="0"/>
            </a:endParaRPr>
          </a:p>
          <a:p>
            <a:pPr defTabSz="1043056" eaLnBrk="0" hangingPunct="0">
              <a:tabLst>
                <a:tab pos="883700" algn="l"/>
              </a:tabLst>
            </a:pPr>
            <a:r>
              <a:rPr lang="en-GB" altLang="en-US" sz="130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/>
          </a:p>
          <a:p>
            <a:pPr defTabSz="1043056" eaLnBrk="0" hangingPunct="0">
              <a:tabLst>
                <a:tab pos="883700" algn="l"/>
              </a:tabLst>
            </a:pPr>
            <a:endParaRPr lang="en-GB" altLang="en-US"/>
          </a:p>
        </p:txBody>
      </p:sp>
      <p:sp>
        <p:nvSpPr>
          <p:cNvPr id="62" name="Rectangle 46"/>
          <p:cNvSpPr>
            <a:spLocks noChangeArrowheads="1"/>
          </p:cNvSpPr>
          <p:nvPr/>
        </p:nvSpPr>
        <p:spPr bwMode="auto">
          <a:xfrm>
            <a:off x="356447" y="295035"/>
            <a:ext cx="2097704" cy="1090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868809" algn="l"/>
              </a:tabLst>
            </a:pPr>
            <a:br>
              <a:rPr lang="en-GB" altLang="en-US" sz="900" dirty="0"/>
            </a:br>
            <a:endParaRPr lang="en-GB" altLang="en-US" dirty="0"/>
          </a:p>
          <a:p>
            <a:pPr defTabSz="1043056" eaLnBrk="0" hangingPunct="0">
              <a:tabLst>
                <a:tab pos="1868809" algn="l"/>
              </a:tabLst>
            </a:pPr>
            <a:r>
              <a:rPr lang="en-GB" altLang="en-US" sz="1300" dirty="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 dirty="0"/>
          </a:p>
          <a:p>
            <a:pPr defTabSz="1043056" eaLnBrk="0" hangingPunct="0">
              <a:tabLst>
                <a:tab pos="1868809" algn="l"/>
              </a:tabLst>
            </a:pPr>
            <a:endParaRPr lang="en-GB" altLang="en-US" dirty="0"/>
          </a:p>
        </p:txBody>
      </p:sp>
      <p:sp>
        <p:nvSpPr>
          <p:cNvPr id="63" name="Rectangle 50"/>
          <p:cNvSpPr>
            <a:spLocks noChangeArrowheads="1"/>
          </p:cNvSpPr>
          <p:nvPr/>
        </p:nvSpPr>
        <p:spPr bwMode="auto">
          <a:xfrm>
            <a:off x="356447" y="395063"/>
            <a:ext cx="210714" cy="890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defTabSz="1043056" fontAlgn="base">
              <a:spcBef>
                <a:spcPct val="0"/>
              </a:spcBef>
              <a:spcAft>
                <a:spcPct val="0"/>
              </a:spcAft>
            </a:pPr>
            <a:br>
              <a:rPr lang="en-GB" altLang="en-US" sz="900">
                <a:latin typeface="Arial" pitchFamily="34" charset="0"/>
                <a:cs typeface="Arial" pitchFamily="34" charset="0"/>
              </a:rPr>
            </a:br>
            <a:endParaRPr lang="en-GB" altLang="en-US">
              <a:latin typeface="Arial" pitchFamily="34" charset="0"/>
              <a:cs typeface="Arial" pitchFamily="34" charset="0"/>
            </a:endParaRPr>
          </a:p>
          <a:p>
            <a:pPr defTabSz="1043056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51"/>
          <p:cNvSpPr>
            <a:spLocks noChangeArrowheads="1"/>
          </p:cNvSpPr>
          <p:nvPr/>
        </p:nvSpPr>
        <p:spPr bwMode="auto">
          <a:xfrm>
            <a:off x="356447" y="525868"/>
            <a:ext cx="2054103" cy="628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825348" algn="l"/>
              </a:tabLst>
            </a:pPr>
            <a:r>
              <a:rPr lang="en-GB" altLang="en-US" sz="130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/>
          </a:p>
          <a:p>
            <a:pPr defTabSz="1043056" eaLnBrk="0" hangingPunct="0">
              <a:tabLst>
                <a:tab pos="1825348" algn="l"/>
              </a:tabLst>
            </a:pPr>
            <a:endParaRPr lang="en-GB" altLang="en-US"/>
          </a:p>
        </p:txBody>
      </p:sp>
      <p:sp>
        <p:nvSpPr>
          <p:cNvPr id="65" name="Rectangle 57"/>
          <p:cNvSpPr>
            <a:spLocks noChangeArrowheads="1"/>
          </p:cNvSpPr>
          <p:nvPr/>
        </p:nvSpPr>
        <p:spPr bwMode="auto">
          <a:xfrm>
            <a:off x="356447" y="625895"/>
            <a:ext cx="521632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indent="307846" defTabSz="1043056"/>
            <a:endParaRPr lang="en-US" altLang="en-US"/>
          </a:p>
        </p:txBody>
      </p:sp>
      <p:sp>
        <p:nvSpPr>
          <p:cNvPr id="3" name="Rectangle 2"/>
          <p:cNvSpPr/>
          <p:nvPr/>
        </p:nvSpPr>
        <p:spPr>
          <a:xfrm>
            <a:off x="2424295" y="982535"/>
            <a:ext cx="7073586" cy="3498561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pPr>
              <a:lnSpc>
                <a:spcPct val="150000"/>
              </a:lnSpc>
            </a:pPr>
            <a:r>
              <a:rPr lang="en-GB" u="sng" dirty="0">
                <a:latin typeface="Myriad Pro" pitchFamily="34" charset="0"/>
              </a:rPr>
              <a:t>At </a:t>
            </a:r>
            <a:r>
              <a:rPr lang="en-GB" b="1" u="sng" dirty="0">
                <a:latin typeface="Myriad Pro" pitchFamily="34" charset="0"/>
              </a:rPr>
              <a:t>Stage 3 </a:t>
            </a:r>
            <a:r>
              <a:rPr lang="en-GB" u="sng" dirty="0">
                <a:latin typeface="Myriad Pro" pitchFamily="34" charset="0"/>
              </a:rPr>
              <a:t>FIPP will</a:t>
            </a:r>
            <a:r>
              <a:rPr lang="en-GB" dirty="0">
                <a:latin typeface="Myriad Pro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endParaRPr lang="fr-CH" dirty="0">
              <a:latin typeface="Myriad Pro" pitchFamily="34" charset="0"/>
            </a:endParaRPr>
          </a:p>
          <a:p>
            <a:pPr marL="325955" indent="-32595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close relation with the WG, see if the changes of the exposure draft require a re-exposure of the pronouncement</a:t>
            </a:r>
          </a:p>
          <a:p>
            <a:pPr>
              <a:lnSpc>
                <a:spcPct val="150000"/>
              </a:lnSpc>
            </a:pPr>
            <a:endParaRPr lang="en-GB" dirty="0">
              <a:solidFill>
                <a:srgbClr val="41556B"/>
              </a:solidFill>
              <a:latin typeface="Myriad Pro" pitchFamily="34" charset="0"/>
            </a:endParaRPr>
          </a:p>
          <a:p>
            <a:pPr algn="just">
              <a:lnSpc>
                <a:spcPct val="150000"/>
              </a:lnSpc>
            </a:pPr>
            <a:endParaRPr lang="fr-CH" dirty="0">
              <a:solidFill>
                <a:srgbClr val="41556B"/>
              </a:solidFill>
              <a:latin typeface="Myriad Pro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CEE1-EEA1-42C4-B4A9-9C8F51D03ED9}" type="slidenum">
              <a:rPr lang="en-GB" smtClean="0"/>
              <a:t>11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8" t="8186" r="1838"/>
          <a:stretch/>
        </p:blipFill>
        <p:spPr>
          <a:xfrm>
            <a:off x="2601528" y="3716681"/>
            <a:ext cx="7118294" cy="28448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805" y="86059"/>
            <a:ext cx="2099866" cy="66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535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930" y="982535"/>
            <a:ext cx="2015646" cy="64421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spcCol="0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156736" algn="l"/>
                <a:tab pos="2567801" algn="l"/>
                <a:tab pos="6366988" algn="r"/>
              </a:tabLst>
            </a:pPr>
            <a:r>
              <a:rPr lang="en-GB" altLang="en-US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FIPP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156736" algn="l"/>
                <a:tab pos="2567801" algn="l"/>
                <a:tab pos="6366988" algn="r"/>
              </a:tabLst>
            </a:pPr>
            <a:r>
              <a:rPr lang="en-GB" altLang="en-US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approval</a:t>
            </a:r>
            <a:endParaRPr lang="en-GB" alt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59" y="1815459"/>
            <a:ext cx="1895586" cy="1323423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“Due Process” for INTOSAI’s framework of professional pronouncements </a:t>
            </a:r>
          </a:p>
        </p:txBody>
      </p:sp>
      <p:sp>
        <p:nvSpPr>
          <p:cNvPr id="33" name="Rectangle 37"/>
          <p:cNvSpPr>
            <a:spLocks noChangeArrowheads="1"/>
          </p:cNvSpPr>
          <p:nvPr/>
        </p:nvSpPr>
        <p:spPr bwMode="auto">
          <a:xfrm>
            <a:off x="0" y="289839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541043" algn="l"/>
              </a:tabLst>
            </a:pPr>
            <a:endParaRPr lang="en-US" altLang="en-US"/>
          </a:p>
        </p:txBody>
      </p:sp>
      <p:sp>
        <p:nvSpPr>
          <p:cNvPr id="53" name="Rectangle 37"/>
          <p:cNvSpPr>
            <a:spLocks noChangeArrowheads="1"/>
          </p:cNvSpPr>
          <p:nvPr/>
        </p:nvSpPr>
        <p:spPr bwMode="auto">
          <a:xfrm>
            <a:off x="178223" y="457867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2259955" algn="l"/>
              </a:tabLst>
            </a:pPr>
            <a:endParaRPr lang="en-US" altLang="en-US"/>
          </a:p>
        </p:txBody>
      </p:sp>
      <p:sp>
        <p:nvSpPr>
          <p:cNvPr id="26" name="Rectangle 32"/>
          <p:cNvSpPr>
            <a:spLocks noChangeArrowheads="1"/>
          </p:cNvSpPr>
          <p:nvPr/>
        </p:nvSpPr>
        <p:spPr bwMode="auto">
          <a:xfrm>
            <a:off x="356447" y="373853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03220" algn="l"/>
              </a:tabLst>
            </a:pPr>
            <a:endParaRPr lang="en-US" altLang="en-US"/>
          </a:p>
        </p:txBody>
      </p:sp>
      <p:sp>
        <p:nvSpPr>
          <p:cNvPr id="27" name="Rectangle 36"/>
          <p:cNvSpPr>
            <a:spLocks noChangeArrowheads="1"/>
          </p:cNvSpPr>
          <p:nvPr/>
        </p:nvSpPr>
        <p:spPr bwMode="auto">
          <a:xfrm>
            <a:off x="356447" y="395063"/>
            <a:ext cx="210714" cy="890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03220" algn="l"/>
              </a:tabLst>
            </a:pPr>
            <a:br>
              <a:rPr lang="en-GB" altLang="en-US" sz="900"/>
            </a:br>
            <a:endParaRPr lang="en-GB" altLang="en-US"/>
          </a:p>
          <a:p>
            <a:pPr defTabSz="1043056" eaLnBrk="0" hangingPunct="0">
              <a:tabLst>
                <a:tab pos="103220" algn="l"/>
              </a:tabLst>
            </a:pPr>
            <a:endParaRPr lang="en-GB" altLang="en-US"/>
          </a:p>
        </p:txBody>
      </p:sp>
      <p:sp>
        <p:nvSpPr>
          <p:cNvPr id="30" name="Rectangle 38"/>
          <p:cNvSpPr>
            <a:spLocks noChangeArrowheads="1"/>
          </p:cNvSpPr>
          <p:nvPr/>
        </p:nvSpPr>
        <p:spPr bwMode="auto">
          <a:xfrm>
            <a:off x="356447" y="525868"/>
            <a:ext cx="2156054" cy="628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926756" algn="l"/>
              </a:tabLst>
            </a:pPr>
            <a:r>
              <a:rPr lang="en-GB" altLang="en-US" sz="130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/>
          </a:p>
          <a:p>
            <a:pPr defTabSz="1043056" eaLnBrk="0" hangingPunct="0">
              <a:tabLst>
                <a:tab pos="1926756" algn="l"/>
              </a:tabLst>
            </a:pPr>
            <a:endParaRPr lang="en-GB" altLang="en-US"/>
          </a:p>
        </p:txBody>
      </p:sp>
      <p:sp>
        <p:nvSpPr>
          <p:cNvPr id="31" name="Rectangle 41"/>
          <p:cNvSpPr>
            <a:spLocks noChangeArrowheads="1"/>
          </p:cNvSpPr>
          <p:nvPr/>
        </p:nvSpPr>
        <p:spPr bwMode="auto">
          <a:xfrm>
            <a:off x="356447" y="395063"/>
            <a:ext cx="210714" cy="890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defTabSz="1043056" fontAlgn="base">
              <a:spcBef>
                <a:spcPct val="0"/>
              </a:spcBef>
              <a:spcAft>
                <a:spcPct val="0"/>
              </a:spcAft>
            </a:pPr>
            <a:br>
              <a:rPr lang="en-GB" altLang="en-US" sz="900">
                <a:latin typeface="Arial" pitchFamily="34" charset="0"/>
                <a:cs typeface="Arial" pitchFamily="34" charset="0"/>
              </a:rPr>
            </a:br>
            <a:endParaRPr lang="en-GB" altLang="en-US">
              <a:latin typeface="Arial" pitchFamily="34" charset="0"/>
              <a:cs typeface="Arial" pitchFamily="34" charset="0"/>
            </a:endParaRPr>
          </a:p>
          <a:p>
            <a:pPr defTabSz="1043056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43"/>
          <p:cNvSpPr>
            <a:spLocks noChangeArrowheads="1"/>
          </p:cNvSpPr>
          <p:nvPr/>
        </p:nvSpPr>
        <p:spPr bwMode="auto">
          <a:xfrm>
            <a:off x="144806" y="425840"/>
            <a:ext cx="1103201" cy="8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883700" algn="l"/>
              </a:tabLst>
            </a:pPr>
            <a:endParaRPr lang="en-GB" altLang="en-US" sz="1300">
              <a:latin typeface="Calibri" pitchFamily="34" charset="0"/>
              <a:ea typeface="Times New Roman" pitchFamily="18" charset="0"/>
            </a:endParaRPr>
          </a:p>
          <a:p>
            <a:pPr defTabSz="1043056" eaLnBrk="0" hangingPunct="0">
              <a:tabLst>
                <a:tab pos="883700" algn="l"/>
              </a:tabLst>
            </a:pPr>
            <a:r>
              <a:rPr lang="en-GB" altLang="en-US" sz="130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/>
          </a:p>
          <a:p>
            <a:pPr defTabSz="1043056" eaLnBrk="0" hangingPunct="0">
              <a:tabLst>
                <a:tab pos="883700" algn="l"/>
              </a:tabLst>
            </a:pPr>
            <a:endParaRPr lang="en-GB" altLang="en-US"/>
          </a:p>
        </p:txBody>
      </p:sp>
      <p:sp>
        <p:nvSpPr>
          <p:cNvPr id="62" name="Rectangle 46"/>
          <p:cNvSpPr>
            <a:spLocks noChangeArrowheads="1"/>
          </p:cNvSpPr>
          <p:nvPr/>
        </p:nvSpPr>
        <p:spPr bwMode="auto">
          <a:xfrm>
            <a:off x="356447" y="295035"/>
            <a:ext cx="2097704" cy="1090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868809" algn="l"/>
              </a:tabLst>
            </a:pPr>
            <a:br>
              <a:rPr lang="en-GB" altLang="en-US" sz="900" dirty="0"/>
            </a:br>
            <a:endParaRPr lang="en-GB" altLang="en-US" dirty="0"/>
          </a:p>
          <a:p>
            <a:pPr defTabSz="1043056" eaLnBrk="0" hangingPunct="0">
              <a:tabLst>
                <a:tab pos="1868809" algn="l"/>
              </a:tabLst>
            </a:pPr>
            <a:r>
              <a:rPr lang="en-GB" altLang="en-US" sz="1300" dirty="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 dirty="0"/>
          </a:p>
          <a:p>
            <a:pPr defTabSz="1043056" eaLnBrk="0" hangingPunct="0">
              <a:tabLst>
                <a:tab pos="1868809" algn="l"/>
              </a:tabLst>
            </a:pPr>
            <a:endParaRPr lang="en-GB" altLang="en-US" dirty="0"/>
          </a:p>
        </p:txBody>
      </p:sp>
      <p:sp>
        <p:nvSpPr>
          <p:cNvPr id="63" name="Rectangle 50"/>
          <p:cNvSpPr>
            <a:spLocks noChangeArrowheads="1"/>
          </p:cNvSpPr>
          <p:nvPr/>
        </p:nvSpPr>
        <p:spPr bwMode="auto">
          <a:xfrm>
            <a:off x="356447" y="395063"/>
            <a:ext cx="210714" cy="890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defTabSz="1043056" fontAlgn="base">
              <a:spcBef>
                <a:spcPct val="0"/>
              </a:spcBef>
              <a:spcAft>
                <a:spcPct val="0"/>
              </a:spcAft>
            </a:pPr>
            <a:br>
              <a:rPr lang="en-GB" altLang="en-US" sz="900">
                <a:latin typeface="Arial" pitchFamily="34" charset="0"/>
                <a:cs typeface="Arial" pitchFamily="34" charset="0"/>
              </a:rPr>
            </a:br>
            <a:endParaRPr lang="en-GB" altLang="en-US">
              <a:latin typeface="Arial" pitchFamily="34" charset="0"/>
              <a:cs typeface="Arial" pitchFamily="34" charset="0"/>
            </a:endParaRPr>
          </a:p>
          <a:p>
            <a:pPr defTabSz="1043056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51"/>
          <p:cNvSpPr>
            <a:spLocks noChangeArrowheads="1"/>
          </p:cNvSpPr>
          <p:nvPr/>
        </p:nvSpPr>
        <p:spPr bwMode="auto">
          <a:xfrm>
            <a:off x="356447" y="525868"/>
            <a:ext cx="2054103" cy="628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825348" algn="l"/>
              </a:tabLst>
            </a:pPr>
            <a:r>
              <a:rPr lang="en-GB" altLang="en-US" sz="130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/>
          </a:p>
          <a:p>
            <a:pPr defTabSz="1043056" eaLnBrk="0" hangingPunct="0">
              <a:tabLst>
                <a:tab pos="1825348" algn="l"/>
              </a:tabLst>
            </a:pPr>
            <a:endParaRPr lang="en-GB" altLang="en-US"/>
          </a:p>
        </p:txBody>
      </p:sp>
      <p:sp>
        <p:nvSpPr>
          <p:cNvPr id="65" name="Rectangle 57"/>
          <p:cNvSpPr>
            <a:spLocks noChangeArrowheads="1"/>
          </p:cNvSpPr>
          <p:nvPr/>
        </p:nvSpPr>
        <p:spPr bwMode="auto">
          <a:xfrm>
            <a:off x="356447" y="625895"/>
            <a:ext cx="521632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indent="307846" defTabSz="1043056"/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CEE1-EEA1-42C4-B4A9-9C8F51D03ED9}" type="slidenum">
              <a:rPr lang="en-GB" smtClean="0"/>
              <a:t>12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399372" y="973258"/>
            <a:ext cx="7242005" cy="2598315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800" b="1" u="sng" dirty="0">
                <a:latin typeface="Myriad Pro"/>
                <a:cs typeface="Arial" panose="020B0604020202020204" pitchFamily="34" charset="0"/>
              </a:rPr>
              <a:t>FIPP</a:t>
            </a:r>
            <a:r>
              <a:rPr lang="en-GB" sz="1800" b="1" dirty="0">
                <a:latin typeface="Myriad Pro"/>
                <a:cs typeface="Arial" panose="020B0604020202020204" pitchFamily="34" charset="0"/>
              </a:rPr>
              <a:t> </a:t>
            </a:r>
            <a:r>
              <a:rPr lang="en-GB" sz="1800" dirty="0">
                <a:latin typeface="Myriad Pro"/>
                <a:cs typeface="Arial" panose="020B0604020202020204" pitchFamily="34" charset="0"/>
              </a:rPr>
              <a:t>approves </a:t>
            </a:r>
            <a:r>
              <a:rPr lang="en-GB" sz="1800" b="1" dirty="0">
                <a:latin typeface="Myriad Pro"/>
                <a:cs typeface="Arial" panose="020B0604020202020204" pitchFamily="34" charset="0"/>
              </a:rPr>
              <a:t>in Stage 3</a:t>
            </a:r>
            <a:r>
              <a:rPr lang="en-GB" sz="1800" dirty="0">
                <a:latin typeface="Myriad Pro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endParaRPr lang="en-GB" sz="1800" dirty="0">
              <a:latin typeface="Myriad Pro"/>
              <a:cs typeface="Arial" panose="020B0604020202020204" pitchFamily="34" charset="0"/>
            </a:endParaRPr>
          </a:p>
          <a:p>
            <a:pPr marL="195573" indent="-19557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800" dirty="0">
                <a:latin typeface="Myriad Pro"/>
                <a:cs typeface="Arial" panose="020B0604020202020204" pitchFamily="34" charset="0"/>
              </a:rPr>
              <a:t>The comments received have been properly been taken into account</a:t>
            </a:r>
          </a:p>
          <a:p>
            <a:pPr marL="195573" indent="-19557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800" dirty="0">
                <a:latin typeface="Myriad Pro" pitchFamily="34" charset="0"/>
              </a:rPr>
              <a:t>The comments are properly reflected in the endorsement  version</a:t>
            </a:r>
            <a:endParaRPr lang="en-GB" sz="1800" dirty="0">
              <a:latin typeface="Myriad Pro"/>
              <a:cs typeface="Arial" panose="020B0604020202020204" pitchFamily="34" charset="0"/>
            </a:endParaRPr>
          </a:p>
          <a:p>
            <a:pPr marL="195573" indent="-195573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800" dirty="0">
                <a:latin typeface="Myriad Pro"/>
                <a:cs typeface="Arial" panose="020B0604020202020204" pitchFamily="34" charset="0"/>
              </a:rPr>
              <a:t>The forwarding of the document to the INTOSAI GB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7" r="9800" b="13393"/>
          <a:stretch/>
        </p:blipFill>
        <p:spPr>
          <a:xfrm>
            <a:off x="3042444" y="3996655"/>
            <a:ext cx="5543366" cy="10081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520" y="151984"/>
            <a:ext cx="1996844" cy="63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8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930" y="982535"/>
            <a:ext cx="2015646" cy="64421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spcCol="0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156736" algn="l"/>
                <a:tab pos="2567801" algn="l"/>
                <a:tab pos="6366988" algn="r"/>
              </a:tabLst>
            </a:pPr>
            <a:r>
              <a:rPr lang="fr-CH" altLang="en-US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STAGE 4</a:t>
            </a:r>
            <a:endParaRPr lang="en-GB" alt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59" y="1815459"/>
            <a:ext cx="1895586" cy="1323423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“Due Process” for INTOSAI’s framework of professional pronouncements </a:t>
            </a:r>
          </a:p>
        </p:txBody>
      </p:sp>
      <p:sp>
        <p:nvSpPr>
          <p:cNvPr id="33" name="Rectangle 37"/>
          <p:cNvSpPr>
            <a:spLocks noChangeArrowheads="1"/>
          </p:cNvSpPr>
          <p:nvPr/>
        </p:nvSpPr>
        <p:spPr bwMode="auto">
          <a:xfrm>
            <a:off x="0" y="289839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541043" algn="l"/>
              </a:tabLst>
            </a:pPr>
            <a:endParaRPr lang="en-US" altLang="en-US"/>
          </a:p>
        </p:txBody>
      </p:sp>
      <p:sp>
        <p:nvSpPr>
          <p:cNvPr id="53" name="Rectangle 37"/>
          <p:cNvSpPr>
            <a:spLocks noChangeArrowheads="1"/>
          </p:cNvSpPr>
          <p:nvPr/>
        </p:nvSpPr>
        <p:spPr bwMode="auto">
          <a:xfrm>
            <a:off x="178223" y="457867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2259955" algn="l"/>
              </a:tabLst>
            </a:pPr>
            <a:endParaRPr lang="en-US" altLang="en-US"/>
          </a:p>
        </p:txBody>
      </p:sp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4528037" y="5697749"/>
            <a:ext cx="2749466" cy="868145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Prepares executive summary and review </a:t>
            </a:r>
            <a:r>
              <a:rPr lang="en-US" altLang="en-US" sz="13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frequency and submits </a:t>
            </a:r>
            <a:r>
              <a:rPr lang="en-US" altLang="en-US" sz="13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to the INTOSAI General Secretariat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"/>
          <p:cNvSpPr>
            <a:spLocks noChangeArrowheads="1"/>
          </p:cNvSpPr>
          <p:nvPr/>
        </p:nvSpPr>
        <p:spPr bwMode="auto">
          <a:xfrm>
            <a:off x="4504606" y="2070955"/>
            <a:ext cx="2747610" cy="892649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Gives assurance to GB that "Due Process" has been followed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2"/>
          <p:cNvSpPr>
            <a:spLocks noChangeArrowheads="1"/>
          </p:cNvSpPr>
          <p:nvPr/>
        </p:nvSpPr>
        <p:spPr bwMode="auto">
          <a:xfrm>
            <a:off x="4504606" y="4245726"/>
            <a:ext cx="2749467" cy="663361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Publishes publication on ISSAI website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4"/>
          <p:cNvSpPr>
            <a:spLocks noChangeArrowheads="1"/>
          </p:cNvSpPr>
          <p:nvPr/>
        </p:nvSpPr>
        <p:spPr bwMode="auto">
          <a:xfrm>
            <a:off x="4504606" y="3287670"/>
            <a:ext cx="2747610" cy="66336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Sends to INCOSAI for final endorsement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ight Brace 27"/>
          <p:cNvSpPr>
            <a:spLocks/>
          </p:cNvSpPr>
          <p:nvPr/>
        </p:nvSpPr>
        <p:spPr bwMode="auto">
          <a:xfrm>
            <a:off x="3950406" y="1969274"/>
            <a:ext cx="365931" cy="994330"/>
          </a:xfrm>
          <a:prstGeom prst="rightBrace">
            <a:avLst>
              <a:gd name="adj1" fmla="val 8335"/>
              <a:gd name="adj2" fmla="val 50000"/>
            </a:avLst>
          </a:prstGeom>
          <a:noFill/>
          <a:ln w="9525">
            <a:solidFill>
              <a:srgbClr val="4BACC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305764" y="5162501"/>
            <a:ext cx="6794765" cy="318553"/>
          </a:xfrm>
          <a:prstGeom prst="rect">
            <a:avLst/>
          </a:prstGeom>
          <a:solidFill>
            <a:srgbClr val="007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>
                <a:solidFill>
                  <a:srgbClr val="FFFFFF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Endorsement by INCOSAI</a:t>
            </a:r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ounded Rectangle 8"/>
          <p:cNvSpPr>
            <a:spLocks noChangeArrowheads="1"/>
          </p:cNvSpPr>
          <p:nvPr/>
        </p:nvSpPr>
        <p:spPr bwMode="auto">
          <a:xfrm>
            <a:off x="4504606" y="968156"/>
            <a:ext cx="2747610" cy="880398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Sends approved endorsement version to GC responsible for the committee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ed Rectangle 9"/>
          <p:cNvSpPr>
            <a:spLocks noChangeArrowheads="1"/>
          </p:cNvSpPr>
          <p:nvPr/>
        </p:nvSpPr>
        <p:spPr bwMode="auto">
          <a:xfrm>
            <a:off x="4504606" y="126856"/>
            <a:ext cx="2747610" cy="586348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Approved endorsement version from "Stage 3"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ight Brace 11"/>
          <p:cNvSpPr>
            <a:spLocks/>
          </p:cNvSpPr>
          <p:nvPr/>
        </p:nvSpPr>
        <p:spPr bwMode="auto">
          <a:xfrm>
            <a:off x="3950406" y="5622659"/>
            <a:ext cx="438132" cy="943236"/>
          </a:xfrm>
          <a:prstGeom prst="rightBrace">
            <a:avLst>
              <a:gd name="adj1" fmla="val 8327"/>
              <a:gd name="adj2" fmla="val 50000"/>
            </a:avLst>
          </a:prstGeom>
          <a:noFill/>
          <a:ln w="9525">
            <a:solidFill>
              <a:srgbClr val="4BACC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Right Brace 12"/>
          <p:cNvSpPr>
            <a:spLocks/>
          </p:cNvSpPr>
          <p:nvPr/>
        </p:nvSpPr>
        <p:spPr bwMode="auto">
          <a:xfrm>
            <a:off x="3950406" y="4245726"/>
            <a:ext cx="419770" cy="663362"/>
          </a:xfrm>
          <a:prstGeom prst="rightBrace">
            <a:avLst>
              <a:gd name="adj1" fmla="val 8340"/>
              <a:gd name="adj2" fmla="val 50000"/>
            </a:avLst>
          </a:prstGeom>
          <a:noFill/>
          <a:ln w="9525">
            <a:solidFill>
              <a:srgbClr val="4BACC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Right Brace 38"/>
          <p:cNvSpPr>
            <a:spLocks/>
          </p:cNvSpPr>
          <p:nvPr/>
        </p:nvSpPr>
        <p:spPr bwMode="auto">
          <a:xfrm>
            <a:off x="3950406" y="968156"/>
            <a:ext cx="463194" cy="882984"/>
          </a:xfrm>
          <a:prstGeom prst="rightBrace">
            <a:avLst>
              <a:gd name="adj1" fmla="val 8343"/>
              <a:gd name="adj2" fmla="val 50000"/>
            </a:avLst>
          </a:prstGeom>
          <a:noFill/>
          <a:ln w="9525">
            <a:solidFill>
              <a:srgbClr val="4BACC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356447" y="373853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4" name="Rectangle 38"/>
          <p:cNvSpPr>
            <a:spLocks noChangeArrowheads="1"/>
          </p:cNvSpPr>
          <p:nvPr/>
        </p:nvSpPr>
        <p:spPr bwMode="auto">
          <a:xfrm>
            <a:off x="356447" y="625895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514285" algn="l"/>
              </a:tabLst>
            </a:pPr>
            <a:endParaRPr lang="en-US" altLang="en-US"/>
          </a:p>
        </p:txBody>
      </p:sp>
      <p:sp>
        <p:nvSpPr>
          <p:cNvPr id="58" name="Right Brace 12"/>
          <p:cNvSpPr>
            <a:spLocks/>
          </p:cNvSpPr>
          <p:nvPr/>
        </p:nvSpPr>
        <p:spPr bwMode="auto">
          <a:xfrm>
            <a:off x="3950406" y="3273021"/>
            <a:ext cx="486401" cy="678009"/>
          </a:xfrm>
          <a:prstGeom prst="rightBrace">
            <a:avLst>
              <a:gd name="adj1" fmla="val 8340"/>
              <a:gd name="adj2" fmla="val 50000"/>
            </a:avLst>
          </a:prstGeom>
          <a:noFill/>
          <a:ln w="9525">
            <a:solidFill>
              <a:srgbClr val="4BACC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4504607" y="6932458"/>
            <a:ext cx="2695942" cy="36459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fr-CH" b="1" dirty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Straight Connector 35"/>
          <p:cNvCxnSpPr>
            <a:stCxn id="23" idx="2"/>
            <a:endCxn id="21" idx="0"/>
          </p:cNvCxnSpPr>
          <p:nvPr/>
        </p:nvCxnSpPr>
        <p:spPr>
          <a:xfrm>
            <a:off x="5878411" y="713205"/>
            <a:ext cx="0" cy="254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1" idx="2"/>
            <a:endCxn id="12" idx="0"/>
          </p:cNvCxnSpPr>
          <p:nvPr/>
        </p:nvCxnSpPr>
        <p:spPr>
          <a:xfrm>
            <a:off x="5878411" y="1848554"/>
            <a:ext cx="0" cy="2224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2" idx="2"/>
            <a:endCxn id="14" idx="0"/>
          </p:cNvCxnSpPr>
          <p:nvPr/>
        </p:nvCxnSpPr>
        <p:spPr>
          <a:xfrm>
            <a:off x="5878411" y="2963604"/>
            <a:ext cx="0" cy="324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4" idx="2"/>
            <a:endCxn id="13" idx="0"/>
          </p:cNvCxnSpPr>
          <p:nvPr/>
        </p:nvCxnSpPr>
        <p:spPr>
          <a:xfrm>
            <a:off x="5878411" y="3951030"/>
            <a:ext cx="929" cy="294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3" idx="2"/>
          </p:cNvCxnSpPr>
          <p:nvPr/>
        </p:nvCxnSpPr>
        <p:spPr>
          <a:xfrm flipH="1">
            <a:off x="5878411" y="4909087"/>
            <a:ext cx="929" cy="246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879340" y="6565894"/>
            <a:ext cx="0" cy="366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7" idx="0"/>
          </p:cNvCxnSpPr>
          <p:nvPr/>
        </p:nvCxnSpPr>
        <p:spPr>
          <a:xfrm flipH="1" flipV="1">
            <a:off x="5902769" y="5481054"/>
            <a:ext cx="1" cy="216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CEE1-EEA1-42C4-B4A9-9C8F51D03ED9}" type="slidenum">
              <a:rPr lang="en-GB" smtClean="0"/>
              <a:t>13</a:t>
            </a:fld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2523046" y="968157"/>
            <a:ext cx="1263140" cy="785662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WG</a:t>
            </a:r>
            <a:endParaRPr lang="en-US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536875" y="4184574"/>
            <a:ext cx="1263140" cy="785662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WG</a:t>
            </a:r>
            <a:endParaRPr lang="en-US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536874" y="5714941"/>
            <a:ext cx="1263140" cy="785662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WG</a:t>
            </a:r>
            <a:endParaRPr lang="en-US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536875" y="3248992"/>
            <a:ext cx="1235482" cy="714993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GB</a:t>
            </a:r>
            <a:endParaRPr lang="en-US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536874" y="2020114"/>
            <a:ext cx="1235482" cy="892648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Responsible Goal Chairs</a:t>
            </a:r>
            <a:endParaRPr lang="en-US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193" y="191974"/>
            <a:ext cx="1949179" cy="617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69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5676" y="1009597"/>
            <a:ext cx="7058554" cy="5542068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782710"/>
            <a:ext cx="3073047" cy="6015038"/>
          </a:xfrm>
          <a:solidFill>
            <a:schemeClr val="accent2"/>
          </a:solidFill>
        </p:spPr>
        <p:txBody>
          <a:bodyPr anchor="ctr">
            <a:normAutofit/>
          </a:bodyPr>
          <a:lstStyle/>
          <a:p>
            <a:pPr algn="ctr"/>
            <a:r>
              <a:rPr lang="cs-CZ" sz="3158" dirty="0" err="1">
                <a:latin typeface="Calibri" panose="020F0502020204030204" pitchFamily="34" charset="0"/>
                <a:cs typeface="Calibri" panose="020F0502020204030204" pitchFamily="34" charset="0"/>
              </a:rPr>
              <a:t>Due</a:t>
            </a:r>
            <a:r>
              <a:rPr lang="cs-CZ" sz="3158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158" dirty="0" err="1">
                <a:latin typeface="Calibri" panose="020F0502020204030204" pitchFamily="34" charset="0"/>
                <a:cs typeface="Calibri" panose="020F0502020204030204" pitchFamily="34" charset="0"/>
              </a:rPr>
              <a:t>process</a:t>
            </a:r>
            <a:r>
              <a:rPr lang="cs-CZ" sz="3158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3158">
                <a:latin typeface="Calibri" panose="020F0502020204030204" pitchFamily="34" charset="0"/>
                <a:cs typeface="Calibri" panose="020F0502020204030204" pitchFamily="34" charset="0"/>
              </a:rPr>
              <a:t>simplified</a:t>
            </a:r>
            <a:endParaRPr lang="en-GB" sz="3158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7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908" y="1133769"/>
            <a:ext cx="2374343" cy="72396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0BFA5B3-25A8-4B68-9C62-E754531850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4292" y="1692399"/>
            <a:ext cx="8156533" cy="52483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DCF75E-6428-4FA9-9503-48BDA672BC7D}"/>
              </a:ext>
            </a:extLst>
          </p:cNvPr>
          <p:cNvSpPr txBox="1"/>
          <p:nvPr/>
        </p:nvSpPr>
        <p:spPr>
          <a:xfrm>
            <a:off x="3618411" y="620466"/>
            <a:ext cx="5348254" cy="57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158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INTOSAI Organisation chart</a:t>
            </a:r>
          </a:p>
        </p:txBody>
      </p:sp>
    </p:spTree>
    <p:extLst>
      <p:ext uri="{BB962C8B-B14F-4D97-AF65-F5344CB8AC3E}">
        <p14:creationId xmlns:p14="http://schemas.microsoft.com/office/powerpoint/2010/main" val="2152060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908" y="1133769"/>
            <a:ext cx="2374343" cy="723960"/>
          </a:xfrm>
          <a:prstGeom prst="rect">
            <a:avLst/>
          </a:prstGeom>
        </p:spPr>
      </p:pic>
      <p:sp>
        <p:nvSpPr>
          <p:cNvPr id="6" name="CaixaDeTexto 4">
            <a:extLst>
              <a:ext uri="{FF2B5EF4-FFF2-40B4-BE49-F238E27FC236}">
                <a16:creationId xmlns:a16="http://schemas.microsoft.com/office/drawing/2014/main" id="{19CAFA3D-4BEF-44FD-9066-1E30D173D04F}"/>
              </a:ext>
            </a:extLst>
          </p:cNvPr>
          <p:cNvSpPr txBox="1"/>
          <p:nvPr/>
        </p:nvSpPr>
        <p:spPr>
          <a:xfrm>
            <a:off x="5072561" y="904315"/>
            <a:ext cx="6811695" cy="470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56" dirty="0"/>
              <a:t>Governance of FIPP</a:t>
            </a:r>
            <a:endParaRPr lang="pt-BR" sz="2456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3FA659E-D56D-4995-B6E6-89C03020674E}"/>
              </a:ext>
            </a:extLst>
          </p:cNvPr>
          <p:cNvSpPr txBox="1">
            <a:spLocks/>
          </p:cNvSpPr>
          <p:nvPr/>
        </p:nvSpPr>
        <p:spPr>
          <a:xfrm>
            <a:off x="3095739" y="1759606"/>
            <a:ext cx="7218045" cy="4611501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0758" indent="-300758"/>
            <a:r>
              <a:rPr lang="en-GB" sz="2456" dirty="0">
                <a:latin typeface="Calibri" panose="020F0502020204030204" pitchFamily="34" charset="0"/>
                <a:cs typeface="Calibri" panose="020F0502020204030204" pitchFamily="34" charset="0"/>
              </a:rPr>
              <a:t>The INTOSAI Statutes and the due process for INTOSAI’s Framework of Professional Pronouncements (IFPP) define and safeguard FIPP’s decision-making competencies.</a:t>
            </a:r>
          </a:p>
          <a:p>
            <a:pPr marL="300758" indent="-300758"/>
            <a:endParaRPr lang="en-GB" sz="2456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00758" indent="-300758"/>
            <a:r>
              <a:rPr lang="en-GB" sz="2456" dirty="0">
                <a:latin typeface="Calibri" panose="020F0502020204030204" pitchFamily="34" charset="0"/>
                <a:cs typeface="Calibri" panose="020F0502020204030204" pitchFamily="34" charset="0"/>
              </a:rPr>
              <a:t>Membership is </a:t>
            </a:r>
            <a:r>
              <a:rPr lang="en-GB" sz="2456" i="1" dirty="0">
                <a:latin typeface="Calibri" panose="020F0502020204030204" pitchFamily="34" charset="0"/>
                <a:cs typeface="Calibri" panose="020F0502020204030204" pitchFamily="34" charset="0"/>
              </a:rPr>
              <a:t>personal - </a:t>
            </a:r>
            <a:r>
              <a:rPr lang="en-GB" sz="2456" dirty="0">
                <a:latin typeface="Calibri" panose="020F0502020204030204" pitchFamily="34" charset="0"/>
                <a:cs typeface="Calibri" panose="020F0502020204030204" pitchFamily="34" charset="0"/>
              </a:rPr>
              <a:t>members are appointed based on their </a:t>
            </a:r>
            <a:r>
              <a:rPr lang="en-GB" sz="2456" i="1" dirty="0">
                <a:latin typeface="Calibri" panose="020F0502020204030204" pitchFamily="34" charset="0"/>
                <a:cs typeface="Calibri" panose="020F0502020204030204" pitchFamily="34" charset="0"/>
              </a:rPr>
              <a:t>expertise </a:t>
            </a:r>
            <a:r>
              <a:rPr lang="en-GB" sz="2456" dirty="0">
                <a:latin typeface="Calibri" panose="020F0502020204030204" pitchFamily="34" charset="0"/>
                <a:cs typeface="Calibri" panose="020F0502020204030204" pitchFamily="34" charset="0"/>
              </a:rPr>
              <a:t>through a process of selection. </a:t>
            </a:r>
          </a:p>
          <a:p>
            <a:pPr marL="300758" indent="-300758"/>
            <a:endParaRPr lang="en-GB" sz="2456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00758" indent="-300758"/>
            <a:r>
              <a:rPr lang="en-GB" sz="2456" dirty="0">
                <a:latin typeface="Calibri" panose="020F0502020204030204" pitchFamily="34" charset="0"/>
                <a:cs typeface="Calibri" panose="020F0502020204030204" pitchFamily="34" charset="0"/>
              </a:rPr>
              <a:t>All members are appointed to serve the common interest of INTOSAI - they </a:t>
            </a:r>
            <a:r>
              <a:rPr lang="en-GB" sz="2456" b="1" i="1" dirty="0">
                <a:latin typeface="Calibri" panose="020F0502020204030204" pitchFamily="34" charset="0"/>
                <a:cs typeface="Calibri" panose="020F0502020204030204" pitchFamily="34" charset="0"/>
              </a:rPr>
              <a:t>do not </a:t>
            </a:r>
            <a:r>
              <a:rPr lang="en-GB" sz="2456" dirty="0">
                <a:latin typeface="Calibri" panose="020F0502020204030204" pitchFamily="34" charset="0"/>
                <a:cs typeface="Calibri" panose="020F0502020204030204" pitchFamily="34" charset="0"/>
              </a:rPr>
              <a:t>represent their SAIs or any other INTOSAI bodies.</a:t>
            </a:r>
          </a:p>
          <a:p>
            <a:pPr marL="300758" indent="-300758"/>
            <a:endParaRPr lang="en-GB" sz="2456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00758" indent="-300758"/>
            <a:r>
              <a:rPr lang="en-GB" sz="2456" dirty="0">
                <a:latin typeface="Calibri" panose="020F0502020204030204" pitchFamily="34" charset="0"/>
                <a:cs typeface="Calibri" panose="020F0502020204030204" pitchFamily="34" charset="0"/>
              </a:rPr>
              <a:t>All members contribute equally (approx. 300 working hours annually per member) – one member is appointed as liaison for each SDP project</a:t>
            </a:r>
          </a:p>
          <a:p>
            <a:pPr algn="ctr"/>
            <a:endParaRPr lang="sv-SE" sz="2456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20D7756-90F5-4BDE-BC41-A97A71D555E1}"/>
              </a:ext>
            </a:extLst>
          </p:cNvPr>
          <p:cNvSpPr txBox="1">
            <a:spLocks/>
          </p:cNvSpPr>
          <p:nvPr/>
        </p:nvSpPr>
        <p:spPr>
          <a:xfrm>
            <a:off x="177413" y="2566472"/>
            <a:ext cx="2694737" cy="1002506"/>
          </a:xfrm>
          <a:prstGeom prst="rect">
            <a:avLst/>
          </a:prstGeom>
        </p:spPr>
        <p:txBody>
          <a:bodyPr lIns="80187" tIns="80187" rIns="80187" bIns="80187" anchor="t" anchorCtr="0">
            <a:noAutofit/>
          </a:bodyPr>
          <a:lstStyle>
            <a:defPPr>
              <a:defRPr lang="pt-BR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GB" sz="2807" dirty="0">
                <a:solidFill>
                  <a:srgbClr val="6CA9B7"/>
                </a:solidFill>
              </a:rPr>
              <a:t>FIPP’s role and membership</a:t>
            </a:r>
            <a:endParaRPr lang="en-IN" sz="2807" dirty="0">
              <a:solidFill>
                <a:srgbClr val="6CA9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755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728" y="944056"/>
            <a:ext cx="2015646" cy="64421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spcCol="0" rtlCol="0" anchor="ctr"/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“Due Process” for INTOSAI’s framework of professional pronouncements </a:t>
            </a:r>
          </a:p>
        </p:txBody>
      </p:sp>
      <p:sp>
        <p:nvSpPr>
          <p:cNvPr id="8" name="Oval 7"/>
          <p:cNvSpPr/>
          <p:nvPr/>
        </p:nvSpPr>
        <p:spPr>
          <a:xfrm>
            <a:off x="5699079" y="5606650"/>
            <a:ext cx="1469256" cy="134966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process contains in total four main stages</a:t>
            </a:r>
          </a:p>
        </p:txBody>
      </p:sp>
      <p:sp>
        <p:nvSpPr>
          <p:cNvPr id="10" name="Oval 9"/>
          <p:cNvSpPr/>
          <p:nvPr/>
        </p:nvSpPr>
        <p:spPr>
          <a:xfrm>
            <a:off x="2331379" y="5606651"/>
            <a:ext cx="1483336" cy="132849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reality there is also a 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“Stage 0”</a:t>
            </a:r>
          </a:p>
        </p:txBody>
      </p:sp>
      <p:pic>
        <p:nvPicPr>
          <p:cNvPr id="11" name="Picture 2" descr="D:\Profiles\LAMBEL\Desktop\INCOSAI 2016\Prezi Presentation\doc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374" y="1875220"/>
            <a:ext cx="8332667" cy="280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>
            <a:off x="3073047" y="4439626"/>
            <a:ext cx="0" cy="1032097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ight Brace 6"/>
          <p:cNvSpPr/>
          <p:nvPr/>
        </p:nvSpPr>
        <p:spPr>
          <a:xfrm rot="5400000">
            <a:off x="6567252" y="1495841"/>
            <a:ext cx="1111490" cy="6720947"/>
          </a:xfrm>
          <a:prstGeom prst="rightBrac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4306" tIns="52153" rIns="104306" bIns="52153" rtlCol="0" anchor="ctr"/>
          <a:lstStyle/>
          <a:p>
            <a:pPr algn="ctr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CEE1-EEA1-42C4-B4A9-9C8F51D03ED9}" type="slidenum">
              <a:rPr lang="en-GB" smtClean="0"/>
              <a:t>4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156" y="247568"/>
            <a:ext cx="2197167" cy="69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08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930" y="982535"/>
            <a:ext cx="2015646" cy="64421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spcCol="0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156736" algn="l"/>
                <a:tab pos="2567801" algn="l"/>
                <a:tab pos="6366988" algn="r"/>
              </a:tabLst>
            </a:pPr>
            <a:r>
              <a:rPr lang="fr-CH" altLang="en-US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STAGE 0</a:t>
            </a:r>
            <a:endParaRPr lang="en-GB" alt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59" y="1815459"/>
            <a:ext cx="1895586" cy="1323423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“Due Process” for INTOSAI’s framework of professional pronouncements </a:t>
            </a:r>
          </a:p>
        </p:txBody>
      </p:sp>
      <p:sp>
        <p:nvSpPr>
          <p:cNvPr id="33" name="Rectangle 37"/>
          <p:cNvSpPr>
            <a:spLocks noChangeArrowheads="1"/>
          </p:cNvSpPr>
          <p:nvPr/>
        </p:nvSpPr>
        <p:spPr bwMode="auto">
          <a:xfrm>
            <a:off x="0" y="289839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541043" algn="l"/>
              </a:tabLst>
            </a:pPr>
            <a:endParaRPr lang="en-US" altLang="en-US"/>
          </a:p>
        </p:txBody>
      </p:sp>
      <p:sp>
        <p:nvSpPr>
          <p:cNvPr id="53" name="Rectangle 37"/>
          <p:cNvSpPr>
            <a:spLocks noChangeArrowheads="1"/>
          </p:cNvSpPr>
          <p:nvPr/>
        </p:nvSpPr>
        <p:spPr bwMode="auto">
          <a:xfrm>
            <a:off x="178223" y="457867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2259955" algn="l"/>
              </a:tabLst>
            </a:pPr>
            <a:endParaRPr lang="en-US" altLang="en-US"/>
          </a:p>
        </p:txBody>
      </p:sp>
      <p:sp>
        <p:nvSpPr>
          <p:cNvPr id="28" name="Rectangle 27"/>
          <p:cNvSpPr/>
          <p:nvPr/>
        </p:nvSpPr>
        <p:spPr>
          <a:xfrm>
            <a:off x="3591808" y="137221"/>
            <a:ext cx="2169067" cy="366863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fr-CH" b="1" dirty="0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>
            <a:spLocks/>
          </p:cNvSpPr>
          <p:nvPr/>
        </p:nvSpPr>
        <p:spPr bwMode="auto">
          <a:xfrm>
            <a:off x="3633098" y="7032232"/>
            <a:ext cx="2309124" cy="338175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48DD4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Endorses the SDP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3"/>
          <p:cNvSpPr>
            <a:spLocks/>
          </p:cNvSpPr>
          <p:nvPr/>
        </p:nvSpPr>
        <p:spPr bwMode="auto">
          <a:xfrm>
            <a:off x="6422390" y="2551133"/>
            <a:ext cx="2524707" cy="71237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48DD4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Any INTOSAI member/other interested parties may provide suggestions</a:t>
            </a:r>
            <a:endParaRPr lang="en-US" altLang="en-US" sz="1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8"/>
          <p:cNvSpPr>
            <a:spLocks/>
          </p:cNvSpPr>
          <p:nvPr/>
        </p:nvSpPr>
        <p:spPr bwMode="auto">
          <a:xfrm>
            <a:off x="3600412" y="694453"/>
            <a:ext cx="2172097" cy="820911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48DD4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Proposes how the planning process will be </a:t>
            </a:r>
            <a:r>
              <a:rPr lang="en-GB" altLang="en-US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organised</a:t>
            </a:r>
            <a:r>
              <a:rPr lang="en-GB" altLang="en-US" sz="13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and the content of the plan</a:t>
            </a:r>
            <a:endParaRPr lang="en-GB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unded Rectangle 11"/>
          <p:cNvSpPr>
            <a:spLocks/>
          </p:cNvSpPr>
          <p:nvPr/>
        </p:nvSpPr>
        <p:spPr bwMode="auto">
          <a:xfrm>
            <a:off x="6422391" y="3368054"/>
            <a:ext cx="2524708" cy="551343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48DD4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Including public consultation at least every  three years</a:t>
            </a:r>
            <a:endParaRPr lang="en-US" altLang="en-US" sz="1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AutoShape 1"/>
          <p:cNvSpPr>
            <a:spLocks/>
          </p:cNvSpPr>
          <p:nvPr/>
        </p:nvSpPr>
        <p:spPr bwMode="auto">
          <a:xfrm>
            <a:off x="3205553" y="5245832"/>
            <a:ext cx="274061" cy="1400247"/>
          </a:xfrm>
          <a:prstGeom prst="rightBrace">
            <a:avLst>
              <a:gd name="adj1" fmla="val 8329"/>
              <a:gd name="adj2" fmla="val 50000"/>
            </a:avLst>
          </a:prstGeom>
          <a:noFill/>
          <a:ln w="9525">
            <a:solidFill>
              <a:srgbClr val="4BACC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defTabSz="1043056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ight Brace 59"/>
          <p:cNvSpPr>
            <a:spLocks/>
          </p:cNvSpPr>
          <p:nvPr/>
        </p:nvSpPr>
        <p:spPr>
          <a:xfrm>
            <a:off x="3205553" y="7025262"/>
            <a:ext cx="377173" cy="338175"/>
          </a:xfrm>
          <a:prstGeom prst="rightBrac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104306" tIns="52153" rIns="104306" bIns="5215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61" name="Right Brace 60"/>
          <p:cNvSpPr>
            <a:spLocks/>
          </p:cNvSpPr>
          <p:nvPr/>
        </p:nvSpPr>
        <p:spPr>
          <a:xfrm>
            <a:off x="3205553" y="672112"/>
            <a:ext cx="292004" cy="843252"/>
          </a:xfrm>
          <a:prstGeom prst="rightBrac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104306" tIns="52153" rIns="104306" bIns="5215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26" name="Rectangle 32"/>
          <p:cNvSpPr>
            <a:spLocks noChangeArrowheads="1"/>
          </p:cNvSpPr>
          <p:nvPr/>
        </p:nvSpPr>
        <p:spPr bwMode="auto">
          <a:xfrm>
            <a:off x="-84449" y="205825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03220" algn="l"/>
              </a:tabLst>
            </a:pPr>
            <a:endParaRPr lang="en-US" altLang="en-US"/>
          </a:p>
        </p:txBody>
      </p:sp>
      <p:sp>
        <p:nvSpPr>
          <p:cNvPr id="27" name="Rectangle 36"/>
          <p:cNvSpPr>
            <a:spLocks noChangeArrowheads="1"/>
          </p:cNvSpPr>
          <p:nvPr/>
        </p:nvSpPr>
        <p:spPr bwMode="auto">
          <a:xfrm>
            <a:off x="356447" y="395063"/>
            <a:ext cx="210714" cy="890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03220" algn="l"/>
              </a:tabLst>
            </a:pPr>
            <a:br>
              <a:rPr lang="en-GB" altLang="en-US" sz="900"/>
            </a:br>
            <a:endParaRPr lang="en-GB" altLang="en-US"/>
          </a:p>
          <a:p>
            <a:pPr defTabSz="1043056" eaLnBrk="0" hangingPunct="0">
              <a:tabLst>
                <a:tab pos="103220" algn="l"/>
              </a:tabLst>
            </a:pPr>
            <a:endParaRPr lang="en-GB" altLang="en-US"/>
          </a:p>
        </p:txBody>
      </p:sp>
      <p:sp>
        <p:nvSpPr>
          <p:cNvPr id="30" name="Rectangle 38"/>
          <p:cNvSpPr>
            <a:spLocks noChangeArrowheads="1"/>
          </p:cNvSpPr>
          <p:nvPr/>
        </p:nvSpPr>
        <p:spPr bwMode="auto">
          <a:xfrm>
            <a:off x="356447" y="525868"/>
            <a:ext cx="2156054" cy="628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926756" algn="l"/>
              </a:tabLst>
            </a:pPr>
            <a:r>
              <a:rPr lang="en-GB" altLang="en-US" sz="130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/>
          </a:p>
          <a:p>
            <a:pPr defTabSz="1043056" eaLnBrk="0" hangingPunct="0">
              <a:tabLst>
                <a:tab pos="1926756" algn="l"/>
              </a:tabLst>
            </a:pPr>
            <a:endParaRPr lang="en-GB" altLang="en-US"/>
          </a:p>
        </p:txBody>
      </p:sp>
      <p:sp>
        <p:nvSpPr>
          <p:cNvPr id="31" name="Rectangle 41"/>
          <p:cNvSpPr>
            <a:spLocks noChangeArrowheads="1"/>
          </p:cNvSpPr>
          <p:nvPr/>
        </p:nvSpPr>
        <p:spPr bwMode="auto">
          <a:xfrm>
            <a:off x="356447" y="395063"/>
            <a:ext cx="210714" cy="890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defTabSz="1043056" fontAlgn="base">
              <a:spcBef>
                <a:spcPct val="0"/>
              </a:spcBef>
              <a:spcAft>
                <a:spcPct val="0"/>
              </a:spcAft>
            </a:pPr>
            <a:br>
              <a:rPr lang="en-GB" altLang="en-US" sz="900">
                <a:latin typeface="Arial" pitchFamily="34" charset="0"/>
                <a:cs typeface="Arial" pitchFamily="34" charset="0"/>
              </a:rPr>
            </a:br>
            <a:endParaRPr lang="en-GB" altLang="en-US">
              <a:latin typeface="Arial" pitchFamily="34" charset="0"/>
              <a:cs typeface="Arial" pitchFamily="34" charset="0"/>
            </a:endParaRPr>
          </a:p>
          <a:p>
            <a:pPr defTabSz="1043056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43"/>
          <p:cNvSpPr>
            <a:spLocks noChangeArrowheads="1"/>
          </p:cNvSpPr>
          <p:nvPr/>
        </p:nvSpPr>
        <p:spPr bwMode="auto">
          <a:xfrm>
            <a:off x="144806" y="425840"/>
            <a:ext cx="1103201" cy="8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883700" algn="l"/>
              </a:tabLst>
            </a:pPr>
            <a:endParaRPr lang="en-GB" altLang="en-US" sz="1300">
              <a:latin typeface="Calibri" pitchFamily="34" charset="0"/>
              <a:ea typeface="Times New Roman" pitchFamily="18" charset="0"/>
            </a:endParaRPr>
          </a:p>
          <a:p>
            <a:pPr defTabSz="1043056" eaLnBrk="0" hangingPunct="0">
              <a:tabLst>
                <a:tab pos="883700" algn="l"/>
              </a:tabLst>
            </a:pPr>
            <a:r>
              <a:rPr lang="en-GB" altLang="en-US" sz="130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/>
          </a:p>
          <a:p>
            <a:pPr defTabSz="1043056" eaLnBrk="0" hangingPunct="0">
              <a:tabLst>
                <a:tab pos="883700" algn="l"/>
              </a:tabLst>
            </a:pPr>
            <a:endParaRPr lang="en-GB" altLang="en-US"/>
          </a:p>
        </p:txBody>
      </p:sp>
      <p:sp>
        <p:nvSpPr>
          <p:cNvPr id="62" name="Rectangle 46"/>
          <p:cNvSpPr>
            <a:spLocks noChangeArrowheads="1"/>
          </p:cNvSpPr>
          <p:nvPr/>
        </p:nvSpPr>
        <p:spPr bwMode="auto">
          <a:xfrm>
            <a:off x="356447" y="295035"/>
            <a:ext cx="2097704" cy="1090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868809" algn="l"/>
              </a:tabLst>
            </a:pPr>
            <a:br>
              <a:rPr lang="en-GB" altLang="en-US" sz="900" dirty="0"/>
            </a:br>
            <a:endParaRPr lang="en-GB" altLang="en-US" dirty="0"/>
          </a:p>
          <a:p>
            <a:pPr defTabSz="1043056" eaLnBrk="0" hangingPunct="0">
              <a:tabLst>
                <a:tab pos="1868809" algn="l"/>
              </a:tabLst>
            </a:pPr>
            <a:r>
              <a:rPr lang="en-GB" altLang="en-US" sz="1300" dirty="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 dirty="0"/>
          </a:p>
          <a:p>
            <a:pPr defTabSz="1043056" eaLnBrk="0" hangingPunct="0">
              <a:tabLst>
                <a:tab pos="1868809" algn="l"/>
              </a:tabLst>
            </a:pPr>
            <a:endParaRPr lang="en-GB" altLang="en-US" dirty="0"/>
          </a:p>
        </p:txBody>
      </p:sp>
      <p:sp>
        <p:nvSpPr>
          <p:cNvPr id="63" name="Rectangle 50"/>
          <p:cNvSpPr>
            <a:spLocks noChangeArrowheads="1"/>
          </p:cNvSpPr>
          <p:nvPr/>
        </p:nvSpPr>
        <p:spPr bwMode="auto">
          <a:xfrm>
            <a:off x="356447" y="395063"/>
            <a:ext cx="210714" cy="890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defTabSz="1043056" fontAlgn="base">
              <a:spcBef>
                <a:spcPct val="0"/>
              </a:spcBef>
              <a:spcAft>
                <a:spcPct val="0"/>
              </a:spcAft>
            </a:pPr>
            <a:br>
              <a:rPr lang="en-GB" altLang="en-US" sz="900">
                <a:latin typeface="Arial" pitchFamily="34" charset="0"/>
                <a:cs typeface="Arial" pitchFamily="34" charset="0"/>
              </a:rPr>
            </a:br>
            <a:endParaRPr lang="en-GB" altLang="en-US">
              <a:latin typeface="Arial" pitchFamily="34" charset="0"/>
              <a:cs typeface="Arial" pitchFamily="34" charset="0"/>
            </a:endParaRPr>
          </a:p>
          <a:p>
            <a:pPr defTabSz="1043056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51"/>
          <p:cNvSpPr>
            <a:spLocks noChangeArrowheads="1"/>
          </p:cNvSpPr>
          <p:nvPr/>
        </p:nvSpPr>
        <p:spPr bwMode="auto">
          <a:xfrm>
            <a:off x="356447" y="525868"/>
            <a:ext cx="2054103" cy="628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825348" algn="l"/>
              </a:tabLst>
            </a:pPr>
            <a:r>
              <a:rPr lang="en-GB" altLang="en-US" sz="1300" dirty="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 dirty="0"/>
          </a:p>
          <a:p>
            <a:pPr defTabSz="1043056" eaLnBrk="0" hangingPunct="0">
              <a:tabLst>
                <a:tab pos="1825348" algn="l"/>
              </a:tabLst>
            </a:pPr>
            <a:endParaRPr lang="en-GB" altLang="en-US" dirty="0"/>
          </a:p>
        </p:txBody>
      </p:sp>
      <p:sp>
        <p:nvSpPr>
          <p:cNvPr id="65" name="Rectangle 57"/>
          <p:cNvSpPr>
            <a:spLocks noChangeArrowheads="1"/>
          </p:cNvSpPr>
          <p:nvPr/>
        </p:nvSpPr>
        <p:spPr bwMode="auto">
          <a:xfrm>
            <a:off x="356447" y="625895"/>
            <a:ext cx="521632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indent="307846" defTabSz="1043056"/>
            <a:endParaRPr lang="en-US" altLang="en-US"/>
          </a:p>
        </p:txBody>
      </p:sp>
      <p:cxnSp>
        <p:nvCxnSpPr>
          <p:cNvPr id="67" name="Straight Connector 66"/>
          <p:cNvCxnSpPr>
            <a:stCxn id="28" idx="2"/>
          </p:cNvCxnSpPr>
          <p:nvPr/>
        </p:nvCxnSpPr>
        <p:spPr>
          <a:xfrm>
            <a:off x="4676342" y="504084"/>
            <a:ext cx="0" cy="168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4637681" y="6646079"/>
            <a:ext cx="1" cy="386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1"/>
          <p:cNvSpPr>
            <a:spLocks/>
          </p:cNvSpPr>
          <p:nvPr/>
        </p:nvSpPr>
        <p:spPr bwMode="auto">
          <a:xfrm>
            <a:off x="3586552" y="5245832"/>
            <a:ext cx="2254416" cy="1400247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48DD4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Finalises and  approves the proposed SDP</a:t>
            </a:r>
            <a:endParaRPr lang="en-GB" alt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772510" y="2907318"/>
            <a:ext cx="6498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6" name="Rounded Rectangle 1"/>
          <p:cNvSpPr>
            <a:spLocks/>
          </p:cNvSpPr>
          <p:nvPr/>
        </p:nvSpPr>
        <p:spPr bwMode="auto">
          <a:xfrm>
            <a:off x="3600412" y="2691228"/>
            <a:ext cx="2172097" cy="1206082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48DD4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Receives suggestions for the SDP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Rounded Rectangle 78"/>
          <p:cNvSpPr>
            <a:spLocks/>
          </p:cNvSpPr>
          <p:nvPr/>
        </p:nvSpPr>
        <p:spPr bwMode="auto">
          <a:xfrm>
            <a:off x="6422390" y="5168288"/>
            <a:ext cx="2524709" cy="399067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48DD4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Consults with all affected parties</a:t>
            </a:r>
            <a:endParaRPr lang="en-US" altLang="en-US" sz="13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1" name="Straight Arrow Connector 80"/>
          <p:cNvCxnSpPr>
            <a:stCxn id="82" idx="1"/>
          </p:cNvCxnSpPr>
          <p:nvPr/>
        </p:nvCxnSpPr>
        <p:spPr>
          <a:xfrm flipH="1" flipV="1">
            <a:off x="4986660" y="6839155"/>
            <a:ext cx="1435730" cy="223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2" name="Rounded Rectangle 12"/>
          <p:cNvSpPr>
            <a:spLocks/>
          </p:cNvSpPr>
          <p:nvPr/>
        </p:nvSpPr>
        <p:spPr bwMode="auto">
          <a:xfrm>
            <a:off x="6422390" y="6528607"/>
            <a:ext cx="2524708" cy="665742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48DD4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FIPP may propose amendments / updates to an existing SDP</a:t>
            </a:r>
            <a:endParaRPr lang="en-US" altLang="en-US" sz="1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AutoShape 1"/>
          <p:cNvSpPr>
            <a:spLocks/>
          </p:cNvSpPr>
          <p:nvPr/>
        </p:nvSpPr>
        <p:spPr bwMode="auto">
          <a:xfrm>
            <a:off x="3157261" y="4171358"/>
            <a:ext cx="322354" cy="976059"/>
          </a:xfrm>
          <a:prstGeom prst="rightBrace">
            <a:avLst>
              <a:gd name="adj1" fmla="val 8329"/>
              <a:gd name="adj2" fmla="val 50000"/>
            </a:avLst>
          </a:prstGeom>
          <a:noFill/>
          <a:ln w="9525">
            <a:solidFill>
              <a:srgbClr val="4BACC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defTabSz="1043056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ounded Rectangle 1"/>
          <p:cNvSpPr>
            <a:spLocks/>
          </p:cNvSpPr>
          <p:nvPr/>
        </p:nvSpPr>
        <p:spPr bwMode="auto">
          <a:xfrm>
            <a:off x="3591808" y="1815459"/>
            <a:ext cx="2254416" cy="494092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48DD4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latin typeface="Arial" pitchFamily="34" charset="0"/>
                <a:cs typeface="Arial" pitchFamily="34" charset="0"/>
              </a:rPr>
              <a:t>Approves FIPP proposal</a:t>
            </a:r>
          </a:p>
        </p:txBody>
      </p:sp>
      <p:sp>
        <p:nvSpPr>
          <p:cNvPr id="46" name="Rounded Rectangle 12"/>
          <p:cNvSpPr>
            <a:spLocks/>
          </p:cNvSpPr>
          <p:nvPr/>
        </p:nvSpPr>
        <p:spPr bwMode="auto">
          <a:xfrm>
            <a:off x="3591808" y="4171357"/>
            <a:ext cx="2133156" cy="82332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48DD4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Proposes priorities for the SDP</a:t>
            </a:r>
            <a:endParaRPr lang="en-US" altLang="en-US" sz="13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772511" y="3701239"/>
            <a:ext cx="64987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266362" y="763119"/>
            <a:ext cx="822215" cy="683577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FIPP</a:t>
            </a:r>
            <a:endParaRPr lang="en-US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2" name="Straight Arrow Connector 101"/>
          <p:cNvCxnSpPr/>
          <p:nvPr/>
        </p:nvCxnSpPr>
        <p:spPr>
          <a:xfrm flipH="1">
            <a:off x="8947098" y="2889373"/>
            <a:ext cx="3600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3" name="Rounded Rectangle 12"/>
          <p:cNvSpPr>
            <a:spLocks/>
          </p:cNvSpPr>
          <p:nvPr/>
        </p:nvSpPr>
        <p:spPr bwMode="auto">
          <a:xfrm>
            <a:off x="9307140" y="2477169"/>
            <a:ext cx="1286426" cy="890885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48DD4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INTOSAI community &amp; external stakeholders</a:t>
            </a:r>
            <a:endParaRPr lang="en-US" alt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266362" y="5367823"/>
            <a:ext cx="822215" cy="845183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PSC-SC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incl. Goal Chairs</a:t>
            </a:r>
            <a:endParaRPr lang="en-US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2" name="Straight Connector 121"/>
          <p:cNvCxnSpPr/>
          <p:nvPr/>
        </p:nvCxnSpPr>
        <p:spPr>
          <a:xfrm>
            <a:off x="4699883" y="1539321"/>
            <a:ext cx="0" cy="251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2266362" y="6906157"/>
            <a:ext cx="822215" cy="457280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GB</a:t>
            </a:r>
            <a:endParaRPr lang="en-US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 flipH="1">
            <a:off x="4686460" y="2305075"/>
            <a:ext cx="1" cy="386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4668721" y="3897310"/>
            <a:ext cx="1" cy="274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2266364" y="4311101"/>
            <a:ext cx="822215" cy="683577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FIPP</a:t>
            </a:r>
            <a:endParaRPr lang="en-US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AutoShape 1"/>
          <p:cNvSpPr>
            <a:spLocks/>
          </p:cNvSpPr>
          <p:nvPr/>
        </p:nvSpPr>
        <p:spPr bwMode="auto">
          <a:xfrm>
            <a:off x="3157261" y="1790358"/>
            <a:ext cx="322354" cy="514718"/>
          </a:xfrm>
          <a:prstGeom prst="rightBrace">
            <a:avLst>
              <a:gd name="adj1" fmla="val 8329"/>
              <a:gd name="adj2" fmla="val 50000"/>
            </a:avLst>
          </a:prstGeom>
          <a:noFill/>
          <a:ln w="9525">
            <a:solidFill>
              <a:srgbClr val="4BACC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defTabSz="1043056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269762" y="1604650"/>
            <a:ext cx="818816" cy="748537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PSC-SC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incl. Goal Chairs</a:t>
            </a:r>
            <a:endParaRPr lang="en-US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AutoShape 1"/>
          <p:cNvSpPr>
            <a:spLocks/>
          </p:cNvSpPr>
          <p:nvPr/>
        </p:nvSpPr>
        <p:spPr bwMode="auto">
          <a:xfrm>
            <a:off x="3157259" y="2667665"/>
            <a:ext cx="340299" cy="1251731"/>
          </a:xfrm>
          <a:prstGeom prst="rightBrace">
            <a:avLst>
              <a:gd name="adj1" fmla="val 8329"/>
              <a:gd name="adj2" fmla="val 50000"/>
            </a:avLst>
          </a:prstGeom>
          <a:noFill/>
          <a:ln w="9525">
            <a:solidFill>
              <a:srgbClr val="4BACC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defTabSz="1043056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2266364" y="2967557"/>
            <a:ext cx="822215" cy="683577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PSC</a:t>
            </a:r>
            <a:endParaRPr lang="en-US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ounded Rectangle 12"/>
          <p:cNvSpPr>
            <a:spLocks/>
          </p:cNvSpPr>
          <p:nvPr/>
        </p:nvSpPr>
        <p:spPr bwMode="auto">
          <a:xfrm>
            <a:off x="6422390" y="4145654"/>
            <a:ext cx="2524709" cy="82332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48DD4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Analyses suggestions for develop, revise or withdraw pronouncements </a:t>
            </a:r>
            <a:endParaRPr lang="en-US" altLang="en-US" sz="13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5724964" y="4525204"/>
            <a:ext cx="69742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" name="Right Brace 2"/>
          <p:cNvSpPr/>
          <p:nvPr/>
        </p:nvSpPr>
        <p:spPr>
          <a:xfrm>
            <a:off x="5900932" y="504085"/>
            <a:ext cx="599345" cy="2022558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lIns="104306" tIns="52153" rIns="104306" bIns="52153"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69959" y="4668829"/>
            <a:ext cx="1895586" cy="139798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The Strategic Development Plan (SDP)</a:t>
            </a:r>
          </a:p>
        </p:txBody>
      </p:sp>
      <p:sp>
        <p:nvSpPr>
          <p:cNvPr id="56" name="Rounded Rectangle 55"/>
          <p:cNvSpPr>
            <a:spLocks/>
          </p:cNvSpPr>
          <p:nvPr/>
        </p:nvSpPr>
        <p:spPr bwMode="auto">
          <a:xfrm>
            <a:off x="6422390" y="5644899"/>
            <a:ext cx="2524709" cy="666862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48DD4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300" b="1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Ascertains that all relevant needs are addressed (vis-à-vis the SDP)</a:t>
            </a:r>
            <a:endParaRPr lang="en-GB" altLang="en-US" sz="13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4637681" y="4968974"/>
            <a:ext cx="0" cy="251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79" idx="1"/>
          </p:cNvCxnSpPr>
          <p:nvPr/>
        </p:nvCxnSpPr>
        <p:spPr>
          <a:xfrm flipH="1">
            <a:off x="5800257" y="5367822"/>
            <a:ext cx="622133" cy="1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5820612" y="5945955"/>
            <a:ext cx="581422" cy="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828" y="137221"/>
            <a:ext cx="1358281" cy="43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01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8" grpId="0" animBg="1"/>
      <p:bldP spid="12" grpId="0" animBg="1"/>
      <p:bldP spid="14" grpId="0" animBg="1"/>
      <p:bldP spid="16" grpId="0" animBg="1"/>
      <p:bldP spid="25" grpId="0" animBg="1"/>
      <p:bldP spid="60" grpId="0" animBg="1"/>
      <p:bldP spid="61" grpId="0" animBg="1"/>
      <p:bldP spid="52" grpId="0" animBg="1"/>
      <p:bldP spid="76" grpId="0" animBg="1"/>
      <p:bldP spid="79" grpId="0" animBg="1"/>
      <p:bldP spid="82" grpId="0" animBg="1"/>
      <p:bldP spid="86" grpId="0" animBg="1"/>
      <p:bldP spid="89" grpId="0" animBg="1"/>
      <p:bldP spid="46" grpId="0" animBg="1"/>
      <p:bldP spid="74" grpId="0" animBg="1"/>
      <p:bldP spid="103" grpId="0" animBg="1"/>
      <p:bldP spid="104" grpId="0" animBg="1"/>
      <p:bldP spid="12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51" grpId="0" animBg="1"/>
      <p:bldP spid="3" grpId="0" animBg="1"/>
      <p:bldP spid="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930" y="899394"/>
            <a:ext cx="2015646" cy="65253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spcCol="0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156736" algn="l"/>
                <a:tab pos="2567801" algn="l"/>
                <a:tab pos="6366988" algn="r"/>
              </a:tabLst>
            </a:pPr>
            <a:r>
              <a:rPr lang="fr-CH" altLang="en-US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STAGE 1 </a:t>
            </a:r>
            <a:endParaRPr lang="en-GB" alt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9929" y="1060051"/>
            <a:ext cx="1895586" cy="1323423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“Due Process” for INTOSAI’s framework of professional pronouncements </a:t>
            </a:r>
          </a:p>
        </p:txBody>
      </p:sp>
      <p:sp>
        <p:nvSpPr>
          <p:cNvPr id="8" name="Rounded Rectangle 1"/>
          <p:cNvSpPr>
            <a:spLocks noChangeArrowheads="1"/>
          </p:cNvSpPr>
          <p:nvPr/>
        </p:nvSpPr>
        <p:spPr bwMode="auto">
          <a:xfrm>
            <a:off x="4467863" y="2682284"/>
            <a:ext cx="2172097" cy="1058927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Allocates resources, considers timelines and SP alignments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2"/>
          <p:cNvSpPr>
            <a:spLocks noChangeArrowheads="1"/>
          </p:cNvSpPr>
          <p:nvPr/>
        </p:nvSpPr>
        <p:spPr bwMode="auto">
          <a:xfrm>
            <a:off x="4467405" y="5437208"/>
            <a:ext cx="2172097" cy="66336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Approves project proposal 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4"/>
          <p:cNvSpPr>
            <a:spLocks noChangeArrowheads="1"/>
          </p:cNvSpPr>
          <p:nvPr/>
        </p:nvSpPr>
        <p:spPr bwMode="auto">
          <a:xfrm>
            <a:off x="4467862" y="4048395"/>
            <a:ext cx="2172097" cy="102042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Sends project proposal to FIPP for approval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unded Rectangle 8"/>
          <p:cNvSpPr>
            <a:spLocks noChangeArrowheads="1"/>
          </p:cNvSpPr>
          <p:nvPr/>
        </p:nvSpPr>
        <p:spPr bwMode="auto">
          <a:xfrm>
            <a:off x="4467864" y="1971409"/>
            <a:ext cx="2172097" cy="510249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Makes project proposal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ounded Rectangle 9"/>
          <p:cNvSpPr>
            <a:spLocks noChangeArrowheads="1"/>
          </p:cNvSpPr>
          <p:nvPr/>
        </p:nvSpPr>
        <p:spPr bwMode="auto">
          <a:xfrm>
            <a:off x="4470435" y="882146"/>
            <a:ext cx="2172097" cy="694867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Makes initial assessment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ight Brace 22"/>
          <p:cNvSpPr/>
          <p:nvPr/>
        </p:nvSpPr>
        <p:spPr>
          <a:xfrm>
            <a:off x="3839970" y="899393"/>
            <a:ext cx="577741" cy="1682577"/>
          </a:xfrm>
          <a:prstGeom prst="rightBrace">
            <a:avLst/>
          </a:prstGeom>
          <a:noFill/>
          <a:ln w="9525" cap="flat" cmpd="sng" algn="ctr">
            <a:solidFill>
              <a:schemeClr val="accent5"/>
            </a:solidFill>
            <a:prstDash val="solid"/>
          </a:ln>
          <a:effectLst/>
        </p:spPr>
        <p:txBody>
          <a:bodyPr rot="0" spcFirstLastPara="0" vert="horz" wrap="square" lIns="104306" tIns="52153" rIns="104306" bIns="5215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25" name="Rounded Rectangle 5"/>
          <p:cNvSpPr>
            <a:spLocks noChangeArrowheads="1"/>
          </p:cNvSpPr>
          <p:nvPr/>
        </p:nvSpPr>
        <p:spPr bwMode="auto">
          <a:xfrm>
            <a:off x="7212044" y="2817056"/>
            <a:ext cx="2322473" cy="789382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PSC-SC (incl. CBC &amp; KSC Chairs) provide direction and guidance</a:t>
            </a:r>
            <a:endParaRPr lang="en-US" alt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ight Brace 25"/>
          <p:cNvSpPr/>
          <p:nvPr/>
        </p:nvSpPr>
        <p:spPr>
          <a:xfrm>
            <a:off x="3839970" y="2688483"/>
            <a:ext cx="577741" cy="2564528"/>
          </a:xfrm>
          <a:prstGeom prst="rightBrace">
            <a:avLst/>
          </a:prstGeom>
          <a:noFill/>
          <a:ln w="9525" cap="flat" cmpd="sng" algn="ctr">
            <a:solidFill>
              <a:schemeClr val="accent5"/>
            </a:solidFill>
            <a:prstDash val="solid"/>
          </a:ln>
          <a:effectLst/>
        </p:spPr>
        <p:txBody>
          <a:bodyPr rot="0" spcFirstLastPara="0" vert="horz" wrap="square" lIns="104306" tIns="52153" rIns="104306" bIns="5215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0" name="Right Brace 29"/>
          <p:cNvSpPr/>
          <p:nvPr/>
        </p:nvSpPr>
        <p:spPr>
          <a:xfrm>
            <a:off x="3846340" y="5428383"/>
            <a:ext cx="477490" cy="826138"/>
          </a:xfrm>
          <a:prstGeom prst="rightBrac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104306" tIns="52153" rIns="104306" bIns="5215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3" name="Rectangle 37"/>
          <p:cNvSpPr>
            <a:spLocks noChangeArrowheads="1"/>
          </p:cNvSpPr>
          <p:nvPr/>
        </p:nvSpPr>
        <p:spPr bwMode="auto">
          <a:xfrm>
            <a:off x="0" y="289839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541043" algn="l"/>
              </a:tabLst>
            </a:pPr>
            <a:endParaRPr lang="en-US" altLang="en-US"/>
          </a:p>
        </p:txBody>
      </p:sp>
      <p:cxnSp>
        <p:nvCxnSpPr>
          <p:cNvPr id="59" name="Straight Connector 58"/>
          <p:cNvCxnSpPr>
            <a:stCxn id="17" idx="2"/>
            <a:endCxn id="16" idx="0"/>
          </p:cNvCxnSpPr>
          <p:nvPr/>
        </p:nvCxnSpPr>
        <p:spPr>
          <a:xfrm flipH="1">
            <a:off x="5553913" y="1577013"/>
            <a:ext cx="2571" cy="394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endCxn id="8" idx="0"/>
          </p:cNvCxnSpPr>
          <p:nvPr/>
        </p:nvCxnSpPr>
        <p:spPr>
          <a:xfrm flipH="1">
            <a:off x="5553912" y="2481658"/>
            <a:ext cx="2571" cy="200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8" idx="2"/>
            <a:endCxn id="15" idx="0"/>
          </p:cNvCxnSpPr>
          <p:nvPr/>
        </p:nvCxnSpPr>
        <p:spPr>
          <a:xfrm flipH="1">
            <a:off x="5553911" y="3741211"/>
            <a:ext cx="1" cy="307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5" idx="2"/>
            <a:endCxn id="9" idx="0"/>
          </p:cNvCxnSpPr>
          <p:nvPr/>
        </p:nvCxnSpPr>
        <p:spPr>
          <a:xfrm flipH="1">
            <a:off x="5553454" y="5068815"/>
            <a:ext cx="457" cy="368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788771" y="6968327"/>
            <a:ext cx="2495127" cy="402567"/>
          </a:xfrm>
        </p:spPr>
        <p:txBody>
          <a:bodyPr/>
          <a:lstStyle/>
          <a:p>
            <a:fld id="{CE5CCEE1-EEA1-42C4-B4A9-9C8F51D03ED9}" type="slidenum">
              <a:rPr lang="en-GB" smtClean="0"/>
              <a:t>6</a:t>
            </a:fld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2322364" y="1312284"/>
            <a:ext cx="1355545" cy="850782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WG</a:t>
            </a:r>
            <a:endParaRPr lang="en-US" alt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322364" y="3628957"/>
            <a:ext cx="1355545" cy="683577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Responsible Goal Chair</a:t>
            </a:r>
            <a:endParaRPr lang="en-US" alt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322364" y="5428383"/>
            <a:ext cx="1355545" cy="733824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FIPP</a:t>
            </a:r>
          </a:p>
        </p:txBody>
      </p:sp>
      <p:cxnSp>
        <p:nvCxnSpPr>
          <p:cNvPr id="6" name="Straight Arrow Connector 5"/>
          <p:cNvCxnSpPr>
            <a:stCxn id="25" idx="1"/>
            <a:endCxn id="8" idx="3"/>
          </p:cNvCxnSpPr>
          <p:nvPr/>
        </p:nvCxnSpPr>
        <p:spPr>
          <a:xfrm flipH="1">
            <a:off x="6639960" y="3211747"/>
            <a:ext cx="572084" cy="1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156" y="143236"/>
            <a:ext cx="2264340" cy="717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12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930" y="982535"/>
            <a:ext cx="2015646" cy="64421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spcCol="0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156736" algn="l"/>
                <a:tab pos="2567801" algn="l"/>
                <a:tab pos="6366988" algn="r"/>
              </a:tabLst>
            </a:pPr>
            <a:r>
              <a:rPr lang="en-GB" altLang="en-US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FIPP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156736" algn="l"/>
                <a:tab pos="2567801" algn="l"/>
                <a:tab pos="6366988" algn="r"/>
              </a:tabLst>
            </a:pPr>
            <a:r>
              <a:rPr lang="en-GB" altLang="en-US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approval</a:t>
            </a:r>
            <a:endParaRPr lang="en-GB" alt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59" y="1815459"/>
            <a:ext cx="1895586" cy="1323423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“Due Process” for INTOSAI’s framework of professional pronouncements </a:t>
            </a:r>
          </a:p>
        </p:txBody>
      </p:sp>
      <p:sp>
        <p:nvSpPr>
          <p:cNvPr id="33" name="Rectangle 37"/>
          <p:cNvSpPr>
            <a:spLocks noChangeArrowheads="1"/>
          </p:cNvSpPr>
          <p:nvPr/>
        </p:nvSpPr>
        <p:spPr bwMode="auto">
          <a:xfrm>
            <a:off x="0" y="289839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541043" algn="l"/>
              </a:tabLst>
            </a:pPr>
            <a:endParaRPr lang="en-US" altLang="en-US"/>
          </a:p>
        </p:txBody>
      </p:sp>
      <p:sp>
        <p:nvSpPr>
          <p:cNvPr id="53" name="Rectangle 37"/>
          <p:cNvSpPr>
            <a:spLocks noChangeArrowheads="1"/>
          </p:cNvSpPr>
          <p:nvPr/>
        </p:nvSpPr>
        <p:spPr bwMode="auto">
          <a:xfrm>
            <a:off x="178223" y="457867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2259955" algn="l"/>
              </a:tabLst>
            </a:pPr>
            <a:endParaRPr lang="en-US" altLang="en-US"/>
          </a:p>
        </p:txBody>
      </p:sp>
      <p:sp>
        <p:nvSpPr>
          <p:cNvPr id="26" name="Rectangle 32"/>
          <p:cNvSpPr>
            <a:spLocks noChangeArrowheads="1"/>
          </p:cNvSpPr>
          <p:nvPr/>
        </p:nvSpPr>
        <p:spPr bwMode="auto">
          <a:xfrm>
            <a:off x="356447" y="373853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03220" algn="l"/>
              </a:tabLst>
            </a:pPr>
            <a:endParaRPr lang="en-US" altLang="en-US"/>
          </a:p>
        </p:txBody>
      </p:sp>
      <p:sp>
        <p:nvSpPr>
          <p:cNvPr id="27" name="Rectangle 36"/>
          <p:cNvSpPr>
            <a:spLocks noChangeArrowheads="1"/>
          </p:cNvSpPr>
          <p:nvPr/>
        </p:nvSpPr>
        <p:spPr bwMode="auto">
          <a:xfrm>
            <a:off x="356447" y="395063"/>
            <a:ext cx="210714" cy="890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03220" algn="l"/>
              </a:tabLst>
            </a:pPr>
            <a:br>
              <a:rPr lang="en-GB" altLang="en-US" sz="900"/>
            </a:br>
            <a:endParaRPr lang="en-GB" altLang="en-US"/>
          </a:p>
          <a:p>
            <a:pPr defTabSz="1043056" eaLnBrk="0" hangingPunct="0">
              <a:tabLst>
                <a:tab pos="103220" algn="l"/>
              </a:tabLst>
            </a:pPr>
            <a:endParaRPr lang="en-GB" altLang="en-US"/>
          </a:p>
        </p:txBody>
      </p:sp>
      <p:sp>
        <p:nvSpPr>
          <p:cNvPr id="30" name="Rectangle 38"/>
          <p:cNvSpPr>
            <a:spLocks noChangeArrowheads="1"/>
          </p:cNvSpPr>
          <p:nvPr/>
        </p:nvSpPr>
        <p:spPr bwMode="auto">
          <a:xfrm>
            <a:off x="356447" y="525868"/>
            <a:ext cx="2156054" cy="628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926756" algn="l"/>
              </a:tabLst>
            </a:pPr>
            <a:r>
              <a:rPr lang="en-GB" altLang="en-US" sz="130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/>
          </a:p>
          <a:p>
            <a:pPr defTabSz="1043056" eaLnBrk="0" hangingPunct="0">
              <a:tabLst>
                <a:tab pos="1926756" algn="l"/>
              </a:tabLst>
            </a:pPr>
            <a:endParaRPr lang="en-GB" altLang="en-US"/>
          </a:p>
        </p:txBody>
      </p:sp>
      <p:sp>
        <p:nvSpPr>
          <p:cNvPr id="31" name="Rectangle 41"/>
          <p:cNvSpPr>
            <a:spLocks noChangeArrowheads="1"/>
          </p:cNvSpPr>
          <p:nvPr/>
        </p:nvSpPr>
        <p:spPr bwMode="auto">
          <a:xfrm>
            <a:off x="356447" y="395063"/>
            <a:ext cx="210714" cy="890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defTabSz="1043056" fontAlgn="base">
              <a:spcBef>
                <a:spcPct val="0"/>
              </a:spcBef>
              <a:spcAft>
                <a:spcPct val="0"/>
              </a:spcAft>
            </a:pPr>
            <a:br>
              <a:rPr lang="en-GB" altLang="en-US" sz="900">
                <a:latin typeface="Arial" pitchFamily="34" charset="0"/>
                <a:cs typeface="Arial" pitchFamily="34" charset="0"/>
              </a:rPr>
            </a:br>
            <a:endParaRPr lang="en-GB" altLang="en-US">
              <a:latin typeface="Arial" pitchFamily="34" charset="0"/>
              <a:cs typeface="Arial" pitchFamily="34" charset="0"/>
            </a:endParaRPr>
          </a:p>
          <a:p>
            <a:pPr defTabSz="1043056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43"/>
          <p:cNvSpPr>
            <a:spLocks noChangeArrowheads="1"/>
          </p:cNvSpPr>
          <p:nvPr/>
        </p:nvSpPr>
        <p:spPr bwMode="auto">
          <a:xfrm>
            <a:off x="144806" y="425840"/>
            <a:ext cx="1103201" cy="8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883700" algn="l"/>
              </a:tabLst>
            </a:pPr>
            <a:endParaRPr lang="en-GB" altLang="en-US" sz="1300">
              <a:latin typeface="Calibri" pitchFamily="34" charset="0"/>
              <a:ea typeface="Times New Roman" pitchFamily="18" charset="0"/>
            </a:endParaRPr>
          </a:p>
          <a:p>
            <a:pPr defTabSz="1043056" eaLnBrk="0" hangingPunct="0">
              <a:tabLst>
                <a:tab pos="883700" algn="l"/>
              </a:tabLst>
            </a:pPr>
            <a:r>
              <a:rPr lang="en-GB" altLang="en-US" sz="130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/>
          </a:p>
          <a:p>
            <a:pPr defTabSz="1043056" eaLnBrk="0" hangingPunct="0">
              <a:tabLst>
                <a:tab pos="883700" algn="l"/>
              </a:tabLst>
            </a:pPr>
            <a:endParaRPr lang="en-GB" altLang="en-US"/>
          </a:p>
        </p:txBody>
      </p:sp>
      <p:sp>
        <p:nvSpPr>
          <p:cNvPr id="62" name="Rectangle 46"/>
          <p:cNvSpPr>
            <a:spLocks noChangeArrowheads="1"/>
          </p:cNvSpPr>
          <p:nvPr/>
        </p:nvSpPr>
        <p:spPr bwMode="auto">
          <a:xfrm>
            <a:off x="356447" y="295035"/>
            <a:ext cx="2097704" cy="1090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868809" algn="l"/>
              </a:tabLst>
            </a:pPr>
            <a:br>
              <a:rPr lang="en-GB" altLang="en-US" sz="900" dirty="0"/>
            </a:br>
            <a:endParaRPr lang="en-GB" altLang="en-US" dirty="0"/>
          </a:p>
          <a:p>
            <a:pPr defTabSz="1043056" eaLnBrk="0" hangingPunct="0">
              <a:tabLst>
                <a:tab pos="1868809" algn="l"/>
              </a:tabLst>
            </a:pPr>
            <a:r>
              <a:rPr lang="en-GB" altLang="en-US" sz="1300" dirty="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 dirty="0"/>
          </a:p>
          <a:p>
            <a:pPr defTabSz="1043056" eaLnBrk="0" hangingPunct="0">
              <a:tabLst>
                <a:tab pos="1868809" algn="l"/>
              </a:tabLst>
            </a:pPr>
            <a:endParaRPr lang="en-GB" altLang="en-US" dirty="0"/>
          </a:p>
        </p:txBody>
      </p:sp>
      <p:sp>
        <p:nvSpPr>
          <p:cNvPr id="63" name="Rectangle 50"/>
          <p:cNvSpPr>
            <a:spLocks noChangeArrowheads="1"/>
          </p:cNvSpPr>
          <p:nvPr/>
        </p:nvSpPr>
        <p:spPr bwMode="auto">
          <a:xfrm>
            <a:off x="356447" y="395063"/>
            <a:ext cx="210714" cy="890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defTabSz="1043056" fontAlgn="base">
              <a:spcBef>
                <a:spcPct val="0"/>
              </a:spcBef>
              <a:spcAft>
                <a:spcPct val="0"/>
              </a:spcAft>
            </a:pPr>
            <a:br>
              <a:rPr lang="en-GB" altLang="en-US" sz="900">
                <a:latin typeface="Arial" pitchFamily="34" charset="0"/>
                <a:cs typeface="Arial" pitchFamily="34" charset="0"/>
              </a:rPr>
            </a:br>
            <a:endParaRPr lang="en-GB" altLang="en-US">
              <a:latin typeface="Arial" pitchFamily="34" charset="0"/>
              <a:cs typeface="Arial" pitchFamily="34" charset="0"/>
            </a:endParaRPr>
          </a:p>
          <a:p>
            <a:pPr defTabSz="1043056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51"/>
          <p:cNvSpPr>
            <a:spLocks noChangeArrowheads="1"/>
          </p:cNvSpPr>
          <p:nvPr/>
        </p:nvSpPr>
        <p:spPr bwMode="auto">
          <a:xfrm>
            <a:off x="356447" y="525868"/>
            <a:ext cx="2054103" cy="628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825348" algn="l"/>
              </a:tabLst>
            </a:pPr>
            <a:r>
              <a:rPr lang="en-GB" altLang="en-US" sz="130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/>
          </a:p>
          <a:p>
            <a:pPr defTabSz="1043056" eaLnBrk="0" hangingPunct="0">
              <a:tabLst>
                <a:tab pos="1825348" algn="l"/>
              </a:tabLst>
            </a:pPr>
            <a:endParaRPr lang="en-GB" altLang="en-US"/>
          </a:p>
        </p:txBody>
      </p:sp>
      <p:sp>
        <p:nvSpPr>
          <p:cNvPr id="65" name="Rectangle 57"/>
          <p:cNvSpPr>
            <a:spLocks noChangeArrowheads="1"/>
          </p:cNvSpPr>
          <p:nvPr/>
        </p:nvSpPr>
        <p:spPr bwMode="auto">
          <a:xfrm>
            <a:off x="356447" y="625895"/>
            <a:ext cx="521632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indent="307846" defTabSz="1043056"/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CEE1-EEA1-42C4-B4A9-9C8F51D03ED9}" type="slidenum">
              <a:rPr lang="en-GB" smtClean="0"/>
              <a:t>7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399372" y="973259"/>
            <a:ext cx="7242005" cy="3429311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pPr>
              <a:lnSpc>
                <a:spcPct val="150000"/>
              </a:lnSpc>
            </a:pP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FIPP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approves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in Stage 1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5955" indent="-32595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Issues identified in the initial assessment</a:t>
            </a:r>
          </a:p>
          <a:p>
            <a:pPr marL="325955" indent="-32595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scope of applicability</a:t>
            </a:r>
          </a:p>
          <a:p>
            <a:pPr marL="325955" indent="-32595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absence of overlaps and inconsistencies</a:t>
            </a:r>
          </a:p>
          <a:p>
            <a:pPr marL="325955" indent="-32595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organisation and timelines</a:t>
            </a:r>
          </a:p>
          <a:p>
            <a:pPr marL="325955" indent="-32595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working title and proposed numbering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162" y="5050907"/>
            <a:ext cx="7376667" cy="14179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636" y="171241"/>
            <a:ext cx="2099998" cy="66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48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930" y="982535"/>
            <a:ext cx="2015646" cy="64421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spcCol="0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156736" algn="l"/>
                <a:tab pos="2567801" algn="l"/>
                <a:tab pos="6366988" algn="r"/>
              </a:tabLst>
            </a:pPr>
            <a:r>
              <a:rPr lang="fr-CH" altLang="en-US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STAGE 2</a:t>
            </a:r>
            <a:endParaRPr lang="en-GB" alt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59" y="1815459"/>
            <a:ext cx="1895586" cy="1323423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“Due Process” for INTOSAI’s framework of professional pronouncements </a:t>
            </a:r>
          </a:p>
        </p:txBody>
      </p:sp>
      <p:sp>
        <p:nvSpPr>
          <p:cNvPr id="33" name="Rectangle 37"/>
          <p:cNvSpPr>
            <a:spLocks noChangeArrowheads="1"/>
          </p:cNvSpPr>
          <p:nvPr/>
        </p:nvSpPr>
        <p:spPr bwMode="auto">
          <a:xfrm>
            <a:off x="0" y="289839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541043" algn="l"/>
              </a:tabLst>
            </a:pPr>
            <a:endParaRPr lang="en-US" altLang="en-US"/>
          </a:p>
        </p:txBody>
      </p:sp>
      <p:sp>
        <p:nvSpPr>
          <p:cNvPr id="3" name="Rounded Rectangle 6"/>
          <p:cNvSpPr>
            <a:spLocks noChangeArrowheads="1"/>
          </p:cNvSpPr>
          <p:nvPr/>
        </p:nvSpPr>
        <p:spPr bwMode="auto">
          <a:xfrm>
            <a:off x="4465608" y="5163522"/>
            <a:ext cx="2172097" cy="726372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Collects comments on exposure draft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1"/>
          <p:cNvSpPr>
            <a:spLocks noChangeArrowheads="1"/>
          </p:cNvSpPr>
          <p:nvPr/>
        </p:nvSpPr>
        <p:spPr bwMode="auto">
          <a:xfrm>
            <a:off x="4421794" y="2053100"/>
            <a:ext cx="2172097" cy="1032672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Sends the draft pronouncement to FIPP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2"/>
          <p:cNvSpPr>
            <a:spLocks noChangeArrowheads="1"/>
          </p:cNvSpPr>
          <p:nvPr/>
        </p:nvSpPr>
        <p:spPr bwMode="auto">
          <a:xfrm>
            <a:off x="4465608" y="4063919"/>
            <a:ext cx="2172097" cy="663361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Posts exposure draft on ISSAI website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4"/>
          <p:cNvSpPr>
            <a:spLocks noChangeArrowheads="1"/>
          </p:cNvSpPr>
          <p:nvPr/>
        </p:nvSpPr>
        <p:spPr bwMode="auto">
          <a:xfrm>
            <a:off x="4421795" y="3156629"/>
            <a:ext cx="2172097" cy="661611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Approves exposure draft 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ounded Rectangle 8"/>
          <p:cNvSpPr>
            <a:spLocks noChangeArrowheads="1"/>
          </p:cNvSpPr>
          <p:nvPr/>
        </p:nvSpPr>
        <p:spPr bwMode="auto">
          <a:xfrm>
            <a:off x="4421795" y="982534"/>
            <a:ext cx="2172097" cy="957409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Applies quality process to developing draft</a:t>
            </a:r>
            <a:endParaRPr lang="en-US" alt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ounded Rectangle 9"/>
          <p:cNvSpPr>
            <a:spLocks noChangeArrowheads="1"/>
          </p:cNvSpPr>
          <p:nvPr/>
        </p:nvSpPr>
        <p:spPr bwMode="auto">
          <a:xfrm>
            <a:off x="4387265" y="140899"/>
            <a:ext cx="2172097" cy="726371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Approved project proposal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ounded Rectangle 11"/>
          <p:cNvSpPr>
            <a:spLocks noChangeArrowheads="1"/>
          </p:cNvSpPr>
          <p:nvPr/>
        </p:nvSpPr>
        <p:spPr bwMode="auto">
          <a:xfrm>
            <a:off x="7109254" y="1053421"/>
            <a:ext cx="2324329" cy="886522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GC provide direction and guidance</a:t>
            </a:r>
            <a:endParaRPr lang="en-US" alt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ight Brace 41"/>
          <p:cNvSpPr/>
          <p:nvPr/>
        </p:nvSpPr>
        <p:spPr>
          <a:xfrm>
            <a:off x="3695630" y="982534"/>
            <a:ext cx="460413" cy="2103237"/>
          </a:xfrm>
          <a:prstGeom prst="rightBrace">
            <a:avLst/>
          </a:prstGeom>
          <a:noFill/>
          <a:ln w="9525" cap="flat" cmpd="sng" algn="ctr">
            <a:solidFill>
              <a:schemeClr val="accent5"/>
            </a:solidFill>
            <a:prstDash val="solid"/>
          </a:ln>
          <a:effectLst/>
        </p:spPr>
        <p:txBody>
          <a:bodyPr rot="0" spcFirstLastPara="0" vert="horz" wrap="square" lIns="104306" tIns="52153" rIns="104306" bIns="5215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44" name="Rounded Rectangle 5"/>
          <p:cNvSpPr>
            <a:spLocks noChangeArrowheads="1"/>
          </p:cNvSpPr>
          <p:nvPr/>
        </p:nvSpPr>
        <p:spPr bwMode="auto">
          <a:xfrm>
            <a:off x="7226071" y="4032747"/>
            <a:ext cx="2322472" cy="752626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Stakeholders are notified and can make comments</a:t>
            </a:r>
            <a:endParaRPr lang="en-US" alt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ight Brace 47"/>
          <p:cNvSpPr/>
          <p:nvPr/>
        </p:nvSpPr>
        <p:spPr>
          <a:xfrm>
            <a:off x="3669644" y="3162516"/>
            <a:ext cx="486401" cy="707119"/>
          </a:xfrm>
          <a:prstGeom prst="rightBrac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104306" tIns="52153" rIns="104306" bIns="5215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49" name="Right Brace 48"/>
          <p:cNvSpPr/>
          <p:nvPr/>
        </p:nvSpPr>
        <p:spPr>
          <a:xfrm>
            <a:off x="3632883" y="4063919"/>
            <a:ext cx="559918" cy="3282933"/>
          </a:xfrm>
          <a:prstGeom prst="rightBrace">
            <a:avLst/>
          </a:prstGeom>
          <a:noFill/>
          <a:ln w="9525" cap="flat" cmpd="sng" algn="ctr">
            <a:solidFill>
              <a:schemeClr val="accent5"/>
            </a:solidFill>
            <a:prstDash val="solid"/>
          </a:ln>
          <a:effectLst/>
        </p:spPr>
        <p:txBody>
          <a:bodyPr rot="0" spcFirstLastPara="0" vert="horz" wrap="square" lIns="104306" tIns="52153" rIns="104306" bIns="5215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50" name="Rounded Rectangle 3"/>
          <p:cNvSpPr>
            <a:spLocks noChangeArrowheads="1"/>
          </p:cNvSpPr>
          <p:nvPr/>
        </p:nvSpPr>
        <p:spPr bwMode="auto">
          <a:xfrm>
            <a:off x="4496169" y="6326431"/>
            <a:ext cx="2172097" cy="1020421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15875">
            <a:solidFill>
              <a:srgbClr val="558ED5"/>
            </a:solidFill>
            <a:round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algn="ctr" defTabSz="1043056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Exposure draft &amp; comments to "Stage 3"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37"/>
          <p:cNvSpPr>
            <a:spLocks noChangeArrowheads="1"/>
          </p:cNvSpPr>
          <p:nvPr/>
        </p:nvSpPr>
        <p:spPr bwMode="auto">
          <a:xfrm>
            <a:off x="178223" y="457867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2259955" algn="l"/>
              </a:tabLst>
            </a:pPr>
            <a:endParaRPr lang="en-US" altLang="en-US"/>
          </a:p>
        </p:txBody>
      </p:sp>
      <p:cxnSp>
        <p:nvCxnSpPr>
          <p:cNvPr id="81" name="Straight Connector 80"/>
          <p:cNvCxnSpPr>
            <a:stCxn id="5" idx="2"/>
            <a:endCxn id="10" idx="0"/>
          </p:cNvCxnSpPr>
          <p:nvPr/>
        </p:nvCxnSpPr>
        <p:spPr>
          <a:xfrm>
            <a:off x="5507843" y="3085772"/>
            <a:ext cx="1" cy="70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37" idx="2"/>
            <a:endCxn id="5" idx="0"/>
          </p:cNvCxnSpPr>
          <p:nvPr/>
        </p:nvCxnSpPr>
        <p:spPr>
          <a:xfrm flipH="1">
            <a:off x="5507843" y="1939944"/>
            <a:ext cx="1" cy="113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6" idx="2"/>
            <a:endCxn id="3" idx="0"/>
          </p:cNvCxnSpPr>
          <p:nvPr/>
        </p:nvCxnSpPr>
        <p:spPr>
          <a:xfrm>
            <a:off x="5551657" y="4727281"/>
            <a:ext cx="0" cy="436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3" idx="2"/>
          </p:cNvCxnSpPr>
          <p:nvPr/>
        </p:nvCxnSpPr>
        <p:spPr>
          <a:xfrm>
            <a:off x="5551657" y="5889893"/>
            <a:ext cx="0" cy="431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524923" y="3850462"/>
            <a:ext cx="0" cy="182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351759" y="891393"/>
            <a:ext cx="0" cy="91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95510" y="7022132"/>
            <a:ext cx="2495127" cy="402567"/>
          </a:xfrm>
        </p:spPr>
        <p:txBody>
          <a:bodyPr/>
          <a:lstStyle/>
          <a:p>
            <a:fld id="{CE5CCEE1-EEA1-42C4-B4A9-9C8F51D03ED9}" type="slidenum">
              <a:rPr lang="en-GB" smtClean="0"/>
              <a:t>8</a:t>
            </a:fld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2423930" y="1672853"/>
            <a:ext cx="1208949" cy="722598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WG</a:t>
            </a:r>
            <a:endParaRPr lang="en-US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23931" y="3186058"/>
            <a:ext cx="1208948" cy="683577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FIPP</a:t>
            </a:r>
            <a:endParaRPr lang="en-US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423932" y="5150394"/>
            <a:ext cx="1208949" cy="827248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4BACC6"/>
                </a:solidFill>
                <a:latin typeface="Arial" pitchFamily="34" charset="0"/>
                <a:cs typeface="Arial" pitchFamily="34" charset="0"/>
              </a:rPr>
              <a:t>WG</a:t>
            </a:r>
            <a:endParaRPr lang="en-US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>
            <a:stCxn id="39" idx="1"/>
          </p:cNvCxnSpPr>
          <p:nvPr/>
        </p:nvCxnSpPr>
        <p:spPr>
          <a:xfrm flipH="1">
            <a:off x="6593892" y="1496682"/>
            <a:ext cx="515362" cy="6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3"/>
          </p:cNvCxnSpPr>
          <p:nvPr/>
        </p:nvCxnSpPr>
        <p:spPr>
          <a:xfrm>
            <a:off x="6637705" y="4395600"/>
            <a:ext cx="58836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71" y="205806"/>
            <a:ext cx="2010109" cy="63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49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930" y="982535"/>
            <a:ext cx="2015646" cy="64421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spcCol="0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156736" algn="l"/>
                <a:tab pos="2567801" algn="l"/>
                <a:tab pos="6366988" algn="r"/>
              </a:tabLst>
            </a:pPr>
            <a:r>
              <a:rPr lang="en-GB" altLang="en-US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FIPP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2156736" algn="l"/>
                <a:tab pos="2567801" algn="l"/>
                <a:tab pos="6366988" algn="r"/>
              </a:tabLst>
            </a:pPr>
            <a:r>
              <a:rPr lang="en-GB" altLang="en-US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approval</a:t>
            </a:r>
            <a:endParaRPr lang="en-GB" alt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59" y="1815459"/>
            <a:ext cx="1895586" cy="1323423"/>
          </a:xfrm>
          <a:prstGeom prst="rect">
            <a:avLst/>
          </a:prstGeom>
          <a:noFill/>
        </p:spPr>
        <p:txBody>
          <a:bodyPr wrap="square" lIns="91424" tIns="45712" rIns="91424" bIns="45712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“Due Process” for INTOSAI’s framework of professional pronouncements </a:t>
            </a:r>
          </a:p>
        </p:txBody>
      </p:sp>
      <p:sp>
        <p:nvSpPr>
          <p:cNvPr id="33" name="Rectangle 37"/>
          <p:cNvSpPr>
            <a:spLocks noChangeArrowheads="1"/>
          </p:cNvSpPr>
          <p:nvPr/>
        </p:nvSpPr>
        <p:spPr bwMode="auto">
          <a:xfrm>
            <a:off x="0" y="289839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350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541043" algn="l"/>
              </a:tabLst>
            </a:pPr>
            <a:endParaRPr lang="en-US" altLang="en-US"/>
          </a:p>
        </p:txBody>
      </p:sp>
      <p:sp>
        <p:nvSpPr>
          <p:cNvPr id="53" name="Rectangle 37"/>
          <p:cNvSpPr>
            <a:spLocks noChangeArrowheads="1"/>
          </p:cNvSpPr>
          <p:nvPr/>
        </p:nvSpPr>
        <p:spPr bwMode="auto">
          <a:xfrm>
            <a:off x="178223" y="457867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2259955" algn="l"/>
              </a:tabLst>
            </a:pPr>
            <a:endParaRPr lang="en-US" altLang="en-US"/>
          </a:p>
        </p:txBody>
      </p:sp>
      <p:sp>
        <p:nvSpPr>
          <p:cNvPr id="26" name="Rectangle 32"/>
          <p:cNvSpPr>
            <a:spLocks noChangeArrowheads="1"/>
          </p:cNvSpPr>
          <p:nvPr/>
        </p:nvSpPr>
        <p:spPr bwMode="auto">
          <a:xfrm>
            <a:off x="356447" y="373853"/>
            <a:ext cx="210714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03220" algn="l"/>
              </a:tabLst>
            </a:pPr>
            <a:endParaRPr lang="en-US" altLang="en-US"/>
          </a:p>
        </p:txBody>
      </p:sp>
      <p:sp>
        <p:nvSpPr>
          <p:cNvPr id="27" name="Rectangle 36"/>
          <p:cNvSpPr>
            <a:spLocks noChangeArrowheads="1"/>
          </p:cNvSpPr>
          <p:nvPr/>
        </p:nvSpPr>
        <p:spPr bwMode="auto">
          <a:xfrm>
            <a:off x="356447" y="395063"/>
            <a:ext cx="210714" cy="890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03220" algn="l"/>
              </a:tabLst>
            </a:pPr>
            <a:br>
              <a:rPr lang="en-GB" altLang="en-US" sz="900"/>
            </a:br>
            <a:endParaRPr lang="en-GB" altLang="en-US"/>
          </a:p>
          <a:p>
            <a:pPr defTabSz="1043056" eaLnBrk="0" hangingPunct="0">
              <a:tabLst>
                <a:tab pos="103220" algn="l"/>
              </a:tabLst>
            </a:pPr>
            <a:endParaRPr lang="en-GB" altLang="en-US"/>
          </a:p>
        </p:txBody>
      </p:sp>
      <p:sp>
        <p:nvSpPr>
          <p:cNvPr id="30" name="Rectangle 38"/>
          <p:cNvSpPr>
            <a:spLocks noChangeArrowheads="1"/>
          </p:cNvSpPr>
          <p:nvPr/>
        </p:nvSpPr>
        <p:spPr bwMode="auto">
          <a:xfrm>
            <a:off x="356447" y="525868"/>
            <a:ext cx="2156054" cy="628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6891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926756" algn="l"/>
              </a:tabLst>
            </a:pPr>
            <a:r>
              <a:rPr lang="en-GB" altLang="en-US" sz="130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/>
          </a:p>
          <a:p>
            <a:pPr defTabSz="1043056" eaLnBrk="0" hangingPunct="0">
              <a:tabLst>
                <a:tab pos="1926756" algn="l"/>
              </a:tabLst>
            </a:pPr>
            <a:endParaRPr lang="en-GB" altLang="en-US"/>
          </a:p>
        </p:txBody>
      </p:sp>
      <p:sp>
        <p:nvSpPr>
          <p:cNvPr id="31" name="Rectangle 41"/>
          <p:cNvSpPr>
            <a:spLocks noChangeArrowheads="1"/>
          </p:cNvSpPr>
          <p:nvPr/>
        </p:nvSpPr>
        <p:spPr bwMode="auto">
          <a:xfrm>
            <a:off x="356447" y="395063"/>
            <a:ext cx="210714" cy="890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defTabSz="1043056" fontAlgn="base">
              <a:spcBef>
                <a:spcPct val="0"/>
              </a:spcBef>
              <a:spcAft>
                <a:spcPct val="0"/>
              </a:spcAft>
            </a:pPr>
            <a:br>
              <a:rPr lang="en-GB" altLang="en-US" sz="900">
                <a:latin typeface="Arial" pitchFamily="34" charset="0"/>
                <a:cs typeface="Arial" pitchFamily="34" charset="0"/>
              </a:rPr>
            </a:br>
            <a:endParaRPr lang="en-GB" altLang="en-US">
              <a:latin typeface="Arial" pitchFamily="34" charset="0"/>
              <a:cs typeface="Arial" pitchFamily="34" charset="0"/>
            </a:endParaRPr>
          </a:p>
          <a:p>
            <a:pPr defTabSz="1043056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43"/>
          <p:cNvSpPr>
            <a:spLocks noChangeArrowheads="1"/>
          </p:cNvSpPr>
          <p:nvPr/>
        </p:nvSpPr>
        <p:spPr bwMode="auto">
          <a:xfrm>
            <a:off x="144806" y="425840"/>
            <a:ext cx="1103201" cy="8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47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883700" algn="l"/>
              </a:tabLst>
            </a:pPr>
            <a:endParaRPr lang="en-GB" altLang="en-US" sz="1300">
              <a:latin typeface="Calibri" pitchFamily="34" charset="0"/>
              <a:ea typeface="Times New Roman" pitchFamily="18" charset="0"/>
            </a:endParaRPr>
          </a:p>
          <a:p>
            <a:pPr defTabSz="1043056" eaLnBrk="0" hangingPunct="0">
              <a:tabLst>
                <a:tab pos="883700" algn="l"/>
              </a:tabLst>
            </a:pPr>
            <a:r>
              <a:rPr lang="en-GB" altLang="en-US" sz="130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/>
          </a:p>
          <a:p>
            <a:pPr defTabSz="1043056" eaLnBrk="0" hangingPunct="0">
              <a:tabLst>
                <a:tab pos="883700" algn="l"/>
              </a:tabLst>
            </a:pPr>
            <a:endParaRPr lang="en-GB" altLang="en-US"/>
          </a:p>
        </p:txBody>
      </p:sp>
      <p:sp>
        <p:nvSpPr>
          <p:cNvPr id="62" name="Rectangle 46"/>
          <p:cNvSpPr>
            <a:spLocks noChangeArrowheads="1"/>
          </p:cNvSpPr>
          <p:nvPr/>
        </p:nvSpPr>
        <p:spPr bwMode="auto">
          <a:xfrm>
            <a:off x="356447" y="295035"/>
            <a:ext cx="2097704" cy="1090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6383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868809" algn="l"/>
              </a:tabLst>
            </a:pPr>
            <a:br>
              <a:rPr lang="en-GB" altLang="en-US" sz="900"/>
            </a:br>
            <a:endParaRPr lang="en-GB" altLang="en-US"/>
          </a:p>
          <a:p>
            <a:pPr defTabSz="1043056" eaLnBrk="0" hangingPunct="0">
              <a:tabLst>
                <a:tab pos="1868809" algn="l"/>
              </a:tabLst>
            </a:pPr>
            <a:r>
              <a:rPr lang="en-GB" altLang="en-US" sz="130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/>
          </a:p>
          <a:p>
            <a:pPr defTabSz="1043056" eaLnBrk="0" hangingPunct="0">
              <a:tabLst>
                <a:tab pos="1868809" algn="l"/>
              </a:tabLst>
            </a:pPr>
            <a:endParaRPr lang="en-GB" altLang="en-US"/>
          </a:p>
        </p:txBody>
      </p:sp>
      <p:sp>
        <p:nvSpPr>
          <p:cNvPr id="63" name="Rectangle 50"/>
          <p:cNvSpPr>
            <a:spLocks noChangeArrowheads="1"/>
          </p:cNvSpPr>
          <p:nvPr/>
        </p:nvSpPr>
        <p:spPr bwMode="auto">
          <a:xfrm>
            <a:off x="356447" y="395063"/>
            <a:ext cx="210714" cy="890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defTabSz="1043056" fontAlgn="base">
              <a:spcBef>
                <a:spcPct val="0"/>
              </a:spcBef>
              <a:spcAft>
                <a:spcPct val="0"/>
              </a:spcAft>
            </a:pPr>
            <a:br>
              <a:rPr lang="en-GB" altLang="en-US" sz="900">
                <a:latin typeface="Arial" pitchFamily="34" charset="0"/>
                <a:cs typeface="Arial" pitchFamily="34" charset="0"/>
              </a:rPr>
            </a:br>
            <a:endParaRPr lang="en-GB" altLang="en-US">
              <a:latin typeface="Arial" pitchFamily="34" charset="0"/>
              <a:cs typeface="Arial" pitchFamily="34" charset="0"/>
            </a:endParaRPr>
          </a:p>
          <a:p>
            <a:pPr defTabSz="1043056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51"/>
          <p:cNvSpPr>
            <a:spLocks noChangeArrowheads="1"/>
          </p:cNvSpPr>
          <p:nvPr/>
        </p:nvSpPr>
        <p:spPr bwMode="auto">
          <a:xfrm>
            <a:off x="356447" y="525868"/>
            <a:ext cx="2054103" cy="628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1043056">
              <a:tabLst>
                <a:tab pos="1825348" algn="l"/>
              </a:tabLst>
            </a:pPr>
            <a:r>
              <a:rPr lang="en-GB" altLang="en-US" sz="1300">
                <a:latin typeface="Calibri" pitchFamily="34" charset="0"/>
                <a:ea typeface="Times New Roman" pitchFamily="18" charset="0"/>
              </a:rPr>
              <a:t>	</a:t>
            </a:r>
            <a:endParaRPr lang="en-GB" altLang="en-US" sz="900"/>
          </a:p>
          <a:p>
            <a:pPr defTabSz="1043056" eaLnBrk="0" hangingPunct="0">
              <a:tabLst>
                <a:tab pos="1825348" algn="l"/>
              </a:tabLst>
            </a:pPr>
            <a:endParaRPr lang="en-GB" altLang="en-US"/>
          </a:p>
        </p:txBody>
      </p:sp>
      <p:sp>
        <p:nvSpPr>
          <p:cNvPr id="65" name="Rectangle 57"/>
          <p:cNvSpPr>
            <a:spLocks noChangeArrowheads="1"/>
          </p:cNvSpPr>
          <p:nvPr/>
        </p:nvSpPr>
        <p:spPr bwMode="auto">
          <a:xfrm>
            <a:off x="356447" y="625895"/>
            <a:ext cx="521632" cy="428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indent="307846" defTabSz="1043056"/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CEE1-EEA1-42C4-B4A9-9C8F51D03ED9}" type="slidenum">
              <a:rPr lang="en-GB" smtClean="0"/>
              <a:t>9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399372" y="973259"/>
            <a:ext cx="7242005" cy="3013813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800" b="1" u="sng" dirty="0">
                <a:latin typeface="Myriad Pro"/>
                <a:cs typeface="Arial" panose="020B0604020202020204" pitchFamily="34" charset="0"/>
              </a:rPr>
              <a:t>FIPP</a:t>
            </a:r>
            <a:r>
              <a:rPr lang="en-GB" sz="1800" b="1" dirty="0">
                <a:latin typeface="Myriad Pro"/>
                <a:cs typeface="Arial" panose="020B0604020202020204" pitchFamily="34" charset="0"/>
              </a:rPr>
              <a:t> </a:t>
            </a:r>
            <a:r>
              <a:rPr lang="en-GB" sz="1800" dirty="0">
                <a:latin typeface="Myriad Pro"/>
                <a:cs typeface="Arial" panose="020B0604020202020204" pitchFamily="34" charset="0"/>
              </a:rPr>
              <a:t>approves </a:t>
            </a:r>
            <a:r>
              <a:rPr lang="en-GB" sz="1800" b="1" dirty="0">
                <a:latin typeface="Myriad Pro"/>
                <a:cs typeface="Arial" panose="020B0604020202020204" pitchFamily="34" charset="0"/>
              </a:rPr>
              <a:t>in Stage 2</a:t>
            </a:r>
            <a:r>
              <a:rPr lang="en-GB" sz="1800" dirty="0">
                <a:latin typeface="Myriad Pro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endParaRPr lang="en-GB" sz="1800" dirty="0">
              <a:latin typeface="Myriad Pro"/>
              <a:cs typeface="Arial" panose="020B0604020202020204" pitchFamily="34" charset="0"/>
            </a:endParaRPr>
          </a:p>
          <a:p>
            <a:pPr marL="325955" indent="-32595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800" dirty="0">
                <a:latin typeface="Myriad Pro"/>
                <a:cs typeface="Arial" panose="020B0604020202020204" pitchFamily="34" charset="0"/>
              </a:rPr>
              <a:t>The exposure draft fulfils the purposes of the project</a:t>
            </a:r>
          </a:p>
          <a:p>
            <a:pPr marL="325955" indent="-32595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800" dirty="0">
                <a:latin typeface="Myriad Pro"/>
                <a:cs typeface="Arial" panose="020B0604020202020204" pitchFamily="34" charset="0"/>
              </a:rPr>
              <a:t>And is in line with the approved project proposal</a:t>
            </a:r>
          </a:p>
          <a:p>
            <a:pPr marL="325955" indent="-32595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800" dirty="0">
                <a:latin typeface="Myriad Pro"/>
                <a:cs typeface="Arial" panose="020B0604020202020204" pitchFamily="34" charset="0"/>
              </a:rPr>
              <a:t>Rigorous and relevant quality processes were performed</a:t>
            </a:r>
          </a:p>
          <a:p>
            <a:pPr marL="325955" indent="-32595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800" dirty="0">
                <a:latin typeface="Myriad Pro"/>
                <a:cs typeface="Arial" panose="020B0604020202020204" pitchFamily="34" charset="0"/>
              </a:rPr>
              <a:t>Overlaps and inconsistencies have been addressed</a:t>
            </a:r>
          </a:p>
          <a:p>
            <a:pPr marL="325955" indent="-32595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800" dirty="0">
                <a:latin typeface="Myriad Pro"/>
                <a:cs typeface="Arial" panose="020B0604020202020204" pitchFamily="34" charset="0"/>
              </a:rPr>
              <a:t>The submission for public exposure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93" t="21487" r="26811" b="7642"/>
          <a:stretch/>
        </p:blipFill>
        <p:spPr>
          <a:xfrm>
            <a:off x="2378084" y="4971514"/>
            <a:ext cx="5937232" cy="11134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240" y="156816"/>
            <a:ext cx="2042310" cy="6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27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2587</TotalTime>
  <Words>807</Words>
  <Application>Microsoft Office PowerPoint</Application>
  <PresentationFormat>Custom</PresentationFormat>
  <Paragraphs>199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Georgia</vt:lpstr>
      <vt:lpstr>Myriad Pro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Due process simplified</vt:lpstr>
    </vt:vector>
  </TitlesOfParts>
  <Company>European Court of Auditors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PSC</cp:lastModifiedBy>
  <cp:revision>299</cp:revision>
  <cp:lastPrinted>2016-11-14T15:19:35Z</cp:lastPrinted>
  <dcterms:created xsi:type="dcterms:W3CDTF">2016-04-21T12:56:49Z</dcterms:created>
  <dcterms:modified xsi:type="dcterms:W3CDTF">2024-02-24T16:38:46Z</dcterms:modified>
</cp:coreProperties>
</file>