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ileron" panose="020B0604020202020204" charset="0"/>
      <p:regular r:id="rId12"/>
    </p:embeddedFont>
    <p:embeddedFont>
      <p:font typeface="Aileron Bold" panose="020B0604020202020204" charset="0"/>
      <p:regular r:id="rId13"/>
    </p:embeddedFont>
    <p:embeddedFont>
      <p:font typeface="Aileron Ultra-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Libre Franklin Heavy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C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33241" autoAdjust="0"/>
  </p:normalViewPr>
  <p:slideViewPr>
    <p:cSldViewPr>
      <p:cViewPr varScale="1">
        <p:scale>
          <a:sx n="14" d="100"/>
          <a:sy n="14" d="100"/>
        </p:scale>
        <p:origin x="23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I_Thailand Phattraravee" userId="070d3f17aeea850d" providerId="LiveId" clId="{A9004E25-332B-46BA-91C0-F1476466AF07}"/>
    <pc:docChg chg="undo redo custSel modSld">
      <pc:chgData name="SAI_Thailand Phattraravee" userId="070d3f17aeea850d" providerId="LiveId" clId="{A9004E25-332B-46BA-91C0-F1476466AF07}" dt="2024-02-27T12:23:01.770" v="10" actId="6549"/>
      <pc:docMkLst>
        <pc:docMk/>
      </pc:docMkLst>
      <pc:sldChg chg="modNotesTx">
        <pc:chgData name="SAI_Thailand Phattraravee" userId="070d3f17aeea850d" providerId="LiveId" clId="{A9004E25-332B-46BA-91C0-F1476466AF07}" dt="2024-02-27T12:22:37.676" v="0" actId="6549"/>
        <pc:sldMkLst>
          <pc:docMk/>
          <pc:sldMk cId="0" sldId="256"/>
        </pc:sldMkLst>
      </pc:sldChg>
      <pc:sldChg chg="modNotesTx">
        <pc:chgData name="SAI_Thailand Phattraravee" userId="070d3f17aeea850d" providerId="LiveId" clId="{A9004E25-332B-46BA-91C0-F1476466AF07}" dt="2024-02-27T12:22:40.052" v="1" actId="6549"/>
        <pc:sldMkLst>
          <pc:docMk/>
          <pc:sldMk cId="0" sldId="257"/>
        </pc:sldMkLst>
      </pc:sldChg>
      <pc:sldChg chg="modNotesTx">
        <pc:chgData name="SAI_Thailand Phattraravee" userId="070d3f17aeea850d" providerId="LiveId" clId="{A9004E25-332B-46BA-91C0-F1476466AF07}" dt="2024-02-27T12:22:42.476" v="2" actId="6549"/>
        <pc:sldMkLst>
          <pc:docMk/>
          <pc:sldMk cId="0" sldId="258"/>
        </pc:sldMkLst>
      </pc:sldChg>
      <pc:sldChg chg="modNotesTx">
        <pc:chgData name="SAI_Thailand Phattraravee" userId="070d3f17aeea850d" providerId="LiveId" clId="{A9004E25-332B-46BA-91C0-F1476466AF07}" dt="2024-02-27T12:22:45.607" v="3" actId="6549"/>
        <pc:sldMkLst>
          <pc:docMk/>
          <pc:sldMk cId="0" sldId="259"/>
        </pc:sldMkLst>
      </pc:sldChg>
      <pc:sldChg chg="modNotesTx">
        <pc:chgData name="SAI_Thailand Phattraravee" userId="070d3f17aeea850d" providerId="LiveId" clId="{A9004E25-332B-46BA-91C0-F1476466AF07}" dt="2024-02-27T12:22:50.642" v="4" actId="6549"/>
        <pc:sldMkLst>
          <pc:docMk/>
          <pc:sldMk cId="0" sldId="260"/>
        </pc:sldMkLst>
      </pc:sldChg>
      <pc:sldChg chg="modNotesTx">
        <pc:chgData name="SAI_Thailand Phattraravee" userId="070d3f17aeea850d" providerId="LiveId" clId="{A9004E25-332B-46BA-91C0-F1476466AF07}" dt="2024-02-27T12:22:53.504" v="5" actId="6549"/>
        <pc:sldMkLst>
          <pc:docMk/>
          <pc:sldMk cId="0" sldId="261"/>
        </pc:sldMkLst>
      </pc:sldChg>
      <pc:sldChg chg="modNotesTx">
        <pc:chgData name="SAI_Thailand Phattraravee" userId="070d3f17aeea850d" providerId="LiveId" clId="{A9004E25-332B-46BA-91C0-F1476466AF07}" dt="2024-02-27T12:22:55.245" v="6" actId="6549"/>
        <pc:sldMkLst>
          <pc:docMk/>
          <pc:sldMk cId="0" sldId="262"/>
        </pc:sldMkLst>
      </pc:sldChg>
      <pc:sldChg chg="modNotesTx">
        <pc:chgData name="SAI_Thailand Phattraravee" userId="070d3f17aeea850d" providerId="LiveId" clId="{A9004E25-332B-46BA-91C0-F1476466AF07}" dt="2024-02-27T12:22:57.074" v="7" actId="6549"/>
        <pc:sldMkLst>
          <pc:docMk/>
          <pc:sldMk cId="0" sldId="263"/>
        </pc:sldMkLst>
      </pc:sldChg>
      <pc:sldChg chg="modNotesTx">
        <pc:chgData name="SAI_Thailand Phattraravee" userId="070d3f17aeea850d" providerId="LiveId" clId="{A9004E25-332B-46BA-91C0-F1476466AF07}" dt="2024-02-27T12:23:01.770" v="10" actId="6549"/>
        <pc:sldMkLst>
          <pc:docMk/>
          <pc:sldMk cId="0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11B7D-4C9A-4A94-8D55-85CC98229088}" type="datetimeFigureOut">
              <a:rPr lang="th-TH" smtClean="0"/>
              <a:t>27/02/67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A06CC-F7DD-44DB-A0BA-E124771F458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776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A06CC-F7DD-44DB-A0BA-E124771F4581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942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A06CC-F7DD-44DB-A0BA-E124771F4581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4191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A06CC-F7DD-44DB-A0BA-E124771F4581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9952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A06CC-F7DD-44DB-A0BA-E124771F4581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465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A06CC-F7DD-44DB-A0BA-E124771F4581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1230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A06CC-F7DD-44DB-A0BA-E124771F4581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92239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A06CC-F7DD-44DB-A0BA-E124771F4581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0158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A06CC-F7DD-44DB-A0BA-E124771F4581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4228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A06CC-F7DD-44DB-A0BA-E124771F4581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2986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26" Type="http://schemas.openxmlformats.org/officeDocument/2006/relationships/image" Target="../media/image42.jpeg"/><Relationship Id="rId3" Type="http://schemas.openxmlformats.org/officeDocument/2006/relationships/image" Target="../media/image19.jpeg"/><Relationship Id="rId21" Type="http://schemas.openxmlformats.org/officeDocument/2006/relationships/image" Target="../media/image37.sv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41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jpeg"/><Relationship Id="rId15" Type="http://schemas.openxmlformats.org/officeDocument/2006/relationships/image" Target="../media/image31.svg"/><Relationship Id="rId23" Type="http://schemas.openxmlformats.org/officeDocument/2006/relationships/image" Target="../media/image39.svg"/><Relationship Id="rId10" Type="http://schemas.openxmlformats.org/officeDocument/2006/relationships/image" Target="../media/image26.sv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hyperlink" Target="https://techbootcamps.utexas.edu/blog/design-thinking-process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43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40883" y="0"/>
            <a:ext cx="6247117" cy="10287000"/>
            <a:chOff x="0" y="0"/>
            <a:chExt cx="164533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45331" cy="2709333"/>
            </a:xfrm>
            <a:custGeom>
              <a:avLst/>
              <a:gdLst/>
              <a:ahLst/>
              <a:cxnLst/>
              <a:rect l="l" t="t" r="r" b="b"/>
              <a:pathLst>
                <a:path w="1645331" h="2709333">
                  <a:moveTo>
                    <a:pt x="0" y="0"/>
                  </a:moveTo>
                  <a:lnTo>
                    <a:pt x="1645331" y="0"/>
                  </a:lnTo>
                  <a:lnTo>
                    <a:pt x="1645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8F4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45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1199016"/>
            <a:ext cx="513789" cy="0"/>
          </a:xfrm>
          <a:prstGeom prst="line">
            <a:avLst/>
          </a:prstGeom>
          <a:ln w="9525" cap="flat">
            <a:solidFill>
              <a:srgbClr val="F8F4E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7307601" y="2147428"/>
            <a:ext cx="4271123" cy="5992144"/>
          </a:xfrm>
          <a:custGeom>
            <a:avLst/>
            <a:gdLst/>
            <a:ahLst/>
            <a:cxnLst/>
            <a:rect l="l" t="t" r="r" b="b"/>
            <a:pathLst>
              <a:path w="4271123" h="5992144">
                <a:moveTo>
                  <a:pt x="0" y="0"/>
                </a:moveTo>
                <a:lnTo>
                  <a:pt x="4271124" y="0"/>
                </a:lnTo>
                <a:lnTo>
                  <a:pt x="4271124" y="5992144"/>
                </a:lnTo>
                <a:lnTo>
                  <a:pt x="0" y="5992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994" t="-7414" r="-2660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76177" y="2137903"/>
            <a:ext cx="5816744" cy="4826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30"/>
              </a:lnSpc>
            </a:pPr>
            <a:r>
              <a:rPr lang="en-US" sz="6090" spc="718">
                <a:solidFill>
                  <a:srgbClr val="F8F4EB"/>
                </a:solidFill>
                <a:latin typeface="Aileron Ultra-Bold"/>
              </a:rPr>
              <a:t>A Design Thinking Approach</a:t>
            </a:r>
          </a:p>
          <a:p>
            <a:pPr>
              <a:lnSpc>
                <a:spcPts val="7552"/>
              </a:lnSpc>
            </a:pPr>
            <a:endParaRPr lang="en-US" sz="6090" spc="718">
              <a:solidFill>
                <a:srgbClr val="F8F4EB"/>
              </a:solidFill>
              <a:latin typeface="Aileron Ultra-Bold"/>
            </a:endParaRPr>
          </a:p>
          <a:p>
            <a:pPr>
              <a:lnSpc>
                <a:spcPts val="3935"/>
              </a:lnSpc>
            </a:pPr>
            <a:r>
              <a:rPr lang="en-US" sz="3975">
                <a:solidFill>
                  <a:srgbClr val="F8F4EB"/>
                </a:solidFill>
                <a:latin typeface="Aileron Ultra-Bold"/>
              </a:rPr>
              <a:t>to enhance innovative auditing for SDGs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4657" y="8424704"/>
            <a:ext cx="5948264" cy="165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1"/>
              </a:lnSpc>
            </a:pPr>
            <a:r>
              <a:rPr lang="en-US" sz="2339" dirty="0">
                <a:solidFill>
                  <a:srgbClr val="F8F4EB"/>
                </a:solidFill>
                <a:latin typeface="Aileron"/>
              </a:rPr>
              <a:t>Presented by:</a:t>
            </a:r>
          </a:p>
          <a:p>
            <a:pPr>
              <a:lnSpc>
                <a:spcPts val="3321"/>
              </a:lnSpc>
            </a:pPr>
            <a:r>
              <a:rPr lang="en-US" sz="2339" dirty="0">
                <a:solidFill>
                  <a:srgbClr val="F8F4EB"/>
                </a:solidFill>
                <a:latin typeface="Aileron"/>
              </a:rPr>
              <a:t>Dr. </a:t>
            </a:r>
            <a:r>
              <a:rPr lang="en-US" sz="2339" dirty="0" err="1">
                <a:solidFill>
                  <a:srgbClr val="F8F4EB"/>
                </a:solidFill>
                <a:latin typeface="Aileron"/>
              </a:rPr>
              <a:t>Matulee</a:t>
            </a:r>
            <a:r>
              <a:rPr lang="en-US" sz="2339" dirty="0">
                <a:solidFill>
                  <a:srgbClr val="F8F4EB"/>
                </a:solidFill>
                <a:latin typeface="Aileron"/>
              </a:rPr>
              <a:t> </a:t>
            </a:r>
            <a:r>
              <a:rPr lang="en-US" sz="2339" dirty="0" err="1">
                <a:solidFill>
                  <a:srgbClr val="F8F4EB"/>
                </a:solidFill>
                <a:latin typeface="Aileron"/>
              </a:rPr>
              <a:t>Yokee</a:t>
            </a:r>
            <a:endParaRPr lang="en-US" sz="2339" dirty="0">
              <a:solidFill>
                <a:srgbClr val="F8F4EB"/>
              </a:solidFill>
              <a:latin typeface="Aileron"/>
            </a:endParaRPr>
          </a:p>
          <a:p>
            <a:pPr>
              <a:lnSpc>
                <a:spcPts val="3321"/>
              </a:lnSpc>
            </a:pPr>
            <a:r>
              <a:rPr lang="en-US" sz="2339" dirty="0">
                <a:solidFill>
                  <a:srgbClr val="F8F4EB"/>
                </a:solidFill>
                <a:latin typeface="Aileron"/>
              </a:rPr>
              <a:t>Director of Performance Audit Office No. 3</a:t>
            </a:r>
          </a:p>
          <a:p>
            <a:pPr>
              <a:lnSpc>
                <a:spcPts val="3321"/>
              </a:lnSpc>
            </a:pPr>
            <a:r>
              <a:rPr lang="en-US" sz="2339" dirty="0">
                <a:solidFill>
                  <a:srgbClr val="F8F4EB"/>
                </a:solidFill>
                <a:latin typeface="Aileron"/>
              </a:rPr>
              <a:t>State Audit Office of the kingdom of Thailand</a:t>
            </a:r>
          </a:p>
        </p:txBody>
      </p:sp>
      <p:sp>
        <p:nvSpPr>
          <p:cNvPr id="9" name="TextBox 9"/>
          <p:cNvSpPr txBox="1"/>
          <p:nvPr/>
        </p:nvSpPr>
        <p:spPr>
          <a:xfrm rot="5400000">
            <a:off x="15686845" y="5145334"/>
            <a:ext cx="3240161" cy="290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3"/>
              </a:lnSpc>
              <a:spcBef>
                <a:spcPct val="0"/>
              </a:spcBef>
            </a:pPr>
            <a:r>
              <a:rPr lang="en-US" sz="1688" spc="1102">
                <a:solidFill>
                  <a:srgbClr val="5F432C"/>
                </a:solidFill>
                <a:latin typeface="Aileron"/>
              </a:rPr>
              <a:t>PRESENTATION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378857"/>
            <a:ext cx="6819900" cy="23403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>
              <a:lnSpc>
                <a:spcPts val="1978"/>
              </a:lnSpc>
              <a:spcBef>
                <a:spcPct val="0"/>
              </a:spcBef>
            </a:pPr>
            <a:r>
              <a:rPr lang="en-US" sz="1413" dirty="0">
                <a:solidFill>
                  <a:srgbClr val="F8F4EB"/>
                </a:solidFill>
                <a:latin typeface="Aileron"/>
              </a:rPr>
              <a:t>INTOSAI PAS annual meeting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97961" y="981075"/>
            <a:ext cx="1626493" cy="39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74"/>
              </a:lnSpc>
              <a:spcBef>
                <a:spcPct val="0"/>
              </a:spcBef>
            </a:pPr>
            <a:r>
              <a:rPr lang="en-US" sz="2339">
                <a:solidFill>
                  <a:srgbClr val="F8F4EB"/>
                </a:solidFill>
                <a:latin typeface="Aileron"/>
              </a:rPr>
              <a:t>March 20</a:t>
            </a:r>
            <a:r>
              <a:rPr lang="en-US" sz="2339">
                <a:solidFill>
                  <a:srgbClr val="F8F4EB"/>
                </a:solidFill>
                <a:latin typeface="Aileron Bold"/>
              </a:rPr>
              <a:t>24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633861" y="3793882"/>
            <a:ext cx="9842562" cy="3170847"/>
            <a:chOff x="0" y="0"/>
            <a:chExt cx="13123416" cy="422779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816274"/>
              <a:ext cx="13123416" cy="2411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75"/>
                </a:lnSpc>
              </a:pPr>
              <a:r>
                <a:rPr lang="en-US" sz="13175">
                  <a:solidFill>
                    <a:srgbClr val="5F432C"/>
                  </a:solidFill>
                  <a:latin typeface="Libre Franklin Heavy"/>
                </a:rPr>
                <a:t>PAS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53271" y="142875"/>
              <a:ext cx="12706091" cy="1397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4"/>
                </a:lnSpc>
              </a:pPr>
              <a:r>
                <a:rPr lang="en-US" sz="7614">
                  <a:solidFill>
                    <a:srgbClr val="5F432C"/>
                  </a:solidFill>
                  <a:latin typeface="Libre Franklin Heavy"/>
                </a:rPr>
                <a:t>INTOSAI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191335"/>
            <a:ext cx="8236883" cy="4337721"/>
            <a:chOff x="0" y="0"/>
            <a:chExt cx="10982511" cy="57836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0478" b="10478"/>
            <a:stretch>
              <a:fillRect/>
            </a:stretch>
          </p:blipFill>
          <p:spPr>
            <a:xfrm>
              <a:off x="0" y="0"/>
              <a:ext cx="10982511" cy="578362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179483" y="7529056"/>
            <a:ext cx="3086100" cy="457667"/>
            <a:chOff x="0" y="0"/>
            <a:chExt cx="812800" cy="1205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120538"/>
            </a:xfrm>
            <a:custGeom>
              <a:avLst/>
              <a:gdLst/>
              <a:ahLst/>
              <a:cxnLst/>
              <a:rect l="l" t="t" r="r" b="b"/>
              <a:pathLst>
                <a:path w="812800" h="120538">
                  <a:moveTo>
                    <a:pt x="0" y="0"/>
                  </a:moveTo>
                  <a:lnTo>
                    <a:pt x="812800" y="0"/>
                  </a:lnTo>
                  <a:lnTo>
                    <a:pt x="812800" y="120538"/>
                  </a:lnTo>
                  <a:lnTo>
                    <a:pt x="0" y="120538"/>
                  </a:lnTo>
                  <a:close/>
                </a:path>
              </a:pathLst>
            </a:custGeom>
            <a:solidFill>
              <a:srgbClr val="5F432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177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10019220" y="3191335"/>
            <a:ext cx="391576" cy="391576"/>
          </a:xfrm>
          <a:custGeom>
            <a:avLst/>
            <a:gdLst/>
            <a:ahLst/>
            <a:cxnLst/>
            <a:rect l="l" t="t" r="r" b="b"/>
            <a:pathLst>
              <a:path w="391576" h="391576">
                <a:moveTo>
                  <a:pt x="0" y="391576"/>
                </a:moveTo>
                <a:lnTo>
                  <a:pt x="391575" y="391576"/>
                </a:lnTo>
                <a:lnTo>
                  <a:pt x="391575" y="0"/>
                </a:lnTo>
                <a:lnTo>
                  <a:pt x="0" y="0"/>
                </a:lnTo>
                <a:lnTo>
                  <a:pt x="0" y="3915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10019220" y="4918690"/>
            <a:ext cx="391576" cy="391576"/>
          </a:xfrm>
          <a:custGeom>
            <a:avLst/>
            <a:gdLst/>
            <a:ahLst/>
            <a:cxnLst/>
            <a:rect l="l" t="t" r="r" b="b"/>
            <a:pathLst>
              <a:path w="391576" h="391576">
                <a:moveTo>
                  <a:pt x="0" y="391576"/>
                </a:moveTo>
                <a:lnTo>
                  <a:pt x="391575" y="391576"/>
                </a:lnTo>
                <a:lnTo>
                  <a:pt x="391575" y="0"/>
                </a:lnTo>
                <a:lnTo>
                  <a:pt x="0" y="0"/>
                </a:lnTo>
                <a:lnTo>
                  <a:pt x="0" y="39157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10019220" y="6650752"/>
            <a:ext cx="391576" cy="391576"/>
          </a:xfrm>
          <a:custGeom>
            <a:avLst/>
            <a:gdLst/>
            <a:ahLst/>
            <a:cxnLst/>
            <a:rect l="l" t="t" r="r" b="b"/>
            <a:pathLst>
              <a:path w="391576" h="391576">
                <a:moveTo>
                  <a:pt x="0" y="391575"/>
                </a:moveTo>
                <a:lnTo>
                  <a:pt x="391575" y="391575"/>
                </a:lnTo>
                <a:lnTo>
                  <a:pt x="391575" y="0"/>
                </a:lnTo>
                <a:lnTo>
                  <a:pt x="0" y="0"/>
                </a:lnTo>
                <a:lnTo>
                  <a:pt x="0" y="39157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7083598" y="0"/>
            <a:ext cx="1204402" cy="10287000"/>
            <a:chOff x="0" y="0"/>
            <a:chExt cx="317209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7209" cy="2709333"/>
            </a:xfrm>
            <a:custGeom>
              <a:avLst/>
              <a:gdLst/>
              <a:ahLst/>
              <a:cxnLst/>
              <a:rect l="l" t="t" r="r" b="b"/>
              <a:pathLst>
                <a:path w="317209" h="2709333">
                  <a:moveTo>
                    <a:pt x="0" y="0"/>
                  </a:moveTo>
                  <a:lnTo>
                    <a:pt x="317209" y="0"/>
                  </a:lnTo>
                  <a:lnTo>
                    <a:pt x="31720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48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317209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1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800019" y="3106026"/>
            <a:ext cx="5103444" cy="1358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5F432C"/>
                </a:solidFill>
                <a:latin typeface="Aileron Bold"/>
              </a:rPr>
              <a:t>BACKGROUND OF</a:t>
            </a:r>
          </a:p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5F432C"/>
                </a:solidFill>
                <a:latin typeface="Aileron Bold"/>
              </a:rPr>
              <a:t>THIS STUDY SURVEY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800019" y="4833381"/>
            <a:ext cx="4927742" cy="1358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5F432C"/>
                </a:solidFill>
                <a:latin typeface="Aileron Bold"/>
              </a:rPr>
              <a:t>DESIGN THINKING </a:t>
            </a:r>
          </a:p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5F432C"/>
                </a:solidFill>
                <a:latin typeface="Aileron Bold"/>
              </a:rPr>
              <a:t>IN ACTION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00019" y="6565443"/>
            <a:ext cx="5529943" cy="204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</a:pPr>
            <a:r>
              <a:rPr lang="en-US" sz="3899">
                <a:solidFill>
                  <a:srgbClr val="5F432C"/>
                </a:solidFill>
                <a:latin typeface="Aileron Bold"/>
              </a:rPr>
              <a:t>LABORATORY CONTRIBUTIONS </a:t>
            </a:r>
          </a:p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5F432C"/>
                </a:solidFill>
                <a:latin typeface="Aileron Bold"/>
              </a:rPr>
              <a:t>TO AUDITING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8847409"/>
            <a:ext cx="569637" cy="41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1"/>
              </a:lnSpc>
            </a:pPr>
            <a:r>
              <a:rPr lang="en-US" sz="2339">
                <a:solidFill>
                  <a:srgbClr val="5F432C"/>
                </a:solidFill>
                <a:latin typeface="Aileron"/>
              </a:rPr>
              <a:t>02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79361" y="843893"/>
            <a:ext cx="10292991" cy="1625981"/>
            <a:chOff x="0" y="0"/>
            <a:chExt cx="13723988" cy="2167975"/>
          </a:xfrm>
        </p:grpSpPr>
        <p:sp>
          <p:nvSpPr>
            <p:cNvPr id="18" name="AutoShape 18"/>
            <p:cNvSpPr/>
            <p:nvPr/>
          </p:nvSpPr>
          <p:spPr>
            <a:xfrm>
              <a:off x="0" y="2136225"/>
              <a:ext cx="685052" cy="0"/>
            </a:xfrm>
            <a:prstGeom prst="line">
              <a:avLst/>
            </a:prstGeom>
            <a:ln w="63500" cap="flat">
              <a:solidFill>
                <a:srgbClr val="5F432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65785" y="57150"/>
              <a:ext cx="13658203" cy="204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52"/>
                </a:lnSpc>
              </a:pPr>
              <a:r>
                <a:rPr lang="en-US" sz="10400">
                  <a:solidFill>
                    <a:srgbClr val="5F432C"/>
                  </a:solidFill>
                  <a:latin typeface="Aileron Ultra-Bold"/>
                </a:rPr>
                <a:t>O U T L I N E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11400" y="0"/>
            <a:ext cx="3276600" cy="10287000"/>
            <a:chOff x="4871097" y="0"/>
            <a:chExt cx="43688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 rotWithShape="1">
            <a:blip r:embed="rId3">
              <a:alphaModFix amt="50000"/>
            </a:blip>
            <a:srcRect l="51222" r="27516"/>
            <a:stretch/>
          </p:blipFill>
          <p:spPr>
            <a:xfrm>
              <a:off x="4871097" y="0"/>
              <a:ext cx="43688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388000">
            <a:off x="7444909" y="2931070"/>
            <a:ext cx="6380792" cy="5480669"/>
          </a:xfrm>
          <a:custGeom>
            <a:avLst/>
            <a:gdLst/>
            <a:ahLst/>
            <a:cxnLst/>
            <a:rect l="l" t="t" r="r" b="b"/>
            <a:pathLst>
              <a:path w="6380792" h="5480669">
                <a:moveTo>
                  <a:pt x="6361738" y="0"/>
                </a:moveTo>
                <a:lnTo>
                  <a:pt x="6380792" y="5458462"/>
                </a:lnTo>
                <a:lnTo>
                  <a:pt x="19054" y="5480669"/>
                </a:lnTo>
                <a:lnTo>
                  <a:pt x="0" y="22207"/>
                </a:lnTo>
                <a:lnTo>
                  <a:pt x="6361738" y="0"/>
                </a:lnTo>
                <a:close/>
              </a:path>
            </a:pathLst>
          </a:custGeom>
          <a:blipFill>
            <a:blip r:embed="rId4"/>
            <a:stretch>
              <a:fillRect l="-19048" t="-8096" r="-20581" b="-1385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150" y="4749771"/>
            <a:ext cx="5403108" cy="3427723"/>
          </a:xfrm>
          <a:custGeom>
            <a:avLst/>
            <a:gdLst/>
            <a:ahLst/>
            <a:cxnLst/>
            <a:rect l="l" t="t" r="r" b="b"/>
            <a:pathLst>
              <a:path w="5403108" h="3427723">
                <a:moveTo>
                  <a:pt x="0" y="0"/>
                </a:moveTo>
                <a:lnTo>
                  <a:pt x="5403108" y="0"/>
                </a:lnTo>
                <a:lnTo>
                  <a:pt x="5403108" y="3427722"/>
                </a:lnTo>
                <a:lnTo>
                  <a:pt x="0" y="34277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27" t="-9301" r="-754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85595" y="3482749"/>
            <a:ext cx="415111" cy="59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C8A487"/>
                </a:solidFill>
                <a:latin typeface="Aileron Bold"/>
              </a:rPr>
              <a:t>1.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89990" y="3482734"/>
            <a:ext cx="9225467" cy="57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6"/>
              </a:lnSpc>
              <a:spcBef>
                <a:spcPct val="0"/>
              </a:spcBef>
            </a:pPr>
            <a:r>
              <a:rPr lang="en-US" sz="3490" dirty="0">
                <a:solidFill>
                  <a:srgbClr val="5F432C"/>
                </a:solidFill>
                <a:latin typeface="Aileron Bold"/>
              </a:rPr>
              <a:t>State Audit Policy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8847409"/>
            <a:ext cx="569637" cy="41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1"/>
              </a:lnSpc>
            </a:pPr>
            <a:r>
              <a:rPr lang="en-US" sz="2339">
                <a:solidFill>
                  <a:srgbClr val="5F432C"/>
                </a:solidFill>
                <a:latin typeface="Aileron"/>
              </a:rPr>
              <a:t>03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79361" y="843893"/>
            <a:ext cx="10292991" cy="1625981"/>
            <a:chOff x="0" y="0"/>
            <a:chExt cx="13723988" cy="2167975"/>
          </a:xfrm>
        </p:grpSpPr>
        <p:sp>
          <p:nvSpPr>
            <p:cNvPr id="10" name="AutoShape 10"/>
            <p:cNvSpPr/>
            <p:nvPr/>
          </p:nvSpPr>
          <p:spPr>
            <a:xfrm>
              <a:off x="0" y="2136225"/>
              <a:ext cx="685052" cy="0"/>
            </a:xfrm>
            <a:prstGeom prst="line">
              <a:avLst/>
            </a:prstGeom>
            <a:ln w="63500" cap="flat">
              <a:solidFill>
                <a:srgbClr val="5F432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65785" y="57150"/>
              <a:ext cx="13658203" cy="204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52"/>
                </a:lnSpc>
              </a:pPr>
              <a:r>
                <a:rPr lang="en-US" sz="10400">
                  <a:solidFill>
                    <a:srgbClr val="5F432C"/>
                  </a:solidFill>
                  <a:latin typeface="Aileron Ultra-Bold"/>
                </a:rPr>
                <a:t>BACKGROUND</a:t>
              </a: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AD514A31-24BC-411F-84E2-708D039EAFE6}"/>
              </a:ext>
            </a:extLst>
          </p:cNvPr>
          <p:cNvSpPr txBox="1"/>
          <p:nvPr/>
        </p:nvSpPr>
        <p:spPr>
          <a:xfrm>
            <a:off x="9220200" y="8389641"/>
            <a:ext cx="3771900" cy="542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6"/>
              </a:lnSpc>
              <a:spcBef>
                <a:spcPct val="0"/>
              </a:spcBef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State Audit Policy 2023 - 2027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ileron Bold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B82D40B9-F70C-4DE2-ACA1-3B62913C44A2}"/>
              </a:ext>
            </a:extLst>
          </p:cNvPr>
          <p:cNvSpPr txBox="1"/>
          <p:nvPr/>
        </p:nvSpPr>
        <p:spPr>
          <a:xfrm>
            <a:off x="2594425" y="8175248"/>
            <a:ext cx="3771900" cy="542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6"/>
              </a:lnSpc>
              <a:spcBef>
                <a:spcPct val="0"/>
              </a:spcBef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State Audit Policy 2024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Aileron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12000" y="0"/>
            <a:ext cx="3276000" cy="10287000"/>
            <a:chOff x="0" y="0"/>
            <a:chExt cx="923989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49000"/>
            </a:blip>
            <a:srcRect l="27544" r="27544"/>
            <a:stretch>
              <a:fillRect/>
            </a:stretch>
          </p:blipFill>
          <p:spPr>
            <a:xfrm>
              <a:off x="0" y="0"/>
              <a:ext cx="9239897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4191000" y="5105400"/>
            <a:ext cx="8659848" cy="4525307"/>
          </a:xfrm>
          <a:custGeom>
            <a:avLst/>
            <a:gdLst/>
            <a:ahLst/>
            <a:cxnLst/>
            <a:rect l="l" t="t" r="r" b="b"/>
            <a:pathLst>
              <a:path w="6760748" h="3763307">
                <a:moveTo>
                  <a:pt x="0" y="0"/>
                </a:moveTo>
                <a:lnTo>
                  <a:pt x="6760748" y="0"/>
                </a:lnTo>
                <a:lnTo>
                  <a:pt x="6760748" y="3763307"/>
                </a:lnTo>
                <a:lnTo>
                  <a:pt x="0" y="3763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85595" y="3482749"/>
            <a:ext cx="415111" cy="59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C8A487"/>
                </a:solidFill>
                <a:latin typeface="Aileron Bold"/>
              </a:rPr>
              <a:t>2.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9990" y="3482734"/>
            <a:ext cx="9482362" cy="183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86"/>
              </a:lnSpc>
              <a:spcBef>
                <a:spcPct val="0"/>
              </a:spcBef>
            </a:pPr>
            <a:r>
              <a:rPr lang="en-US" sz="3490" u="none" strike="noStrike" dirty="0">
                <a:solidFill>
                  <a:srgbClr val="5F432C"/>
                </a:solidFill>
                <a:latin typeface="Aileron Bold"/>
              </a:rPr>
              <a:t>The implementation of ISAM in performance audits and the application of a  Design Thinking approach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847409"/>
            <a:ext cx="569637" cy="41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1"/>
              </a:lnSpc>
            </a:pPr>
            <a:r>
              <a:rPr lang="en-US" sz="2339">
                <a:solidFill>
                  <a:srgbClr val="5F432C"/>
                </a:solidFill>
                <a:latin typeface="Ailero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74623" y="9511057"/>
            <a:ext cx="5892602" cy="21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9"/>
              </a:lnSpc>
              <a:spcBef>
                <a:spcPct val="0"/>
              </a:spcBef>
            </a:pPr>
            <a:r>
              <a:rPr lang="en-US" sz="1239" dirty="0">
                <a:solidFill>
                  <a:srgbClr val="C8A487"/>
                </a:solidFill>
                <a:latin typeface="Aileron Bold"/>
              </a:rPr>
              <a:t>https://www.maqe.com/insight/the-design-thinking-process-how-does-it-work/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79361" y="843893"/>
            <a:ext cx="10292991" cy="1625981"/>
            <a:chOff x="0" y="0"/>
            <a:chExt cx="13723988" cy="2167975"/>
          </a:xfrm>
        </p:grpSpPr>
        <p:sp>
          <p:nvSpPr>
            <p:cNvPr id="10" name="AutoShape 10"/>
            <p:cNvSpPr/>
            <p:nvPr/>
          </p:nvSpPr>
          <p:spPr>
            <a:xfrm>
              <a:off x="0" y="2136225"/>
              <a:ext cx="685052" cy="0"/>
            </a:xfrm>
            <a:prstGeom prst="line">
              <a:avLst/>
            </a:prstGeom>
            <a:ln w="63500" cap="flat">
              <a:solidFill>
                <a:srgbClr val="5F432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65785" y="57150"/>
              <a:ext cx="13658203" cy="204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52"/>
                </a:lnSpc>
              </a:pPr>
              <a:r>
                <a:rPr lang="en-US" sz="10400">
                  <a:solidFill>
                    <a:srgbClr val="5F432C"/>
                  </a:solidFill>
                  <a:latin typeface="Aileron Ultra-Bold"/>
                </a:rPr>
                <a:t>BACKGROUND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12000" y="0"/>
            <a:ext cx="3276000" cy="10287000"/>
            <a:chOff x="0" y="0"/>
            <a:chExt cx="923989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l="27544" r="27544"/>
            <a:stretch>
              <a:fillRect/>
            </a:stretch>
          </p:blipFill>
          <p:spPr>
            <a:xfrm>
              <a:off x="0" y="0"/>
              <a:ext cx="9239897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789990" y="4493771"/>
            <a:ext cx="619123" cy="598227"/>
          </a:xfrm>
          <a:custGeom>
            <a:avLst/>
            <a:gdLst/>
            <a:ahLst/>
            <a:cxnLst/>
            <a:rect l="l" t="t" r="r" b="b"/>
            <a:pathLst>
              <a:path w="619123" h="598227">
                <a:moveTo>
                  <a:pt x="0" y="0"/>
                </a:moveTo>
                <a:lnTo>
                  <a:pt x="619123" y="0"/>
                </a:lnTo>
                <a:lnTo>
                  <a:pt x="619123" y="598228"/>
                </a:lnTo>
                <a:lnTo>
                  <a:pt x="0" y="59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</p:sp>
      <p:sp>
        <p:nvSpPr>
          <p:cNvPr id="5" name="Freeform 5"/>
          <p:cNvSpPr/>
          <p:nvPr/>
        </p:nvSpPr>
        <p:spPr>
          <a:xfrm>
            <a:off x="1789990" y="5512447"/>
            <a:ext cx="619123" cy="598227"/>
          </a:xfrm>
          <a:custGeom>
            <a:avLst/>
            <a:gdLst/>
            <a:ahLst/>
            <a:cxnLst/>
            <a:rect l="l" t="t" r="r" b="b"/>
            <a:pathLst>
              <a:path w="619123" h="598227">
                <a:moveTo>
                  <a:pt x="0" y="0"/>
                </a:moveTo>
                <a:lnTo>
                  <a:pt x="619123" y="0"/>
                </a:lnTo>
                <a:lnTo>
                  <a:pt x="619123" y="598227"/>
                </a:lnTo>
                <a:lnTo>
                  <a:pt x="0" y="598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</p:sp>
      <p:sp>
        <p:nvSpPr>
          <p:cNvPr id="6" name="Freeform 6"/>
          <p:cNvSpPr/>
          <p:nvPr/>
        </p:nvSpPr>
        <p:spPr>
          <a:xfrm>
            <a:off x="1789990" y="6529774"/>
            <a:ext cx="619123" cy="598227"/>
          </a:xfrm>
          <a:custGeom>
            <a:avLst/>
            <a:gdLst/>
            <a:ahLst/>
            <a:cxnLst/>
            <a:rect l="l" t="t" r="r" b="b"/>
            <a:pathLst>
              <a:path w="619123" h="598227">
                <a:moveTo>
                  <a:pt x="0" y="0"/>
                </a:moveTo>
                <a:lnTo>
                  <a:pt x="619123" y="0"/>
                </a:lnTo>
                <a:lnTo>
                  <a:pt x="619123" y="598228"/>
                </a:lnTo>
                <a:lnTo>
                  <a:pt x="0" y="59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</p:sp>
      <p:sp>
        <p:nvSpPr>
          <p:cNvPr id="7" name="Freeform 7"/>
          <p:cNvSpPr/>
          <p:nvPr/>
        </p:nvSpPr>
        <p:spPr>
          <a:xfrm>
            <a:off x="8464091" y="2698792"/>
            <a:ext cx="3457701" cy="3446739"/>
          </a:xfrm>
          <a:custGeom>
            <a:avLst/>
            <a:gdLst/>
            <a:ahLst/>
            <a:cxnLst/>
            <a:rect l="l" t="t" r="r" b="b"/>
            <a:pathLst>
              <a:path w="3370444" h="3230009">
                <a:moveTo>
                  <a:pt x="0" y="0"/>
                </a:moveTo>
                <a:lnTo>
                  <a:pt x="3370445" y="0"/>
                </a:lnTo>
                <a:lnTo>
                  <a:pt x="3370445" y="3230010"/>
                </a:lnTo>
                <a:lnTo>
                  <a:pt x="0" y="32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62271" y="6110674"/>
            <a:ext cx="2571237" cy="3446739"/>
          </a:xfrm>
          <a:custGeom>
            <a:avLst/>
            <a:gdLst/>
            <a:ahLst/>
            <a:cxnLst/>
            <a:rect l="l" t="t" r="r" b="b"/>
            <a:pathLst>
              <a:path w="2274908" h="2728526">
                <a:moveTo>
                  <a:pt x="0" y="0"/>
                </a:moveTo>
                <a:lnTo>
                  <a:pt x="2274908" y="0"/>
                </a:lnTo>
                <a:lnTo>
                  <a:pt x="2274908" y="2728526"/>
                </a:lnTo>
                <a:lnTo>
                  <a:pt x="0" y="27285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1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99694" y="8371265"/>
            <a:ext cx="6544306" cy="1363178"/>
          </a:xfrm>
          <a:custGeom>
            <a:avLst/>
            <a:gdLst/>
            <a:ahLst/>
            <a:cxnLst/>
            <a:rect l="l" t="t" r="r" b="b"/>
            <a:pathLst>
              <a:path w="5244817" h="991747">
                <a:moveTo>
                  <a:pt x="0" y="0"/>
                </a:moveTo>
                <a:lnTo>
                  <a:pt x="5244817" y="0"/>
                </a:lnTo>
                <a:lnTo>
                  <a:pt x="5244817" y="991748"/>
                </a:lnTo>
                <a:lnTo>
                  <a:pt x="0" y="991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79361" y="843893"/>
            <a:ext cx="10292991" cy="1625981"/>
            <a:chOff x="0" y="0"/>
            <a:chExt cx="13723988" cy="2167975"/>
          </a:xfrm>
        </p:grpSpPr>
        <p:sp>
          <p:nvSpPr>
            <p:cNvPr id="11" name="AutoShape 11"/>
            <p:cNvSpPr/>
            <p:nvPr/>
          </p:nvSpPr>
          <p:spPr>
            <a:xfrm>
              <a:off x="0" y="2136225"/>
              <a:ext cx="685052" cy="0"/>
            </a:xfrm>
            <a:prstGeom prst="line">
              <a:avLst/>
            </a:prstGeom>
            <a:ln w="63500" cap="flat">
              <a:solidFill>
                <a:srgbClr val="5F432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65785" y="57150"/>
              <a:ext cx="13658203" cy="204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52"/>
                </a:lnSpc>
              </a:pPr>
              <a:r>
                <a:rPr lang="en-US" sz="10400">
                  <a:solidFill>
                    <a:srgbClr val="5F432C"/>
                  </a:solidFill>
                  <a:latin typeface="Aileron Ultra-Bold"/>
                </a:rPr>
                <a:t>BACKGROUND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85595" y="3482749"/>
            <a:ext cx="415111" cy="59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C8A487"/>
                </a:solidFill>
                <a:latin typeface="Aileron Bold"/>
              </a:rPr>
              <a:t>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89990" y="3482734"/>
            <a:ext cx="9225467" cy="59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86"/>
              </a:lnSpc>
              <a:spcBef>
                <a:spcPct val="0"/>
              </a:spcBef>
            </a:pPr>
            <a:r>
              <a:rPr lang="en-US" sz="3490" u="none" strike="noStrike">
                <a:solidFill>
                  <a:srgbClr val="5F432C"/>
                </a:solidFill>
                <a:latin typeface="Aileron Bold"/>
              </a:rPr>
              <a:t>Laboratory SDGs audit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8847409"/>
            <a:ext cx="569637" cy="41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1"/>
              </a:lnSpc>
            </a:pPr>
            <a:r>
              <a:rPr lang="en-US" sz="2339">
                <a:solidFill>
                  <a:srgbClr val="5F432C"/>
                </a:solidFill>
                <a:latin typeface="Aileron"/>
              </a:rPr>
              <a:t>05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59611" y="4520033"/>
            <a:ext cx="4725988" cy="48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46"/>
              </a:lnSpc>
              <a:spcBef>
                <a:spcPct val="0"/>
              </a:spcBef>
            </a:pPr>
            <a:r>
              <a:rPr lang="en-US" sz="2890" u="none" strike="noStrike">
                <a:solidFill>
                  <a:srgbClr val="844F28"/>
                </a:solidFill>
                <a:latin typeface="Aileron Bold"/>
              </a:rPr>
              <a:t>Why Laboratory and ISAM?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59611" y="5538709"/>
            <a:ext cx="5265638" cy="48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46"/>
              </a:lnSpc>
              <a:spcBef>
                <a:spcPct val="0"/>
              </a:spcBef>
            </a:pPr>
            <a:r>
              <a:rPr lang="en-US" sz="2890">
                <a:solidFill>
                  <a:srgbClr val="844F28"/>
                </a:solidFill>
                <a:latin typeface="Aileron Bold"/>
              </a:rPr>
              <a:t>How the Laboratory Functions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59611" y="6560028"/>
            <a:ext cx="5525195" cy="993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6"/>
              </a:lnSpc>
            </a:pPr>
            <a:r>
              <a:rPr lang="en-US" sz="2890">
                <a:solidFill>
                  <a:srgbClr val="844F28"/>
                </a:solidFill>
                <a:latin typeface="Aileron Bold"/>
              </a:rPr>
              <a:t>Stakeholder-Centric SDG Audit: </a:t>
            </a:r>
          </a:p>
          <a:p>
            <a:pPr marL="0" lvl="0" indent="0" algn="l">
              <a:lnSpc>
                <a:spcPts val="4046"/>
              </a:lnSpc>
              <a:spcBef>
                <a:spcPct val="0"/>
              </a:spcBef>
            </a:pPr>
            <a:r>
              <a:rPr lang="en-US" sz="2890">
                <a:solidFill>
                  <a:srgbClr val="844F28"/>
                </a:solidFill>
                <a:latin typeface="Aileron Bold"/>
              </a:rPr>
              <a:t>The Core Message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90708" y="0"/>
            <a:ext cx="6497292" cy="10287000"/>
            <a:chOff x="0" y="0"/>
            <a:chExt cx="171122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1221" cy="2709333"/>
            </a:xfrm>
            <a:custGeom>
              <a:avLst/>
              <a:gdLst/>
              <a:ahLst/>
              <a:cxnLst/>
              <a:rect l="l" t="t" r="r" b="b"/>
              <a:pathLst>
                <a:path w="1711221" h="2709333">
                  <a:moveTo>
                    <a:pt x="0" y="0"/>
                  </a:moveTo>
                  <a:lnTo>
                    <a:pt x="1711221" y="0"/>
                  </a:lnTo>
                  <a:lnTo>
                    <a:pt x="17112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48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11221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72206" y="1825702"/>
            <a:ext cx="4855545" cy="2518651"/>
            <a:chOff x="0" y="0"/>
            <a:chExt cx="6474060" cy="335820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4647" t="24950" r="7351" b="21102"/>
            <a:stretch>
              <a:fillRect/>
            </a:stretch>
          </p:blipFill>
          <p:spPr>
            <a:xfrm>
              <a:off x="0" y="0"/>
              <a:ext cx="6474060" cy="335820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89686" y="2857190"/>
            <a:ext cx="5008602" cy="2770277"/>
            <a:chOff x="0" y="0"/>
            <a:chExt cx="6678137" cy="369370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3916" t="30416" r="1729"/>
            <a:stretch>
              <a:fillRect/>
            </a:stretch>
          </p:blipFill>
          <p:spPr>
            <a:xfrm>
              <a:off x="0" y="0"/>
              <a:ext cx="6678137" cy="3693703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7705566" y="5627468"/>
            <a:ext cx="4097795" cy="3165103"/>
            <a:chOff x="0" y="0"/>
            <a:chExt cx="5463727" cy="422013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l="1369" t="5527" r="6896"/>
            <a:stretch>
              <a:fillRect/>
            </a:stretch>
          </p:blipFill>
          <p:spPr>
            <a:xfrm>
              <a:off x="0" y="0"/>
              <a:ext cx="5463727" cy="422013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4459758" y="4569128"/>
            <a:ext cx="4103520" cy="3490650"/>
            <a:chOff x="0" y="0"/>
            <a:chExt cx="5471361" cy="465420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 l="328" t="18782" b="18398"/>
            <a:stretch>
              <a:fillRect/>
            </a:stretch>
          </p:blipFill>
          <p:spPr>
            <a:xfrm>
              <a:off x="0" y="0"/>
              <a:ext cx="5471361" cy="4654200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028700" y="937000"/>
            <a:ext cx="10762008" cy="152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12"/>
              </a:lnSpc>
            </a:pPr>
            <a:r>
              <a:rPr lang="en-US" sz="10364">
                <a:solidFill>
                  <a:srgbClr val="5F432C"/>
                </a:solidFill>
                <a:latin typeface="Aileron Ultra-Bold"/>
              </a:rPr>
              <a:t>Design Thinking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2245" y="2413870"/>
            <a:ext cx="10762008" cy="76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50"/>
              </a:lnSpc>
            </a:pPr>
            <a:r>
              <a:rPr lang="en-US" sz="5265">
                <a:solidFill>
                  <a:srgbClr val="5F432C"/>
                </a:solidFill>
                <a:latin typeface="Aileron Ultra-Bold"/>
              </a:rPr>
              <a:t>in Action</a:t>
            </a:r>
          </a:p>
        </p:txBody>
      </p:sp>
      <p:sp>
        <p:nvSpPr>
          <p:cNvPr id="15" name="AutoShape 15"/>
          <p:cNvSpPr/>
          <p:nvPr/>
        </p:nvSpPr>
        <p:spPr>
          <a:xfrm>
            <a:off x="979361" y="3198868"/>
            <a:ext cx="513789" cy="0"/>
          </a:xfrm>
          <a:prstGeom prst="line">
            <a:avLst/>
          </a:prstGeom>
          <a:ln w="47625" cap="flat">
            <a:solidFill>
              <a:srgbClr val="5F432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12238102" y="5617528"/>
            <a:ext cx="2545505" cy="3630832"/>
            <a:chOff x="0" y="0"/>
            <a:chExt cx="3394007" cy="484111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 l="23709" r="23709"/>
            <a:stretch>
              <a:fillRect/>
            </a:stretch>
          </p:blipFill>
          <p:spPr>
            <a:xfrm>
              <a:off x="0" y="0"/>
              <a:ext cx="3394007" cy="4841110"/>
            </a:xfrm>
            <a:prstGeom prst="rect">
              <a:avLst/>
            </a:prstGeom>
          </p:spPr>
        </p:pic>
      </p:grpSp>
      <p:sp>
        <p:nvSpPr>
          <p:cNvPr id="18" name="Freeform 18"/>
          <p:cNvSpPr/>
          <p:nvPr/>
        </p:nvSpPr>
        <p:spPr>
          <a:xfrm>
            <a:off x="7443749" y="6209678"/>
            <a:ext cx="4359612" cy="2943847"/>
          </a:xfrm>
          <a:custGeom>
            <a:avLst/>
            <a:gdLst/>
            <a:ahLst/>
            <a:cxnLst/>
            <a:rect l="l" t="t" r="r" b="b"/>
            <a:pathLst>
              <a:path w="4359612" h="2943847">
                <a:moveTo>
                  <a:pt x="0" y="0"/>
                </a:moveTo>
                <a:lnTo>
                  <a:pt x="4359613" y="0"/>
                </a:lnTo>
                <a:lnTo>
                  <a:pt x="4359613" y="2943847"/>
                </a:lnTo>
                <a:lnTo>
                  <a:pt x="0" y="29438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0481" r="-8474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854956" y="2775413"/>
            <a:ext cx="3160502" cy="2401981"/>
          </a:xfrm>
          <a:custGeom>
            <a:avLst/>
            <a:gdLst/>
            <a:ahLst/>
            <a:cxnLst/>
            <a:rect l="l" t="t" r="r" b="b"/>
            <a:pathLst>
              <a:path w="3160502" h="2401981">
                <a:moveTo>
                  <a:pt x="0" y="0"/>
                </a:moveTo>
                <a:lnTo>
                  <a:pt x="3160501" y="0"/>
                </a:lnTo>
                <a:lnTo>
                  <a:pt x="3160501" y="2401981"/>
                </a:lnTo>
                <a:lnTo>
                  <a:pt x="0" y="24019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894630" y="2653153"/>
            <a:ext cx="2701133" cy="2322974"/>
          </a:xfrm>
          <a:custGeom>
            <a:avLst/>
            <a:gdLst/>
            <a:ahLst/>
            <a:cxnLst/>
            <a:rect l="l" t="t" r="r" b="b"/>
            <a:pathLst>
              <a:path w="2701133" h="2322974">
                <a:moveTo>
                  <a:pt x="0" y="0"/>
                </a:moveTo>
                <a:lnTo>
                  <a:pt x="2701132" y="0"/>
                </a:lnTo>
                <a:lnTo>
                  <a:pt x="2701132" y="2322975"/>
                </a:lnTo>
                <a:lnTo>
                  <a:pt x="0" y="23229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999"/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755973" y="7626166"/>
            <a:ext cx="1329235" cy="1166404"/>
          </a:xfrm>
          <a:custGeom>
            <a:avLst/>
            <a:gdLst/>
            <a:ahLst/>
            <a:cxnLst/>
            <a:rect l="l" t="t" r="r" b="b"/>
            <a:pathLst>
              <a:path w="1329235" h="1166404">
                <a:moveTo>
                  <a:pt x="0" y="0"/>
                </a:moveTo>
                <a:lnTo>
                  <a:pt x="1329236" y="0"/>
                </a:lnTo>
                <a:lnTo>
                  <a:pt x="1329236" y="1166404"/>
                </a:lnTo>
                <a:lnTo>
                  <a:pt x="0" y="11664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2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407993" y="700055"/>
            <a:ext cx="4851307" cy="968816"/>
            <a:chOff x="0" y="0"/>
            <a:chExt cx="6468409" cy="1291755"/>
          </a:xfrm>
        </p:grpSpPr>
        <p:sp>
          <p:nvSpPr>
            <p:cNvPr id="23" name="Freeform 23"/>
            <p:cNvSpPr/>
            <p:nvPr/>
          </p:nvSpPr>
          <p:spPr>
            <a:xfrm>
              <a:off x="2760963" y="44400"/>
              <a:ext cx="1752938" cy="1202954"/>
            </a:xfrm>
            <a:custGeom>
              <a:avLst/>
              <a:gdLst/>
              <a:ahLst/>
              <a:cxnLst/>
              <a:rect l="l" t="t" r="r" b="b"/>
              <a:pathLst>
                <a:path w="1752938" h="1202954">
                  <a:moveTo>
                    <a:pt x="0" y="0"/>
                  </a:moveTo>
                  <a:lnTo>
                    <a:pt x="1752938" y="0"/>
                  </a:lnTo>
                  <a:lnTo>
                    <a:pt x="1752938" y="1202954"/>
                  </a:lnTo>
                  <a:lnTo>
                    <a:pt x="0" y="120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9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4" name="Freeform 24"/>
            <p:cNvSpPr/>
            <p:nvPr/>
          </p:nvSpPr>
          <p:spPr>
            <a:xfrm>
              <a:off x="4721834" y="44400"/>
              <a:ext cx="1746575" cy="1202954"/>
            </a:xfrm>
            <a:custGeom>
              <a:avLst/>
              <a:gdLst/>
              <a:ahLst/>
              <a:cxnLst/>
              <a:rect l="l" t="t" r="r" b="b"/>
              <a:pathLst>
                <a:path w="1746575" h="1202954">
                  <a:moveTo>
                    <a:pt x="0" y="0"/>
                  </a:moveTo>
                  <a:lnTo>
                    <a:pt x="1746575" y="0"/>
                  </a:lnTo>
                  <a:lnTo>
                    <a:pt x="1746575" y="1202954"/>
                  </a:lnTo>
                  <a:lnTo>
                    <a:pt x="0" y="120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19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2423934" cy="1291755"/>
            </a:xfrm>
            <a:custGeom>
              <a:avLst/>
              <a:gdLst/>
              <a:ahLst/>
              <a:cxnLst/>
              <a:rect l="l" t="t" r="r" b="b"/>
              <a:pathLst>
                <a:path w="2423934" h="1291755">
                  <a:moveTo>
                    <a:pt x="0" y="0"/>
                  </a:moveTo>
                  <a:lnTo>
                    <a:pt x="2423934" y="0"/>
                  </a:lnTo>
                  <a:lnTo>
                    <a:pt x="2423934" y="1291755"/>
                  </a:lnTo>
                  <a:lnTo>
                    <a:pt x="0" y="1291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9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6620898" y="9318184"/>
            <a:ext cx="4851307" cy="968816"/>
            <a:chOff x="0" y="0"/>
            <a:chExt cx="6468409" cy="1291755"/>
          </a:xfrm>
        </p:grpSpPr>
        <p:sp>
          <p:nvSpPr>
            <p:cNvPr id="27" name="Freeform 27"/>
            <p:cNvSpPr/>
            <p:nvPr/>
          </p:nvSpPr>
          <p:spPr>
            <a:xfrm>
              <a:off x="2760963" y="44400"/>
              <a:ext cx="1752938" cy="1202954"/>
            </a:xfrm>
            <a:custGeom>
              <a:avLst/>
              <a:gdLst/>
              <a:ahLst/>
              <a:cxnLst/>
              <a:rect l="l" t="t" r="r" b="b"/>
              <a:pathLst>
                <a:path w="1752938" h="1202954">
                  <a:moveTo>
                    <a:pt x="0" y="0"/>
                  </a:moveTo>
                  <a:lnTo>
                    <a:pt x="1752938" y="0"/>
                  </a:lnTo>
                  <a:lnTo>
                    <a:pt x="1752938" y="1202954"/>
                  </a:lnTo>
                  <a:lnTo>
                    <a:pt x="0" y="120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9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8" name="Freeform 28"/>
            <p:cNvSpPr/>
            <p:nvPr/>
          </p:nvSpPr>
          <p:spPr>
            <a:xfrm>
              <a:off x="4721834" y="44400"/>
              <a:ext cx="1746575" cy="1202954"/>
            </a:xfrm>
            <a:custGeom>
              <a:avLst/>
              <a:gdLst/>
              <a:ahLst/>
              <a:cxnLst/>
              <a:rect l="l" t="t" r="r" b="b"/>
              <a:pathLst>
                <a:path w="1746575" h="1202954">
                  <a:moveTo>
                    <a:pt x="0" y="0"/>
                  </a:moveTo>
                  <a:lnTo>
                    <a:pt x="1746575" y="0"/>
                  </a:lnTo>
                  <a:lnTo>
                    <a:pt x="1746575" y="1202954"/>
                  </a:lnTo>
                  <a:lnTo>
                    <a:pt x="0" y="120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9999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2423934" cy="1291755"/>
            </a:xfrm>
            <a:custGeom>
              <a:avLst/>
              <a:gdLst/>
              <a:ahLst/>
              <a:cxnLst/>
              <a:rect l="l" t="t" r="r" b="b"/>
              <a:pathLst>
                <a:path w="2423934" h="1291755">
                  <a:moveTo>
                    <a:pt x="0" y="0"/>
                  </a:moveTo>
                  <a:lnTo>
                    <a:pt x="2423934" y="0"/>
                  </a:lnTo>
                  <a:lnTo>
                    <a:pt x="2423934" y="1291755"/>
                  </a:lnTo>
                  <a:lnTo>
                    <a:pt x="0" y="1291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9999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2238102" y="9250403"/>
            <a:ext cx="4851307" cy="968816"/>
            <a:chOff x="0" y="0"/>
            <a:chExt cx="6468409" cy="1291755"/>
          </a:xfrm>
        </p:grpSpPr>
        <p:sp>
          <p:nvSpPr>
            <p:cNvPr id="31" name="Freeform 31"/>
            <p:cNvSpPr/>
            <p:nvPr/>
          </p:nvSpPr>
          <p:spPr>
            <a:xfrm>
              <a:off x="2760963" y="44400"/>
              <a:ext cx="1752938" cy="1202954"/>
            </a:xfrm>
            <a:custGeom>
              <a:avLst/>
              <a:gdLst/>
              <a:ahLst/>
              <a:cxnLst/>
              <a:rect l="l" t="t" r="r" b="b"/>
              <a:pathLst>
                <a:path w="1752938" h="1202954">
                  <a:moveTo>
                    <a:pt x="0" y="0"/>
                  </a:moveTo>
                  <a:lnTo>
                    <a:pt x="1752938" y="0"/>
                  </a:lnTo>
                  <a:lnTo>
                    <a:pt x="1752938" y="1202954"/>
                  </a:lnTo>
                  <a:lnTo>
                    <a:pt x="0" y="120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19999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2" name="Freeform 32"/>
            <p:cNvSpPr/>
            <p:nvPr/>
          </p:nvSpPr>
          <p:spPr>
            <a:xfrm>
              <a:off x="4721834" y="44400"/>
              <a:ext cx="1746575" cy="1202954"/>
            </a:xfrm>
            <a:custGeom>
              <a:avLst/>
              <a:gdLst/>
              <a:ahLst/>
              <a:cxnLst/>
              <a:rect l="l" t="t" r="r" b="b"/>
              <a:pathLst>
                <a:path w="1746575" h="1202954">
                  <a:moveTo>
                    <a:pt x="0" y="0"/>
                  </a:moveTo>
                  <a:lnTo>
                    <a:pt x="1746575" y="0"/>
                  </a:lnTo>
                  <a:lnTo>
                    <a:pt x="1746575" y="1202954"/>
                  </a:lnTo>
                  <a:lnTo>
                    <a:pt x="0" y="120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19999"/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2423934" cy="1291755"/>
            </a:xfrm>
            <a:custGeom>
              <a:avLst/>
              <a:gdLst/>
              <a:ahLst/>
              <a:cxnLst/>
              <a:rect l="l" t="t" r="r" b="b"/>
              <a:pathLst>
                <a:path w="2423934" h="1291755">
                  <a:moveTo>
                    <a:pt x="0" y="0"/>
                  </a:moveTo>
                  <a:lnTo>
                    <a:pt x="2423934" y="0"/>
                  </a:lnTo>
                  <a:lnTo>
                    <a:pt x="2423934" y="1291755"/>
                  </a:lnTo>
                  <a:lnTo>
                    <a:pt x="0" y="1291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19999"/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34" name="TextBox 34"/>
          <p:cNvSpPr txBox="1"/>
          <p:nvPr/>
        </p:nvSpPr>
        <p:spPr>
          <a:xfrm>
            <a:off x="1285595" y="3482749"/>
            <a:ext cx="415111" cy="59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C8A487"/>
                </a:solidFill>
                <a:latin typeface="Aileron Bold"/>
              </a:rPr>
              <a:t>1.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89990" y="3482734"/>
            <a:ext cx="9225467" cy="59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86"/>
              </a:lnSpc>
              <a:spcBef>
                <a:spcPct val="0"/>
              </a:spcBef>
            </a:pPr>
            <a:r>
              <a:rPr lang="en-US" sz="3490">
                <a:solidFill>
                  <a:srgbClr val="5F432C"/>
                </a:solidFill>
                <a:latin typeface="Aileron Bold"/>
              </a:rPr>
              <a:t>Lab Clink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643556" y="3346011"/>
            <a:ext cx="2387917" cy="937260"/>
            <a:chOff x="0" y="0"/>
            <a:chExt cx="3183890" cy="1249680"/>
          </a:xfrm>
        </p:grpSpPr>
        <p:sp>
          <p:nvSpPr>
            <p:cNvPr id="37" name="Freeform 37"/>
            <p:cNvSpPr/>
            <p:nvPr/>
          </p:nvSpPr>
          <p:spPr>
            <a:xfrm>
              <a:off x="-107950" y="50800"/>
              <a:ext cx="3369310" cy="1187450"/>
            </a:xfrm>
            <a:custGeom>
              <a:avLst/>
              <a:gdLst/>
              <a:ahLst/>
              <a:cxnLst/>
              <a:rect l="l" t="t" r="r" b="b"/>
              <a:pathLst>
                <a:path w="3369310" h="1187450">
                  <a:moveTo>
                    <a:pt x="259080" y="0"/>
                  </a:moveTo>
                  <a:cubicBezTo>
                    <a:pt x="2468880" y="214630"/>
                    <a:pt x="3092450" y="57150"/>
                    <a:pt x="3241040" y="252730"/>
                  </a:cubicBezTo>
                  <a:cubicBezTo>
                    <a:pt x="3369310" y="422910"/>
                    <a:pt x="3129280" y="1099820"/>
                    <a:pt x="3050540" y="1148080"/>
                  </a:cubicBezTo>
                  <a:cubicBezTo>
                    <a:pt x="3027680" y="1160780"/>
                    <a:pt x="3013710" y="1131570"/>
                    <a:pt x="2978150" y="1126490"/>
                  </a:cubicBezTo>
                  <a:cubicBezTo>
                    <a:pt x="2884170" y="1113790"/>
                    <a:pt x="2635250" y="1130300"/>
                    <a:pt x="2459990" y="1123950"/>
                  </a:cubicBezTo>
                  <a:cubicBezTo>
                    <a:pt x="2280920" y="1117600"/>
                    <a:pt x="2150110" y="1104900"/>
                    <a:pt x="1917700" y="1085850"/>
                  </a:cubicBezTo>
                  <a:cubicBezTo>
                    <a:pt x="1498600" y="1051560"/>
                    <a:pt x="378460" y="1187450"/>
                    <a:pt x="158750" y="918210"/>
                  </a:cubicBezTo>
                  <a:cubicBezTo>
                    <a:pt x="0" y="723900"/>
                    <a:pt x="259080" y="0"/>
                    <a:pt x="259080" y="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id="38" name="Freeform 38"/>
          <p:cNvSpPr/>
          <p:nvPr/>
        </p:nvSpPr>
        <p:spPr>
          <a:xfrm>
            <a:off x="1076516" y="5617528"/>
            <a:ext cx="6673267" cy="3591190"/>
          </a:xfrm>
          <a:custGeom>
            <a:avLst/>
            <a:gdLst/>
            <a:ahLst/>
            <a:cxnLst/>
            <a:rect l="l" t="t" r="r" b="b"/>
            <a:pathLst>
              <a:path w="6673267" h="3591190">
                <a:moveTo>
                  <a:pt x="0" y="0"/>
                </a:moveTo>
                <a:lnTo>
                  <a:pt x="6673266" y="0"/>
                </a:lnTo>
                <a:lnTo>
                  <a:pt x="6673266" y="3591190"/>
                </a:lnTo>
                <a:lnTo>
                  <a:pt x="0" y="359119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410" r="-4816"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6663880" y="8839512"/>
            <a:ext cx="595420" cy="41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21"/>
              </a:lnSpc>
            </a:pPr>
            <a:r>
              <a:rPr lang="en-US" sz="2339">
                <a:solidFill>
                  <a:srgbClr val="F8F4EB"/>
                </a:solidFill>
                <a:latin typeface="Aileron"/>
              </a:rPr>
              <a:t>06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789990" y="4306253"/>
            <a:ext cx="7262792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844F28"/>
                </a:solidFill>
                <a:latin typeface="Aileron Bold"/>
              </a:rPr>
              <a:t>Lab Clink: Stakeholder-Centric SDGs Audit Development</a:t>
            </a:r>
          </a:p>
          <a:p>
            <a:pPr marL="0" lvl="0" indent="0"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844F28"/>
                </a:solidFill>
                <a:latin typeface="Aileron Bold"/>
              </a:rPr>
              <a:t>This phase encompasses five stages of Design Thinking, intertwined with stakeholder expectations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84716" y="8960630"/>
            <a:ext cx="5893515" cy="21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9"/>
              </a:lnSpc>
              <a:spcBef>
                <a:spcPct val="0"/>
              </a:spcBef>
            </a:pPr>
            <a:r>
              <a:rPr lang="en-US" sz="1239" u="sng">
                <a:solidFill>
                  <a:srgbClr val="C8A487"/>
                </a:solidFill>
                <a:latin typeface="Aileron Bold"/>
                <a:hlinkClick r:id="rId27" tooltip="https://techbootcamps.utexas.edu/blog/design-thinking-process/"/>
              </a:rPr>
              <a:t>https://www.maqe.com/insight/the-design-thinking-process-how-does-it-work/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152245" y="9318184"/>
            <a:ext cx="4851307" cy="968816"/>
            <a:chOff x="0" y="0"/>
            <a:chExt cx="6468409" cy="1291755"/>
          </a:xfrm>
        </p:grpSpPr>
        <p:sp>
          <p:nvSpPr>
            <p:cNvPr id="43" name="Freeform 43"/>
            <p:cNvSpPr/>
            <p:nvPr/>
          </p:nvSpPr>
          <p:spPr>
            <a:xfrm>
              <a:off x="2760963" y="44400"/>
              <a:ext cx="1752938" cy="1202954"/>
            </a:xfrm>
            <a:custGeom>
              <a:avLst/>
              <a:gdLst/>
              <a:ahLst/>
              <a:cxnLst/>
              <a:rect l="l" t="t" r="r" b="b"/>
              <a:pathLst>
                <a:path w="1752938" h="1202954">
                  <a:moveTo>
                    <a:pt x="0" y="0"/>
                  </a:moveTo>
                  <a:lnTo>
                    <a:pt x="1752938" y="0"/>
                  </a:lnTo>
                  <a:lnTo>
                    <a:pt x="1752938" y="1202954"/>
                  </a:lnTo>
                  <a:lnTo>
                    <a:pt x="0" y="120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19999"/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4" name="Freeform 44"/>
            <p:cNvSpPr/>
            <p:nvPr/>
          </p:nvSpPr>
          <p:spPr>
            <a:xfrm>
              <a:off x="4721834" y="44400"/>
              <a:ext cx="1746575" cy="1202954"/>
            </a:xfrm>
            <a:custGeom>
              <a:avLst/>
              <a:gdLst/>
              <a:ahLst/>
              <a:cxnLst/>
              <a:rect l="l" t="t" r="r" b="b"/>
              <a:pathLst>
                <a:path w="1746575" h="1202954">
                  <a:moveTo>
                    <a:pt x="0" y="0"/>
                  </a:moveTo>
                  <a:lnTo>
                    <a:pt x="1746575" y="0"/>
                  </a:lnTo>
                  <a:lnTo>
                    <a:pt x="1746575" y="1202954"/>
                  </a:lnTo>
                  <a:lnTo>
                    <a:pt x="0" y="120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alphaModFix amt="19999"/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2423934" cy="1291755"/>
            </a:xfrm>
            <a:custGeom>
              <a:avLst/>
              <a:gdLst/>
              <a:ahLst/>
              <a:cxnLst/>
              <a:rect l="l" t="t" r="r" b="b"/>
              <a:pathLst>
                <a:path w="2423934" h="1291755">
                  <a:moveTo>
                    <a:pt x="0" y="0"/>
                  </a:moveTo>
                  <a:lnTo>
                    <a:pt x="2423934" y="0"/>
                  </a:lnTo>
                  <a:lnTo>
                    <a:pt x="2423934" y="1291755"/>
                  </a:lnTo>
                  <a:lnTo>
                    <a:pt x="0" y="1291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alphaModFix amt="19999"/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41702" y="5260766"/>
            <a:ext cx="3447984" cy="3076082"/>
            <a:chOff x="0" y="0"/>
            <a:chExt cx="4597312" cy="410144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6544" b="16544"/>
            <a:stretch>
              <a:fillRect/>
            </a:stretch>
          </p:blipFill>
          <p:spPr>
            <a:xfrm>
              <a:off x="0" y="0"/>
              <a:ext cx="4597312" cy="4101443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790708" y="0"/>
            <a:ext cx="6497292" cy="10287000"/>
            <a:chOff x="0" y="0"/>
            <a:chExt cx="171122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11221" cy="2709333"/>
            </a:xfrm>
            <a:custGeom>
              <a:avLst/>
              <a:gdLst/>
              <a:ahLst/>
              <a:cxnLst/>
              <a:rect l="l" t="t" r="r" b="b"/>
              <a:pathLst>
                <a:path w="1711221" h="2709333">
                  <a:moveTo>
                    <a:pt x="0" y="0"/>
                  </a:moveTo>
                  <a:lnTo>
                    <a:pt x="1711221" y="0"/>
                  </a:lnTo>
                  <a:lnTo>
                    <a:pt x="17112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48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711221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6589078"/>
            <a:ext cx="4384587" cy="2394861"/>
            <a:chOff x="0" y="0"/>
            <a:chExt cx="5846116" cy="319314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1892" t="2895" r="3254" b="28025"/>
            <a:stretch>
              <a:fillRect/>
            </a:stretch>
          </p:blipFill>
          <p:spPr>
            <a:xfrm>
              <a:off x="0" y="0"/>
              <a:ext cx="5846116" cy="3193148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179355">
            <a:off x="10974715" y="2755184"/>
            <a:ext cx="3109703" cy="2649345"/>
            <a:chOff x="0" y="0"/>
            <a:chExt cx="4146271" cy="353246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t="18051" b="18051"/>
            <a:stretch>
              <a:fillRect/>
            </a:stretch>
          </p:blipFill>
          <p:spPr>
            <a:xfrm>
              <a:off x="0" y="0"/>
              <a:ext cx="4146271" cy="353246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4237108" y="2114086"/>
            <a:ext cx="3203376" cy="2870645"/>
            <a:chOff x="0" y="0"/>
            <a:chExt cx="4271168" cy="382752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 t="16395" b="16395"/>
            <a:stretch>
              <a:fillRect/>
            </a:stretch>
          </p:blipFill>
          <p:spPr>
            <a:xfrm>
              <a:off x="0" y="0"/>
              <a:ext cx="4271168" cy="3827526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028700" y="937000"/>
            <a:ext cx="10762008" cy="152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12"/>
              </a:lnSpc>
            </a:pPr>
            <a:r>
              <a:rPr lang="en-US" sz="10364">
                <a:solidFill>
                  <a:srgbClr val="5F432C"/>
                </a:solidFill>
                <a:latin typeface="Aileron Ultra-Bold"/>
              </a:rPr>
              <a:t>Design Thinking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2245" y="2413870"/>
            <a:ext cx="10762008" cy="76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50"/>
              </a:lnSpc>
            </a:pPr>
            <a:r>
              <a:rPr lang="en-US" sz="5265">
                <a:solidFill>
                  <a:srgbClr val="5F432C"/>
                </a:solidFill>
                <a:latin typeface="Aileron Ultra-Bold"/>
              </a:rPr>
              <a:t>in Action</a:t>
            </a:r>
          </a:p>
        </p:txBody>
      </p:sp>
      <p:sp>
        <p:nvSpPr>
          <p:cNvPr id="15" name="AutoShape 15"/>
          <p:cNvSpPr/>
          <p:nvPr/>
        </p:nvSpPr>
        <p:spPr>
          <a:xfrm>
            <a:off x="979361" y="3198868"/>
            <a:ext cx="513789" cy="0"/>
          </a:xfrm>
          <a:prstGeom prst="line">
            <a:avLst/>
          </a:prstGeom>
          <a:ln w="47625" cap="flat">
            <a:solidFill>
              <a:srgbClr val="5F432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11218587" y="5941341"/>
            <a:ext cx="2165631" cy="3140089"/>
            <a:chOff x="0" y="0"/>
            <a:chExt cx="2887508" cy="4186785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 l="4021" r="4021"/>
            <a:stretch>
              <a:fillRect/>
            </a:stretch>
          </p:blipFill>
          <p:spPr>
            <a:xfrm>
              <a:off x="0" y="0"/>
              <a:ext cx="2887508" cy="4186785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285595" y="3482749"/>
            <a:ext cx="415111" cy="59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C8A487"/>
                </a:solidFill>
                <a:latin typeface="Aileron Bold"/>
              </a:rPr>
              <a:t>2.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89990" y="3482734"/>
            <a:ext cx="9225467" cy="59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86"/>
              </a:lnSpc>
              <a:spcBef>
                <a:spcPct val="0"/>
              </a:spcBef>
            </a:pPr>
            <a:r>
              <a:rPr lang="en-US" sz="3490">
                <a:solidFill>
                  <a:srgbClr val="5F432C"/>
                </a:solidFill>
                <a:latin typeface="Aileron Bold"/>
              </a:rPr>
              <a:t>"Ten Minutes with Audit Questions Game."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684020" y="3346011"/>
            <a:ext cx="8998062" cy="937260"/>
            <a:chOff x="0" y="0"/>
            <a:chExt cx="11997417" cy="1249680"/>
          </a:xfrm>
        </p:grpSpPr>
        <p:sp>
          <p:nvSpPr>
            <p:cNvPr id="21" name="Freeform 21"/>
            <p:cNvSpPr/>
            <p:nvPr/>
          </p:nvSpPr>
          <p:spPr>
            <a:xfrm>
              <a:off x="-107950" y="50800"/>
              <a:ext cx="12182837" cy="1187450"/>
            </a:xfrm>
            <a:custGeom>
              <a:avLst/>
              <a:gdLst/>
              <a:ahLst/>
              <a:cxnLst/>
              <a:rect l="l" t="t" r="r" b="b"/>
              <a:pathLst>
                <a:path w="12182837" h="1187450">
                  <a:moveTo>
                    <a:pt x="677432" y="0"/>
                  </a:moveTo>
                  <a:cubicBezTo>
                    <a:pt x="9004319" y="214630"/>
                    <a:pt x="11354033" y="57150"/>
                    <a:pt x="11913944" y="252730"/>
                  </a:cubicBezTo>
                  <a:cubicBezTo>
                    <a:pt x="12182837" y="422910"/>
                    <a:pt x="11492815" y="1099820"/>
                    <a:pt x="11196109" y="1148080"/>
                  </a:cubicBezTo>
                  <a:cubicBezTo>
                    <a:pt x="11109969" y="1160780"/>
                    <a:pt x="11057327" y="1131570"/>
                    <a:pt x="10923332" y="1126490"/>
                  </a:cubicBezTo>
                  <a:cubicBezTo>
                    <a:pt x="10569200" y="1113790"/>
                    <a:pt x="9631228" y="1130300"/>
                    <a:pt x="8970820" y="1123950"/>
                  </a:cubicBezTo>
                  <a:cubicBezTo>
                    <a:pt x="8296056" y="1117600"/>
                    <a:pt x="7803142" y="1104900"/>
                    <a:pt x="6927383" y="1085850"/>
                  </a:cubicBezTo>
                  <a:cubicBezTo>
                    <a:pt x="5348146" y="1051560"/>
                    <a:pt x="1127276" y="1187450"/>
                    <a:pt x="299373" y="918210"/>
                  </a:cubicBezTo>
                  <a:cubicBezTo>
                    <a:pt x="0" y="723900"/>
                    <a:pt x="677433" y="0"/>
                    <a:pt x="677433" y="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4084419" y="6143225"/>
            <a:ext cx="3109703" cy="2649345"/>
            <a:chOff x="0" y="0"/>
            <a:chExt cx="4146271" cy="3532461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/>
            <a:srcRect t="20712" b="15390"/>
            <a:stretch>
              <a:fillRect/>
            </a:stretch>
          </p:blipFill>
          <p:spPr>
            <a:xfrm>
              <a:off x="0" y="0"/>
              <a:ext cx="4146271" cy="3532461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 rot="1342607">
            <a:off x="5125083" y="5257943"/>
            <a:ext cx="2115936" cy="1877893"/>
          </a:xfrm>
          <a:custGeom>
            <a:avLst/>
            <a:gdLst/>
            <a:ahLst/>
            <a:cxnLst/>
            <a:rect l="l" t="t" r="r" b="b"/>
            <a:pathLst>
              <a:path w="2115936" h="1877893">
                <a:moveTo>
                  <a:pt x="0" y="0"/>
                </a:moveTo>
                <a:lnTo>
                  <a:pt x="2115936" y="0"/>
                </a:lnTo>
                <a:lnTo>
                  <a:pt x="2115936" y="1877893"/>
                </a:lnTo>
                <a:lnTo>
                  <a:pt x="0" y="1877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9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295497" y="992397"/>
            <a:ext cx="1783016" cy="1783016"/>
          </a:xfrm>
          <a:custGeom>
            <a:avLst/>
            <a:gdLst/>
            <a:ahLst/>
            <a:cxnLst/>
            <a:rect l="l" t="t" r="r" b="b"/>
            <a:pathLst>
              <a:path w="1783016" h="1783016">
                <a:moveTo>
                  <a:pt x="0" y="0"/>
                </a:moveTo>
                <a:lnTo>
                  <a:pt x="1783016" y="0"/>
                </a:lnTo>
                <a:lnTo>
                  <a:pt x="1783016" y="1783016"/>
                </a:lnTo>
                <a:lnTo>
                  <a:pt x="0" y="1783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19999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8457156" y="8402616"/>
            <a:ext cx="1812600" cy="1683452"/>
          </a:xfrm>
          <a:custGeom>
            <a:avLst/>
            <a:gdLst/>
            <a:ahLst/>
            <a:cxnLst/>
            <a:rect l="l" t="t" r="r" b="b"/>
            <a:pathLst>
              <a:path w="1812600" h="1683452">
                <a:moveTo>
                  <a:pt x="0" y="0"/>
                </a:moveTo>
                <a:lnTo>
                  <a:pt x="1812600" y="0"/>
                </a:lnTo>
                <a:lnTo>
                  <a:pt x="1812600" y="1683452"/>
                </a:lnTo>
                <a:lnTo>
                  <a:pt x="0" y="16834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19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5119253" y="8402616"/>
            <a:ext cx="1884384" cy="1884384"/>
          </a:xfrm>
          <a:custGeom>
            <a:avLst/>
            <a:gdLst/>
            <a:ahLst/>
            <a:cxnLst/>
            <a:rect l="l" t="t" r="r" b="b"/>
            <a:pathLst>
              <a:path w="1884384" h="1884384">
                <a:moveTo>
                  <a:pt x="0" y="0"/>
                </a:moveTo>
                <a:lnTo>
                  <a:pt x="1884384" y="0"/>
                </a:lnTo>
                <a:lnTo>
                  <a:pt x="1884384" y="1884384"/>
                </a:lnTo>
                <a:lnTo>
                  <a:pt x="0" y="18843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19999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13187005" y="8402616"/>
            <a:ext cx="1884384" cy="1884384"/>
          </a:xfrm>
          <a:custGeom>
            <a:avLst/>
            <a:gdLst/>
            <a:ahLst/>
            <a:cxnLst/>
            <a:rect l="l" t="t" r="r" b="b"/>
            <a:pathLst>
              <a:path w="1884384" h="1884384">
                <a:moveTo>
                  <a:pt x="0" y="0"/>
                </a:moveTo>
                <a:lnTo>
                  <a:pt x="1884384" y="0"/>
                </a:lnTo>
                <a:lnTo>
                  <a:pt x="1884384" y="1884384"/>
                </a:lnTo>
                <a:lnTo>
                  <a:pt x="0" y="18843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19999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>
            <a:off x="5558172" y="8283224"/>
            <a:ext cx="1950152" cy="1950152"/>
          </a:xfrm>
          <a:custGeom>
            <a:avLst/>
            <a:gdLst/>
            <a:ahLst/>
            <a:cxnLst/>
            <a:rect l="l" t="t" r="r" b="b"/>
            <a:pathLst>
              <a:path w="1950152" h="1950152">
                <a:moveTo>
                  <a:pt x="0" y="0"/>
                </a:moveTo>
                <a:lnTo>
                  <a:pt x="1950153" y="0"/>
                </a:lnTo>
                <a:lnTo>
                  <a:pt x="1950153" y="1950152"/>
                </a:lnTo>
                <a:lnTo>
                  <a:pt x="0" y="19501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19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TextBox 30"/>
          <p:cNvSpPr txBox="1"/>
          <p:nvPr/>
        </p:nvSpPr>
        <p:spPr>
          <a:xfrm>
            <a:off x="16663880" y="971550"/>
            <a:ext cx="595420" cy="41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21"/>
              </a:lnSpc>
            </a:pPr>
            <a:r>
              <a:rPr lang="en-US" sz="2339">
                <a:solidFill>
                  <a:srgbClr val="F8F4EB"/>
                </a:solidFill>
                <a:latin typeface="Aileron"/>
              </a:rPr>
              <a:t>07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89990" y="4306253"/>
            <a:ext cx="7262792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844F28"/>
                </a:solidFill>
                <a:latin typeface="Aileron Bold"/>
              </a:rPr>
              <a:t>A platform for stakeholder feedback</a:t>
            </a: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844F28"/>
                </a:solidFill>
                <a:latin typeface="Aileron Bold"/>
              </a:rPr>
              <a:t>Emphasizes the importance of </a:t>
            </a:r>
          </a:p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844F28"/>
                </a:solidFill>
                <a:latin typeface="Aileron Bold"/>
              </a:rPr>
              <a:t>         stakeholder perspectives</a:t>
            </a:r>
          </a:p>
          <a:p>
            <a:pPr marL="0" lvl="0" indent="0"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844F28"/>
              </a:solidFill>
              <a:latin typeface="Aileron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90708" y="0"/>
            <a:ext cx="6497292" cy="10287000"/>
            <a:chOff x="0" y="0"/>
            <a:chExt cx="171122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1221" cy="2709333"/>
            </a:xfrm>
            <a:custGeom>
              <a:avLst/>
              <a:gdLst/>
              <a:ahLst/>
              <a:cxnLst/>
              <a:rect l="l" t="t" r="r" b="b"/>
              <a:pathLst>
                <a:path w="1711221" h="2709333">
                  <a:moveTo>
                    <a:pt x="0" y="0"/>
                  </a:moveTo>
                  <a:lnTo>
                    <a:pt x="1711221" y="0"/>
                  </a:lnTo>
                  <a:lnTo>
                    <a:pt x="17112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8A48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711221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937000"/>
            <a:ext cx="10762008" cy="152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12"/>
              </a:lnSpc>
            </a:pPr>
            <a:r>
              <a:rPr lang="en-US" sz="10364">
                <a:solidFill>
                  <a:srgbClr val="5F432C"/>
                </a:solidFill>
                <a:latin typeface="Aileron Ultra-Bold"/>
              </a:rPr>
              <a:t>Design Thinking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52245" y="2413870"/>
            <a:ext cx="10762008" cy="76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50"/>
              </a:lnSpc>
            </a:pPr>
            <a:r>
              <a:rPr lang="en-US" sz="5265">
                <a:solidFill>
                  <a:srgbClr val="5F432C"/>
                </a:solidFill>
                <a:latin typeface="Aileron Ultra-Bold"/>
              </a:rPr>
              <a:t>in Action</a:t>
            </a:r>
          </a:p>
        </p:txBody>
      </p:sp>
      <p:sp>
        <p:nvSpPr>
          <p:cNvPr id="7" name="AutoShape 7"/>
          <p:cNvSpPr/>
          <p:nvPr/>
        </p:nvSpPr>
        <p:spPr>
          <a:xfrm>
            <a:off x="979361" y="3198868"/>
            <a:ext cx="513789" cy="0"/>
          </a:xfrm>
          <a:prstGeom prst="line">
            <a:avLst/>
          </a:prstGeom>
          <a:ln w="47625" cap="flat">
            <a:solidFill>
              <a:srgbClr val="5F432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285595" y="3482749"/>
            <a:ext cx="415111" cy="59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C8A487"/>
                </a:solidFill>
                <a:latin typeface="Aileron Bold"/>
              </a:rPr>
              <a:t>3.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89990" y="3482734"/>
            <a:ext cx="9225467" cy="59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86"/>
              </a:lnSpc>
              <a:spcBef>
                <a:spcPct val="0"/>
              </a:spcBef>
            </a:pPr>
            <a:r>
              <a:rPr lang="en-US" sz="3490">
                <a:solidFill>
                  <a:srgbClr val="5F432C"/>
                </a:solidFill>
                <a:latin typeface="Aileron Bold"/>
              </a:rPr>
              <a:t>"AFM Completion Challenge Game"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84020" y="3346011"/>
            <a:ext cx="7704258" cy="937260"/>
            <a:chOff x="0" y="0"/>
            <a:chExt cx="10272344" cy="1249680"/>
          </a:xfrm>
        </p:grpSpPr>
        <p:sp>
          <p:nvSpPr>
            <p:cNvPr id="11" name="Freeform 11"/>
            <p:cNvSpPr/>
            <p:nvPr/>
          </p:nvSpPr>
          <p:spPr>
            <a:xfrm>
              <a:off x="-107950" y="50800"/>
              <a:ext cx="10457764" cy="1187450"/>
            </a:xfrm>
            <a:custGeom>
              <a:avLst/>
              <a:gdLst/>
              <a:ahLst/>
              <a:cxnLst/>
              <a:rect l="l" t="t" r="r" b="b"/>
              <a:pathLst>
                <a:path w="10457764" h="1187450">
                  <a:moveTo>
                    <a:pt x="595548" y="0"/>
                  </a:moveTo>
                  <a:cubicBezTo>
                    <a:pt x="7725137" y="214630"/>
                    <a:pt x="9736992" y="57150"/>
                    <a:pt x="10216395" y="252730"/>
                  </a:cubicBezTo>
                  <a:cubicBezTo>
                    <a:pt x="10457764" y="422910"/>
                    <a:pt x="9855819" y="1099820"/>
                    <a:pt x="9601776" y="1148080"/>
                  </a:cubicBezTo>
                  <a:cubicBezTo>
                    <a:pt x="9528022" y="1160780"/>
                    <a:pt x="9482949" y="1131570"/>
                    <a:pt x="9368220" y="1126490"/>
                  </a:cubicBezTo>
                  <a:cubicBezTo>
                    <a:pt x="9065008" y="1113790"/>
                    <a:pt x="8261905" y="1130300"/>
                    <a:pt x="7696454" y="1123950"/>
                  </a:cubicBezTo>
                  <a:cubicBezTo>
                    <a:pt x="7118712" y="1117600"/>
                    <a:pt x="6696673" y="1104900"/>
                    <a:pt x="5946837" y="1085850"/>
                  </a:cubicBezTo>
                  <a:cubicBezTo>
                    <a:pt x="4594674" y="1051560"/>
                    <a:pt x="980710" y="1187450"/>
                    <a:pt x="271849" y="918210"/>
                  </a:cubicBezTo>
                  <a:cubicBezTo>
                    <a:pt x="0" y="723900"/>
                    <a:pt x="595548" y="0"/>
                    <a:pt x="595548" y="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7465247" y="5437636"/>
            <a:ext cx="3447984" cy="3076082"/>
            <a:chOff x="0" y="0"/>
            <a:chExt cx="4597312" cy="4101443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l="38747" t="17807" b="9331"/>
            <a:stretch>
              <a:fillRect/>
            </a:stretch>
          </p:blipFill>
          <p:spPr>
            <a:xfrm>
              <a:off x="0" y="0"/>
              <a:ext cx="4597312" cy="4101443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52245" y="6765948"/>
            <a:ext cx="4384587" cy="2394861"/>
            <a:chOff x="0" y="0"/>
            <a:chExt cx="5846116" cy="3193148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t="37835" b="21199"/>
            <a:stretch>
              <a:fillRect/>
            </a:stretch>
          </p:blipFill>
          <p:spPr>
            <a:xfrm>
              <a:off x="0" y="0"/>
              <a:ext cx="5846116" cy="3193148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 rot="179355">
            <a:off x="11098260" y="2932055"/>
            <a:ext cx="3109703" cy="2649345"/>
            <a:chOff x="0" y="0"/>
            <a:chExt cx="4146271" cy="3532461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/>
            <a:srcRect l="4834" t="14950" r="12200" b="32037"/>
            <a:stretch>
              <a:fillRect/>
            </a:stretch>
          </p:blipFill>
          <p:spPr>
            <a:xfrm>
              <a:off x="0" y="0"/>
              <a:ext cx="4146271" cy="3532461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14583302" y="2274672"/>
            <a:ext cx="3203376" cy="2870645"/>
            <a:chOff x="0" y="0"/>
            <a:chExt cx="4271168" cy="3827526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/>
            <a:srcRect t="16395" b="16395"/>
            <a:stretch>
              <a:fillRect/>
            </a:stretch>
          </p:blipFill>
          <p:spPr>
            <a:xfrm>
              <a:off x="0" y="0"/>
              <a:ext cx="4271168" cy="382752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1342132" y="6118211"/>
            <a:ext cx="2165631" cy="3140089"/>
            <a:chOff x="0" y="0"/>
            <a:chExt cx="2887508" cy="4186785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7"/>
            <a:srcRect l="3583" t="27011" r="37512" b="8932"/>
            <a:stretch>
              <a:fillRect/>
            </a:stretch>
          </p:blipFill>
          <p:spPr>
            <a:xfrm>
              <a:off x="0" y="0"/>
              <a:ext cx="2887508" cy="4186785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4207964" y="6320095"/>
            <a:ext cx="3109703" cy="2649345"/>
            <a:chOff x="0" y="0"/>
            <a:chExt cx="4146271" cy="3532461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/>
            <a:srcRect l="21039" t="15609" r="18862" b="16121"/>
            <a:stretch>
              <a:fillRect/>
            </a:stretch>
          </p:blipFill>
          <p:spPr>
            <a:xfrm>
              <a:off x="0" y="0"/>
              <a:ext cx="4146271" cy="3532461"/>
            </a:xfrm>
            <a:prstGeom prst="rect">
              <a:avLst/>
            </a:prstGeom>
          </p:spPr>
        </p:pic>
      </p:grpSp>
      <p:sp>
        <p:nvSpPr>
          <p:cNvPr id="24" name="TextBox 24"/>
          <p:cNvSpPr txBox="1"/>
          <p:nvPr/>
        </p:nvSpPr>
        <p:spPr>
          <a:xfrm>
            <a:off x="16663880" y="971550"/>
            <a:ext cx="595420" cy="41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21"/>
              </a:lnSpc>
            </a:pPr>
            <a:r>
              <a:rPr lang="en-US" sz="2339">
                <a:solidFill>
                  <a:srgbClr val="F8F4EB"/>
                </a:solidFill>
                <a:latin typeface="Aileron"/>
              </a:rPr>
              <a:t>08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89990" y="4306253"/>
            <a:ext cx="7262792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844F28"/>
                </a:solidFill>
                <a:latin typeface="Aileron Bold"/>
              </a:rPr>
              <a:t>Another key component of the laboratory's approach</a:t>
            </a: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844F28"/>
                </a:solidFill>
                <a:latin typeface="Aileron Bold"/>
              </a:rPr>
              <a:t>Mock AFM:</a:t>
            </a:r>
          </a:p>
          <a:p>
            <a:pPr algn="just">
              <a:lnSpc>
                <a:spcPts val="2799"/>
              </a:lnSpc>
            </a:pPr>
            <a:endParaRPr lang="en-US" sz="1999">
              <a:solidFill>
                <a:srgbClr val="844F28"/>
              </a:solidFill>
              <a:latin typeface="Aileron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248989" y="5105400"/>
            <a:ext cx="4787632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844F28"/>
                </a:solidFill>
                <a:latin typeface="Aileron Bold"/>
              </a:rPr>
              <a:t>         - demonstrates how findings are systematically organized</a:t>
            </a:r>
          </a:p>
          <a:p>
            <a:pPr>
              <a:lnSpc>
                <a:spcPts val="2799"/>
              </a:lnSpc>
            </a:pPr>
            <a:r>
              <a:rPr lang="en-US" sz="1999">
                <a:solidFill>
                  <a:srgbClr val="844F28"/>
                </a:solidFill>
                <a:latin typeface="Aileron Bold"/>
              </a:rPr>
              <a:t>         - analyzed in the context of an audit</a:t>
            </a:r>
          </a:p>
          <a:p>
            <a:pPr>
              <a:lnSpc>
                <a:spcPts val="2799"/>
              </a:lnSpc>
            </a:pPr>
            <a:endParaRPr lang="en-US" sz="1999">
              <a:solidFill>
                <a:srgbClr val="844F28"/>
              </a:solidFill>
              <a:latin typeface="Aileron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3454603" cy="8657925"/>
            <a:chOff x="0" y="0"/>
            <a:chExt cx="3543599" cy="22802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599" cy="2280277"/>
            </a:xfrm>
            <a:custGeom>
              <a:avLst/>
              <a:gdLst/>
              <a:ahLst/>
              <a:cxnLst/>
              <a:rect l="l" t="t" r="r" b="b"/>
              <a:pathLst>
                <a:path w="3543599" h="2280277">
                  <a:moveTo>
                    <a:pt x="0" y="0"/>
                  </a:moveTo>
                  <a:lnTo>
                    <a:pt x="3543599" y="0"/>
                  </a:lnTo>
                  <a:lnTo>
                    <a:pt x="3543599" y="2280277"/>
                  </a:lnTo>
                  <a:lnTo>
                    <a:pt x="0" y="2280277"/>
                  </a:lnTo>
                  <a:close/>
                </a:path>
              </a:pathLst>
            </a:custGeom>
            <a:solidFill>
              <a:srgbClr val="C8A48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543599" cy="2337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2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70817" y="3278009"/>
            <a:ext cx="6528642" cy="3229711"/>
            <a:chOff x="0" y="0"/>
            <a:chExt cx="8704856" cy="430628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985" t="29395" r="4688" b="9719"/>
            <a:stretch>
              <a:fillRect/>
            </a:stretch>
          </p:blipFill>
          <p:spPr>
            <a:xfrm>
              <a:off x="0" y="0"/>
              <a:ext cx="8704856" cy="4306281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4635138" y="213407"/>
            <a:ext cx="2369426" cy="2369426"/>
          </a:xfrm>
          <a:custGeom>
            <a:avLst/>
            <a:gdLst/>
            <a:ahLst/>
            <a:cxnLst/>
            <a:rect l="l" t="t" r="r" b="b"/>
            <a:pathLst>
              <a:path w="2369426" h="2369426">
                <a:moveTo>
                  <a:pt x="0" y="0"/>
                </a:moveTo>
                <a:lnTo>
                  <a:pt x="2369425" y="0"/>
                </a:lnTo>
                <a:lnTo>
                  <a:pt x="2369425" y="2369426"/>
                </a:lnTo>
                <a:lnTo>
                  <a:pt x="0" y="2369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851275"/>
            <a:ext cx="9701958" cy="2601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50"/>
              </a:lnSpc>
            </a:pPr>
            <a:r>
              <a:rPr lang="en-US" sz="10364">
                <a:solidFill>
                  <a:srgbClr val="F8F4EB"/>
                </a:solidFill>
                <a:latin typeface="Aileron Ultra-Bold"/>
              </a:rPr>
              <a:t>Laboratory Contributions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453193"/>
            <a:ext cx="6843141" cy="153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0"/>
              </a:lnSpc>
            </a:pPr>
            <a:r>
              <a:rPr lang="en-US" sz="2589">
                <a:solidFill>
                  <a:srgbClr val="5F432C"/>
                </a:solidFill>
                <a:latin typeface="Aileron Bold"/>
              </a:rPr>
              <a:t>The Laboratory SDGs Audit by SAI Thailand makes significant contributions to the field of auditing, especially in the context of SDGs: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21803" y="5179614"/>
            <a:ext cx="6256936" cy="160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5966" lvl="1" indent="-257983">
              <a:lnSpc>
                <a:spcPts val="4373"/>
              </a:lnSpc>
              <a:buFont typeface="Arial"/>
              <a:buChar char="•"/>
            </a:pPr>
            <a:r>
              <a:rPr lang="en-US" sz="2389">
                <a:solidFill>
                  <a:srgbClr val="5F432C"/>
                </a:solidFill>
                <a:latin typeface="Aileron"/>
              </a:rPr>
              <a:t>Enhanced understanding of SDGs audit</a:t>
            </a:r>
          </a:p>
          <a:p>
            <a:pPr marL="515966" lvl="1" indent="-257983">
              <a:lnSpc>
                <a:spcPts val="4373"/>
              </a:lnSpc>
              <a:buFont typeface="Arial"/>
              <a:buChar char="•"/>
            </a:pPr>
            <a:r>
              <a:rPr lang="en-US" sz="2389">
                <a:solidFill>
                  <a:srgbClr val="5F432C"/>
                </a:solidFill>
                <a:latin typeface="Aileron"/>
              </a:rPr>
              <a:t>Capability to implement ISAM</a:t>
            </a:r>
          </a:p>
          <a:p>
            <a:pPr marL="515966" lvl="1" indent="-257983">
              <a:lnSpc>
                <a:spcPts val="4373"/>
              </a:lnSpc>
              <a:buFont typeface="Arial"/>
              <a:buChar char="•"/>
            </a:pPr>
            <a:r>
              <a:rPr lang="en-US" sz="2389">
                <a:solidFill>
                  <a:srgbClr val="5F432C"/>
                </a:solidFill>
                <a:latin typeface="Aileron"/>
              </a:rPr>
              <a:t>Development of critical skills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8847409"/>
            <a:ext cx="595420" cy="41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21"/>
              </a:lnSpc>
            </a:pPr>
            <a:r>
              <a:rPr lang="en-US" sz="2339">
                <a:solidFill>
                  <a:srgbClr val="5F432C"/>
                </a:solidFill>
                <a:latin typeface="Aileron"/>
              </a:rPr>
              <a:t>09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560537" y="6190120"/>
            <a:ext cx="6297452" cy="2797715"/>
            <a:chOff x="0" y="0"/>
            <a:chExt cx="8396602" cy="3730286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 t="22430" b="18334"/>
            <a:stretch>
              <a:fillRect/>
            </a:stretch>
          </p:blipFill>
          <p:spPr>
            <a:xfrm>
              <a:off x="0" y="0"/>
              <a:ext cx="8396602" cy="37302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290</Words>
  <Application>Microsoft Office PowerPoint</Application>
  <PresentationFormat>Custom</PresentationFormat>
  <Paragraphs>79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Aileron Ultra-Bold</vt:lpstr>
      <vt:lpstr>Aileron</vt:lpstr>
      <vt:lpstr>Calibri</vt:lpstr>
      <vt:lpstr>Aileron Bold</vt:lpstr>
      <vt:lpstr>Libre Franklin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ISAM w/ PA via DTM_240222</dc:title>
  <dc:creator>Phattraravee Pavaputsakul</dc:creator>
  <cp:lastModifiedBy>SAI_Thailand Phattraravee</cp:lastModifiedBy>
  <cp:revision>5</cp:revision>
  <dcterms:created xsi:type="dcterms:W3CDTF">2006-08-16T00:00:00Z</dcterms:created>
  <dcterms:modified xsi:type="dcterms:W3CDTF">2024-02-27T12:24:55Z</dcterms:modified>
  <dc:identifier>DAF9fwnPNiU</dc:identifier>
</cp:coreProperties>
</file>