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slides/slide140.xml" ContentType="application/vnd.openxmlformats-officedocument.presentationml.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slideLayouts/slideLayout14.xml" ContentType="application/vnd.openxmlformats-officedocument.presentationml.slideLayout+xml"/>
  <Override PartName="/ppt/slideLayouts/slideLayout18.xml" ContentType="application/vnd.openxmlformats-officedocument.presentationml.slideLayout+xml"/>
  <Override PartName="/ppt/theme/theme20.xml" ContentType="application/vnd.openxmlformats-officedocument.them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21.xml" ContentType="application/vnd.openxmlformats-officedocument.presentationml.slideLayout+xml"/>
  <Override PartName="/ppt/slideLayouts/slideLayout15.xml" ContentType="application/vnd.openxmlformats-officedocument.presentationml.slideLayout+xml"/>
  <Override PartName="/ppt/slideLayouts/slideLayout2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sldIdLst>
    <p:sldId id="256" r:id="rId2"/>
    <p:sldId id="399" r:id="rId3"/>
    <p:sldId id="257" r:id="rId4"/>
    <p:sldId id="258" r:id="rId5"/>
    <p:sldId id="259" r:id="rId6"/>
    <p:sldId id="260" r:id="rId7"/>
    <p:sldId id="263" r:id="rId8"/>
    <p:sldId id="264" r:id="rId9"/>
    <p:sldId id="266" r:id="rId10"/>
    <p:sldId id="267" r:id="rId11"/>
    <p:sldId id="261" r:id="rId12"/>
    <p:sldId id="262" r:id="rId13"/>
    <p:sldId id="404" r:id="rId14"/>
    <p:sldId id="405" r:id="rId15"/>
    <p:sldId id="4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4515FB5-F1DC-44A0-8570-F41CEE65A4C0}">
          <p14:sldIdLst>
            <p14:sldId id="256"/>
          </p14:sldIdLst>
        </p14:section>
        <p14:section name="Summary Section" id="{0C05D6CB-F05C-41FF-80E5-D249956B7AB0}">
          <p14:sldIdLst>
            <p14:sldId id="399"/>
          </p14:sldIdLst>
        </p14:section>
        <p14:section name="Artificial Intelligence" id="{CBC28F93-DF05-4DCF-9856-66699E175BB2}">
          <p14:sldIdLst>
            <p14:sldId id="257"/>
            <p14:sldId id="258"/>
            <p14:sldId id="259"/>
          </p14:sldIdLst>
        </p14:section>
        <p14:section name="Performance Audit &amp; AI" id="{E3BB8F41-2B23-4744-8664-83AC41A6BFB5}">
          <p14:sldIdLst>
            <p14:sldId id="260"/>
            <p14:sldId id="263"/>
            <p14:sldId id="264"/>
            <p14:sldId id="266"/>
            <p14:sldId id="267"/>
            <p14:sldId id="261"/>
            <p14:sldId id="262"/>
          </p14:sldIdLst>
        </p14:section>
        <p14:section name="Next Steps" id="{814E87B1-B212-4FCD-9255-AC7D0EB6B928}">
          <p14:sldIdLst>
            <p14:sldId id="404"/>
            <p14:sldId id="405"/>
            <p14:sldId id="4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2" d="100"/>
          <a:sy n="92" d="100"/>
        </p:scale>
        <p:origin x="195" y="2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AAD653-F766-2D49-B8E7-7D9375D3AD42}" type="doc">
      <dgm:prSet loTypeId="urn:microsoft.com/office/officeart/2005/8/layout/gear1" loCatId="relationship" qsTypeId="urn:microsoft.com/office/officeart/2005/8/quickstyle/simple5" qsCatId="simple" csTypeId="urn:microsoft.com/office/officeart/2005/8/colors/accent4_1" csCatId="accent4" phldr="1"/>
      <dgm:spPr/>
      <dgm:t>
        <a:bodyPr/>
        <a:lstStyle/>
        <a:p>
          <a:endParaRPr lang="en-GB"/>
        </a:p>
      </dgm:t>
    </dgm:pt>
    <dgm:pt modelId="{48BD8033-FC96-C943-B4F9-740F48D55627}">
      <dgm:prSet phldrT="[Text]" custT="1"/>
      <dgm:spPr/>
      <dgm:t>
        <a:bodyPr/>
        <a:lstStyle/>
        <a:p>
          <a:r>
            <a:rPr lang="en-GB" sz="1800" b="1">
              <a:latin typeface="Baskerville" panose="02020502070401020303" pitchFamily="18" charset="0"/>
              <a:ea typeface="Baskerville" panose="02020502070401020303" pitchFamily="18" charset="0"/>
            </a:rPr>
            <a:t>Artificial Intelligence</a:t>
          </a:r>
          <a:endParaRPr lang="en-GB" sz="1800" b="1" dirty="0">
            <a:latin typeface="Baskerville" panose="02020502070401020303" pitchFamily="18" charset="0"/>
            <a:ea typeface="Baskerville" panose="02020502070401020303" pitchFamily="18" charset="0"/>
          </a:endParaRPr>
        </a:p>
      </dgm:t>
    </dgm:pt>
    <dgm:pt modelId="{6813D513-D344-064B-A34B-BC3BFDA53D27}" type="parTrans" cxnId="{E82800E6-6CFE-D343-BE02-7D095FF50FB9}">
      <dgm:prSet/>
      <dgm:spPr/>
      <dgm:t>
        <a:bodyPr/>
        <a:lstStyle/>
        <a:p>
          <a:endParaRPr lang="en-GB" sz="1800" b="1">
            <a:solidFill>
              <a:srgbClr val="002060"/>
            </a:solidFill>
            <a:latin typeface="Baskerville" panose="02020502070401020303" pitchFamily="18" charset="0"/>
            <a:ea typeface="Baskerville" panose="02020502070401020303" pitchFamily="18" charset="0"/>
          </a:endParaRPr>
        </a:p>
      </dgm:t>
    </dgm:pt>
    <dgm:pt modelId="{9FE75E25-59B9-EE43-A70E-260F69D8D440}" type="sibTrans" cxnId="{E82800E6-6CFE-D343-BE02-7D095FF50FB9}">
      <dgm:prSet/>
      <dgm:spPr/>
      <dgm:t>
        <a:bodyPr/>
        <a:lstStyle/>
        <a:p>
          <a:endParaRPr lang="en-GB" sz="1800" b="1">
            <a:solidFill>
              <a:srgbClr val="002060"/>
            </a:solidFill>
            <a:latin typeface="Baskerville" panose="02020502070401020303" pitchFamily="18" charset="0"/>
            <a:ea typeface="Baskerville" panose="02020502070401020303" pitchFamily="18" charset="0"/>
          </a:endParaRPr>
        </a:p>
      </dgm:t>
    </dgm:pt>
    <dgm:pt modelId="{D1682F5F-8942-F741-9E6A-B3A9D5085416}">
      <dgm:prSet phldrT="[Text]" custT="1"/>
      <dgm:spPr/>
      <dgm:t>
        <a:bodyPr/>
        <a:lstStyle/>
        <a:p>
          <a:r>
            <a:rPr lang="en-GB" sz="1600" b="1" dirty="0">
              <a:latin typeface="Baskerville" panose="02020502070401020303" pitchFamily="18" charset="0"/>
              <a:ea typeface="Baskerville" panose="02020502070401020303" pitchFamily="18" charset="0"/>
            </a:rPr>
            <a:t>Machine Learning</a:t>
          </a:r>
        </a:p>
      </dgm:t>
    </dgm:pt>
    <dgm:pt modelId="{7EE93F73-8E7D-D24C-8060-AC32962C7038}" type="parTrans" cxnId="{5939C974-C381-6B4A-9340-1E436AA9A8C7}">
      <dgm:prSet/>
      <dgm:spPr/>
      <dgm:t>
        <a:bodyPr/>
        <a:lstStyle/>
        <a:p>
          <a:endParaRPr lang="en-GB" sz="1800" b="1">
            <a:solidFill>
              <a:srgbClr val="002060"/>
            </a:solidFill>
            <a:latin typeface="Baskerville" panose="02020502070401020303" pitchFamily="18" charset="0"/>
            <a:ea typeface="Baskerville" panose="02020502070401020303" pitchFamily="18" charset="0"/>
          </a:endParaRPr>
        </a:p>
      </dgm:t>
    </dgm:pt>
    <dgm:pt modelId="{8ACD3728-C041-FA43-B502-CF68200106F6}" type="sibTrans" cxnId="{5939C974-C381-6B4A-9340-1E436AA9A8C7}">
      <dgm:prSet/>
      <dgm:spPr/>
      <dgm:t>
        <a:bodyPr/>
        <a:lstStyle/>
        <a:p>
          <a:endParaRPr lang="en-GB" sz="1800" b="1">
            <a:solidFill>
              <a:srgbClr val="002060"/>
            </a:solidFill>
            <a:latin typeface="Baskerville" panose="02020502070401020303" pitchFamily="18" charset="0"/>
            <a:ea typeface="Baskerville" panose="02020502070401020303" pitchFamily="18" charset="0"/>
          </a:endParaRPr>
        </a:p>
      </dgm:t>
    </dgm:pt>
    <dgm:pt modelId="{D075900D-0D3C-A14B-8015-BBDC1A175621}">
      <dgm:prSet phldrT="[Text]" custT="1"/>
      <dgm:spPr/>
      <dgm:t>
        <a:bodyPr/>
        <a:lstStyle/>
        <a:p>
          <a:r>
            <a:rPr lang="en-GB" sz="1600" b="1" dirty="0">
              <a:latin typeface="Baskerville" panose="02020502070401020303" pitchFamily="18" charset="0"/>
              <a:ea typeface="Baskerville" panose="02020502070401020303" pitchFamily="18" charset="0"/>
            </a:rPr>
            <a:t>Deep Learning</a:t>
          </a:r>
        </a:p>
      </dgm:t>
    </dgm:pt>
    <dgm:pt modelId="{300E1C97-1928-AC40-B319-C547CC550FDF}" type="parTrans" cxnId="{83C4956A-E4E9-814C-9848-716CF52C345B}">
      <dgm:prSet/>
      <dgm:spPr/>
      <dgm:t>
        <a:bodyPr/>
        <a:lstStyle/>
        <a:p>
          <a:endParaRPr lang="en-GB" sz="1800" b="1">
            <a:solidFill>
              <a:srgbClr val="002060"/>
            </a:solidFill>
            <a:latin typeface="Baskerville" panose="02020502070401020303" pitchFamily="18" charset="0"/>
            <a:ea typeface="Baskerville" panose="02020502070401020303" pitchFamily="18" charset="0"/>
          </a:endParaRPr>
        </a:p>
      </dgm:t>
    </dgm:pt>
    <dgm:pt modelId="{EB69CBA6-3ABB-1740-834D-A7BFE7A9F594}" type="sibTrans" cxnId="{83C4956A-E4E9-814C-9848-716CF52C345B}">
      <dgm:prSet/>
      <dgm:spPr/>
      <dgm:t>
        <a:bodyPr/>
        <a:lstStyle/>
        <a:p>
          <a:endParaRPr lang="en-GB" sz="1800" b="1">
            <a:solidFill>
              <a:srgbClr val="002060"/>
            </a:solidFill>
            <a:latin typeface="Baskerville" panose="02020502070401020303" pitchFamily="18" charset="0"/>
            <a:ea typeface="Baskerville" panose="02020502070401020303" pitchFamily="18" charset="0"/>
          </a:endParaRPr>
        </a:p>
      </dgm:t>
    </dgm:pt>
    <dgm:pt modelId="{1F301B5A-94B1-44BD-A9A8-B2DC6C49A5D5}" type="pres">
      <dgm:prSet presAssocID="{8CAAD653-F766-2D49-B8E7-7D9375D3AD42}" presName="composite" presStyleCnt="0">
        <dgm:presLayoutVars>
          <dgm:chMax val="3"/>
          <dgm:animLvl val="lvl"/>
          <dgm:resizeHandles val="exact"/>
        </dgm:presLayoutVars>
      </dgm:prSet>
      <dgm:spPr/>
    </dgm:pt>
    <dgm:pt modelId="{11AE6838-D862-430C-8665-07422733AC5B}" type="pres">
      <dgm:prSet presAssocID="{48BD8033-FC96-C943-B4F9-740F48D55627}" presName="gear1" presStyleLbl="node1" presStyleIdx="0" presStyleCnt="3">
        <dgm:presLayoutVars>
          <dgm:chMax val="1"/>
          <dgm:bulletEnabled val="1"/>
        </dgm:presLayoutVars>
      </dgm:prSet>
      <dgm:spPr/>
    </dgm:pt>
    <dgm:pt modelId="{6CD2322A-ED5E-478B-8482-674859ED526F}" type="pres">
      <dgm:prSet presAssocID="{48BD8033-FC96-C943-B4F9-740F48D55627}" presName="gear1srcNode" presStyleLbl="node1" presStyleIdx="0" presStyleCnt="3"/>
      <dgm:spPr/>
    </dgm:pt>
    <dgm:pt modelId="{A52F154D-DD11-4A30-A8A3-B7B9CD35C7A5}" type="pres">
      <dgm:prSet presAssocID="{48BD8033-FC96-C943-B4F9-740F48D55627}" presName="gear1dstNode" presStyleLbl="node1" presStyleIdx="0" presStyleCnt="3"/>
      <dgm:spPr/>
    </dgm:pt>
    <dgm:pt modelId="{096DC6DA-825B-43E2-B0D2-AAF6420570DF}" type="pres">
      <dgm:prSet presAssocID="{D1682F5F-8942-F741-9E6A-B3A9D5085416}" presName="gear2" presStyleLbl="node1" presStyleIdx="1" presStyleCnt="3" custScaleX="110713">
        <dgm:presLayoutVars>
          <dgm:chMax val="1"/>
          <dgm:bulletEnabled val="1"/>
        </dgm:presLayoutVars>
      </dgm:prSet>
      <dgm:spPr/>
    </dgm:pt>
    <dgm:pt modelId="{7ECC8C94-D1FF-407B-AFC9-35B16050F01A}" type="pres">
      <dgm:prSet presAssocID="{D1682F5F-8942-F741-9E6A-B3A9D5085416}" presName="gear2srcNode" presStyleLbl="node1" presStyleIdx="1" presStyleCnt="3"/>
      <dgm:spPr/>
    </dgm:pt>
    <dgm:pt modelId="{7FED1B3B-B242-4DD2-841A-65B889EC088C}" type="pres">
      <dgm:prSet presAssocID="{D1682F5F-8942-F741-9E6A-B3A9D5085416}" presName="gear2dstNode" presStyleLbl="node1" presStyleIdx="1" presStyleCnt="3"/>
      <dgm:spPr/>
    </dgm:pt>
    <dgm:pt modelId="{CCCD4103-2BB8-4AF9-A0B7-C3A3BCAC1D3F}" type="pres">
      <dgm:prSet presAssocID="{D075900D-0D3C-A14B-8015-BBDC1A175621}" presName="gear3" presStyleLbl="node1" presStyleIdx="2" presStyleCnt="3" custScaleX="107677" custLinFactNeighborX="2925"/>
      <dgm:spPr/>
    </dgm:pt>
    <dgm:pt modelId="{C6E5D8F6-FA40-4BD7-BA3A-5A883E1AE914}" type="pres">
      <dgm:prSet presAssocID="{D075900D-0D3C-A14B-8015-BBDC1A175621}" presName="gear3tx" presStyleLbl="node1" presStyleIdx="2" presStyleCnt="3">
        <dgm:presLayoutVars>
          <dgm:chMax val="1"/>
          <dgm:bulletEnabled val="1"/>
        </dgm:presLayoutVars>
      </dgm:prSet>
      <dgm:spPr/>
    </dgm:pt>
    <dgm:pt modelId="{161A5410-1FED-404D-A38C-368B6D1A4129}" type="pres">
      <dgm:prSet presAssocID="{D075900D-0D3C-A14B-8015-BBDC1A175621}" presName="gear3srcNode" presStyleLbl="node1" presStyleIdx="2" presStyleCnt="3"/>
      <dgm:spPr/>
    </dgm:pt>
    <dgm:pt modelId="{8E47775A-F393-4619-9E9B-50A94E9EEF7E}" type="pres">
      <dgm:prSet presAssocID="{D075900D-0D3C-A14B-8015-BBDC1A175621}" presName="gear3dstNode" presStyleLbl="node1" presStyleIdx="2" presStyleCnt="3"/>
      <dgm:spPr/>
    </dgm:pt>
    <dgm:pt modelId="{5A5AA7C5-E586-4CB5-A54C-A8E609D0E080}" type="pres">
      <dgm:prSet presAssocID="{9FE75E25-59B9-EE43-A70E-260F69D8D440}" presName="connector1" presStyleLbl="sibTrans2D1" presStyleIdx="0" presStyleCnt="3"/>
      <dgm:spPr/>
    </dgm:pt>
    <dgm:pt modelId="{4DEE0256-445D-45D2-8628-B0181E0168DB}" type="pres">
      <dgm:prSet presAssocID="{8ACD3728-C041-FA43-B502-CF68200106F6}" presName="connector2" presStyleLbl="sibTrans2D1" presStyleIdx="1" presStyleCnt="3"/>
      <dgm:spPr/>
    </dgm:pt>
    <dgm:pt modelId="{1F26DB76-C9C8-4897-B113-714D1D7B899E}" type="pres">
      <dgm:prSet presAssocID="{EB69CBA6-3ABB-1740-834D-A7BFE7A9F594}" presName="connector3" presStyleLbl="sibTrans2D1" presStyleIdx="2" presStyleCnt="3"/>
      <dgm:spPr/>
    </dgm:pt>
  </dgm:ptLst>
  <dgm:cxnLst>
    <dgm:cxn modelId="{F93A0013-00C6-4E06-AC84-D18C0820A3C8}" type="presOf" srcId="{D075900D-0D3C-A14B-8015-BBDC1A175621}" destId="{C6E5D8F6-FA40-4BD7-BA3A-5A883E1AE914}" srcOrd="1" destOrd="0" presId="urn:microsoft.com/office/officeart/2005/8/layout/gear1"/>
    <dgm:cxn modelId="{FEB2F014-0D8F-43E4-9D91-993F47D00A8F}" type="presOf" srcId="{D075900D-0D3C-A14B-8015-BBDC1A175621}" destId="{161A5410-1FED-404D-A38C-368B6D1A4129}" srcOrd="2" destOrd="0" presId="urn:microsoft.com/office/officeart/2005/8/layout/gear1"/>
    <dgm:cxn modelId="{A2A89616-68C3-4A6F-BEB4-FC82815CA75B}" type="presOf" srcId="{8CAAD653-F766-2D49-B8E7-7D9375D3AD42}" destId="{1F301B5A-94B1-44BD-A9A8-B2DC6C49A5D5}" srcOrd="0" destOrd="0" presId="urn:microsoft.com/office/officeart/2005/8/layout/gear1"/>
    <dgm:cxn modelId="{FB393C1E-7985-47BA-AD10-942813365C74}" type="presOf" srcId="{D1682F5F-8942-F741-9E6A-B3A9D5085416}" destId="{096DC6DA-825B-43E2-B0D2-AAF6420570DF}" srcOrd="0" destOrd="0" presId="urn:microsoft.com/office/officeart/2005/8/layout/gear1"/>
    <dgm:cxn modelId="{34F9EF25-9B08-4074-AB12-C1530DD5374F}" type="presOf" srcId="{D1682F5F-8942-F741-9E6A-B3A9D5085416}" destId="{7FED1B3B-B242-4DD2-841A-65B889EC088C}" srcOrd="2" destOrd="0" presId="urn:microsoft.com/office/officeart/2005/8/layout/gear1"/>
    <dgm:cxn modelId="{1051A25B-F7FC-42EF-AFB9-97AE718D9FF4}" type="presOf" srcId="{8ACD3728-C041-FA43-B502-CF68200106F6}" destId="{4DEE0256-445D-45D2-8628-B0181E0168DB}" srcOrd="0" destOrd="0" presId="urn:microsoft.com/office/officeart/2005/8/layout/gear1"/>
    <dgm:cxn modelId="{D3BB525D-5F3F-4D6F-94C8-1C7F556F3AA4}" type="presOf" srcId="{48BD8033-FC96-C943-B4F9-740F48D55627}" destId="{6CD2322A-ED5E-478B-8482-674859ED526F}" srcOrd="1" destOrd="0" presId="urn:microsoft.com/office/officeart/2005/8/layout/gear1"/>
    <dgm:cxn modelId="{83C4956A-E4E9-814C-9848-716CF52C345B}" srcId="{8CAAD653-F766-2D49-B8E7-7D9375D3AD42}" destId="{D075900D-0D3C-A14B-8015-BBDC1A175621}" srcOrd="2" destOrd="0" parTransId="{300E1C97-1928-AC40-B319-C547CC550FDF}" sibTransId="{EB69CBA6-3ABB-1740-834D-A7BFE7A9F594}"/>
    <dgm:cxn modelId="{5939C974-C381-6B4A-9340-1E436AA9A8C7}" srcId="{8CAAD653-F766-2D49-B8E7-7D9375D3AD42}" destId="{D1682F5F-8942-F741-9E6A-B3A9D5085416}" srcOrd="1" destOrd="0" parTransId="{7EE93F73-8E7D-D24C-8060-AC32962C7038}" sibTransId="{8ACD3728-C041-FA43-B502-CF68200106F6}"/>
    <dgm:cxn modelId="{0F226C7C-ED34-4FB1-A585-24CDF7651824}" type="presOf" srcId="{D075900D-0D3C-A14B-8015-BBDC1A175621}" destId="{8E47775A-F393-4619-9E9B-50A94E9EEF7E}" srcOrd="3" destOrd="0" presId="urn:microsoft.com/office/officeart/2005/8/layout/gear1"/>
    <dgm:cxn modelId="{A010E499-44B2-45A9-AE06-9CCA34A7429A}" type="presOf" srcId="{48BD8033-FC96-C943-B4F9-740F48D55627}" destId="{11AE6838-D862-430C-8665-07422733AC5B}" srcOrd="0" destOrd="0" presId="urn:microsoft.com/office/officeart/2005/8/layout/gear1"/>
    <dgm:cxn modelId="{EA5BD6BF-74C4-4BA4-B250-CFDE4AB55F50}" type="presOf" srcId="{D1682F5F-8942-F741-9E6A-B3A9D5085416}" destId="{7ECC8C94-D1FF-407B-AFC9-35B16050F01A}" srcOrd="1" destOrd="0" presId="urn:microsoft.com/office/officeart/2005/8/layout/gear1"/>
    <dgm:cxn modelId="{855810D4-AFA2-43E3-BB70-F55D42A71B37}" type="presOf" srcId="{D075900D-0D3C-A14B-8015-BBDC1A175621}" destId="{CCCD4103-2BB8-4AF9-A0B7-C3A3BCAC1D3F}" srcOrd="0" destOrd="0" presId="urn:microsoft.com/office/officeart/2005/8/layout/gear1"/>
    <dgm:cxn modelId="{EA42A1D6-CB60-498B-87AB-31CA6AD6713F}" type="presOf" srcId="{EB69CBA6-3ABB-1740-834D-A7BFE7A9F594}" destId="{1F26DB76-C9C8-4897-B113-714D1D7B899E}" srcOrd="0" destOrd="0" presId="urn:microsoft.com/office/officeart/2005/8/layout/gear1"/>
    <dgm:cxn modelId="{E3BBB0DE-274F-42F5-90F1-9655E1114EEC}" type="presOf" srcId="{9FE75E25-59B9-EE43-A70E-260F69D8D440}" destId="{5A5AA7C5-E586-4CB5-A54C-A8E609D0E080}" srcOrd="0" destOrd="0" presId="urn:microsoft.com/office/officeart/2005/8/layout/gear1"/>
    <dgm:cxn modelId="{E82800E6-6CFE-D343-BE02-7D095FF50FB9}" srcId="{8CAAD653-F766-2D49-B8E7-7D9375D3AD42}" destId="{48BD8033-FC96-C943-B4F9-740F48D55627}" srcOrd="0" destOrd="0" parTransId="{6813D513-D344-064B-A34B-BC3BFDA53D27}" sibTransId="{9FE75E25-59B9-EE43-A70E-260F69D8D440}"/>
    <dgm:cxn modelId="{C718C3FE-0A2A-447A-9BC1-EA009BF0C2EA}" type="presOf" srcId="{48BD8033-FC96-C943-B4F9-740F48D55627}" destId="{A52F154D-DD11-4A30-A8A3-B7B9CD35C7A5}" srcOrd="2" destOrd="0" presId="urn:microsoft.com/office/officeart/2005/8/layout/gear1"/>
    <dgm:cxn modelId="{A2A6153E-53EC-4552-8E32-0F92D84772C6}" type="presParOf" srcId="{1F301B5A-94B1-44BD-A9A8-B2DC6C49A5D5}" destId="{11AE6838-D862-430C-8665-07422733AC5B}" srcOrd="0" destOrd="0" presId="urn:microsoft.com/office/officeart/2005/8/layout/gear1"/>
    <dgm:cxn modelId="{19D5C417-A11C-46D9-AF0A-14CCD723B67D}" type="presParOf" srcId="{1F301B5A-94B1-44BD-A9A8-B2DC6C49A5D5}" destId="{6CD2322A-ED5E-478B-8482-674859ED526F}" srcOrd="1" destOrd="0" presId="urn:microsoft.com/office/officeart/2005/8/layout/gear1"/>
    <dgm:cxn modelId="{938460F4-A51A-47B7-92C1-7D44B8B4CDF9}" type="presParOf" srcId="{1F301B5A-94B1-44BD-A9A8-B2DC6C49A5D5}" destId="{A52F154D-DD11-4A30-A8A3-B7B9CD35C7A5}" srcOrd="2" destOrd="0" presId="urn:microsoft.com/office/officeart/2005/8/layout/gear1"/>
    <dgm:cxn modelId="{AE4E4167-5D0D-4A4C-8BCC-ECC3A794ECF9}" type="presParOf" srcId="{1F301B5A-94B1-44BD-A9A8-B2DC6C49A5D5}" destId="{096DC6DA-825B-43E2-B0D2-AAF6420570DF}" srcOrd="3" destOrd="0" presId="urn:microsoft.com/office/officeart/2005/8/layout/gear1"/>
    <dgm:cxn modelId="{30E88B3B-5029-419C-97BE-4D34320C8E68}" type="presParOf" srcId="{1F301B5A-94B1-44BD-A9A8-B2DC6C49A5D5}" destId="{7ECC8C94-D1FF-407B-AFC9-35B16050F01A}" srcOrd="4" destOrd="0" presId="urn:microsoft.com/office/officeart/2005/8/layout/gear1"/>
    <dgm:cxn modelId="{A15FA837-7CBC-4FF9-84DD-BE29A55AF5E7}" type="presParOf" srcId="{1F301B5A-94B1-44BD-A9A8-B2DC6C49A5D5}" destId="{7FED1B3B-B242-4DD2-841A-65B889EC088C}" srcOrd="5" destOrd="0" presId="urn:microsoft.com/office/officeart/2005/8/layout/gear1"/>
    <dgm:cxn modelId="{1993FDC7-ADA3-4547-8A48-3B5157DAA7BF}" type="presParOf" srcId="{1F301B5A-94B1-44BD-A9A8-B2DC6C49A5D5}" destId="{CCCD4103-2BB8-4AF9-A0B7-C3A3BCAC1D3F}" srcOrd="6" destOrd="0" presId="urn:microsoft.com/office/officeart/2005/8/layout/gear1"/>
    <dgm:cxn modelId="{0E01CB48-5FED-427D-8227-025F81D4CAD0}" type="presParOf" srcId="{1F301B5A-94B1-44BD-A9A8-B2DC6C49A5D5}" destId="{C6E5D8F6-FA40-4BD7-BA3A-5A883E1AE914}" srcOrd="7" destOrd="0" presId="urn:microsoft.com/office/officeart/2005/8/layout/gear1"/>
    <dgm:cxn modelId="{5759C978-417B-413F-A979-4EB12DAFEA47}" type="presParOf" srcId="{1F301B5A-94B1-44BD-A9A8-B2DC6C49A5D5}" destId="{161A5410-1FED-404D-A38C-368B6D1A4129}" srcOrd="8" destOrd="0" presId="urn:microsoft.com/office/officeart/2005/8/layout/gear1"/>
    <dgm:cxn modelId="{16C3F4C6-DAFD-491C-9DEF-AC9AF16C2B87}" type="presParOf" srcId="{1F301B5A-94B1-44BD-A9A8-B2DC6C49A5D5}" destId="{8E47775A-F393-4619-9E9B-50A94E9EEF7E}" srcOrd="9" destOrd="0" presId="urn:microsoft.com/office/officeart/2005/8/layout/gear1"/>
    <dgm:cxn modelId="{839AD740-33E3-422B-8F27-E6BC7CEC5B1D}" type="presParOf" srcId="{1F301B5A-94B1-44BD-A9A8-B2DC6C49A5D5}" destId="{5A5AA7C5-E586-4CB5-A54C-A8E609D0E080}" srcOrd="10" destOrd="0" presId="urn:microsoft.com/office/officeart/2005/8/layout/gear1"/>
    <dgm:cxn modelId="{B0551EC8-9663-4F92-B964-F4636C10DAD2}" type="presParOf" srcId="{1F301B5A-94B1-44BD-A9A8-B2DC6C49A5D5}" destId="{4DEE0256-445D-45D2-8628-B0181E0168DB}" srcOrd="11" destOrd="0" presId="urn:microsoft.com/office/officeart/2005/8/layout/gear1"/>
    <dgm:cxn modelId="{8553CB22-319C-424A-93CD-D59E3C14B848}" type="presParOf" srcId="{1F301B5A-94B1-44BD-A9A8-B2DC6C49A5D5}" destId="{1F26DB76-C9C8-4897-B113-714D1D7B899E}"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CC05A3-FA5F-284B-8395-FB79C6B05AD1}" type="doc">
      <dgm:prSet loTypeId="urn:microsoft.com/office/officeart/2018/2/layout/IconVerticalSolidList" loCatId="icon" qsTypeId="urn:microsoft.com/office/officeart/2005/8/quickstyle/3d1" qsCatId="3D" csTypeId="urn:microsoft.com/office/officeart/2005/8/colors/colorful3" csCatId="colorful" phldr="1"/>
      <dgm:spPr/>
      <dgm:t>
        <a:bodyPr/>
        <a:lstStyle/>
        <a:p>
          <a:endParaRPr lang="en-GB"/>
        </a:p>
      </dgm:t>
    </dgm:pt>
    <dgm:pt modelId="{F182A200-3C20-B64A-9FD8-8AA247308029}">
      <dgm:prSet phldrT="[Text]" custT="1"/>
      <dgm:spPr/>
      <dgm:t>
        <a:bodyPr/>
        <a:lstStyle/>
        <a:p>
          <a:pPr>
            <a:lnSpc>
              <a:spcPct val="100000"/>
            </a:lnSpc>
          </a:pPr>
          <a:r>
            <a:rPr lang="en-GB" sz="1600" b="1" dirty="0">
              <a:latin typeface="Baskerville" panose="02020502070401020303" pitchFamily="18" charset="0"/>
              <a:ea typeface="Baskerville" panose="02020502070401020303" pitchFamily="18" charset="0"/>
            </a:rPr>
            <a:t>Planning</a:t>
          </a:r>
        </a:p>
      </dgm:t>
    </dgm:pt>
    <dgm:pt modelId="{4376C19D-80B2-F945-ABA9-B6C4297445B0}" type="parTrans" cxnId="{3D3AF01E-E3F7-5A41-ADA4-D9FF5CD8EA29}">
      <dgm:prSet/>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D39C3F67-2414-3946-8278-980AF8A5A8E7}" type="sibTrans" cxnId="{3D3AF01E-E3F7-5A41-ADA4-D9FF5CD8EA29}">
      <dgm:prSet/>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D9DB42F5-05EC-DE4B-B056-4E668C84D99C}">
      <dgm:prSet phldrT="[Text]" custT="1"/>
      <dgm:spPr/>
      <dgm:t>
        <a:bodyPr/>
        <a:lstStyle/>
        <a:p>
          <a:pPr>
            <a:lnSpc>
              <a:spcPct val="100000"/>
            </a:lnSpc>
          </a:pPr>
          <a:r>
            <a:rPr lang="en-US" sz="1600" b="0" dirty="0">
              <a:latin typeface="Baskerville" panose="02020502070401020303" pitchFamily="18" charset="0"/>
              <a:ea typeface="Baskerville" panose="02020502070401020303" pitchFamily="18" charset="0"/>
            </a:rPr>
            <a:t>Automated Data Collection and Risk Assessment using RPA</a:t>
          </a:r>
          <a:endParaRPr lang="en-GB" sz="1600" b="0" dirty="0">
            <a:latin typeface="Baskerville" panose="02020502070401020303" pitchFamily="18" charset="0"/>
            <a:ea typeface="Baskerville" panose="02020502070401020303" pitchFamily="18" charset="0"/>
          </a:endParaRPr>
        </a:p>
      </dgm:t>
    </dgm:pt>
    <dgm:pt modelId="{E71D3489-FD07-F147-8FED-B561647734ED}" type="parTrans" cxnId="{A24E230E-EFE1-424A-9D16-BBB539D8A477}">
      <dgm:prSet custT="1"/>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45D3EFB8-6022-544B-9E71-F3890FEA0239}" type="sibTrans" cxnId="{A24E230E-EFE1-424A-9D16-BBB539D8A477}">
      <dgm:prSet/>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F2676FF8-8A6D-0B4A-8D94-63D11CA1E818}">
      <dgm:prSet phldrT="[Text]" custT="1"/>
      <dgm:spPr/>
      <dgm:t>
        <a:bodyPr/>
        <a:lstStyle/>
        <a:p>
          <a:pPr>
            <a:lnSpc>
              <a:spcPct val="100000"/>
            </a:lnSpc>
          </a:pPr>
          <a:r>
            <a:rPr lang="en-GB" sz="1600" b="1">
              <a:latin typeface="Baskerville" panose="02020502070401020303" pitchFamily="18" charset="0"/>
              <a:ea typeface="Baskerville" panose="02020502070401020303" pitchFamily="18" charset="0"/>
            </a:rPr>
            <a:t>Execution</a:t>
          </a:r>
          <a:endParaRPr lang="en-GB" sz="1600" b="1" dirty="0">
            <a:latin typeface="Baskerville" panose="02020502070401020303" pitchFamily="18" charset="0"/>
            <a:ea typeface="Baskerville" panose="02020502070401020303" pitchFamily="18" charset="0"/>
          </a:endParaRPr>
        </a:p>
      </dgm:t>
    </dgm:pt>
    <dgm:pt modelId="{309D444B-CF1C-D941-AE5A-D2C48C8B01A3}" type="parTrans" cxnId="{41FB8EF6-9A97-A249-B6D3-F353EC392EC4}">
      <dgm:prSet/>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60572E53-E9B7-7C4B-91CF-CB71D0DEEDAD}" type="sibTrans" cxnId="{41FB8EF6-9A97-A249-B6D3-F353EC392EC4}">
      <dgm:prSet/>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C2D448F7-58AC-5346-A029-BEF302D403DF}">
      <dgm:prSet phldrT="[Text]" custT="1"/>
      <dgm:spPr/>
      <dgm:t>
        <a:bodyPr/>
        <a:lstStyle/>
        <a:p>
          <a:pPr>
            <a:lnSpc>
              <a:spcPct val="100000"/>
            </a:lnSpc>
          </a:pPr>
          <a:r>
            <a:rPr lang="en-GB" sz="1600" b="0" dirty="0">
              <a:latin typeface="Baskerville" panose="02020502070401020303" pitchFamily="18" charset="0"/>
              <a:ea typeface="Baskerville" panose="02020502070401020303" pitchFamily="18" charset="0"/>
            </a:rPr>
            <a:t>Fraud Detection</a:t>
          </a:r>
        </a:p>
        <a:p>
          <a:pPr>
            <a:lnSpc>
              <a:spcPct val="100000"/>
            </a:lnSpc>
          </a:pPr>
          <a:r>
            <a:rPr lang="en-GB" sz="1600" b="0" dirty="0">
              <a:latin typeface="Baskerville" panose="02020502070401020303" pitchFamily="18" charset="0"/>
              <a:ea typeface="Baskerville" panose="02020502070401020303" pitchFamily="18" charset="0"/>
            </a:rPr>
            <a:t>Predictions about future risks</a:t>
          </a:r>
        </a:p>
        <a:p>
          <a:pPr>
            <a:lnSpc>
              <a:spcPct val="100000"/>
            </a:lnSpc>
          </a:pPr>
          <a:r>
            <a:rPr lang="en-GB" sz="1600" b="0" dirty="0">
              <a:latin typeface="Baskerville" panose="02020502070401020303" pitchFamily="18" charset="0"/>
              <a:ea typeface="Baskerville" panose="02020502070401020303" pitchFamily="18" charset="0"/>
            </a:rPr>
            <a:t>Automating manual tasks </a:t>
          </a:r>
        </a:p>
        <a:p>
          <a:pPr>
            <a:lnSpc>
              <a:spcPct val="100000"/>
            </a:lnSpc>
          </a:pPr>
          <a:r>
            <a:rPr lang="en-GB" sz="1600" b="0" dirty="0">
              <a:latin typeface="Baskerville" panose="02020502070401020303" pitchFamily="18" charset="0"/>
              <a:ea typeface="Baskerville" panose="02020502070401020303" pitchFamily="18" charset="0"/>
            </a:rPr>
            <a:t>Continuous Auditing</a:t>
          </a:r>
        </a:p>
      </dgm:t>
    </dgm:pt>
    <dgm:pt modelId="{82561DBA-034A-F44A-9E3E-FFA3C29C59F8}" type="parTrans" cxnId="{8FC8F323-7BA8-4641-9413-0A70404AEFEC}">
      <dgm:prSet custT="1"/>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0D258CF4-A9D8-6A41-A358-041DFC839BF1}" type="sibTrans" cxnId="{8FC8F323-7BA8-4641-9413-0A70404AEFEC}">
      <dgm:prSet/>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1059CDE0-B53B-C949-A9C7-AF6220A2C012}">
      <dgm:prSet phldrT="[Text]" custT="1"/>
      <dgm:spPr/>
      <dgm:t>
        <a:bodyPr/>
        <a:lstStyle/>
        <a:p>
          <a:pPr>
            <a:lnSpc>
              <a:spcPct val="100000"/>
            </a:lnSpc>
          </a:pPr>
          <a:r>
            <a:rPr lang="en-GB" sz="1600" b="1">
              <a:latin typeface="Baskerville" panose="02020502070401020303" pitchFamily="18" charset="0"/>
              <a:ea typeface="Baskerville" panose="02020502070401020303" pitchFamily="18" charset="0"/>
            </a:rPr>
            <a:t>Reporting </a:t>
          </a:r>
        </a:p>
        <a:p>
          <a:pPr>
            <a:lnSpc>
              <a:spcPct val="100000"/>
            </a:lnSpc>
          </a:pPr>
          <a:r>
            <a:rPr lang="en-GB" sz="1600" b="1">
              <a:latin typeface="Baskerville" panose="02020502070401020303" pitchFamily="18" charset="0"/>
              <a:ea typeface="Baskerville" panose="02020502070401020303" pitchFamily="18" charset="0"/>
            </a:rPr>
            <a:t>and Follow Up</a:t>
          </a:r>
          <a:endParaRPr lang="en-GB" sz="1600" b="1" dirty="0">
            <a:latin typeface="Baskerville" panose="02020502070401020303" pitchFamily="18" charset="0"/>
            <a:ea typeface="Baskerville" panose="02020502070401020303" pitchFamily="18" charset="0"/>
          </a:endParaRPr>
        </a:p>
      </dgm:t>
    </dgm:pt>
    <dgm:pt modelId="{9C5E7FCC-93D8-B748-8680-47234CC6ED98}" type="parTrans" cxnId="{1CA0EB45-63A4-A447-9DA7-3CB9CB3C13F8}">
      <dgm:prSet/>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425C3E04-47BF-2047-907A-14C0BAD992BA}" type="sibTrans" cxnId="{1CA0EB45-63A4-A447-9DA7-3CB9CB3C13F8}">
      <dgm:prSet/>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98C7CAE4-63E8-A846-BD58-C9A046F3C934}">
      <dgm:prSet phldrT="[Text]" custT="1"/>
      <dgm:spPr/>
      <dgm:t>
        <a:bodyPr/>
        <a:lstStyle/>
        <a:p>
          <a:pPr>
            <a:lnSpc>
              <a:spcPct val="100000"/>
            </a:lnSpc>
          </a:pPr>
          <a:r>
            <a:rPr lang="en-GB" sz="1600" b="0" dirty="0">
              <a:latin typeface="Baskerville" panose="02020502070401020303" pitchFamily="18" charset="0"/>
              <a:ea typeface="Baskerville" panose="02020502070401020303" pitchFamily="18" charset="0"/>
            </a:rPr>
            <a:t>Intelligent Reporting of issues (predicting trends)</a:t>
          </a:r>
        </a:p>
        <a:p>
          <a:pPr>
            <a:lnSpc>
              <a:spcPct val="100000"/>
            </a:lnSpc>
          </a:pPr>
          <a:r>
            <a:rPr lang="en-GB" sz="1600" b="0" dirty="0">
              <a:latin typeface="Baskerville" panose="02020502070401020303" pitchFamily="18" charset="0"/>
              <a:ea typeface="Baskerville" panose="02020502070401020303" pitchFamily="18" charset="0"/>
            </a:rPr>
            <a:t>Automated collection and verification of responses</a:t>
          </a:r>
        </a:p>
      </dgm:t>
    </dgm:pt>
    <dgm:pt modelId="{431A39D7-1D3D-2241-A2D2-129BB6B52D11}" type="parTrans" cxnId="{E0CC1135-6AAE-664C-91EF-77A2172F0F82}">
      <dgm:prSet custT="1"/>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2DB03387-BDF3-C44D-A4DF-F00CF3C4E294}" type="sibTrans" cxnId="{E0CC1135-6AAE-664C-91EF-77A2172F0F82}">
      <dgm:prSet/>
      <dgm:spPr/>
      <dgm:t>
        <a:bodyPr/>
        <a:lstStyle/>
        <a:p>
          <a:endParaRPr lang="en-GB" sz="1600" b="0">
            <a:solidFill>
              <a:srgbClr val="002060"/>
            </a:solidFill>
            <a:latin typeface="Baskerville" panose="02020502070401020303" pitchFamily="18" charset="0"/>
            <a:ea typeface="Baskerville" panose="02020502070401020303" pitchFamily="18" charset="0"/>
          </a:endParaRPr>
        </a:p>
      </dgm:t>
    </dgm:pt>
    <dgm:pt modelId="{A73DD870-DACE-46F3-A706-B523C0E39855}" type="pres">
      <dgm:prSet presAssocID="{5ECC05A3-FA5F-284B-8395-FB79C6B05AD1}" presName="root" presStyleCnt="0">
        <dgm:presLayoutVars>
          <dgm:dir/>
          <dgm:resizeHandles val="exact"/>
        </dgm:presLayoutVars>
      </dgm:prSet>
      <dgm:spPr/>
    </dgm:pt>
    <dgm:pt modelId="{C2F5D2BC-064F-4BE4-92B7-38CBE6E6C37A}" type="pres">
      <dgm:prSet presAssocID="{F182A200-3C20-B64A-9FD8-8AA247308029}" presName="compNode" presStyleCnt="0"/>
      <dgm:spPr/>
    </dgm:pt>
    <dgm:pt modelId="{B092C922-46A7-4EB3-AC3B-C5796B7CAEFC}" type="pres">
      <dgm:prSet presAssocID="{F182A200-3C20-B64A-9FD8-8AA247308029}" presName="bgRect" presStyleLbl="bgShp" presStyleIdx="0" presStyleCnt="3" custLinFactNeighborX="432" custLinFactNeighborY="937"/>
      <dgm:spPr/>
    </dgm:pt>
    <dgm:pt modelId="{905DBB6D-DA31-420B-AF04-2D0A4217ADCE}" type="pres">
      <dgm:prSet presAssocID="{F182A200-3C20-B64A-9FD8-8AA2473080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49A31F72-E80F-4A6D-902C-3A4A07A0FC43}" type="pres">
      <dgm:prSet presAssocID="{F182A200-3C20-B64A-9FD8-8AA247308029}" presName="spaceRect" presStyleCnt="0"/>
      <dgm:spPr/>
    </dgm:pt>
    <dgm:pt modelId="{8828201E-1D51-4D48-90DD-50EC3C143FD1}" type="pres">
      <dgm:prSet presAssocID="{F182A200-3C20-B64A-9FD8-8AA247308029}" presName="parTx" presStyleLbl="revTx" presStyleIdx="0" presStyleCnt="6">
        <dgm:presLayoutVars>
          <dgm:chMax val="0"/>
          <dgm:chPref val="0"/>
        </dgm:presLayoutVars>
      </dgm:prSet>
      <dgm:spPr/>
    </dgm:pt>
    <dgm:pt modelId="{EC555B16-5DE8-41A6-BE03-7816E336E9CF}" type="pres">
      <dgm:prSet presAssocID="{F182A200-3C20-B64A-9FD8-8AA247308029}" presName="desTx" presStyleLbl="revTx" presStyleIdx="1" presStyleCnt="6" custScaleX="65470" custLinFactNeighborX="-39268" custLinFactNeighborY="1940">
        <dgm:presLayoutVars/>
      </dgm:prSet>
      <dgm:spPr/>
    </dgm:pt>
    <dgm:pt modelId="{605FB44F-AC8A-4285-8976-5C919055CEA5}" type="pres">
      <dgm:prSet presAssocID="{D39C3F67-2414-3946-8278-980AF8A5A8E7}" presName="sibTrans" presStyleCnt="0"/>
      <dgm:spPr/>
    </dgm:pt>
    <dgm:pt modelId="{864355A4-FC93-4BA7-A0C2-4E0630AEA467}" type="pres">
      <dgm:prSet presAssocID="{F2676FF8-8A6D-0B4A-8D94-63D11CA1E818}" presName="compNode" presStyleCnt="0"/>
      <dgm:spPr/>
    </dgm:pt>
    <dgm:pt modelId="{9CDD99E6-292F-486B-8445-66F10DF15983}" type="pres">
      <dgm:prSet presAssocID="{F2676FF8-8A6D-0B4A-8D94-63D11CA1E818}" presName="bgRect" presStyleLbl="bgShp" presStyleIdx="1" presStyleCnt="3"/>
      <dgm:spPr/>
    </dgm:pt>
    <dgm:pt modelId="{950EA3BD-CFAB-44A2-9333-B8A387AD698F}" type="pres">
      <dgm:prSet presAssocID="{F2676FF8-8A6D-0B4A-8D94-63D11CA1E8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BB2E1954-6118-4B8B-B3B2-D7797A978212}" type="pres">
      <dgm:prSet presAssocID="{F2676FF8-8A6D-0B4A-8D94-63D11CA1E818}" presName="spaceRect" presStyleCnt="0"/>
      <dgm:spPr/>
    </dgm:pt>
    <dgm:pt modelId="{0546EEAA-0B3A-402F-AB59-79297E138271}" type="pres">
      <dgm:prSet presAssocID="{F2676FF8-8A6D-0B4A-8D94-63D11CA1E818}" presName="parTx" presStyleLbl="revTx" presStyleIdx="2" presStyleCnt="6">
        <dgm:presLayoutVars>
          <dgm:chMax val="0"/>
          <dgm:chPref val="0"/>
        </dgm:presLayoutVars>
      </dgm:prSet>
      <dgm:spPr/>
    </dgm:pt>
    <dgm:pt modelId="{C7DBB83A-4777-4C36-BDDF-BE11F3F2B77D}" type="pres">
      <dgm:prSet presAssocID="{F2676FF8-8A6D-0B4A-8D94-63D11CA1E818}" presName="desTx" presStyleLbl="revTx" presStyleIdx="3" presStyleCnt="6" custScaleX="86431" custLinFactNeighborX="-26936" custLinFactNeighborY="3290">
        <dgm:presLayoutVars/>
      </dgm:prSet>
      <dgm:spPr/>
    </dgm:pt>
    <dgm:pt modelId="{2B348E72-75F1-46A7-BA8F-59F6ECE09F36}" type="pres">
      <dgm:prSet presAssocID="{60572E53-E9B7-7C4B-91CF-CB71D0DEEDAD}" presName="sibTrans" presStyleCnt="0"/>
      <dgm:spPr/>
    </dgm:pt>
    <dgm:pt modelId="{6F0700C1-A6CC-4EC9-9DC6-A7ACE1DECCA6}" type="pres">
      <dgm:prSet presAssocID="{1059CDE0-B53B-C949-A9C7-AF6220A2C012}" presName="compNode" presStyleCnt="0"/>
      <dgm:spPr/>
    </dgm:pt>
    <dgm:pt modelId="{355D9D7A-8C09-4BA0-9609-C1663EF626FD}" type="pres">
      <dgm:prSet presAssocID="{1059CDE0-B53B-C949-A9C7-AF6220A2C012}" presName="bgRect" presStyleLbl="bgShp" presStyleIdx="2" presStyleCnt="3"/>
      <dgm:spPr/>
    </dgm:pt>
    <dgm:pt modelId="{F78FAA42-77A7-4FB2-8CE6-E0AE3E035EC6}" type="pres">
      <dgm:prSet presAssocID="{1059CDE0-B53B-C949-A9C7-AF6220A2C0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atistics"/>
        </a:ext>
      </dgm:extLst>
    </dgm:pt>
    <dgm:pt modelId="{D0AE484D-ED51-420C-95F2-7B739EE79B0F}" type="pres">
      <dgm:prSet presAssocID="{1059CDE0-B53B-C949-A9C7-AF6220A2C012}" presName="spaceRect" presStyleCnt="0"/>
      <dgm:spPr/>
    </dgm:pt>
    <dgm:pt modelId="{C7A764D8-B35D-401C-A1EB-EAD16599A65D}" type="pres">
      <dgm:prSet presAssocID="{1059CDE0-B53B-C949-A9C7-AF6220A2C012}" presName="parTx" presStyleLbl="revTx" presStyleIdx="4" presStyleCnt="6">
        <dgm:presLayoutVars>
          <dgm:chMax val="0"/>
          <dgm:chPref val="0"/>
        </dgm:presLayoutVars>
      </dgm:prSet>
      <dgm:spPr/>
    </dgm:pt>
    <dgm:pt modelId="{8C11EB97-92FB-4C8F-8C9A-2896F9B7F743}" type="pres">
      <dgm:prSet presAssocID="{1059CDE0-B53B-C949-A9C7-AF6220A2C012}" presName="desTx" presStyleLbl="revTx" presStyleIdx="5" presStyleCnt="6" custScaleX="63439" custLinFactNeighborX="-39713" custLinFactNeighborY="214">
        <dgm:presLayoutVars/>
      </dgm:prSet>
      <dgm:spPr/>
    </dgm:pt>
  </dgm:ptLst>
  <dgm:cxnLst>
    <dgm:cxn modelId="{A24E230E-EFE1-424A-9D16-BBB539D8A477}" srcId="{F182A200-3C20-B64A-9FD8-8AA247308029}" destId="{D9DB42F5-05EC-DE4B-B056-4E668C84D99C}" srcOrd="0" destOrd="0" parTransId="{E71D3489-FD07-F147-8FED-B561647734ED}" sibTransId="{45D3EFB8-6022-544B-9E71-F3890FEA0239}"/>
    <dgm:cxn modelId="{3D3AF01E-E3F7-5A41-ADA4-D9FF5CD8EA29}" srcId="{5ECC05A3-FA5F-284B-8395-FB79C6B05AD1}" destId="{F182A200-3C20-B64A-9FD8-8AA247308029}" srcOrd="0" destOrd="0" parTransId="{4376C19D-80B2-F945-ABA9-B6C4297445B0}" sibTransId="{D39C3F67-2414-3946-8278-980AF8A5A8E7}"/>
    <dgm:cxn modelId="{8FC8F323-7BA8-4641-9413-0A70404AEFEC}" srcId="{F2676FF8-8A6D-0B4A-8D94-63D11CA1E818}" destId="{C2D448F7-58AC-5346-A029-BEF302D403DF}" srcOrd="0" destOrd="0" parTransId="{82561DBA-034A-F44A-9E3E-FFA3C29C59F8}" sibTransId="{0D258CF4-A9D8-6A41-A358-041DFC839BF1}"/>
    <dgm:cxn modelId="{41D2D834-4075-7843-BAB6-A5152C492843}" type="presOf" srcId="{5ECC05A3-FA5F-284B-8395-FB79C6B05AD1}" destId="{A73DD870-DACE-46F3-A706-B523C0E39855}" srcOrd="0" destOrd="0" presId="urn:microsoft.com/office/officeart/2018/2/layout/IconVerticalSolidList"/>
    <dgm:cxn modelId="{E0CC1135-6AAE-664C-91EF-77A2172F0F82}" srcId="{1059CDE0-B53B-C949-A9C7-AF6220A2C012}" destId="{98C7CAE4-63E8-A846-BD58-C9A046F3C934}" srcOrd="0" destOrd="0" parTransId="{431A39D7-1D3D-2241-A2D2-129BB6B52D11}" sibTransId="{2DB03387-BDF3-C44D-A4DF-F00CF3C4E294}"/>
    <dgm:cxn modelId="{1CA0EB45-63A4-A447-9DA7-3CB9CB3C13F8}" srcId="{5ECC05A3-FA5F-284B-8395-FB79C6B05AD1}" destId="{1059CDE0-B53B-C949-A9C7-AF6220A2C012}" srcOrd="2" destOrd="0" parTransId="{9C5E7FCC-93D8-B748-8680-47234CC6ED98}" sibTransId="{425C3E04-47BF-2047-907A-14C0BAD992BA}"/>
    <dgm:cxn modelId="{8258E667-B94F-A648-AA3F-B2185F0416C1}" type="presOf" srcId="{F2676FF8-8A6D-0B4A-8D94-63D11CA1E818}" destId="{0546EEAA-0B3A-402F-AB59-79297E138271}" srcOrd="0" destOrd="0" presId="urn:microsoft.com/office/officeart/2018/2/layout/IconVerticalSolidList"/>
    <dgm:cxn modelId="{E27C274D-B1FF-A044-92B1-689EB1C22436}" type="presOf" srcId="{1059CDE0-B53B-C949-A9C7-AF6220A2C012}" destId="{C7A764D8-B35D-401C-A1EB-EAD16599A65D}" srcOrd="0" destOrd="0" presId="urn:microsoft.com/office/officeart/2018/2/layout/IconVerticalSolidList"/>
    <dgm:cxn modelId="{CE524959-BCAC-4246-AA9F-FE125E781D1D}" type="presOf" srcId="{C2D448F7-58AC-5346-A029-BEF302D403DF}" destId="{C7DBB83A-4777-4C36-BDDF-BE11F3F2B77D}" srcOrd="0" destOrd="0" presId="urn:microsoft.com/office/officeart/2018/2/layout/IconVerticalSolidList"/>
    <dgm:cxn modelId="{AFA86C80-965C-EE40-81F9-AD6F0F518F52}" type="presOf" srcId="{98C7CAE4-63E8-A846-BD58-C9A046F3C934}" destId="{8C11EB97-92FB-4C8F-8C9A-2896F9B7F743}" srcOrd="0" destOrd="0" presId="urn:microsoft.com/office/officeart/2018/2/layout/IconVerticalSolidList"/>
    <dgm:cxn modelId="{AF74EFAC-28DF-2A46-BCDC-814C2D16EC3C}" type="presOf" srcId="{D9DB42F5-05EC-DE4B-B056-4E668C84D99C}" destId="{EC555B16-5DE8-41A6-BE03-7816E336E9CF}" srcOrd="0" destOrd="0" presId="urn:microsoft.com/office/officeart/2018/2/layout/IconVerticalSolidList"/>
    <dgm:cxn modelId="{5E28B2DD-3ACB-5146-B63A-95BF0E5D90B5}" type="presOf" srcId="{F182A200-3C20-B64A-9FD8-8AA247308029}" destId="{8828201E-1D51-4D48-90DD-50EC3C143FD1}" srcOrd="0" destOrd="0" presId="urn:microsoft.com/office/officeart/2018/2/layout/IconVerticalSolidList"/>
    <dgm:cxn modelId="{41FB8EF6-9A97-A249-B6D3-F353EC392EC4}" srcId="{5ECC05A3-FA5F-284B-8395-FB79C6B05AD1}" destId="{F2676FF8-8A6D-0B4A-8D94-63D11CA1E818}" srcOrd="1" destOrd="0" parTransId="{309D444B-CF1C-D941-AE5A-D2C48C8B01A3}" sibTransId="{60572E53-E9B7-7C4B-91CF-CB71D0DEEDAD}"/>
    <dgm:cxn modelId="{FB54154B-F8B5-424A-B645-B6BC4A19AA54}" type="presParOf" srcId="{A73DD870-DACE-46F3-A706-B523C0E39855}" destId="{C2F5D2BC-064F-4BE4-92B7-38CBE6E6C37A}" srcOrd="0" destOrd="0" presId="urn:microsoft.com/office/officeart/2018/2/layout/IconVerticalSolidList"/>
    <dgm:cxn modelId="{354ED8E0-0DEA-4847-A366-5EF372AECD3A}" type="presParOf" srcId="{C2F5D2BC-064F-4BE4-92B7-38CBE6E6C37A}" destId="{B092C922-46A7-4EB3-AC3B-C5796B7CAEFC}" srcOrd="0" destOrd="0" presId="urn:microsoft.com/office/officeart/2018/2/layout/IconVerticalSolidList"/>
    <dgm:cxn modelId="{E3A34931-8128-3C40-8EBD-9C8433BD5EEA}" type="presParOf" srcId="{C2F5D2BC-064F-4BE4-92B7-38CBE6E6C37A}" destId="{905DBB6D-DA31-420B-AF04-2D0A4217ADCE}" srcOrd="1" destOrd="0" presId="urn:microsoft.com/office/officeart/2018/2/layout/IconVerticalSolidList"/>
    <dgm:cxn modelId="{D980BC3C-4883-AE40-86D2-38EDD1FC2E86}" type="presParOf" srcId="{C2F5D2BC-064F-4BE4-92B7-38CBE6E6C37A}" destId="{49A31F72-E80F-4A6D-902C-3A4A07A0FC43}" srcOrd="2" destOrd="0" presId="urn:microsoft.com/office/officeart/2018/2/layout/IconVerticalSolidList"/>
    <dgm:cxn modelId="{577BC134-161E-9A4F-918D-E9518B74DA8A}" type="presParOf" srcId="{C2F5D2BC-064F-4BE4-92B7-38CBE6E6C37A}" destId="{8828201E-1D51-4D48-90DD-50EC3C143FD1}" srcOrd="3" destOrd="0" presId="urn:microsoft.com/office/officeart/2018/2/layout/IconVerticalSolidList"/>
    <dgm:cxn modelId="{F2B7341D-67EC-CF4A-BB3F-A0E5BAE53DBF}" type="presParOf" srcId="{C2F5D2BC-064F-4BE4-92B7-38CBE6E6C37A}" destId="{EC555B16-5DE8-41A6-BE03-7816E336E9CF}" srcOrd="4" destOrd="0" presId="urn:microsoft.com/office/officeart/2018/2/layout/IconVerticalSolidList"/>
    <dgm:cxn modelId="{AE3E9F53-01E9-8A4B-8A59-C1A167BFC622}" type="presParOf" srcId="{A73DD870-DACE-46F3-A706-B523C0E39855}" destId="{605FB44F-AC8A-4285-8976-5C919055CEA5}" srcOrd="1" destOrd="0" presId="urn:microsoft.com/office/officeart/2018/2/layout/IconVerticalSolidList"/>
    <dgm:cxn modelId="{3A24D8EE-4732-DA40-AF5C-4F2B5CCB75D2}" type="presParOf" srcId="{A73DD870-DACE-46F3-A706-B523C0E39855}" destId="{864355A4-FC93-4BA7-A0C2-4E0630AEA467}" srcOrd="2" destOrd="0" presId="urn:microsoft.com/office/officeart/2018/2/layout/IconVerticalSolidList"/>
    <dgm:cxn modelId="{41EC88A7-23DD-C048-803F-737CC27D7235}" type="presParOf" srcId="{864355A4-FC93-4BA7-A0C2-4E0630AEA467}" destId="{9CDD99E6-292F-486B-8445-66F10DF15983}" srcOrd="0" destOrd="0" presId="urn:microsoft.com/office/officeart/2018/2/layout/IconVerticalSolidList"/>
    <dgm:cxn modelId="{B7085C76-F0E8-A645-BCE7-09CF168D2AE5}" type="presParOf" srcId="{864355A4-FC93-4BA7-A0C2-4E0630AEA467}" destId="{950EA3BD-CFAB-44A2-9333-B8A387AD698F}" srcOrd="1" destOrd="0" presId="urn:microsoft.com/office/officeart/2018/2/layout/IconVerticalSolidList"/>
    <dgm:cxn modelId="{194F7681-E621-E14D-9723-724BDE1151A3}" type="presParOf" srcId="{864355A4-FC93-4BA7-A0C2-4E0630AEA467}" destId="{BB2E1954-6118-4B8B-B3B2-D7797A978212}" srcOrd="2" destOrd="0" presId="urn:microsoft.com/office/officeart/2018/2/layout/IconVerticalSolidList"/>
    <dgm:cxn modelId="{AD6A3E63-F5D0-0D4D-A9E5-B72E5AA3860A}" type="presParOf" srcId="{864355A4-FC93-4BA7-A0C2-4E0630AEA467}" destId="{0546EEAA-0B3A-402F-AB59-79297E138271}" srcOrd="3" destOrd="0" presId="urn:microsoft.com/office/officeart/2018/2/layout/IconVerticalSolidList"/>
    <dgm:cxn modelId="{564BF090-896B-D94F-8429-842D842E72FD}" type="presParOf" srcId="{864355A4-FC93-4BA7-A0C2-4E0630AEA467}" destId="{C7DBB83A-4777-4C36-BDDF-BE11F3F2B77D}" srcOrd="4" destOrd="0" presId="urn:microsoft.com/office/officeart/2018/2/layout/IconVerticalSolidList"/>
    <dgm:cxn modelId="{C0C6F664-76EC-3944-A196-0F1AC8BDF25A}" type="presParOf" srcId="{A73DD870-DACE-46F3-A706-B523C0E39855}" destId="{2B348E72-75F1-46A7-BA8F-59F6ECE09F36}" srcOrd="3" destOrd="0" presId="urn:microsoft.com/office/officeart/2018/2/layout/IconVerticalSolidList"/>
    <dgm:cxn modelId="{1B2EF55D-EDA0-B047-8927-86594503B204}" type="presParOf" srcId="{A73DD870-DACE-46F3-A706-B523C0E39855}" destId="{6F0700C1-A6CC-4EC9-9DC6-A7ACE1DECCA6}" srcOrd="4" destOrd="0" presId="urn:microsoft.com/office/officeart/2018/2/layout/IconVerticalSolidList"/>
    <dgm:cxn modelId="{CED1AA82-EF35-9D44-BCE2-38874EB54964}" type="presParOf" srcId="{6F0700C1-A6CC-4EC9-9DC6-A7ACE1DECCA6}" destId="{355D9D7A-8C09-4BA0-9609-C1663EF626FD}" srcOrd="0" destOrd="0" presId="urn:microsoft.com/office/officeart/2018/2/layout/IconVerticalSolidList"/>
    <dgm:cxn modelId="{EAAE653B-BBA2-954E-B00D-69D27B31F9DE}" type="presParOf" srcId="{6F0700C1-A6CC-4EC9-9DC6-A7ACE1DECCA6}" destId="{F78FAA42-77A7-4FB2-8CE6-E0AE3E035EC6}" srcOrd="1" destOrd="0" presId="urn:microsoft.com/office/officeart/2018/2/layout/IconVerticalSolidList"/>
    <dgm:cxn modelId="{0E0141AF-A485-6D45-B2E8-0CE69A46DB16}" type="presParOf" srcId="{6F0700C1-A6CC-4EC9-9DC6-A7ACE1DECCA6}" destId="{D0AE484D-ED51-420C-95F2-7B739EE79B0F}" srcOrd="2" destOrd="0" presId="urn:microsoft.com/office/officeart/2018/2/layout/IconVerticalSolidList"/>
    <dgm:cxn modelId="{8C2C155A-4B94-514F-8245-25E483995EE5}" type="presParOf" srcId="{6F0700C1-A6CC-4EC9-9DC6-A7ACE1DECCA6}" destId="{C7A764D8-B35D-401C-A1EB-EAD16599A65D}" srcOrd="3" destOrd="0" presId="urn:microsoft.com/office/officeart/2018/2/layout/IconVerticalSolidList"/>
    <dgm:cxn modelId="{E0F1C333-A082-5443-B43B-7D21F988F051}" type="presParOf" srcId="{6F0700C1-A6CC-4EC9-9DC6-A7ACE1DECCA6}" destId="{8C11EB97-92FB-4C8F-8C9A-2896F9B7F743}" srcOrd="4" destOrd="0" presId="urn:microsoft.com/office/officeart/2018/2/layout/IconVerticalSolidList"/>
  </dgm:cxnLst>
  <dgm:bg/>
  <dgm:whole>
    <a:ln w="1905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65693E-C225-4C5D-8357-572366BF622B}" type="doc">
      <dgm:prSet loTypeId="urn:microsoft.com/office/officeart/2005/8/layout/cycle2" loCatId="cycle" qsTypeId="urn:microsoft.com/office/officeart/2005/8/quickstyle/simple5" qsCatId="simple" csTypeId="urn:microsoft.com/office/officeart/2005/8/colors/accent5_2" csCatId="accent5" phldr="1"/>
      <dgm:spPr/>
      <dgm:t>
        <a:bodyPr/>
        <a:lstStyle/>
        <a:p>
          <a:endParaRPr lang="en-IN"/>
        </a:p>
      </dgm:t>
    </dgm:pt>
    <dgm:pt modelId="{6471750E-36C0-4A7D-A07E-EB1ADD3F5B07}">
      <dgm:prSet phldrT="[Text]" custT="1"/>
      <dgm:spPr/>
      <dgm:t>
        <a:bodyPr/>
        <a:lstStyle/>
        <a:p>
          <a:r>
            <a:rPr lang="en-IN" sz="1600" dirty="0"/>
            <a:t>B</a:t>
          </a:r>
        </a:p>
      </dgm:t>
    </dgm:pt>
    <dgm:pt modelId="{663287A5-31EB-4905-A84F-3884C7E77F90}" type="parTrans" cxnId="{99798A5E-A11E-4DEB-BB20-B52CBB25C8E9}">
      <dgm:prSet/>
      <dgm:spPr/>
      <dgm:t>
        <a:bodyPr/>
        <a:lstStyle/>
        <a:p>
          <a:endParaRPr lang="en-IN" sz="1600"/>
        </a:p>
      </dgm:t>
    </dgm:pt>
    <dgm:pt modelId="{DAD596A7-897A-4684-BA35-8EC4F297CDC4}" type="sibTrans" cxnId="{99798A5E-A11E-4DEB-BB20-B52CBB25C8E9}">
      <dgm:prSet custT="1"/>
      <dgm:spPr/>
      <dgm:t>
        <a:bodyPr/>
        <a:lstStyle/>
        <a:p>
          <a:endParaRPr lang="en-IN" sz="1600"/>
        </a:p>
      </dgm:t>
    </dgm:pt>
    <dgm:pt modelId="{F2407867-0061-4E30-9992-19012871D79D}">
      <dgm:prSet phldrT="[Text]" custT="1"/>
      <dgm:spPr/>
      <dgm:t>
        <a:bodyPr/>
        <a:lstStyle/>
        <a:p>
          <a:r>
            <a:rPr lang="en-IN" sz="1600" dirty="0"/>
            <a:t>C</a:t>
          </a:r>
        </a:p>
      </dgm:t>
    </dgm:pt>
    <dgm:pt modelId="{5C42DC49-8A4F-40BD-BBD5-52C56329E91D}" type="parTrans" cxnId="{531D9044-B3C9-4298-BDF1-FC34604F6B27}">
      <dgm:prSet/>
      <dgm:spPr/>
      <dgm:t>
        <a:bodyPr/>
        <a:lstStyle/>
        <a:p>
          <a:endParaRPr lang="en-IN" sz="1600"/>
        </a:p>
      </dgm:t>
    </dgm:pt>
    <dgm:pt modelId="{767BC558-C0F3-4650-B223-3778BA54BBC4}" type="sibTrans" cxnId="{531D9044-B3C9-4298-BDF1-FC34604F6B27}">
      <dgm:prSet custT="1"/>
      <dgm:spPr/>
      <dgm:t>
        <a:bodyPr/>
        <a:lstStyle/>
        <a:p>
          <a:endParaRPr lang="en-IN" sz="1600"/>
        </a:p>
      </dgm:t>
    </dgm:pt>
    <dgm:pt modelId="{B178E048-2C09-4C19-8B96-D5BF812DBE06}">
      <dgm:prSet phldrT="[Text]" custT="1"/>
      <dgm:spPr/>
      <dgm:t>
        <a:bodyPr/>
        <a:lstStyle/>
        <a:p>
          <a:r>
            <a:rPr lang="en-IN" sz="1600" dirty="0"/>
            <a:t>D</a:t>
          </a:r>
        </a:p>
      </dgm:t>
    </dgm:pt>
    <dgm:pt modelId="{05F0FC5C-C2EF-4038-BC4E-FA198C806E58}" type="parTrans" cxnId="{5E4BF116-DAFC-41B7-B043-13428FB94066}">
      <dgm:prSet/>
      <dgm:spPr/>
      <dgm:t>
        <a:bodyPr/>
        <a:lstStyle/>
        <a:p>
          <a:endParaRPr lang="en-IN" sz="1600"/>
        </a:p>
      </dgm:t>
    </dgm:pt>
    <dgm:pt modelId="{205DFD30-F1C3-4149-A7D8-E274A38AAC0F}" type="sibTrans" cxnId="{5E4BF116-DAFC-41B7-B043-13428FB94066}">
      <dgm:prSet custT="1"/>
      <dgm:spPr/>
      <dgm:t>
        <a:bodyPr/>
        <a:lstStyle/>
        <a:p>
          <a:endParaRPr lang="en-IN" sz="1600"/>
        </a:p>
      </dgm:t>
    </dgm:pt>
    <dgm:pt modelId="{966B3743-7ACC-435C-B379-EC44340F7A63}">
      <dgm:prSet phldrT="[Text]" custT="1"/>
      <dgm:spPr/>
      <dgm:t>
        <a:bodyPr/>
        <a:lstStyle/>
        <a:p>
          <a:r>
            <a:rPr lang="en-IN" sz="1600" dirty="0"/>
            <a:t>E</a:t>
          </a:r>
        </a:p>
      </dgm:t>
    </dgm:pt>
    <dgm:pt modelId="{68DBA2CD-E54A-4444-8EDB-CBADEAFE8B19}" type="parTrans" cxnId="{A16BDEFF-0655-4023-892B-DE8312C689C8}">
      <dgm:prSet/>
      <dgm:spPr/>
      <dgm:t>
        <a:bodyPr/>
        <a:lstStyle/>
        <a:p>
          <a:endParaRPr lang="en-IN" sz="1600"/>
        </a:p>
      </dgm:t>
    </dgm:pt>
    <dgm:pt modelId="{5B05BC5C-7174-44F2-93E8-1A3332A4062F}" type="sibTrans" cxnId="{A16BDEFF-0655-4023-892B-DE8312C689C8}">
      <dgm:prSet custT="1"/>
      <dgm:spPr>
        <a:solidFill>
          <a:schemeClr val="accent2">
            <a:lumMod val="75000"/>
          </a:schemeClr>
        </a:solidFill>
      </dgm:spPr>
      <dgm:t>
        <a:bodyPr/>
        <a:lstStyle/>
        <a:p>
          <a:endParaRPr lang="en-IN" sz="1600"/>
        </a:p>
      </dgm:t>
    </dgm:pt>
    <dgm:pt modelId="{083B0D85-11DF-455A-9079-5D5E3DA2A792}">
      <dgm:prSet phldrT="[Text]" custT="1"/>
      <dgm:spPr/>
      <dgm:t>
        <a:bodyPr/>
        <a:lstStyle/>
        <a:p>
          <a:r>
            <a:rPr lang="en-IN" sz="1600" dirty="0"/>
            <a:t>A</a:t>
          </a:r>
        </a:p>
      </dgm:t>
    </dgm:pt>
    <dgm:pt modelId="{FE1DCF2D-6D72-4E72-8334-902C4F367A8B}" type="parTrans" cxnId="{B99AFB17-E9BB-4435-AB8A-A42666ACA943}">
      <dgm:prSet/>
      <dgm:spPr/>
      <dgm:t>
        <a:bodyPr/>
        <a:lstStyle/>
        <a:p>
          <a:endParaRPr lang="en-IN" sz="1600"/>
        </a:p>
      </dgm:t>
    </dgm:pt>
    <dgm:pt modelId="{662503EC-A4E4-4B1F-8620-8B923F184870}" type="sibTrans" cxnId="{B99AFB17-E9BB-4435-AB8A-A42666ACA943}">
      <dgm:prSet custT="1"/>
      <dgm:spPr/>
      <dgm:t>
        <a:bodyPr/>
        <a:lstStyle/>
        <a:p>
          <a:endParaRPr lang="en-IN" sz="1600"/>
        </a:p>
      </dgm:t>
    </dgm:pt>
    <dgm:pt modelId="{15762D56-EDDA-4E04-B6FA-6F3E58C5A8BC}" type="pres">
      <dgm:prSet presAssocID="{9465693E-C225-4C5D-8357-572366BF622B}" presName="cycle" presStyleCnt="0">
        <dgm:presLayoutVars>
          <dgm:dir/>
          <dgm:resizeHandles val="exact"/>
        </dgm:presLayoutVars>
      </dgm:prSet>
      <dgm:spPr/>
    </dgm:pt>
    <dgm:pt modelId="{EAD2F200-89CB-4FFB-8E32-6C8883BD4F45}" type="pres">
      <dgm:prSet presAssocID="{6471750E-36C0-4A7D-A07E-EB1ADD3F5B07}" presName="node" presStyleLbl="node1" presStyleIdx="0" presStyleCnt="5">
        <dgm:presLayoutVars>
          <dgm:bulletEnabled val="1"/>
        </dgm:presLayoutVars>
      </dgm:prSet>
      <dgm:spPr/>
    </dgm:pt>
    <dgm:pt modelId="{2E221ED1-B4E6-4926-B382-C548B4615638}" type="pres">
      <dgm:prSet presAssocID="{DAD596A7-897A-4684-BA35-8EC4F297CDC4}" presName="sibTrans" presStyleLbl="sibTrans2D1" presStyleIdx="0" presStyleCnt="5"/>
      <dgm:spPr/>
    </dgm:pt>
    <dgm:pt modelId="{0562DD6E-F10D-4FBF-84EC-937C2EC496F8}" type="pres">
      <dgm:prSet presAssocID="{DAD596A7-897A-4684-BA35-8EC4F297CDC4}" presName="connectorText" presStyleLbl="sibTrans2D1" presStyleIdx="0" presStyleCnt="5"/>
      <dgm:spPr/>
    </dgm:pt>
    <dgm:pt modelId="{C4D13D5B-AA2C-4B75-808B-1F2B8DCA72B2}" type="pres">
      <dgm:prSet presAssocID="{F2407867-0061-4E30-9992-19012871D79D}" presName="node" presStyleLbl="node1" presStyleIdx="1" presStyleCnt="5">
        <dgm:presLayoutVars>
          <dgm:bulletEnabled val="1"/>
        </dgm:presLayoutVars>
      </dgm:prSet>
      <dgm:spPr/>
    </dgm:pt>
    <dgm:pt modelId="{01D27086-B02D-42E1-B587-990B1266D7F6}" type="pres">
      <dgm:prSet presAssocID="{767BC558-C0F3-4650-B223-3778BA54BBC4}" presName="sibTrans" presStyleLbl="sibTrans2D1" presStyleIdx="1" presStyleCnt="5"/>
      <dgm:spPr/>
    </dgm:pt>
    <dgm:pt modelId="{D2984386-9715-4DA8-BB6A-43C2290BD91A}" type="pres">
      <dgm:prSet presAssocID="{767BC558-C0F3-4650-B223-3778BA54BBC4}" presName="connectorText" presStyleLbl="sibTrans2D1" presStyleIdx="1" presStyleCnt="5"/>
      <dgm:spPr/>
    </dgm:pt>
    <dgm:pt modelId="{214E28D7-3209-4670-8344-748876BE30F8}" type="pres">
      <dgm:prSet presAssocID="{B178E048-2C09-4C19-8B96-D5BF812DBE06}" presName="node" presStyleLbl="node1" presStyleIdx="2" presStyleCnt="5">
        <dgm:presLayoutVars>
          <dgm:bulletEnabled val="1"/>
        </dgm:presLayoutVars>
      </dgm:prSet>
      <dgm:spPr/>
    </dgm:pt>
    <dgm:pt modelId="{08824571-F16D-498A-A971-EB1FEA1EC3A1}" type="pres">
      <dgm:prSet presAssocID="{205DFD30-F1C3-4149-A7D8-E274A38AAC0F}" presName="sibTrans" presStyleLbl="sibTrans2D1" presStyleIdx="2" presStyleCnt="5"/>
      <dgm:spPr/>
    </dgm:pt>
    <dgm:pt modelId="{57FB9E5F-BC69-483A-AFBE-660283615575}" type="pres">
      <dgm:prSet presAssocID="{205DFD30-F1C3-4149-A7D8-E274A38AAC0F}" presName="connectorText" presStyleLbl="sibTrans2D1" presStyleIdx="2" presStyleCnt="5"/>
      <dgm:spPr/>
    </dgm:pt>
    <dgm:pt modelId="{8B3C255B-58E0-4CCB-8307-A96CB71CF8A4}" type="pres">
      <dgm:prSet presAssocID="{966B3743-7ACC-435C-B379-EC44340F7A63}" presName="node" presStyleLbl="node1" presStyleIdx="3" presStyleCnt="5">
        <dgm:presLayoutVars>
          <dgm:bulletEnabled val="1"/>
        </dgm:presLayoutVars>
      </dgm:prSet>
      <dgm:spPr/>
    </dgm:pt>
    <dgm:pt modelId="{523677FA-4526-4B8F-A227-25FBF888D712}" type="pres">
      <dgm:prSet presAssocID="{5B05BC5C-7174-44F2-93E8-1A3332A4062F}" presName="sibTrans" presStyleLbl="sibTrans2D1" presStyleIdx="3" presStyleCnt="5"/>
      <dgm:spPr/>
    </dgm:pt>
    <dgm:pt modelId="{8A12EBED-415D-4ED0-B131-D5B030C654D8}" type="pres">
      <dgm:prSet presAssocID="{5B05BC5C-7174-44F2-93E8-1A3332A4062F}" presName="connectorText" presStyleLbl="sibTrans2D1" presStyleIdx="3" presStyleCnt="5"/>
      <dgm:spPr/>
    </dgm:pt>
    <dgm:pt modelId="{570A7609-2A19-4478-B89E-E4F56DB61BC2}" type="pres">
      <dgm:prSet presAssocID="{083B0D85-11DF-455A-9079-5D5E3DA2A792}" presName="node" presStyleLbl="node1" presStyleIdx="4" presStyleCnt="5">
        <dgm:presLayoutVars>
          <dgm:bulletEnabled val="1"/>
        </dgm:presLayoutVars>
      </dgm:prSet>
      <dgm:spPr/>
    </dgm:pt>
    <dgm:pt modelId="{AF744A77-07CB-4620-BDE1-A148021F88AC}" type="pres">
      <dgm:prSet presAssocID="{662503EC-A4E4-4B1F-8620-8B923F184870}" presName="sibTrans" presStyleLbl="sibTrans2D1" presStyleIdx="4" presStyleCnt="5"/>
      <dgm:spPr/>
    </dgm:pt>
    <dgm:pt modelId="{B212D8C2-FB98-4892-81FC-C8E12B5FF99C}" type="pres">
      <dgm:prSet presAssocID="{662503EC-A4E4-4B1F-8620-8B923F184870}" presName="connectorText" presStyleLbl="sibTrans2D1" presStyleIdx="4" presStyleCnt="5"/>
      <dgm:spPr/>
    </dgm:pt>
  </dgm:ptLst>
  <dgm:cxnLst>
    <dgm:cxn modelId="{5E4BF116-DAFC-41B7-B043-13428FB94066}" srcId="{9465693E-C225-4C5D-8357-572366BF622B}" destId="{B178E048-2C09-4C19-8B96-D5BF812DBE06}" srcOrd="2" destOrd="0" parTransId="{05F0FC5C-C2EF-4038-BC4E-FA198C806E58}" sibTransId="{205DFD30-F1C3-4149-A7D8-E274A38AAC0F}"/>
    <dgm:cxn modelId="{B99AFB17-E9BB-4435-AB8A-A42666ACA943}" srcId="{9465693E-C225-4C5D-8357-572366BF622B}" destId="{083B0D85-11DF-455A-9079-5D5E3DA2A792}" srcOrd="4" destOrd="0" parTransId="{FE1DCF2D-6D72-4E72-8334-902C4F367A8B}" sibTransId="{662503EC-A4E4-4B1F-8620-8B923F184870}"/>
    <dgm:cxn modelId="{DEECF32B-36AD-4C45-A8F4-24A5E0F2EA41}" type="presOf" srcId="{966B3743-7ACC-435C-B379-EC44340F7A63}" destId="{8B3C255B-58E0-4CCB-8307-A96CB71CF8A4}" srcOrd="0" destOrd="0" presId="urn:microsoft.com/office/officeart/2005/8/layout/cycle2"/>
    <dgm:cxn modelId="{99798A5E-A11E-4DEB-BB20-B52CBB25C8E9}" srcId="{9465693E-C225-4C5D-8357-572366BF622B}" destId="{6471750E-36C0-4A7D-A07E-EB1ADD3F5B07}" srcOrd="0" destOrd="0" parTransId="{663287A5-31EB-4905-A84F-3884C7E77F90}" sibTransId="{DAD596A7-897A-4684-BA35-8EC4F297CDC4}"/>
    <dgm:cxn modelId="{0F9F5C44-606E-419E-A516-8D078B97B9C1}" type="presOf" srcId="{9465693E-C225-4C5D-8357-572366BF622B}" destId="{15762D56-EDDA-4E04-B6FA-6F3E58C5A8BC}" srcOrd="0" destOrd="0" presId="urn:microsoft.com/office/officeart/2005/8/layout/cycle2"/>
    <dgm:cxn modelId="{531D9044-B3C9-4298-BDF1-FC34604F6B27}" srcId="{9465693E-C225-4C5D-8357-572366BF622B}" destId="{F2407867-0061-4E30-9992-19012871D79D}" srcOrd="1" destOrd="0" parTransId="{5C42DC49-8A4F-40BD-BBD5-52C56329E91D}" sibTransId="{767BC558-C0F3-4650-B223-3778BA54BBC4}"/>
    <dgm:cxn modelId="{67A1FF45-FC1A-4E0B-AD37-F783B76A5D6E}" type="presOf" srcId="{5B05BC5C-7174-44F2-93E8-1A3332A4062F}" destId="{523677FA-4526-4B8F-A227-25FBF888D712}" srcOrd="0" destOrd="0" presId="urn:microsoft.com/office/officeart/2005/8/layout/cycle2"/>
    <dgm:cxn modelId="{34786346-DCBA-4D4D-90EE-9D93F9432047}" type="presOf" srcId="{083B0D85-11DF-455A-9079-5D5E3DA2A792}" destId="{570A7609-2A19-4478-B89E-E4F56DB61BC2}" srcOrd="0" destOrd="0" presId="urn:microsoft.com/office/officeart/2005/8/layout/cycle2"/>
    <dgm:cxn modelId="{A78C574F-C8B9-4D94-87EC-260823314995}" type="presOf" srcId="{DAD596A7-897A-4684-BA35-8EC4F297CDC4}" destId="{0562DD6E-F10D-4FBF-84EC-937C2EC496F8}" srcOrd="1" destOrd="0" presId="urn:microsoft.com/office/officeart/2005/8/layout/cycle2"/>
    <dgm:cxn modelId="{EC083353-58CE-45AF-825F-45E3171F0E30}" type="presOf" srcId="{767BC558-C0F3-4650-B223-3778BA54BBC4}" destId="{D2984386-9715-4DA8-BB6A-43C2290BD91A}" srcOrd="1" destOrd="0" presId="urn:microsoft.com/office/officeart/2005/8/layout/cycle2"/>
    <dgm:cxn modelId="{A805865A-9810-4CA7-8006-0B247678DA0A}" type="presOf" srcId="{205DFD30-F1C3-4149-A7D8-E274A38AAC0F}" destId="{08824571-F16D-498A-A971-EB1FEA1EC3A1}" srcOrd="0" destOrd="0" presId="urn:microsoft.com/office/officeart/2005/8/layout/cycle2"/>
    <dgm:cxn modelId="{4E5FDC7C-A407-429C-85BD-80DC5DA112B5}" type="presOf" srcId="{767BC558-C0F3-4650-B223-3778BA54BBC4}" destId="{01D27086-B02D-42E1-B587-990B1266D7F6}" srcOrd="0" destOrd="0" presId="urn:microsoft.com/office/officeart/2005/8/layout/cycle2"/>
    <dgm:cxn modelId="{CD8A7697-9096-4940-9D7B-011B30F2CC62}" type="presOf" srcId="{6471750E-36C0-4A7D-A07E-EB1ADD3F5B07}" destId="{EAD2F200-89CB-4FFB-8E32-6C8883BD4F45}" srcOrd="0" destOrd="0" presId="urn:microsoft.com/office/officeart/2005/8/layout/cycle2"/>
    <dgm:cxn modelId="{91C80C9C-7C6C-4F35-8443-4CFD7764F004}" type="presOf" srcId="{5B05BC5C-7174-44F2-93E8-1A3332A4062F}" destId="{8A12EBED-415D-4ED0-B131-D5B030C654D8}" srcOrd="1" destOrd="0" presId="urn:microsoft.com/office/officeart/2005/8/layout/cycle2"/>
    <dgm:cxn modelId="{3D4DC1AD-2396-4B34-9F64-D9B311585AD6}" type="presOf" srcId="{205DFD30-F1C3-4149-A7D8-E274A38AAC0F}" destId="{57FB9E5F-BC69-483A-AFBE-660283615575}" srcOrd="1" destOrd="0" presId="urn:microsoft.com/office/officeart/2005/8/layout/cycle2"/>
    <dgm:cxn modelId="{0B7F20AE-7246-4B0D-BB82-CEB61F1FBC14}" type="presOf" srcId="{F2407867-0061-4E30-9992-19012871D79D}" destId="{C4D13D5B-AA2C-4B75-808B-1F2B8DCA72B2}" srcOrd="0" destOrd="0" presId="urn:microsoft.com/office/officeart/2005/8/layout/cycle2"/>
    <dgm:cxn modelId="{0889EEB0-41FC-435D-A2E7-4D203E546C8D}" type="presOf" srcId="{DAD596A7-897A-4684-BA35-8EC4F297CDC4}" destId="{2E221ED1-B4E6-4926-B382-C548B4615638}" srcOrd="0" destOrd="0" presId="urn:microsoft.com/office/officeart/2005/8/layout/cycle2"/>
    <dgm:cxn modelId="{2AFEE7E5-4A4F-48AE-A4E5-CDD084B88BBA}" type="presOf" srcId="{662503EC-A4E4-4B1F-8620-8B923F184870}" destId="{B212D8C2-FB98-4892-81FC-C8E12B5FF99C}" srcOrd="1" destOrd="0" presId="urn:microsoft.com/office/officeart/2005/8/layout/cycle2"/>
    <dgm:cxn modelId="{DF1666ED-ABAA-4B3C-8243-0223DE4869C8}" type="presOf" srcId="{B178E048-2C09-4C19-8B96-D5BF812DBE06}" destId="{214E28D7-3209-4670-8344-748876BE30F8}" srcOrd="0" destOrd="0" presId="urn:microsoft.com/office/officeart/2005/8/layout/cycle2"/>
    <dgm:cxn modelId="{D3D44FF4-10F0-441F-BA06-B20F5FB34C25}" type="presOf" srcId="{662503EC-A4E4-4B1F-8620-8B923F184870}" destId="{AF744A77-07CB-4620-BDE1-A148021F88AC}" srcOrd="0" destOrd="0" presId="urn:microsoft.com/office/officeart/2005/8/layout/cycle2"/>
    <dgm:cxn modelId="{A16BDEFF-0655-4023-892B-DE8312C689C8}" srcId="{9465693E-C225-4C5D-8357-572366BF622B}" destId="{966B3743-7ACC-435C-B379-EC44340F7A63}" srcOrd="3" destOrd="0" parTransId="{68DBA2CD-E54A-4444-8EDB-CBADEAFE8B19}" sibTransId="{5B05BC5C-7174-44F2-93E8-1A3332A4062F}"/>
    <dgm:cxn modelId="{500F401D-92F2-4AAC-A732-6D7B1480EEFE}" type="presParOf" srcId="{15762D56-EDDA-4E04-B6FA-6F3E58C5A8BC}" destId="{EAD2F200-89CB-4FFB-8E32-6C8883BD4F45}" srcOrd="0" destOrd="0" presId="urn:microsoft.com/office/officeart/2005/8/layout/cycle2"/>
    <dgm:cxn modelId="{722AB097-F9CC-492D-ACE6-128588612D33}" type="presParOf" srcId="{15762D56-EDDA-4E04-B6FA-6F3E58C5A8BC}" destId="{2E221ED1-B4E6-4926-B382-C548B4615638}" srcOrd="1" destOrd="0" presId="urn:microsoft.com/office/officeart/2005/8/layout/cycle2"/>
    <dgm:cxn modelId="{7BBB5BB4-55FF-47CF-A236-323DF515E911}" type="presParOf" srcId="{2E221ED1-B4E6-4926-B382-C548B4615638}" destId="{0562DD6E-F10D-4FBF-84EC-937C2EC496F8}" srcOrd="0" destOrd="0" presId="urn:microsoft.com/office/officeart/2005/8/layout/cycle2"/>
    <dgm:cxn modelId="{EEBC8C52-C142-41EC-A32C-2B7B71BFFD8B}" type="presParOf" srcId="{15762D56-EDDA-4E04-B6FA-6F3E58C5A8BC}" destId="{C4D13D5B-AA2C-4B75-808B-1F2B8DCA72B2}" srcOrd="2" destOrd="0" presId="urn:microsoft.com/office/officeart/2005/8/layout/cycle2"/>
    <dgm:cxn modelId="{5EB33AB2-9CF8-4A10-9DBF-7A7F18EB60F7}" type="presParOf" srcId="{15762D56-EDDA-4E04-B6FA-6F3E58C5A8BC}" destId="{01D27086-B02D-42E1-B587-990B1266D7F6}" srcOrd="3" destOrd="0" presId="urn:microsoft.com/office/officeart/2005/8/layout/cycle2"/>
    <dgm:cxn modelId="{584B10C1-C917-4870-A838-90BE04E3052F}" type="presParOf" srcId="{01D27086-B02D-42E1-B587-990B1266D7F6}" destId="{D2984386-9715-4DA8-BB6A-43C2290BD91A}" srcOrd="0" destOrd="0" presId="urn:microsoft.com/office/officeart/2005/8/layout/cycle2"/>
    <dgm:cxn modelId="{FF55A2B2-7DF2-49A2-9C11-2C1FD15AD36B}" type="presParOf" srcId="{15762D56-EDDA-4E04-B6FA-6F3E58C5A8BC}" destId="{214E28D7-3209-4670-8344-748876BE30F8}" srcOrd="4" destOrd="0" presId="urn:microsoft.com/office/officeart/2005/8/layout/cycle2"/>
    <dgm:cxn modelId="{CC61B03D-9B0E-49AF-9D23-969F6CAE2904}" type="presParOf" srcId="{15762D56-EDDA-4E04-B6FA-6F3E58C5A8BC}" destId="{08824571-F16D-498A-A971-EB1FEA1EC3A1}" srcOrd="5" destOrd="0" presId="urn:microsoft.com/office/officeart/2005/8/layout/cycle2"/>
    <dgm:cxn modelId="{EFCF05AE-8E50-42D8-8DED-2598F4601F79}" type="presParOf" srcId="{08824571-F16D-498A-A971-EB1FEA1EC3A1}" destId="{57FB9E5F-BC69-483A-AFBE-660283615575}" srcOrd="0" destOrd="0" presId="urn:microsoft.com/office/officeart/2005/8/layout/cycle2"/>
    <dgm:cxn modelId="{F4AEADE0-3523-446D-801B-084BEAECE4C7}" type="presParOf" srcId="{15762D56-EDDA-4E04-B6FA-6F3E58C5A8BC}" destId="{8B3C255B-58E0-4CCB-8307-A96CB71CF8A4}" srcOrd="6" destOrd="0" presId="urn:microsoft.com/office/officeart/2005/8/layout/cycle2"/>
    <dgm:cxn modelId="{2BDD64F6-5A13-4521-BF57-66B6468604DC}" type="presParOf" srcId="{15762D56-EDDA-4E04-B6FA-6F3E58C5A8BC}" destId="{523677FA-4526-4B8F-A227-25FBF888D712}" srcOrd="7" destOrd="0" presId="urn:microsoft.com/office/officeart/2005/8/layout/cycle2"/>
    <dgm:cxn modelId="{EC37A947-20B7-4486-9D08-1E04FA21D496}" type="presParOf" srcId="{523677FA-4526-4B8F-A227-25FBF888D712}" destId="{8A12EBED-415D-4ED0-B131-D5B030C654D8}" srcOrd="0" destOrd="0" presId="urn:microsoft.com/office/officeart/2005/8/layout/cycle2"/>
    <dgm:cxn modelId="{10397072-FDC4-4F62-B281-ABC860CA7418}" type="presParOf" srcId="{15762D56-EDDA-4E04-B6FA-6F3E58C5A8BC}" destId="{570A7609-2A19-4478-B89E-E4F56DB61BC2}" srcOrd="8" destOrd="0" presId="urn:microsoft.com/office/officeart/2005/8/layout/cycle2"/>
    <dgm:cxn modelId="{17C60FE1-0AD3-40A6-85F7-2BBE21423EC6}" type="presParOf" srcId="{15762D56-EDDA-4E04-B6FA-6F3E58C5A8BC}" destId="{AF744A77-07CB-4620-BDE1-A148021F88AC}" srcOrd="9" destOrd="0" presId="urn:microsoft.com/office/officeart/2005/8/layout/cycle2"/>
    <dgm:cxn modelId="{A24777AB-E6B9-4249-8891-D926BE4D8658}" type="presParOf" srcId="{AF744A77-07CB-4620-BDE1-A148021F88AC}" destId="{B212D8C2-FB98-4892-81FC-C8E12B5FF99C}"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E6838-D862-430C-8665-07422733AC5B}">
      <dsp:nvSpPr>
        <dsp:cNvPr id="0" name=""/>
        <dsp:cNvSpPr/>
      </dsp:nvSpPr>
      <dsp:spPr>
        <a:xfrm>
          <a:off x="2193793" y="1496339"/>
          <a:ext cx="1828859" cy="1828859"/>
        </a:xfrm>
        <a:prstGeom prst="gear9">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a:latin typeface="Baskerville" panose="02020502070401020303" pitchFamily="18" charset="0"/>
              <a:ea typeface="Baskerville" panose="02020502070401020303" pitchFamily="18" charset="0"/>
            </a:rPr>
            <a:t>Artificial Intelligence</a:t>
          </a:r>
          <a:endParaRPr lang="en-GB" sz="1800" b="1" kern="1200" dirty="0">
            <a:latin typeface="Baskerville" panose="02020502070401020303" pitchFamily="18" charset="0"/>
            <a:ea typeface="Baskerville" panose="02020502070401020303" pitchFamily="18" charset="0"/>
          </a:endParaRPr>
        </a:p>
      </dsp:txBody>
      <dsp:txXfrm>
        <a:off x="2561475" y="1924740"/>
        <a:ext cx="1093495" cy="940072"/>
      </dsp:txXfrm>
    </dsp:sp>
    <dsp:sp modelId="{096DC6DA-825B-43E2-B0D2-AAF6420570DF}">
      <dsp:nvSpPr>
        <dsp:cNvPr id="0" name=""/>
        <dsp:cNvSpPr/>
      </dsp:nvSpPr>
      <dsp:spPr>
        <a:xfrm>
          <a:off x="1058484" y="1064063"/>
          <a:ext cx="1472571" cy="1330079"/>
        </a:xfrm>
        <a:prstGeom prst="gear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Baskerville" panose="02020502070401020303" pitchFamily="18" charset="0"/>
              <a:ea typeface="Baskerville" panose="02020502070401020303" pitchFamily="18" charset="0"/>
            </a:rPr>
            <a:t>Machine Learning</a:t>
          </a:r>
        </a:p>
      </dsp:txBody>
      <dsp:txXfrm>
        <a:off x="1414048" y="1400938"/>
        <a:ext cx="761443" cy="656329"/>
      </dsp:txXfrm>
    </dsp:sp>
    <dsp:sp modelId="{CCCD4103-2BB8-4AF9-A0B7-C3A3BCAC1D3F}">
      <dsp:nvSpPr>
        <dsp:cNvPr id="0" name=""/>
        <dsp:cNvSpPr/>
      </dsp:nvSpPr>
      <dsp:spPr>
        <a:xfrm rot="20700000">
          <a:off x="1853062" y="164754"/>
          <a:ext cx="1439873" cy="1266586"/>
        </a:xfrm>
        <a:prstGeom prst="gear6">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Baskerville" panose="02020502070401020303" pitchFamily="18" charset="0"/>
              <a:ea typeface="Baskerville" panose="02020502070401020303" pitchFamily="18" charset="0"/>
            </a:rPr>
            <a:t>Deep Learning</a:t>
          </a:r>
        </a:p>
      </dsp:txBody>
      <dsp:txXfrm rot="-20700000">
        <a:off x="2179147" y="432275"/>
        <a:ext cx="787704" cy="731543"/>
      </dsp:txXfrm>
    </dsp:sp>
    <dsp:sp modelId="{5A5AA7C5-E586-4CB5-A54C-A8E609D0E080}">
      <dsp:nvSpPr>
        <dsp:cNvPr id="0" name=""/>
        <dsp:cNvSpPr/>
      </dsp:nvSpPr>
      <dsp:spPr>
        <a:xfrm>
          <a:off x="2043860" y="1225620"/>
          <a:ext cx="2340940" cy="2340940"/>
        </a:xfrm>
        <a:prstGeom prst="circularArrow">
          <a:avLst>
            <a:gd name="adj1" fmla="val 4688"/>
            <a:gd name="adj2" fmla="val 299029"/>
            <a:gd name="adj3" fmla="val 2491203"/>
            <a:gd name="adj4" fmla="val 15916139"/>
            <a:gd name="adj5" fmla="val 5469"/>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EE0256-445D-45D2-8628-B0181E0168DB}">
      <dsp:nvSpPr>
        <dsp:cNvPr id="0" name=""/>
        <dsp:cNvSpPr/>
      </dsp:nvSpPr>
      <dsp:spPr>
        <a:xfrm>
          <a:off x="894175" y="773497"/>
          <a:ext cx="1700839" cy="1700839"/>
        </a:xfrm>
        <a:prstGeom prst="leftCircularArrow">
          <a:avLst>
            <a:gd name="adj1" fmla="val 6452"/>
            <a:gd name="adj2" fmla="val 429999"/>
            <a:gd name="adj3" fmla="val 10489124"/>
            <a:gd name="adj4" fmla="val 14837806"/>
            <a:gd name="adj5" fmla="val 7527"/>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F26DB76-C9C8-4897-B113-714D1D7B899E}">
      <dsp:nvSpPr>
        <dsp:cNvPr id="0" name=""/>
        <dsp:cNvSpPr/>
      </dsp:nvSpPr>
      <dsp:spPr>
        <a:xfrm>
          <a:off x="1573265" y="-135276"/>
          <a:ext cx="1833847" cy="1833847"/>
        </a:xfrm>
        <a:prstGeom prst="circularArrow">
          <a:avLst>
            <a:gd name="adj1" fmla="val 5984"/>
            <a:gd name="adj2" fmla="val 394124"/>
            <a:gd name="adj3" fmla="val 13313824"/>
            <a:gd name="adj4" fmla="val 10508221"/>
            <a:gd name="adj5" fmla="val 6981"/>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2C922-46A7-4EB3-AC3B-C5796B7CAEFC}">
      <dsp:nvSpPr>
        <dsp:cNvPr id="0" name=""/>
        <dsp:cNvSpPr/>
      </dsp:nvSpPr>
      <dsp:spPr>
        <a:xfrm>
          <a:off x="0" y="14537"/>
          <a:ext cx="11171738" cy="1263178"/>
        </a:xfrm>
        <a:prstGeom prst="roundRect">
          <a:avLst>
            <a:gd name="adj" fmla="val 10000"/>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05DBB6D-DA31-420B-AF04-2D0A4217ADCE}">
      <dsp:nvSpPr>
        <dsp:cNvPr id="0" name=""/>
        <dsp:cNvSpPr/>
      </dsp:nvSpPr>
      <dsp:spPr>
        <a:xfrm>
          <a:off x="382111" y="286916"/>
          <a:ext cx="694748" cy="6947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828201E-1D51-4D48-90DD-50EC3C143FD1}">
      <dsp:nvSpPr>
        <dsp:cNvPr id="0" name=""/>
        <dsp:cNvSpPr/>
      </dsp:nvSpPr>
      <dsp:spPr>
        <a:xfrm>
          <a:off x="1458971" y="2701"/>
          <a:ext cx="5027282" cy="1263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86" tIns="133686" rIns="133686" bIns="133686" numCol="1" spcCol="1270" anchor="ctr" anchorCtr="0">
          <a:noAutofit/>
        </a:bodyPr>
        <a:lstStyle/>
        <a:p>
          <a:pPr marL="0" lvl="0" indent="0" algn="l" defTabSz="711200">
            <a:lnSpc>
              <a:spcPct val="100000"/>
            </a:lnSpc>
            <a:spcBef>
              <a:spcPct val="0"/>
            </a:spcBef>
            <a:spcAft>
              <a:spcPct val="35000"/>
            </a:spcAft>
            <a:buNone/>
          </a:pPr>
          <a:r>
            <a:rPr lang="en-GB" sz="1600" b="1" kern="1200" dirty="0">
              <a:latin typeface="Baskerville" panose="02020502070401020303" pitchFamily="18" charset="0"/>
              <a:ea typeface="Baskerville" panose="02020502070401020303" pitchFamily="18" charset="0"/>
            </a:rPr>
            <a:t>Planning</a:t>
          </a:r>
        </a:p>
      </dsp:txBody>
      <dsp:txXfrm>
        <a:off x="1458971" y="2701"/>
        <a:ext cx="5027282" cy="1263178"/>
      </dsp:txXfrm>
    </dsp:sp>
    <dsp:sp modelId="{EC555B16-5DE8-41A6-BE03-7816E336E9CF}">
      <dsp:nvSpPr>
        <dsp:cNvPr id="0" name=""/>
        <dsp:cNvSpPr/>
      </dsp:nvSpPr>
      <dsp:spPr>
        <a:xfrm>
          <a:off x="5455620" y="27206"/>
          <a:ext cx="3066652" cy="1263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86" tIns="133686" rIns="133686" bIns="133686"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Baskerville" panose="02020502070401020303" pitchFamily="18" charset="0"/>
              <a:ea typeface="Baskerville" panose="02020502070401020303" pitchFamily="18" charset="0"/>
            </a:rPr>
            <a:t>Automated Data Collection and Risk Assessment using RPA</a:t>
          </a:r>
          <a:endParaRPr lang="en-GB" sz="1600" b="0" kern="1200" dirty="0">
            <a:latin typeface="Baskerville" panose="02020502070401020303" pitchFamily="18" charset="0"/>
            <a:ea typeface="Baskerville" panose="02020502070401020303" pitchFamily="18" charset="0"/>
          </a:endParaRPr>
        </a:p>
      </dsp:txBody>
      <dsp:txXfrm>
        <a:off x="5455620" y="27206"/>
        <a:ext cx="3066652" cy="1263178"/>
      </dsp:txXfrm>
    </dsp:sp>
    <dsp:sp modelId="{9CDD99E6-292F-486B-8445-66F10DF15983}">
      <dsp:nvSpPr>
        <dsp:cNvPr id="0" name=""/>
        <dsp:cNvSpPr/>
      </dsp:nvSpPr>
      <dsp:spPr>
        <a:xfrm>
          <a:off x="0" y="1581674"/>
          <a:ext cx="11171738" cy="1263178"/>
        </a:xfrm>
        <a:prstGeom prst="roundRect">
          <a:avLst>
            <a:gd name="adj" fmla="val 10000"/>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50EA3BD-CFAB-44A2-9333-B8A387AD698F}">
      <dsp:nvSpPr>
        <dsp:cNvPr id="0" name=""/>
        <dsp:cNvSpPr/>
      </dsp:nvSpPr>
      <dsp:spPr>
        <a:xfrm>
          <a:off x="382111" y="1865889"/>
          <a:ext cx="694748" cy="6947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546EEAA-0B3A-402F-AB59-79297E138271}">
      <dsp:nvSpPr>
        <dsp:cNvPr id="0" name=""/>
        <dsp:cNvSpPr/>
      </dsp:nvSpPr>
      <dsp:spPr>
        <a:xfrm>
          <a:off x="1458971" y="1581674"/>
          <a:ext cx="5027282" cy="1263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86" tIns="133686" rIns="133686" bIns="133686" numCol="1" spcCol="1270" anchor="ctr" anchorCtr="0">
          <a:noAutofit/>
        </a:bodyPr>
        <a:lstStyle/>
        <a:p>
          <a:pPr marL="0" lvl="0" indent="0" algn="l" defTabSz="711200">
            <a:lnSpc>
              <a:spcPct val="100000"/>
            </a:lnSpc>
            <a:spcBef>
              <a:spcPct val="0"/>
            </a:spcBef>
            <a:spcAft>
              <a:spcPct val="35000"/>
            </a:spcAft>
            <a:buNone/>
          </a:pPr>
          <a:r>
            <a:rPr lang="en-GB" sz="1600" b="1" kern="1200">
              <a:latin typeface="Baskerville" panose="02020502070401020303" pitchFamily="18" charset="0"/>
              <a:ea typeface="Baskerville" panose="02020502070401020303" pitchFamily="18" charset="0"/>
            </a:rPr>
            <a:t>Execution</a:t>
          </a:r>
          <a:endParaRPr lang="en-GB" sz="1600" b="1" kern="1200" dirty="0">
            <a:latin typeface="Baskerville" panose="02020502070401020303" pitchFamily="18" charset="0"/>
            <a:ea typeface="Baskerville" panose="02020502070401020303" pitchFamily="18" charset="0"/>
          </a:endParaRPr>
        </a:p>
      </dsp:txBody>
      <dsp:txXfrm>
        <a:off x="1458971" y="1581674"/>
        <a:ext cx="5027282" cy="1263178"/>
      </dsp:txXfrm>
    </dsp:sp>
    <dsp:sp modelId="{C7DBB83A-4777-4C36-BDDF-BE11F3F2B77D}">
      <dsp:nvSpPr>
        <dsp:cNvPr id="0" name=""/>
        <dsp:cNvSpPr/>
      </dsp:nvSpPr>
      <dsp:spPr>
        <a:xfrm>
          <a:off x="5542345" y="1623233"/>
          <a:ext cx="4048478" cy="1263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86" tIns="133686" rIns="133686" bIns="133686" numCol="1" spcCol="1270" anchor="ctr" anchorCtr="0">
          <a:noAutofit/>
        </a:bodyPr>
        <a:lstStyle/>
        <a:p>
          <a:pPr marL="0" lvl="0" indent="0" algn="l" defTabSz="711200">
            <a:lnSpc>
              <a:spcPct val="100000"/>
            </a:lnSpc>
            <a:spcBef>
              <a:spcPct val="0"/>
            </a:spcBef>
            <a:spcAft>
              <a:spcPct val="35000"/>
            </a:spcAft>
            <a:buNone/>
          </a:pPr>
          <a:r>
            <a:rPr lang="en-GB" sz="1600" b="0" kern="1200" dirty="0">
              <a:latin typeface="Baskerville" panose="02020502070401020303" pitchFamily="18" charset="0"/>
              <a:ea typeface="Baskerville" panose="02020502070401020303" pitchFamily="18" charset="0"/>
            </a:rPr>
            <a:t>Fraud Detection</a:t>
          </a:r>
        </a:p>
        <a:p>
          <a:pPr marL="0" lvl="0" indent="0" algn="l" defTabSz="711200">
            <a:lnSpc>
              <a:spcPct val="100000"/>
            </a:lnSpc>
            <a:spcBef>
              <a:spcPct val="0"/>
            </a:spcBef>
            <a:spcAft>
              <a:spcPct val="35000"/>
            </a:spcAft>
            <a:buNone/>
          </a:pPr>
          <a:r>
            <a:rPr lang="en-GB" sz="1600" b="0" kern="1200" dirty="0">
              <a:latin typeface="Baskerville" panose="02020502070401020303" pitchFamily="18" charset="0"/>
              <a:ea typeface="Baskerville" panose="02020502070401020303" pitchFamily="18" charset="0"/>
            </a:rPr>
            <a:t>Predictions about future risks</a:t>
          </a:r>
        </a:p>
        <a:p>
          <a:pPr marL="0" lvl="0" indent="0" algn="l" defTabSz="711200">
            <a:lnSpc>
              <a:spcPct val="100000"/>
            </a:lnSpc>
            <a:spcBef>
              <a:spcPct val="0"/>
            </a:spcBef>
            <a:spcAft>
              <a:spcPct val="35000"/>
            </a:spcAft>
            <a:buNone/>
          </a:pPr>
          <a:r>
            <a:rPr lang="en-GB" sz="1600" b="0" kern="1200" dirty="0">
              <a:latin typeface="Baskerville" panose="02020502070401020303" pitchFamily="18" charset="0"/>
              <a:ea typeface="Baskerville" panose="02020502070401020303" pitchFamily="18" charset="0"/>
            </a:rPr>
            <a:t>Automating manual tasks </a:t>
          </a:r>
        </a:p>
        <a:p>
          <a:pPr marL="0" lvl="0" indent="0" algn="l" defTabSz="711200">
            <a:lnSpc>
              <a:spcPct val="100000"/>
            </a:lnSpc>
            <a:spcBef>
              <a:spcPct val="0"/>
            </a:spcBef>
            <a:spcAft>
              <a:spcPct val="35000"/>
            </a:spcAft>
            <a:buNone/>
          </a:pPr>
          <a:r>
            <a:rPr lang="en-GB" sz="1600" b="0" kern="1200" dirty="0">
              <a:latin typeface="Baskerville" panose="02020502070401020303" pitchFamily="18" charset="0"/>
              <a:ea typeface="Baskerville" panose="02020502070401020303" pitchFamily="18" charset="0"/>
            </a:rPr>
            <a:t>Continuous Auditing</a:t>
          </a:r>
        </a:p>
      </dsp:txBody>
      <dsp:txXfrm>
        <a:off x="5542345" y="1623233"/>
        <a:ext cx="4048478" cy="1263178"/>
      </dsp:txXfrm>
    </dsp:sp>
    <dsp:sp modelId="{355D9D7A-8C09-4BA0-9609-C1663EF626FD}">
      <dsp:nvSpPr>
        <dsp:cNvPr id="0" name=""/>
        <dsp:cNvSpPr/>
      </dsp:nvSpPr>
      <dsp:spPr>
        <a:xfrm>
          <a:off x="0" y="3160648"/>
          <a:ext cx="11171738" cy="1263178"/>
        </a:xfrm>
        <a:prstGeom prst="roundRect">
          <a:avLst>
            <a:gd name="adj" fmla="val 10000"/>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F78FAA42-77A7-4FB2-8CE6-E0AE3E035EC6}">
      <dsp:nvSpPr>
        <dsp:cNvPr id="0" name=""/>
        <dsp:cNvSpPr/>
      </dsp:nvSpPr>
      <dsp:spPr>
        <a:xfrm>
          <a:off x="382111" y="3444863"/>
          <a:ext cx="694748" cy="6947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7A764D8-B35D-401C-A1EB-EAD16599A65D}">
      <dsp:nvSpPr>
        <dsp:cNvPr id="0" name=""/>
        <dsp:cNvSpPr/>
      </dsp:nvSpPr>
      <dsp:spPr>
        <a:xfrm>
          <a:off x="1458971" y="3160648"/>
          <a:ext cx="5027282" cy="1263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86" tIns="133686" rIns="133686" bIns="133686" numCol="1" spcCol="1270" anchor="ctr" anchorCtr="0">
          <a:noAutofit/>
        </a:bodyPr>
        <a:lstStyle/>
        <a:p>
          <a:pPr marL="0" lvl="0" indent="0" algn="l" defTabSz="711200">
            <a:lnSpc>
              <a:spcPct val="100000"/>
            </a:lnSpc>
            <a:spcBef>
              <a:spcPct val="0"/>
            </a:spcBef>
            <a:spcAft>
              <a:spcPct val="35000"/>
            </a:spcAft>
            <a:buNone/>
          </a:pPr>
          <a:r>
            <a:rPr lang="en-GB" sz="1600" b="1" kern="1200">
              <a:latin typeface="Baskerville" panose="02020502070401020303" pitchFamily="18" charset="0"/>
              <a:ea typeface="Baskerville" panose="02020502070401020303" pitchFamily="18" charset="0"/>
            </a:rPr>
            <a:t>Reporting </a:t>
          </a:r>
        </a:p>
        <a:p>
          <a:pPr marL="0" lvl="0" indent="0" algn="l" defTabSz="711200">
            <a:lnSpc>
              <a:spcPct val="100000"/>
            </a:lnSpc>
            <a:spcBef>
              <a:spcPct val="0"/>
            </a:spcBef>
            <a:spcAft>
              <a:spcPct val="35000"/>
            </a:spcAft>
            <a:buNone/>
          </a:pPr>
          <a:r>
            <a:rPr lang="en-GB" sz="1600" b="1" kern="1200">
              <a:latin typeface="Baskerville" panose="02020502070401020303" pitchFamily="18" charset="0"/>
              <a:ea typeface="Baskerville" panose="02020502070401020303" pitchFamily="18" charset="0"/>
            </a:rPr>
            <a:t>and Follow Up</a:t>
          </a:r>
          <a:endParaRPr lang="en-GB" sz="1600" b="1" kern="1200" dirty="0">
            <a:latin typeface="Baskerville" panose="02020502070401020303" pitchFamily="18" charset="0"/>
            <a:ea typeface="Baskerville" panose="02020502070401020303" pitchFamily="18" charset="0"/>
          </a:endParaRPr>
        </a:p>
      </dsp:txBody>
      <dsp:txXfrm>
        <a:off x="1458971" y="3160648"/>
        <a:ext cx="5027282" cy="1263178"/>
      </dsp:txXfrm>
    </dsp:sp>
    <dsp:sp modelId="{8C11EB97-92FB-4C8F-8C9A-2896F9B7F743}">
      <dsp:nvSpPr>
        <dsp:cNvPr id="0" name=""/>
        <dsp:cNvSpPr/>
      </dsp:nvSpPr>
      <dsp:spPr>
        <a:xfrm>
          <a:off x="5482342" y="3163349"/>
          <a:ext cx="2971519" cy="1263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86" tIns="133686" rIns="133686" bIns="133686" numCol="1" spcCol="1270" anchor="ctr" anchorCtr="0">
          <a:noAutofit/>
        </a:bodyPr>
        <a:lstStyle/>
        <a:p>
          <a:pPr marL="0" lvl="0" indent="0" algn="l" defTabSz="711200">
            <a:lnSpc>
              <a:spcPct val="100000"/>
            </a:lnSpc>
            <a:spcBef>
              <a:spcPct val="0"/>
            </a:spcBef>
            <a:spcAft>
              <a:spcPct val="35000"/>
            </a:spcAft>
            <a:buNone/>
          </a:pPr>
          <a:r>
            <a:rPr lang="en-GB" sz="1600" b="0" kern="1200" dirty="0">
              <a:latin typeface="Baskerville" panose="02020502070401020303" pitchFamily="18" charset="0"/>
              <a:ea typeface="Baskerville" panose="02020502070401020303" pitchFamily="18" charset="0"/>
            </a:rPr>
            <a:t>Intelligent Reporting of issues (predicting trends)</a:t>
          </a:r>
        </a:p>
        <a:p>
          <a:pPr marL="0" lvl="0" indent="0" algn="l" defTabSz="711200">
            <a:lnSpc>
              <a:spcPct val="100000"/>
            </a:lnSpc>
            <a:spcBef>
              <a:spcPct val="0"/>
            </a:spcBef>
            <a:spcAft>
              <a:spcPct val="35000"/>
            </a:spcAft>
            <a:buNone/>
          </a:pPr>
          <a:r>
            <a:rPr lang="en-GB" sz="1600" b="0" kern="1200" dirty="0">
              <a:latin typeface="Baskerville" panose="02020502070401020303" pitchFamily="18" charset="0"/>
              <a:ea typeface="Baskerville" panose="02020502070401020303" pitchFamily="18" charset="0"/>
            </a:rPr>
            <a:t>Automated collection and verification of responses</a:t>
          </a:r>
        </a:p>
      </dsp:txBody>
      <dsp:txXfrm>
        <a:off x="5482342" y="3163349"/>
        <a:ext cx="2971519" cy="1263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2F200-89CB-4FFB-8E32-6C8883BD4F45}">
      <dsp:nvSpPr>
        <dsp:cNvPr id="0" name=""/>
        <dsp:cNvSpPr/>
      </dsp:nvSpPr>
      <dsp:spPr>
        <a:xfrm>
          <a:off x="901898" y="304"/>
          <a:ext cx="528385" cy="52838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B</a:t>
          </a:r>
        </a:p>
      </dsp:txBody>
      <dsp:txXfrm>
        <a:off x="979278" y="77684"/>
        <a:ext cx="373625" cy="373625"/>
      </dsp:txXfrm>
    </dsp:sp>
    <dsp:sp modelId="{2E221ED1-B4E6-4926-B382-C548B4615638}">
      <dsp:nvSpPr>
        <dsp:cNvPr id="0" name=""/>
        <dsp:cNvSpPr/>
      </dsp:nvSpPr>
      <dsp:spPr>
        <a:xfrm rot="2160000">
          <a:off x="1413662" y="406347"/>
          <a:ext cx="140787" cy="178330"/>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a:p>
      </dsp:txBody>
      <dsp:txXfrm>
        <a:off x="1417695" y="429600"/>
        <a:ext cx="98551" cy="106998"/>
      </dsp:txXfrm>
    </dsp:sp>
    <dsp:sp modelId="{C4D13D5B-AA2C-4B75-808B-1F2B8DCA72B2}">
      <dsp:nvSpPr>
        <dsp:cNvPr id="0" name=""/>
        <dsp:cNvSpPr/>
      </dsp:nvSpPr>
      <dsp:spPr>
        <a:xfrm>
          <a:off x="1544276" y="467018"/>
          <a:ext cx="528385" cy="52838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C</a:t>
          </a:r>
        </a:p>
      </dsp:txBody>
      <dsp:txXfrm>
        <a:off x="1621656" y="544398"/>
        <a:ext cx="373625" cy="373625"/>
      </dsp:txXfrm>
    </dsp:sp>
    <dsp:sp modelId="{01D27086-B02D-42E1-B587-990B1266D7F6}">
      <dsp:nvSpPr>
        <dsp:cNvPr id="0" name=""/>
        <dsp:cNvSpPr/>
      </dsp:nvSpPr>
      <dsp:spPr>
        <a:xfrm rot="6480000">
          <a:off x="1616623" y="1015836"/>
          <a:ext cx="140787" cy="178330"/>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a:p>
      </dsp:txBody>
      <dsp:txXfrm rot="10800000">
        <a:off x="1644267" y="1031418"/>
        <a:ext cx="98551" cy="106998"/>
      </dsp:txXfrm>
    </dsp:sp>
    <dsp:sp modelId="{214E28D7-3209-4670-8344-748876BE30F8}">
      <dsp:nvSpPr>
        <dsp:cNvPr id="0" name=""/>
        <dsp:cNvSpPr/>
      </dsp:nvSpPr>
      <dsp:spPr>
        <a:xfrm>
          <a:off x="1298909" y="1222178"/>
          <a:ext cx="528385" cy="52838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D</a:t>
          </a:r>
        </a:p>
      </dsp:txBody>
      <dsp:txXfrm>
        <a:off x="1376289" y="1299558"/>
        <a:ext cx="373625" cy="373625"/>
      </dsp:txXfrm>
    </dsp:sp>
    <dsp:sp modelId="{08824571-F16D-498A-A971-EB1FEA1EC3A1}">
      <dsp:nvSpPr>
        <dsp:cNvPr id="0" name=""/>
        <dsp:cNvSpPr/>
      </dsp:nvSpPr>
      <dsp:spPr>
        <a:xfrm rot="10800000">
          <a:off x="1099682" y="1397206"/>
          <a:ext cx="140787" cy="178330"/>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a:p>
      </dsp:txBody>
      <dsp:txXfrm rot="10800000">
        <a:off x="1141918" y="1432872"/>
        <a:ext cx="98551" cy="106998"/>
      </dsp:txXfrm>
    </dsp:sp>
    <dsp:sp modelId="{8B3C255B-58E0-4CCB-8307-A96CB71CF8A4}">
      <dsp:nvSpPr>
        <dsp:cNvPr id="0" name=""/>
        <dsp:cNvSpPr/>
      </dsp:nvSpPr>
      <dsp:spPr>
        <a:xfrm>
          <a:off x="504887" y="1222178"/>
          <a:ext cx="528385" cy="52838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E</a:t>
          </a:r>
        </a:p>
      </dsp:txBody>
      <dsp:txXfrm>
        <a:off x="582267" y="1299558"/>
        <a:ext cx="373625" cy="373625"/>
      </dsp:txXfrm>
    </dsp:sp>
    <dsp:sp modelId="{523677FA-4526-4B8F-A227-25FBF888D712}">
      <dsp:nvSpPr>
        <dsp:cNvPr id="0" name=""/>
        <dsp:cNvSpPr/>
      </dsp:nvSpPr>
      <dsp:spPr>
        <a:xfrm rot="15120000">
          <a:off x="577234" y="1023415"/>
          <a:ext cx="140787" cy="178330"/>
        </a:xfrm>
        <a:prstGeom prst="rightArrow">
          <a:avLst>
            <a:gd name="adj1" fmla="val 60000"/>
            <a:gd name="adj2" fmla="val 5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a:p>
      </dsp:txBody>
      <dsp:txXfrm rot="10800000">
        <a:off x="604878" y="1079165"/>
        <a:ext cx="98551" cy="106998"/>
      </dsp:txXfrm>
    </dsp:sp>
    <dsp:sp modelId="{570A7609-2A19-4478-B89E-E4F56DB61BC2}">
      <dsp:nvSpPr>
        <dsp:cNvPr id="0" name=""/>
        <dsp:cNvSpPr/>
      </dsp:nvSpPr>
      <dsp:spPr>
        <a:xfrm>
          <a:off x="259521" y="467018"/>
          <a:ext cx="528385" cy="52838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A</a:t>
          </a:r>
        </a:p>
      </dsp:txBody>
      <dsp:txXfrm>
        <a:off x="336901" y="544398"/>
        <a:ext cx="373625" cy="373625"/>
      </dsp:txXfrm>
    </dsp:sp>
    <dsp:sp modelId="{AF744A77-07CB-4620-BDE1-A148021F88AC}">
      <dsp:nvSpPr>
        <dsp:cNvPr id="0" name=""/>
        <dsp:cNvSpPr/>
      </dsp:nvSpPr>
      <dsp:spPr>
        <a:xfrm rot="19440000">
          <a:off x="771285" y="411031"/>
          <a:ext cx="140787" cy="178330"/>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a:p>
      </dsp:txBody>
      <dsp:txXfrm>
        <a:off x="775318" y="459110"/>
        <a:ext cx="98551" cy="106998"/>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DD34D-AC88-41CF-B9F5-CE9A60E28078}" type="datetimeFigureOut">
              <a:rPr lang="en-IN" smtClean="0"/>
              <a:t>04-03-2024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98C32-5C52-4C0D-8D16-168EB19164D8}" type="slidenum">
              <a:rPr lang="en-IN" smtClean="0"/>
              <a:t>‹#›</a:t>
            </a:fld>
            <a:endParaRPr lang="en-IN"/>
          </a:p>
        </p:txBody>
      </p:sp>
    </p:spTree>
    <p:extLst>
      <p:ext uri="{BB962C8B-B14F-4D97-AF65-F5344CB8AC3E}">
        <p14:creationId xmlns:p14="http://schemas.microsoft.com/office/powerpoint/2010/main" val="238500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3D98C32-5C52-4C0D-8D16-168EB19164D8}" type="slidenum">
              <a:rPr lang="en-IN" smtClean="0"/>
              <a:t>3</a:t>
            </a:fld>
            <a:endParaRPr lang="en-IN"/>
          </a:p>
        </p:txBody>
      </p:sp>
    </p:spTree>
    <p:extLst>
      <p:ext uri="{BB962C8B-B14F-4D97-AF65-F5344CB8AC3E}">
        <p14:creationId xmlns:p14="http://schemas.microsoft.com/office/powerpoint/2010/main" val="25995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9:notes"/>
          <p:cNvSpPr txBox="1">
            <a:spLocks noGrp="1"/>
          </p:cNvSpPr>
          <p:nvPr>
            <p:ph type="body" idx="1"/>
          </p:nvPr>
        </p:nvSpPr>
        <p:spPr>
          <a:xfrm>
            <a:off x="777240" y="4777560"/>
            <a:ext cx="6217560" cy="452592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dirty="0"/>
              <a:t>Therefore to ensure that ethical and responsible AI systems are being used for public service delivery , audit of AI systems is required.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Auditors can perform these tasks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To prepare </a:t>
            </a:r>
            <a:r>
              <a:rPr lang="en-US" dirty="0" err="1"/>
              <a:t>ourseleves</a:t>
            </a:r>
            <a:r>
              <a:rPr lang="en-US" dirty="0"/>
              <a:t> for audit of AI systems, we need to start adopting AI in audit. </a:t>
            </a:r>
            <a:endParaRPr dirty="0"/>
          </a:p>
        </p:txBody>
      </p:sp>
      <p:sp>
        <p:nvSpPr>
          <p:cNvPr id="309" name="Google Shape;309;p9:notes"/>
          <p:cNvSpPr>
            <a:spLocks noGrp="1" noRot="1" noChangeAspect="1"/>
          </p:cNvSpPr>
          <p:nvPr>
            <p:ph type="sldImg" idx="2"/>
          </p:nvPr>
        </p:nvSpPr>
        <p:spPr>
          <a:xfrm>
            <a:off x="533400" y="763588"/>
            <a:ext cx="6704013" cy="3771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02474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3/4/2024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224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3/4/2024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77380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3/4/2024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63108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r>
              <a:rPr lang="en-US"/>
              <a:t>SAI-INDIA</a:t>
            </a:r>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6963BB3B-650B-3943-A311-66877C05EBDC}" type="slidenum">
              <a:rPr lang="en-US" smtClean="0"/>
              <a:t>‹#›</a:t>
            </a:fld>
            <a:endParaRPr lang="en-US"/>
          </a:p>
        </p:txBody>
      </p:sp>
    </p:spTree>
    <p:extLst>
      <p:ext uri="{BB962C8B-B14F-4D97-AF65-F5344CB8AC3E}">
        <p14:creationId xmlns:p14="http://schemas.microsoft.com/office/powerpoint/2010/main" val="2836651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6963BB3B-650B-3943-A311-66877C05EBDC}" type="slidenum">
              <a:rPr lang="en-US" smtClean="0"/>
              <a:t>‹#›</a:t>
            </a:fld>
            <a:endParaRPr lang="en-US"/>
          </a:p>
        </p:txBody>
      </p:sp>
      <p:grpSp>
        <p:nvGrpSpPr>
          <p:cNvPr id="7" name="Group 6">
            <a:extLst>
              <a:ext uri="{FF2B5EF4-FFF2-40B4-BE49-F238E27FC236}">
                <a16:creationId xmlns:a16="http://schemas.microsoft.com/office/drawing/2014/main" id="{9042B492-D933-4E84-3C3F-77F6BE967A53}"/>
              </a:ext>
            </a:extLst>
          </p:cNvPr>
          <p:cNvGrpSpPr/>
          <p:nvPr userDrawn="1"/>
        </p:nvGrpSpPr>
        <p:grpSpPr>
          <a:xfrm>
            <a:off x="83127" y="134751"/>
            <a:ext cx="961902" cy="944088"/>
            <a:chOff x="219684" y="71252"/>
            <a:chExt cx="961902" cy="944088"/>
          </a:xfrm>
        </p:grpSpPr>
        <p:sp>
          <p:nvSpPr>
            <p:cNvPr id="8" name="Rounded Rectangle 7">
              <a:extLst>
                <a:ext uri="{FF2B5EF4-FFF2-40B4-BE49-F238E27FC236}">
                  <a16:creationId xmlns:a16="http://schemas.microsoft.com/office/drawing/2014/main" id="{5D13E3D1-9B2C-D156-9D56-5325BECFE7DC}"/>
                </a:ext>
              </a:extLst>
            </p:cNvPr>
            <p:cNvSpPr/>
            <p:nvPr/>
          </p:nvSpPr>
          <p:spPr>
            <a:xfrm>
              <a:off x="219684" y="71252"/>
              <a:ext cx="961902" cy="944088"/>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gradFill>
                  <a:gsLst>
                    <a:gs pos="21000">
                      <a:srgbClr val="53575C"/>
                    </a:gs>
                    <a:gs pos="88000">
                      <a:srgbClr val="C5C7CA"/>
                    </a:gs>
                  </a:gsLst>
                  <a:lin ang="5400000"/>
                </a:gradFill>
              </a:endParaRPr>
            </a:p>
          </p:txBody>
        </p:sp>
        <p:pic>
          <p:nvPicPr>
            <p:cNvPr id="9" name="Google Shape;74;p1" descr="logo">
              <a:extLst>
                <a:ext uri="{FF2B5EF4-FFF2-40B4-BE49-F238E27FC236}">
                  <a16:creationId xmlns:a16="http://schemas.microsoft.com/office/drawing/2014/main" id="{34AF212F-744D-A859-C9DE-9D50BFDB619A}"/>
                </a:ext>
              </a:extLst>
            </p:cNvPr>
            <p:cNvPicPr preferRelativeResize="0"/>
            <p:nvPr/>
          </p:nvPicPr>
          <p:blipFill rotWithShape="1">
            <a:blip r:embed="rId2"/>
            <a:stretch/>
          </p:blipFill>
          <p:spPr>
            <a:xfrm>
              <a:off x="351609" y="89065"/>
              <a:ext cx="698052" cy="823130"/>
            </a:xfrm>
            <a:prstGeom prst="rect">
              <a:avLst/>
            </a:prstGeom>
            <a:noFill/>
          </p:spPr>
        </p:pic>
      </p:grpSp>
    </p:spTree>
    <p:extLst>
      <p:ext uri="{BB962C8B-B14F-4D97-AF65-F5344CB8AC3E}">
        <p14:creationId xmlns:p14="http://schemas.microsoft.com/office/powerpoint/2010/main" val="443472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6963BB3B-650B-3943-A311-66877C05EBDC}" type="slidenum">
              <a:rPr lang="en-US" smtClean="0"/>
              <a:t>‹#›</a:t>
            </a:fld>
            <a:endParaRPr lang="en-US"/>
          </a:p>
        </p:txBody>
      </p:sp>
    </p:spTree>
    <p:extLst>
      <p:ext uri="{BB962C8B-B14F-4D97-AF65-F5344CB8AC3E}">
        <p14:creationId xmlns:p14="http://schemas.microsoft.com/office/powerpoint/2010/main" val="336534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6963BB3B-650B-3943-A311-66877C05EBDC}" type="slidenum">
              <a:rPr lang="en-US" smtClean="0"/>
              <a:t>‹#›</a:t>
            </a:fld>
            <a:endParaRPr lang="en-US"/>
          </a:p>
        </p:txBody>
      </p:sp>
    </p:spTree>
    <p:extLst>
      <p:ext uri="{BB962C8B-B14F-4D97-AF65-F5344CB8AC3E}">
        <p14:creationId xmlns:p14="http://schemas.microsoft.com/office/powerpoint/2010/main" val="1644694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6963BB3B-650B-3943-A311-66877C05EBDC}" type="slidenum">
              <a:rPr lang="en-US" smtClean="0"/>
              <a:t>‹#›</a:t>
            </a:fld>
            <a:endParaRPr lang="en-US"/>
          </a:p>
        </p:txBody>
      </p:sp>
    </p:spTree>
    <p:extLst>
      <p:ext uri="{BB962C8B-B14F-4D97-AF65-F5344CB8AC3E}">
        <p14:creationId xmlns:p14="http://schemas.microsoft.com/office/powerpoint/2010/main" val="669915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6963BB3B-650B-3943-A311-66877C05EBDC}" type="slidenum">
              <a:rPr lang="en-US" smtClean="0"/>
              <a:t>‹#›</a:t>
            </a:fld>
            <a:endParaRPr lang="en-US"/>
          </a:p>
        </p:txBody>
      </p:sp>
    </p:spTree>
    <p:extLst>
      <p:ext uri="{BB962C8B-B14F-4D97-AF65-F5344CB8AC3E}">
        <p14:creationId xmlns:p14="http://schemas.microsoft.com/office/powerpoint/2010/main" val="334722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6963BB3B-650B-3943-A311-66877C05EBDC}" type="slidenum">
              <a:rPr lang="en-US" smtClean="0"/>
              <a:t>‹#›</a:t>
            </a:fld>
            <a:endParaRPr lang="en-US"/>
          </a:p>
        </p:txBody>
      </p:sp>
    </p:spTree>
    <p:extLst>
      <p:ext uri="{BB962C8B-B14F-4D97-AF65-F5344CB8AC3E}">
        <p14:creationId xmlns:p14="http://schemas.microsoft.com/office/powerpoint/2010/main" val="2606193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6963BB3B-650B-3943-A311-66877C05EBDC}" type="slidenum">
              <a:rPr lang="en-US" smtClean="0"/>
              <a:t>‹#›</a:t>
            </a:fld>
            <a:endParaRPr lang="en-US"/>
          </a:p>
        </p:txBody>
      </p:sp>
    </p:spTree>
    <p:extLst>
      <p:ext uri="{BB962C8B-B14F-4D97-AF65-F5344CB8AC3E}">
        <p14:creationId xmlns:p14="http://schemas.microsoft.com/office/powerpoint/2010/main" val="2325082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3/4/2024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11125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GB"/>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6963BB3B-650B-3943-A311-66877C05EBDC}" type="slidenum">
              <a:rPr lang="en-US" smtClean="0"/>
              <a:t>‹#›</a:t>
            </a:fld>
            <a:endParaRPr lang="en-US"/>
          </a:p>
        </p:txBody>
      </p:sp>
    </p:spTree>
    <p:extLst>
      <p:ext uri="{BB962C8B-B14F-4D97-AF65-F5344CB8AC3E}">
        <p14:creationId xmlns:p14="http://schemas.microsoft.com/office/powerpoint/2010/main" val="2124219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6963BB3B-650B-3943-A311-66877C05EBDC}" type="slidenum">
              <a:rPr lang="en-US" smtClean="0"/>
              <a:t>‹#›</a:t>
            </a:fld>
            <a:endParaRPr lang="en-US"/>
          </a:p>
        </p:txBody>
      </p:sp>
    </p:spTree>
    <p:extLst>
      <p:ext uri="{BB962C8B-B14F-4D97-AF65-F5344CB8AC3E}">
        <p14:creationId xmlns:p14="http://schemas.microsoft.com/office/powerpoint/2010/main" val="243368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GB"/>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610C78B3-8670-7A4D-8585-5AEC02DE4B58}" type="datetimeFigureOut">
              <a:rPr lang="en-US" smtClean="0"/>
              <a:t>2/22/2024</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6963BB3B-650B-3943-A311-66877C05EBDC}" type="slidenum">
              <a:rPr lang="en-US" smtClean="0"/>
              <a:t>‹#›</a:t>
            </a:fld>
            <a:endParaRPr lang="en-US"/>
          </a:p>
        </p:txBody>
      </p:sp>
    </p:spTree>
    <p:extLst>
      <p:ext uri="{BB962C8B-B14F-4D97-AF65-F5344CB8AC3E}">
        <p14:creationId xmlns:p14="http://schemas.microsoft.com/office/powerpoint/2010/main" val="345981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3/4/2024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72256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3/4/2024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69921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3/4/2024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00289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3/4/2024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7687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3/4/2024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23618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3/4/2024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9845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3/4/2024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30812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0.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200" spc="70">
                <a:solidFill>
                  <a:schemeClr val="tx1">
                    <a:tint val="75000"/>
                  </a:schemeClr>
                </a:solidFill>
              </a:defRPr>
            </a:lvl1pPr>
          </a:lstStyle>
          <a:p>
            <a:fld id="{02AC24A9-CCB6-4F8D-B8DB-C2F3692CFA5A}" type="datetimeFigureOut">
              <a:rPr lang="en-US" smtClean="0"/>
              <a:t>3/4/2024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200" spc="7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200" spc="7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88927671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4400" kern="1200" spc="13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spc="12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spc="12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spc="12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spc="12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spc="12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610C78B3-8670-7A4D-8585-5AEC02DE4B58}" type="datetimeFigureOut">
              <a:rPr lang="en-US" smtClean="0"/>
              <a:t>2/22/2024</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6963BB3B-650B-3943-A311-66877C05EBDC}"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8408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svg"/><Relationship Id="rId7" Type="http://schemas.openxmlformats.org/officeDocument/2006/relationships/diagramColors" Target="../diagrams/colors3.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3.xml"/><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4.png"/><Relationship Id="rId10" Type="http://schemas.openxmlformats.org/officeDocument/2006/relationships/image" Target="../media/image50.png"/><Relationship Id="rId4" Type="http://schemas.openxmlformats.org/officeDocument/2006/relationships/image" Target="../media/image33.png"/><Relationship Id="rId9" Type="http://schemas.openxmlformats.org/officeDocument/2006/relationships/slide" Target="slide140.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D85FEA-9A2E-14F3-CD90-5671C81C0477}"/>
              </a:ext>
            </a:extLst>
          </p:cNvPr>
          <p:cNvSpPr>
            <a:spLocks noGrp="1"/>
          </p:cNvSpPr>
          <p:nvPr>
            <p:ph type="ctrTitle"/>
          </p:nvPr>
        </p:nvSpPr>
        <p:spPr>
          <a:xfrm>
            <a:off x="7848600" y="1122363"/>
            <a:ext cx="4023360" cy="3204134"/>
          </a:xfrm>
        </p:spPr>
        <p:txBody>
          <a:bodyPr anchor="b">
            <a:normAutofit/>
          </a:bodyPr>
          <a:lstStyle/>
          <a:p>
            <a:r>
              <a:rPr lang="en-IN" sz="4100">
                <a:solidFill>
                  <a:schemeClr val="bg1"/>
                </a:solidFill>
              </a:rPr>
              <a:t>Role of Artificial Intelligence in Performance Audit</a:t>
            </a:r>
          </a:p>
        </p:txBody>
      </p:sp>
      <p:sp>
        <p:nvSpPr>
          <p:cNvPr id="3" name="Subtitle 2">
            <a:extLst>
              <a:ext uri="{FF2B5EF4-FFF2-40B4-BE49-F238E27FC236}">
                <a16:creationId xmlns:a16="http://schemas.microsoft.com/office/drawing/2014/main" id="{8613BB65-6B04-A3C8-5484-96A1F72C3529}"/>
              </a:ext>
            </a:extLst>
          </p:cNvPr>
          <p:cNvSpPr>
            <a:spLocks noGrp="1"/>
          </p:cNvSpPr>
          <p:nvPr>
            <p:ph type="subTitle" idx="1"/>
          </p:nvPr>
        </p:nvSpPr>
        <p:spPr>
          <a:xfrm>
            <a:off x="7848600" y="4872922"/>
            <a:ext cx="4023360" cy="1208141"/>
          </a:xfrm>
        </p:spPr>
        <p:txBody>
          <a:bodyPr>
            <a:normAutofit/>
          </a:bodyPr>
          <a:lstStyle/>
          <a:p>
            <a:r>
              <a:rPr lang="en-IN" sz="2000" dirty="0">
                <a:solidFill>
                  <a:schemeClr val="bg1"/>
                </a:solidFill>
              </a:rPr>
              <a:t>Presented by:</a:t>
            </a:r>
          </a:p>
          <a:p>
            <a:r>
              <a:rPr lang="en-IN" sz="2000" dirty="0">
                <a:solidFill>
                  <a:schemeClr val="bg1"/>
                </a:solidFill>
              </a:rPr>
              <a:t>SAI, India</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oogle Shape;74;p1" descr="logo">
            <a:extLst>
              <a:ext uri="{FF2B5EF4-FFF2-40B4-BE49-F238E27FC236}">
                <a16:creationId xmlns:a16="http://schemas.microsoft.com/office/drawing/2014/main" id="{9B47D2C8-91D9-F592-D669-494FB5B64358}"/>
              </a:ext>
            </a:extLst>
          </p:cNvPr>
          <p:cNvPicPr preferRelativeResize="0"/>
          <p:nvPr/>
        </p:nvPicPr>
        <p:blipFill rotWithShape="1">
          <a:blip r:embed="rId4">
            <a:alphaModFix/>
          </a:blip>
          <a:srcRect/>
          <a:stretch/>
        </p:blipFill>
        <p:spPr>
          <a:xfrm>
            <a:off x="23343" y="12553"/>
            <a:ext cx="870282" cy="889720"/>
          </a:xfrm>
          <a:prstGeom prst="rect">
            <a:avLst/>
          </a:prstGeom>
          <a:noFill/>
          <a:ln>
            <a:noFill/>
          </a:ln>
        </p:spPr>
      </p:pic>
      <p:pic>
        <p:nvPicPr>
          <p:cNvPr id="10" name="Video 8" title="3D net animation">
            <a:hlinkClick r:id="" action="ppaction://media"/>
            <a:extLst>
              <a:ext uri="{FF2B5EF4-FFF2-40B4-BE49-F238E27FC236}">
                <a16:creationId xmlns:a16="http://schemas.microsoft.com/office/drawing/2014/main" id="{3DF8EE6E-F68B-ED0C-272F-239EA76A86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18725"/>
            <a:ext cx="7767205" cy="5158670"/>
          </a:xfrm>
          <a:prstGeom prst="rect">
            <a:avLst/>
          </a:prstGeom>
        </p:spPr>
      </p:pic>
    </p:spTree>
    <p:extLst>
      <p:ext uri="{BB962C8B-B14F-4D97-AF65-F5344CB8AC3E}">
        <p14:creationId xmlns:p14="http://schemas.microsoft.com/office/powerpoint/2010/main" val="395060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84" fill="hold"/>
                                        <p:tgtEl>
                                          <p:spTgt spid="10"/>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repeatCount="indefinite" fill="hold" display="0">
                  <p:stCondLst>
                    <p:cond delay="indefinite"/>
                  </p:st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0A399-45D5-D384-A78D-D6C64C784E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3D0C7F-7595-3F43-1D27-009614BFD38E}"/>
              </a:ext>
            </a:extLst>
          </p:cNvPr>
          <p:cNvSpPr>
            <a:spLocks noGrp="1"/>
          </p:cNvSpPr>
          <p:nvPr>
            <p:ph type="title"/>
          </p:nvPr>
        </p:nvSpPr>
        <p:spPr/>
        <p:txBody>
          <a:bodyPr>
            <a:normAutofit fontScale="90000"/>
          </a:bodyPr>
          <a:lstStyle/>
          <a:p>
            <a:r>
              <a:rPr lang="en-IN" dirty="0"/>
              <a:t>Case 2 - Detection of Collusion in Government Procurement</a:t>
            </a:r>
          </a:p>
        </p:txBody>
      </p:sp>
      <p:sp>
        <p:nvSpPr>
          <p:cNvPr id="6" name="TextBox 5">
            <a:extLst>
              <a:ext uri="{FF2B5EF4-FFF2-40B4-BE49-F238E27FC236}">
                <a16:creationId xmlns:a16="http://schemas.microsoft.com/office/drawing/2014/main" id="{E25DD485-D572-DECC-4363-C23EE3719DB8}"/>
              </a:ext>
            </a:extLst>
          </p:cNvPr>
          <p:cNvSpPr txBox="1"/>
          <p:nvPr/>
        </p:nvSpPr>
        <p:spPr>
          <a:xfrm>
            <a:off x="509146" y="4623433"/>
            <a:ext cx="1704109" cy="369332"/>
          </a:xfrm>
          <a:prstGeom prst="rect">
            <a:avLst/>
          </a:prstGeom>
          <a:noFill/>
        </p:spPr>
        <p:txBody>
          <a:bodyPr wrap="square" rtlCol="0">
            <a:spAutoFit/>
          </a:bodyPr>
          <a:lstStyle/>
          <a:p>
            <a:r>
              <a:rPr lang="en-IN" b="1" dirty="0"/>
              <a:t>Solution</a:t>
            </a:r>
          </a:p>
        </p:txBody>
      </p:sp>
      <p:sp>
        <p:nvSpPr>
          <p:cNvPr id="7" name="TextBox 6">
            <a:extLst>
              <a:ext uri="{FF2B5EF4-FFF2-40B4-BE49-F238E27FC236}">
                <a16:creationId xmlns:a16="http://schemas.microsoft.com/office/drawing/2014/main" id="{9608E7C7-860A-59F6-A56E-1222C78914BE}"/>
              </a:ext>
            </a:extLst>
          </p:cNvPr>
          <p:cNvSpPr txBox="1"/>
          <p:nvPr/>
        </p:nvSpPr>
        <p:spPr>
          <a:xfrm>
            <a:off x="415636" y="5023941"/>
            <a:ext cx="5024004" cy="1815882"/>
          </a:xfrm>
          <a:prstGeom prst="rect">
            <a:avLst/>
          </a:prstGeom>
          <a:noFill/>
        </p:spPr>
        <p:txBody>
          <a:bodyPr wrap="square" rtlCol="0">
            <a:spAutoFit/>
          </a:bodyPr>
          <a:lstStyle/>
          <a:p>
            <a:pPr algn="just"/>
            <a:r>
              <a:rPr lang="en-GB" sz="1600" dirty="0"/>
              <a:t>The bid data was converted into graph with nodes and edges. Further, required weights were also allocated to these edges according to the number of tenders in which the bidders have participated together. Plotting this graph object we were able to detect connections between each of the bidders in the procurement system.</a:t>
            </a:r>
            <a:endParaRPr lang="en-IN" sz="1600" dirty="0"/>
          </a:p>
        </p:txBody>
      </p:sp>
      <p:sp>
        <p:nvSpPr>
          <p:cNvPr id="11" name="TextBox 10">
            <a:extLst>
              <a:ext uri="{FF2B5EF4-FFF2-40B4-BE49-F238E27FC236}">
                <a16:creationId xmlns:a16="http://schemas.microsoft.com/office/drawing/2014/main" id="{8882BF0A-4E47-C750-4400-436584C762C7}"/>
              </a:ext>
            </a:extLst>
          </p:cNvPr>
          <p:cNvSpPr txBox="1"/>
          <p:nvPr/>
        </p:nvSpPr>
        <p:spPr>
          <a:xfrm>
            <a:off x="8189771" y="4535333"/>
            <a:ext cx="2554468" cy="369332"/>
          </a:xfrm>
          <a:prstGeom prst="rect">
            <a:avLst/>
          </a:prstGeom>
          <a:noFill/>
        </p:spPr>
        <p:txBody>
          <a:bodyPr wrap="square" rtlCol="0">
            <a:spAutoFit/>
          </a:bodyPr>
          <a:lstStyle/>
          <a:p>
            <a:r>
              <a:rPr lang="en-IN" b="1" dirty="0"/>
              <a:t>Outcome</a:t>
            </a:r>
          </a:p>
        </p:txBody>
      </p:sp>
      <p:pic>
        <p:nvPicPr>
          <p:cNvPr id="4" name="Picture 3" descr="A colorful circle with arrows pointing to the map&#10;&#10;Description automatically generated with medium confidence">
            <a:extLst>
              <a:ext uri="{FF2B5EF4-FFF2-40B4-BE49-F238E27FC236}">
                <a16:creationId xmlns:a16="http://schemas.microsoft.com/office/drawing/2014/main" id="{1C801F6E-A361-8977-029C-D41D974B6139}"/>
              </a:ext>
            </a:extLst>
          </p:cNvPr>
          <p:cNvPicPr>
            <a:picLocks noChangeAspect="1"/>
          </p:cNvPicPr>
          <p:nvPr/>
        </p:nvPicPr>
        <p:blipFill rotWithShape="1">
          <a:blip r:embed="rId2">
            <a:extLst>
              <a:ext uri="{28A0092B-C50C-407E-A947-70E740481C1C}">
                <a14:useLocalDpi xmlns:a14="http://schemas.microsoft.com/office/drawing/2010/main" val="0"/>
              </a:ext>
            </a:extLst>
          </a:blip>
          <a:srcRect l="1238" t="1662" b="2048"/>
          <a:stretch/>
        </p:blipFill>
        <p:spPr>
          <a:xfrm>
            <a:off x="2685187" y="1569027"/>
            <a:ext cx="7102182" cy="2966306"/>
          </a:xfrm>
          <a:prstGeom prst="rect">
            <a:avLst/>
          </a:prstGeom>
        </p:spPr>
      </p:pic>
      <p:sp>
        <p:nvSpPr>
          <p:cNvPr id="3" name="TextBox 2">
            <a:extLst>
              <a:ext uri="{FF2B5EF4-FFF2-40B4-BE49-F238E27FC236}">
                <a16:creationId xmlns:a16="http://schemas.microsoft.com/office/drawing/2014/main" id="{1D54AC72-B3C4-9067-71E6-10D44D2EA200}"/>
              </a:ext>
            </a:extLst>
          </p:cNvPr>
          <p:cNvSpPr txBox="1"/>
          <p:nvPr/>
        </p:nvSpPr>
        <p:spPr>
          <a:xfrm>
            <a:off x="6464531" y="4992765"/>
            <a:ext cx="5024004" cy="584775"/>
          </a:xfrm>
          <a:prstGeom prst="rect">
            <a:avLst/>
          </a:prstGeom>
          <a:noFill/>
        </p:spPr>
        <p:txBody>
          <a:bodyPr wrap="square" rtlCol="0">
            <a:spAutoFit/>
          </a:bodyPr>
          <a:lstStyle/>
          <a:p>
            <a:pPr algn="just"/>
            <a:r>
              <a:rPr lang="en-GB" sz="1600" dirty="0"/>
              <a:t>484 bidders were identified who were participating together for more than 500 tenders.</a:t>
            </a:r>
            <a:endParaRPr lang="en-IN" sz="1600" dirty="0"/>
          </a:p>
        </p:txBody>
      </p:sp>
    </p:spTree>
    <p:extLst>
      <p:ext uri="{BB962C8B-B14F-4D97-AF65-F5344CB8AC3E}">
        <p14:creationId xmlns:p14="http://schemas.microsoft.com/office/powerpoint/2010/main" val="1235565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98B1D-D353-780D-2385-60649ADD3410}"/>
              </a:ext>
            </a:extLst>
          </p:cNvPr>
          <p:cNvSpPr>
            <a:spLocks noGrp="1"/>
          </p:cNvSpPr>
          <p:nvPr>
            <p:ph type="title"/>
          </p:nvPr>
        </p:nvSpPr>
        <p:spPr/>
        <p:txBody>
          <a:bodyPr>
            <a:normAutofit fontScale="90000"/>
          </a:bodyPr>
          <a:lstStyle/>
          <a:p>
            <a:r>
              <a:rPr lang="en-IN" dirty="0"/>
              <a:t>Case 3 - Use of AI in Identifying Circular Trading Transactions in Taxation</a:t>
            </a:r>
          </a:p>
        </p:txBody>
      </p:sp>
      <p:pic>
        <p:nvPicPr>
          <p:cNvPr id="5" name="Content Placeholder 4" descr="Tax with solid fill">
            <a:extLst>
              <a:ext uri="{FF2B5EF4-FFF2-40B4-BE49-F238E27FC236}">
                <a16:creationId xmlns:a16="http://schemas.microsoft.com/office/drawing/2014/main" id="{6EA37F33-83B1-339B-5CD7-B73BE00EE48B}"/>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0805" y="3018557"/>
            <a:ext cx="1153390" cy="936223"/>
          </a:xfrm>
        </p:spPr>
      </p:pic>
      <p:sp>
        <p:nvSpPr>
          <p:cNvPr id="6" name="TextBox 5">
            <a:extLst>
              <a:ext uri="{FF2B5EF4-FFF2-40B4-BE49-F238E27FC236}">
                <a16:creationId xmlns:a16="http://schemas.microsoft.com/office/drawing/2014/main" id="{A4E514C5-0B40-10E9-FE87-26EE0F32DE6F}"/>
              </a:ext>
            </a:extLst>
          </p:cNvPr>
          <p:cNvSpPr txBox="1"/>
          <p:nvPr/>
        </p:nvSpPr>
        <p:spPr>
          <a:xfrm>
            <a:off x="2244430" y="4413826"/>
            <a:ext cx="1704109" cy="369332"/>
          </a:xfrm>
          <a:prstGeom prst="rect">
            <a:avLst/>
          </a:prstGeom>
          <a:noFill/>
        </p:spPr>
        <p:txBody>
          <a:bodyPr wrap="square" rtlCol="0">
            <a:spAutoFit/>
          </a:bodyPr>
          <a:lstStyle/>
          <a:p>
            <a:r>
              <a:rPr lang="en-IN" b="1" dirty="0"/>
              <a:t>Objective</a:t>
            </a:r>
          </a:p>
        </p:txBody>
      </p:sp>
      <p:sp>
        <p:nvSpPr>
          <p:cNvPr id="7" name="TextBox 6">
            <a:extLst>
              <a:ext uri="{FF2B5EF4-FFF2-40B4-BE49-F238E27FC236}">
                <a16:creationId xmlns:a16="http://schemas.microsoft.com/office/drawing/2014/main" id="{F3D27DDD-56ED-83F2-1314-93CBAA058903}"/>
              </a:ext>
            </a:extLst>
          </p:cNvPr>
          <p:cNvSpPr txBox="1"/>
          <p:nvPr/>
        </p:nvSpPr>
        <p:spPr>
          <a:xfrm>
            <a:off x="1205345" y="4935675"/>
            <a:ext cx="3532910" cy="1477328"/>
          </a:xfrm>
          <a:prstGeom prst="rect">
            <a:avLst/>
          </a:prstGeom>
          <a:noFill/>
        </p:spPr>
        <p:txBody>
          <a:bodyPr wrap="square" rtlCol="0">
            <a:spAutoFit/>
          </a:bodyPr>
          <a:lstStyle/>
          <a:p>
            <a:pPr algn="just"/>
            <a:r>
              <a:rPr lang="en-IN" dirty="0"/>
              <a:t>To provide a reasonable assurance that the </a:t>
            </a:r>
            <a:r>
              <a:rPr lang="en-GB" dirty="0"/>
              <a:t>E-Waybill mechanism is effective in protecting revenue interest of Government</a:t>
            </a:r>
            <a:endParaRPr lang="en-IN" dirty="0"/>
          </a:p>
        </p:txBody>
      </p:sp>
      <p:graphicFrame>
        <p:nvGraphicFramePr>
          <p:cNvPr id="10" name="Diagram 9">
            <a:extLst>
              <a:ext uri="{FF2B5EF4-FFF2-40B4-BE49-F238E27FC236}">
                <a16:creationId xmlns:a16="http://schemas.microsoft.com/office/drawing/2014/main" id="{6607A2FB-8FE5-2264-B61C-C2BFC91CBD23}"/>
              </a:ext>
            </a:extLst>
          </p:cNvPr>
          <p:cNvGraphicFramePr/>
          <p:nvPr>
            <p:extLst>
              <p:ext uri="{D42A27DB-BD31-4B8C-83A1-F6EECF244321}">
                <p14:modId xmlns:p14="http://schemas.microsoft.com/office/powerpoint/2010/main" val="3953429432"/>
              </p:ext>
            </p:extLst>
          </p:nvPr>
        </p:nvGraphicFramePr>
        <p:xfrm>
          <a:off x="6978072" y="2298054"/>
          <a:ext cx="2332183" cy="1750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8CA6368A-FC90-0C25-AA92-EABB0A183680}"/>
              </a:ext>
            </a:extLst>
          </p:cNvPr>
          <p:cNvSpPr txBox="1"/>
          <p:nvPr/>
        </p:nvSpPr>
        <p:spPr>
          <a:xfrm>
            <a:off x="7032921" y="4413826"/>
            <a:ext cx="2554468" cy="369332"/>
          </a:xfrm>
          <a:prstGeom prst="rect">
            <a:avLst/>
          </a:prstGeom>
          <a:noFill/>
        </p:spPr>
        <p:txBody>
          <a:bodyPr wrap="square" rtlCol="0">
            <a:spAutoFit/>
          </a:bodyPr>
          <a:lstStyle/>
          <a:p>
            <a:r>
              <a:rPr lang="en-IN" b="1" dirty="0"/>
              <a:t>Problem Statement</a:t>
            </a:r>
          </a:p>
        </p:txBody>
      </p:sp>
      <p:sp>
        <p:nvSpPr>
          <p:cNvPr id="12" name="TextBox 11">
            <a:extLst>
              <a:ext uri="{FF2B5EF4-FFF2-40B4-BE49-F238E27FC236}">
                <a16:creationId xmlns:a16="http://schemas.microsoft.com/office/drawing/2014/main" id="{6FF8DB79-B746-9ACA-96A2-8F7DDF064604}"/>
              </a:ext>
            </a:extLst>
          </p:cNvPr>
          <p:cNvSpPr txBox="1"/>
          <p:nvPr/>
        </p:nvSpPr>
        <p:spPr>
          <a:xfrm>
            <a:off x="6361011" y="5002594"/>
            <a:ext cx="4757261" cy="1754326"/>
          </a:xfrm>
          <a:prstGeom prst="rect">
            <a:avLst/>
          </a:prstGeom>
          <a:noFill/>
        </p:spPr>
        <p:txBody>
          <a:bodyPr wrap="square" rtlCol="0">
            <a:spAutoFit/>
          </a:bodyPr>
          <a:lstStyle/>
          <a:p>
            <a:pPr algn="just"/>
            <a:r>
              <a:rPr lang="en-GB" dirty="0"/>
              <a:t>Circular trading normally is used to issue fake invoices in transactions among multiple parties without actual supply of goods. </a:t>
            </a:r>
            <a:endParaRPr lang="en-GB" dirty="0">
              <a:solidFill>
                <a:schemeClr val="accent2">
                  <a:lumMod val="75000"/>
                </a:schemeClr>
              </a:solidFill>
            </a:endParaRPr>
          </a:p>
          <a:p>
            <a:pPr algn="just"/>
            <a:r>
              <a:rPr lang="en-GB" dirty="0"/>
              <a:t>Complexity of detecting multiple relations hidden in the data set.</a:t>
            </a:r>
            <a:r>
              <a:rPr lang="en-GB" dirty="0">
                <a:solidFill>
                  <a:schemeClr val="accent2">
                    <a:lumMod val="75000"/>
                  </a:schemeClr>
                </a:solidFill>
              </a:rPr>
              <a:t> </a:t>
            </a:r>
            <a:endParaRPr lang="en-IN" dirty="0"/>
          </a:p>
        </p:txBody>
      </p:sp>
    </p:spTree>
    <p:extLst>
      <p:ext uri="{BB962C8B-B14F-4D97-AF65-F5344CB8AC3E}">
        <p14:creationId xmlns:p14="http://schemas.microsoft.com/office/powerpoint/2010/main" val="264298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Graphic spid="10" grpId="0">
        <p:bldAsOne/>
      </p:bldGraphic>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6A4B7-148E-6D38-942E-59C1866B9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BF494-960B-561E-76BA-5513189689C2}"/>
              </a:ext>
            </a:extLst>
          </p:cNvPr>
          <p:cNvSpPr>
            <a:spLocks noGrp="1"/>
          </p:cNvSpPr>
          <p:nvPr>
            <p:ph type="title"/>
          </p:nvPr>
        </p:nvSpPr>
        <p:spPr/>
        <p:txBody>
          <a:bodyPr>
            <a:normAutofit fontScale="90000"/>
          </a:bodyPr>
          <a:lstStyle/>
          <a:p>
            <a:r>
              <a:rPr lang="en-IN" dirty="0"/>
              <a:t>Use of AI in Identifying Circular Trading Transactions in Taxation</a:t>
            </a:r>
          </a:p>
        </p:txBody>
      </p:sp>
      <p:sp>
        <p:nvSpPr>
          <p:cNvPr id="6" name="TextBox 5">
            <a:extLst>
              <a:ext uri="{FF2B5EF4-FFF2-40B4-BE49-F238E27FC236}">
                <a16:creationId xmlns:a16="http://schemas.microsoft.com/office/drawing/2014/main" id="{E4C26F89-7597-3BE5-D823-B94163D03DA6}"/>
              </a:ext>
            </a:extLst>
          </p:cNvPr>
          <p:cNvSpPr txBox="1"/>
          <p:nvPr/>
        </p:nvSpPr>
        <p:spPr>
          <a:xfrm>
            <a:off x="2122510" y="4057418"/>
            <a:ext cx="1704109" cy="369332"/>
          </a:xfrm>
          <a:prstGeom prst="rect">
            <a:avLst/>
          </a:prstGeom>
          <a:noFill/>
        </p:spPr>
        <p:txBody>
          <a:bodyPr wrap="square" rtlCol="0">
            <a:spAutoFit/>
          </a:bodyPr>
          <a:lstStyle/>
          <a:p>
            <a:r>
              <a:rPr lang="en-IN" b="1" dirty="0"/>
              <a:t>Solution</a:t>
            </a:r>
          </a:p>
        </p:txBody>
      </p:sp>
      <p:sp>
        <p:nvSpPr>
          <p:cNvPr id="7" name="TextBox 6">
            <a:extLst>
              <a:ext uri="{FF2B5EF4-FFF2-40B4-BE49-F238E27FC236}">
                <a16:creationId xmlns:a16="http://schemas.microsoft.com/office/drawing/2014/main" id="{8D64BF05-FDD4-ADC7-57BE-7BB74BAD5B60}"/>
              </a:ext>
            </a:extLst>
          </p:cNvPr>
          <p:cNvSpPr txBox="1"/>
          <p:nvPr/>
        </p:nvSpPr>
        <p:spPr>
          <a:xfrm>
            <a:off x="915209" y="4555034"/>
            <a:ext cx="4265469" cy="1754326"/>
          </a:xfrm>
          <a:prstGeom prst="rect">
            <a:avLst/>
          </a:prstGeom>
          <a:noFill/>
        </p:spPr>
        <p:txBody>
          <a:bodyPr wrap="square" rtlCol="0">
            <a:spAutoFit/>
          </a:bodyPr>
          <a:lstStyle/>
          <a:p>
            <a:pPr algn="just"/>
            <a:r>
              <a:rPr lang="en-GB" dirty="0"/>
              <a:t>Using AI Algorithms, specific types of circular transactions with up to 8 iterations were identified. The model was trained and tested on the selected E-Way Bill data set (around 75,000 records) related to Taxation in India.</a:t>
            </a:r>
            <a:endParaRPr lang="en-IN" dirty="0"/>
          </a:p>
        </p:txBody>
      </p:sp>
      <p:sp>
        <p:nvSpPr>
          <p:cNvPr id="11" name="TextBox 10">
            <a:extLst>
              <a:ext uri="{FF2B5EF4-FFF2-40B4-BE49-F238E27FC236}">
                <a16:creationId xmlns:a16="http://schemas.microsoft.com/office/drawing/2014/main" id="{99DB4B4B-435D-BAFC-93C1-EC89152F6261}"/>
              </a:ext>
            </a:extLst>
          </p:cNvPr>
          <p:cNvSpPr txBox="1"/>
          <p:nvPr/>
        </p:nvSpPr>
        <p:spPr>
          <a:xfrm>
            <a:off x="7939009" y="3999051"/>
            <a:ext cx="2554468" cy="369332"/>
          </a:xfrm>
          <a:prstGeom prst="rect">
            <a:avLst/>
          </a:prstGeom>
          <a:noFill/>
        </p:spPr>
        <p:txBody>
          <a:bodyPr wrap="square" rtlCol="0">
            <a:spAutoFit/>
          </a:bodyPr>
          <a:lstStyle/>
          <a:p>
            <a:r>
              <a:rPr lang="en-IN" b="1" dirty="0"/>
              <a:t>Outcome</a:t>
            </a:r>
          </a:p>
        </p:txBody>
      </p:sp>
      <p:sp>
        <p:nvSpPr>
          <p:cNvPr id="12" name="TextBox 11">
            <a:extLst>
              <a:ext uri="{FF2B5EF4-FFF2-40B4-BE49-F238E27FC236}">
                <a16:creationId xmlns:a16="http://schemas.microsoft.com/office/drawing/2014/main" id="{3933E77F-1D1B-8E1F-7AD3-4E04D310A5CA}"/>
              </a:ext>
            </a:extLst>
          </p:cNvPr>
          <p:cNvSpPr txBox="1"/>
          <p:nvPr/>
        </p:nvSpPr>
        <p:spPr>
          <a:xfrm>
            <a:off x="6662001" y="4560254"/>
            <a:ext cx="4757261" cy="646331"/>
          </a:xfrm>
          <a:prstGeom prst="rect">
            <a:avLst/>
          </a:prstGeom>
          <a:noFill/>
        </p:spPr>
        <p:txBody>
          <a:bodyPr wrap="square" rtlCol="0">
            <a:spAutoFit/>
          </a:bodyPr>
          <a:lstStyle/>
          <a:p>
            <a:pPr algn="ctr"/>
            <a:r>
              <a:rPr lang="en-IN" dirty="0"/>
              <a:t>A total of 322 different circular path trading was noticed in the selected data set .</a:t>
            </a:r>
          </a:p>
        </p:txBody>
      </p:sp>
      <p:pic>
        <p:nvPicPr>
          <p:cNvPr id="9" name="Graphic 8" descr="Internet Of Things with solid fill">
            <a:extLst>
              <a:ext uri="{FF2B5EF4-FFF2-40B4-BE49-F238E27FC236}">
                <a16:creationId xmlns:a16="http://schemas.microsoft.com/office/drawing/2014/main" id="{21DF61BA-5540-87AD-452E-2B2A39D4F5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72140" y="2753994"/>
            <a:ext cx="914400" cy="914400"/>
          </a:xfrm>
          <a:prstGeom prst="rect">
            <a:avLst/>
          </a:prstGeom>
        </p:spPr>
      </p:pic>
      <p:pic>
        <p:nvPicPr>
          <p:cNvPr id="4" name="Picture 3" descr="A clipboard with a check mark&#10;&#10;Description automatically generated">
            <a:extLst>
              <a:ext uri="{FF2B5EF4-FFF2-40B4-BE49-F238E27FC236}">
                <a16:creationId xmlns:a16="http://schemas.microsoft.com/office/drawing/2014/main" id="{0BDA8B51-3E64-8C20-C939-F6E405CF2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929" y="2526981"/>
            <a:ext cx="1071562" cy="1141413"/>
          </a:xfrm>
          <a:prstGeom prst="rect">
            <a:avLst/>
          </a:prstGeom>
        </p:spPr>
      </p:pic>
    </p:spTree>
    <p:extLst>
      <p:ext uri="{BB962C8B-B14F-4D97-AF65-F5344CB8AC3E}">
        <p14:creationId xmlns:p14="http://schemas.microsoft.com/office/powerpoint/2010/main" val="3385232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C9FB8-6F07-7D95-C14E-8A6DFA271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9B233-2DC7-42EE-BC3A-F505F2A489A9}"/>
              </a:ext>
            </a:extLst>
          </p:cNvPr>
          <p:cNvSpPr>
            <a:spLocks noGrp="1"/>
          </p:cNvSpPr>
          <p:nvPr>
            <p:ph type="title"/>
          </p:nvPr>
        </p:nvSpPr>
        <p:spPr/>
        <p:txBody>
          <a:bodyPr>
            <a:normAutofit/>
          </a:bodyPr>
          <a:lstStyle/>
          <a:p>
            <a:r>
              <a:rPr lang="en-IN" dirty="0"/>
              <a:t>Audit of Artificial Intelligence</a:t>
            </a:r>
          </a:p>
        </p:txBody>
      </p:sp>
      <p:sp>
        <p:nvSpPr>
          <p:cNvPr id="61" name="Google Shape;311;p9">
            <a:extLst>
              <a:ext uri="{FF2B5EF4-FFF2-40B4-BE49-F238E27FC236}">
                <a16:creationId xmlns:a16="http://schemas.microsoft.com/office/drawing/2014/main" id="{6DC41659-DD04-A8EE-545A-998C47FC426E}"/>
              </a:ext>
            </a:extLst>
          </p:cNvPr>
          <p:cNvSpPr/>
          <p:nvPr/>
        </p:nvSpPr>
        <p:spPr>
          <a:xfrm>
            <a:off x="2856959" y="2250127"/>
            <a:ext cx="6817646" cy="631135"/>
          </a:xfrm>
          <a:prstGeom prst="rect">
            <a:avLst/>
          </a:prstGeom>
          <a:solidFill>
            <a:srgbClr val="FFFFFF"/>
          </a:solidFill>
          <a:ln w="19050" cap="flat" cmpd="sng">
            <a:solidFill>
              <a:srgbClr val="727272"/>
            </a:solidFill>
            <a:prstDash val="solid"/>
            <a:miter lim="8000"/>
            <a:headEnd type="none" w="sm" len="sm"/>
            <a:tailEnd type="none" w="sm" len="sm"/>
          </a:ln>
        </p:spPr>
        <p:txBody>
          <a:bodyPr spcFirstLastPara="1" wrap="square" lIns="548625" tIns="66675" rIns="54000" bIns="66675" anchor="ctr" anchorCtr="0">
            <a:noAutofit/>
          </a:bodyPr>
          <a:lstStyle/>
          <a:p>
            <a:pPr marL="0" marR="0" lvl="0" indent="0" defTabSz="914400" eaLnBrk="1" fontAlgn="auto" latinLnBrk="0" hangingPunct="1">
              <a:lnSpc>
                <a:spcPct val="106000"/>
              </a:lnSpc>
              <a:spcBef>
                <a:spcPts val="0"/>
              </a:spcBef>
              <a:spcAft>
                <a:spcPts val="0"/>
              </a:spcAft>
              <a:buClr>
                <a:srgbClr val="000000"/>
              </a:buClr>
              <a:buSzPts val="2400"/>
              <a:buFontTx/>
              <a:buNone/>
              <a:tabLst/>
              <a:defRPr/>
            </a:pPr>
            <a:r>
              <a:rPr kumimoji="0" lang="en-IN" sz="2000" b="0" i="0" u="none" strike="noStrike" kern="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Calibri"/>
                <a:sym typeface="Calibri"/>
              </a:rPr>
              <a:t>Analysing AI associated risks and impacts</a:t>
            </a:r>
            <a:endParaRPr kumimoji="0" sz="2000" b="0" i="0" u="none" strike="noStrike" kern="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Arial"/>
              <a:sym typeface="Arial"/>
            </a:endParaRPr>
          </a:p>
        </p:txBody>
      </p:sp>
      <p:sp>
        <p:nvSpPr>
          <p:cNvPr id="62" name="Google Shape;314;p9">
            <a:extLst>
              <a:ext uri="{FF2B5EF4-FFF2-40B4-BE49-F238E27FC236}">
                <a16:creationId xmlns:a16="http://schemas.microsoft.com/office/drawing/2014/main" id="{4BCFC5C9-7EDA-4143-000C-AE07863023A8}"/>
              </a:ext>
            </a:extLst>
          </p:cNvPr>
          <p:cNvSpPr/>
          <p:nvPr/>
        </p:nvSpPr>
        <p:spPr>
          <a:xfrm>
            <a:off x="2856957" y="4332443"/>
            <a:ext cx="6818731" cy="639629"/>
          </a:xfrm>
          <a:prstGeom prst="rect">
            <a:avLst/>
          </a:prstGeom>
          <a:solidFill>
            <a:srgbClr val="FFFFFF"/>
          </a:solidFill>
          <a:ln w="19050" cap="flat" cmpd="sng">
            <a:solidFill>
              <a:srgbClr val="727272"/>
            </a:solidFill>
            <a:prstDash val="solid"/>
            <a:miter lim="8000"/>
            <a:headEnd type="none" w="sm" len="sm"/>
            <a:tailEnd type="none" w="sm" len="sm"/>
          </a:ln>
        </p:spPr>
        <p:txBody>
          <a:bodyPr spcFirstLastPara="1" wrap="square" lIns="548625" tIns="66675" rIns="54000" bIns="66675" anchor="ctr" anchorCtr="0">
            <a:noAutofit/>
          </a:bodyPr>
          <a:lstStyle/>
          <a:p>
            <a:pPr marL="0" marR="0" lvl="0" indent="0" defTabSz="914400" eaLnBrk="1" fontAlgn="auto" latinLnBrk="0" hangingPunct="1">
              <a:lnSpc>
                <a:spcPct val="106000"/>
              </a:lnSpc>
              <a:spcBef>
                <a:spcPts val="0"/>
              </a:spcBef>
              <a:spcAft>
                <a:spcPts val="0"/>
              </a:spcAft>
              <a:buClr>
                <a:srgbClr val="000000"/>
              </a:buClr>
              <a:buSzPts val="2400"/>
              <a:buFontTx/>
              <a:buNone/>
              <a:tabLst/>
              <a:defRPr/>
            </a:pPr>
            <a:r>
              <a:rPr kumimoji="0" lang="en-IN" sz="2000" b="0" i="0" u="none" strike="noStrike" kern="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Calibri"/>
                <a:sym typeface="Calibri"/>
              </a:rPr>
              <a:t>Promoting Transparency, Privacy, Security, and Accountability</a:t>
            </a:r>
            <a:endParaRPr kumimoji="0" sz="2000" b="0" i="0" u="none" strike="noStrike" kern="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Arial"/>
              <a:sym typeface="Arial"/>
            </a:endParaRPr>
          </a:p>
        </p:txBody>
      </p:sp>
      <p:sp>
        <p:nvSpPr>
          <p:cNvPr id="63" name="Google Shape;315;p9">
            <a:extLst>
              <a:ext uri="{FF2B5EF4-FFF2-40B4-BE49-F238E27FC236}">
                <a16:creationId xmlns:a16="http://schemas.microsoft.com/office/drawing/2014/main" id="{EADB7E64-3A0B-33F6-4ECA-673D41413639}"/>
              </a:ext>
            </a:extLst>
          </p:cNvPr>
          <p:cNvSpPr/>
          <p:nvPr/>
        </p:nvSpPr>
        <p:spPr>
          <a:xfrm>
            <a:off x="2856957" y="4988581"/>
            <a:ext cx="6818731" cy="730111"/>
          </a:xfrm>
          <a:prstGeom prst="rect">
            <a:avLst/>
          </a:prstGeom>
          <a:solidFill>
            <a:srgbClr val="FFFFFF"/>
          </a:solidFill>
          <a:ln w="19050" cap="flat" cmpd="sng">
            <a:solidFill>
              <a:srgbClr val="727272"/>
            </a:solidFill>
            <a:prstDash val="solid"/>
            <a:miter lim="8000"/>
            <a:headEnd type="none" w="sm" len="sm"/>
            <a:tailEnd type="none" w="sm" len="sm"/>
          </a:ln>
        </p:spPr>
        <p:txBody>
          <a:bodyPr spcFirstLastPara="1" wrap="square" lIns="548625" tIns="66675" rIns="54000" bIns="66675" anchor="ctr" anchorCtr="0">
            <a:noAutofit/>
          </a:bodyPr>
          <a:lstStyle/>
          <a:p>
            <a:pPr marL="0" marR="0" lvl="0" indent="0" defTabSz="914400" eaLnBrk="1" fontAlgn="auto" latinLnBrk="0" hangingPunct="1">
              <a:lnSpc>
                <a:spcPct val="106000"/>
              </a:lnSpc>
              <a:spcBef>
                <a:spcPts val="0"/>
              </a:spcBef>
              <a:spcAft>
                <a:spcPts val="0"/>
              </a:spcAft>
              <a:buClr>
                <a:srgbClr val="000000"/>
              </a:buClr>
              <a:buSzPts val="2400"/>
              <a:buFontTx/>
              <a:buNone/>
              <a:tabLst/>
              <a:defRPr/>
            </a:pPr>
            <a:r>
              <a:rPr kumimoji="0" lang="en-IN" sz="2000" b="0" i="0" u="none" strike="noStrike" kern="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Calibri"/>
                <a:sym typeface="Calibri"/>
              </a:rPr>
              <a:t>Internal capacity building of auditors in AI</a:t>
            </a:r>
            <a:endParaRPr kumimoji="0" sz="2000" b="0" i="0" u="none" strike="noStrike" kern="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Arial"/>
              <a:sym typeface="Arial"/>
            </a:endParaRPr>
          </a:p>
        </p:txBody>
      </p:sp>
      <p:sp>
        <p:nvSpPr>
          <p:cNvPr id="64" name="Google Shape;316;p9">
            <a:extLst>
              <a:ext uri="{FF2B5EF4-FFF2-40B4-BE49-F238E27FC236}">
                <a16:creationId xmlns:a16="http://schemas.microsoft.com/office/drawing/2014/main" id="{1E1671A2-9182-CC5B-4099-9E3AEA81581C}"/>
              </a:ext>
            </a:extLst>
          </p:cNvPr>
          <p:cNvSpPr/>
          <p:nvPr/>
        </p:nvSpPr>
        <p:spPr>
          <a:xfrm>
            <a:off x="2856957" y="2897770"/>
            <a:ext cx="6817647" cy="722328"/>
          </a:xfrm>
          <a:prstGeom prst="rect">
            <a:avLst/>
          </a:prstGeom>
          <a:solidFill>
            <a:srgbClr val="FFFFFF"/>
          </a:solidFill>
          <a:ln w="19050" cap="flat" cmpd="sng">
            <a:solidFill>
              <a:srgbClr val="727272"/>
            </a:solidFill>
            <a:prstDash val="solid"/>
            <a:miter lim="8000"/>
            <a:headEnd type="none" w="sm" len="sm"/>
            <a:tailEnd type="none" w="sm" len="sm"/>
          </a:ln>
        </p:spPr>
        <p:txBody>
          <a:bodyPr spcFirstLastPara="1" wrap="square" lIns="548625" tIns="66675" rIns="54000" bIns="66675" anchor="ctr" anchorCtr="0">
            <a:noAutofit/>
          </a:bodyPr>
          <a:lstStyle/>
          <a:p>
            <a:pPr marL="0" marR="0" lvl="0" indent="0" defTabSz="914400" eaLnBrk="1" fontAlgn="auto" latinLnBrk="0" hangingPunct="1">
              <a:lnSpc>
                <a:spcPct val="106000"/>
              </a:lnSpc>
              <a:spcBef>
                <a:spcPts val="0"/>
              </a:spcBef>
              <a:spcAft>
                <a:spcPts val="0"/>
              </a:spcAft>
              <a:buClr>
                <a:srgbClr val="000000"/>
              </a:buClr>
              <a:buSzPts val="2400"/>
              <a:buFontTx/>
              <a:buNone/>
              <a:tabLst/>
              <a:defRPr/>
            </a:pPr>
            <a:r>
              <a:rPr kumimoji="0" lang="en-IN" sz="2000" b="0" i="0" u="none" strike="noStrike" kern="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Calibri"/>
                <a:sym typeface="Calibri"/>
              </a:rPr>
              <a:t>Evaluating the performance of AI system</a:t>
            </a:r>
            <a:endParaRPr kumimoji="0" sz="2000" b="0" i="0" u="none" strike="noStrike" kern="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Arial"/>
              <a:sym typeface="Arial"/>
            </a:endParaRPr>
          </a:p>
        </p:txBody>
      </p:sp>
      <p:sp>
        <p:nvSpPr>
          <p:cNvPr id="65" name="Google Shape;317;p9">
            <a:extLst>
              <a:ext uri="{FF2B5EF4-FFF2-40B4-BE49-F238E27FC236}">
                <a16:creationId xmlns:a16="http://schemas.microsoft.com/office/drawing/2014/main" id="{6493BE28-91CC-8BAA-FED8-D5C67EAC059F}"/>
              </a:ext>
            </a:extLst>
          </p:cNvPr>
          <p:cNvSpPr/>
          <p:nvPr/>
        </p:nvSpPr>
        <p:spPr>
          <a:xfrm>
            <a:off x="2856957" y="3607090"/>
            <a:ext cx="6818729" cy="715633"/>
          </a:xfrm>
          <a:prstGeom prst="rect">
            <a:avLst/>
          </a:prstGeom>
          <a:solidFill>
            <a:srgbClr val="FFFFFF"/>
          </a:solidFill>
          <a:ln w="19050" cap="flat" cmpd="sng">
            <a:solidFill>
              <a:srgbClr val="727272"/>
            </a:solidFill>
            <a:prstDash val="solid"/>
            <a:miter lim="8000"/>
            <a:headEnd type="none" w="sm" len="sm"/>
            <a:tailEnd type="none" w="sm" len="sm"/>
          </a:ln>
        </p:spPr>
        <p:txBody>
          <a:bodyPr spcFirstLastPara="1" wrap="square" lIns="548625" tIns="66675" rIns="54000" bIns="66675" anchor="ctr" anchorCtr="0">
            <a:noAutofit/>
          </a:bodyPr>
          <a:lstStyle/>
          <a:p>
            <a:pPr marL="0" marR="0" lvl="0" indent="0" defTabSz="914400" eaLnBrk="1" fontAlgn="auto" latinLnBrk="0" hangingPunct="1">
              <a:lnSpc>
                <a:spcPct val="106000"/>
              </a:lnSpc>
              <a:spcBef>
                <a:spcPts val="0"/>
              </a:spcBef>
              <a:spcAft>
                <a:spcPts val="0"/>
              </a:spcAft>
              <a:buClr>
                <a:srgbClr val="000000"/>
              </a:buClr>
              <a:buSzPts val="2400"/>
              <a:buFontTx/>
              <a:buNone/>
              <a:tabLst/>
              <a:defRPr/>
            </a:pPr>
            <a:r>
              <a:rPr kumimoji="0" lang="en-IN" sz="2000" b="0" i="0" u="none" strike="noStrike" kern="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Calibri"/>
                <a:sym typeface="Calibri"/>
              </a:rPr>
              <a:t>Ensuring Legal and Regulatory compliance of AI System</a:t>
            </a:r>
            <a:endParaRPr kumimoji="0" sz="2000" b="0" i="0" u="none" strike="noStrike" kern="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Arial"/>
              <a:sym typeface="Arial"/>
            </a:endParaRPr>
          </a:p>
        </p:txBody>
      </p:sp>
      <p:sp>
        <p:nvSpPr>
          <p:cNvPr id="66" name="Google Shape;318;p9">
            <a:extLst>
              <a:ext uri="{FF2B5EF4-FFF2-40B4-BE49-F238E27FC236}">
                <a16:creationId xmlns:a16="http://schemas.microsoft.com/office/drawing/2014/main" id="{2C21C05A-6B66-139E-C7A5-9360DE33EC4C}"/>
              </a:ext>
            </a:extLst>
          </p:cNvPr>
          <p:cNvSpPr/>
          <p:nvPr/>
        </p:nvSpPr>
        <p:spPr>
          <a:xfrm>
            <a:off x="2962528" y="4531295"/>
            <a:ext cx="326430" cy="34236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rgbClr val="44536A"/>
          </a:solidFill>
          <a:ln>
            <a:noFill/>
          </a:ln>
        </p:spPr>
        <p:txBody>
          <a:bodyPr spcFirstLastPara="1" wrap="square" lIns="68569" tIns="68569" rIns="68569" bIns="68569" anchor="ctr" anchorCtr="0">
            <a:noAutofit/>
          </a:bodyPr>
          <a:lstStyle/>
          <a:p>
            <a:pPr>
              <a:buClr>
                <a:srgbClr val="000000"/>
              </a:buClr>
              <a:buSzPts val="1400"/>
              <a:defRPr/>
            </a:pPr>
            <a:endParaRPr>
              <a:solidFill>
                <a:srgbClr val="000000"/>
              </a:solidFill>
              <a:latin typeface="Baskerville" panose="02020502070401020303" pitchFamily="18" charset="0"/>
              <a:ea typeface="Baskerville" panose="02020502070401020303" pitchFamily="18" charset="0"/>
              <a:cs typeface="Arial"/>
              <a:sym typeface="Arial"/>
            </a:endParaRPr>
          </a:p>
        </p:txBody>
      </p:sp>
      <p:sp>
        <p:nvSpPr>
          <p:cNvPr id="67" name="Google Shape;319;p9">
            <a:extLst>
              <a:ext uri="{FF2B5EF4-FFF2-40B4-BE49-F238E27FC236}">
                <a16:creationId xmlns:a16="http://schemas.microsoft.com/office/drawing/2014/main" id="{96C62247-11EA-7D5A-0993-20E1BC6F3CD3}"/>
              </a:ext>
            </a:extLst>
          </p:cNvPr>
          <p:cNvSpPr/>
          <p:nvPr/>
        </p:nvSpPr>
        <p:spPr>
          <a:xfrm>
            <a:off x="2951998" y="3813145"/>
            <a:ext cx="336150" cy="342360"/>
          </a:xfrm>
          <a:custGeom>
            <a:avLst/>
            <a:gdLst/>
            <a:ahLst/>
            <a:cxnLst/>
            <a:rect l="l" t="t" r="r" b="b"/>
            <a:pathLst>
              <a:path w="512" h="512" extrusionOk="0">
                <a:moveTo>
                  <a:pt x="298" y="166"/>
                </a:moveTo>
                <a:cubicBezTo>
                  <a:pt x="166" y="299"/>
                  <a:pt x="166" y="299"/>
                  <a:pt x="166" y="299"/>
                </a:cubicBezTo>
                <a:cubicBezTo>
                  <a:pt x="146" y="264"/>
                  <a:pt x="133" y="220"/>
                  <a:pt x="137" y="165"/>
                </a:cubicBezTo>
                <a:cubicBezTo>
                  <a:pt x="161" y="173"/>
                  <a:pt x="210" y="182"/>
                  <a:pt x="256" y="142"/>
                </a:cubicBezTo>
                <a:cubicBezTo>
                  <a:pt x="270" y="154"/>
                  <a:pt x="284" y="162"/>
                  <a:pt x="298" y="166"/>
                </a:cubicBezTo>
                <a:close/>
                <a:moveTo>
                  <a:pt x="323" y="171"/>
                </a:moveTo>
                <a:cubicBezTo>
                  <a:pt x="177" y="317"/>
                  <a:pt x="177" y="317"/>
                  <a:pt x="177" y="317"/>
                </a:cubicBezTo>
                <a:cubicBezTo>
                  <a:pt x="180" y="322"/>
                  <a:pt x="184" y="326"/>
                  <a:pt x="187" y="331"/>
                </a:cubicBezTo>
                <a:cubicBezTo>
                  <a:pt x="347" y="171"/>
                  <a:pt x="347" y="171"/>
                  <a:pt x="347" y="171"/>
                </a:cubicBezTo>
                <a:cubicBezTo>
                  <a:pt x="339" y="172"/>
                  <a:pt x="331" y="172"/>
                  <a:pt x="323" y="171"/>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94" y="148"/>
                </a:moveTo>
                <a:cubicBezTo>
                  <a:pt x="394" y="144"/>
                  <a:pt x="392" y="141"/>
                  <a:pt x="388" y="139"/>
                </a:cubicBezTo>
                <a:cubicBezTo>
                  <a:pt x="385" y="138"/>
                  <a:pt x="381" y="138"/>
                  <a:pt x="378" y="140"/>
                </a:cubicBezTo>
                <a:cubicBezTo>
                  <a:pt x="378" y="140"/>
                  <a:pt x="317" y="174"/>
                  <a:pt x="263" y="120"/>
                </a:cubicBezTo>
                <a:cubicBezTo>
                  <a:pt x="259" y="116"/>
                  <a:pt x="252" y="116"/>
                  <a:pt x="248" y="120"/>
                </a:cubicBezTo>
                <a:cubicBezTo>
                  <a:pt x="195" y="174"/>
                  <a:pt x="135" y="141"/>
                  <a:pt x="133" y="140"/>
                </a:cubicBezTo>
                <a:cubicBezTo>
                  <a:pt x="130" y="138"/>
                  <a:pt x="126" y="138"/>
                  <a:pt x="123" y="139"/>
                </a:cubicBezTo>
                <a:cubicBezTo>
                  <a:pt x="120" y="141"/>
                  <a:pt x="117" y="144"/>
                  <a:pt x="117" y="148"/>
                </a:cubicBezTo>
                <a:cubicBezTo>
                  <a:pt x="95" y="332"/>
                  <a:pt x="249" y="414"/>
                  <a:pt x="251" y="414"/>
                </a:cubicBezTo>
                <a:cubicBezTo>
                  <a:pt x="251" y="415"/>
                  <a:pt x="252" y="415"/>
                  <a:pt x="252" y="415"/>
                </a:cubicBezTo>
                <a:cubicBezTo>
                  <a:pt x="252" y="415"/>
                  <a:pt x="253" y="415"/>
                  <a:pt x="253" y="415"/>
                </a:cubicBezTo>
                <a:cubicBezTo>
                  <a:pt x="254" y="416"/>
                  <a:pt x="255" y="416"/>
                  <a:pt x="256" y="416"/>
                </a:cubicBezTo>
                <a:cubicBezTo>
                  <a:pt x="256" y="416"/>
                  <a:pt x="256" y="416"/>
                  <a:pt x="256" y="416"/>
                </a:cubicBezTo>
                <a:cubicBezTo>
                  <a:pt x="256" y="416"/>
                  <a:pt x="256" y="416"/>
                  <a:pt x="256" y="416"/>
                </a:cubicBezTo>
                <a:cubicBezTo>
                  <a:pt x="257" y="416"/>
                  <a:pt x="257" y="416"/>
                  <a:pt x="258" y="415"/>
                </a:cubicBezTo>
                <a:cubicBezTo>
                  <a:pt x="259" y="415"/>
                  <a:pt x="259" y="415"/>
                  <a:pt x="259" y="415"/>
                </a:cubicBezTo>
                <a:cubicBezTo>
                  <a:pt x="260" y="415"/>
                  <a:pt x="260" y="415"/>
                  <a:pt x="261" y="414"/>
                </a:cubicBezTo>
                <a:cubicBezTo>
                  <a:pt x="262" y="414"/>
                  <a:pt x="416" y="332"/>
                  <a:pt x="394" y="148"/>
                </a:cubicBezTo>
                <a:close/>
                <a:moveTo>
                  <a:pt x="201" y="347"/>
                </a:moveTo>
                <a:cubicBezTo>
                  <a:pt x="224" y="372"/>
                  <a:pt x="246" y="387"/>
                  <a:pt x="256" y="393"/>
                </a:cubicBezTo>
                <a:cubicBezTo>
                  <a:pt x="280" y="379"/>
                  <a:pt x="380" y="311"/>
                  <a:pt x="375" y="173"/>
                </a:cubicBezTo>
                <a:lnTo>
                  <a:pt x="201" y="347"/>
                </a:lnTo>
                <a:close/>
              </a:path>
            </a:pathLst>
          </a:custGeom>
          <a:solidFill>
            <a:srgbClr val="44536A"/>
          </a:solidFill>
          <a:ln>
            <a:noFill/>
          </a:ln>
        </p:spPr>
        <p:txBody>
          <a:bodyPr spcFirstLastPara="1" wrap="square" lIns="68569" tIns="68569" rIns="68569" bIns="68569" anchor="ctr" anchorCtr="0">
            <a:noAutofit/>
          </a:bodyPr>
          <a:lstStyle/>
          <a:p>
            <a:pPr>
              <a:buClr>
                <a:srgbClr val="000000"/>
              </a:buClr>
              <a:buSzPts val="1400"/>
              <a:defRPr/>
            </a:pPr>
            <a:endParaRPr>
              <a:solidFill>
                <a:srgbClr val="000000"/>
              </a:solidFill>
              <a:latin typeface="Baskerville" panose="02020502070401020303" pitchFamily="18" charset="0"/>
              <a:ea typeface="Baskerville" panose="02020502070401020303" pitchFamily="18" charset="0"/>
              <a:cs typeface="Arial"/>
              <a:sym typeface="Arial"/>
            </a:endParaRPr>
          </a:p>
        </p:txBody>
      </p:sp>
      <p:grpSp>
        <p:nvGrpSpPr>
          <p:cNvPr id="68" name="Google Shape;320;p9">
            <a:extLst>
              <a:ext uri="{FF2B5EF4-FFF2-40B4-BE49-F238E27FC236}">
                <a16:creationId xmlns:a16="http://schemas.microsoft.com/office/drawing/2014/main" id="{29764F34-74DF-4559-305E-D1C91D2678C6}"/>
              </a:ext>
            </a:extLst>
          </p:cNvPr>
          <p:cNvGrpSpPr/>
          <p:nvPr/>
        </p:nvGrpSpPr>
        <p:grpSpPr>
          <a:xfrm>
            <a:off x="2925852" y="3083158"/>
            <a:ext cx="342900" cy="342360"/>
            <a:chOff x="1807200" y="2772720"/>
            <a:chExt cx="457200" cy="456480"/>
          </a:xfrm>
        </p:grpSpPr>
        <p:sp>
          <p:nvSpPr>
            <p:cNvPr id="69" name="Google Shape;321;p9">
              <a:extLst>
                <a:ext uri="{FF2B5EF4-FFF2-40B4-BE49-F238E27FC236}">
                  <a16:creationId xmlns:a16="http://schemas.microsoft.com/office/drawing/2014/main" id="{687BE51E-B376-E94E-1853-21338FEEBF4E}"/>
                </a:ext>
              </a:extLst>
            </p:cNvPr>
            <p:cNvSpPr/>
            <p:nvPr/>
          </p:nvSpPr>
          <p:spPr>
            <a:xfrm>
              <a:off x="1807200" y="2772720"/>
              <a:ext cx="457200" cy="456480"/>
            </a:xfrm>
            <a:prstGeom prst="ellipse">
              <a:avLst/>
            </a:prstGeom>
            <a:solidFill>
              <a:srgbClr val="44536A"/>
            </a:solidFill>
            <a:ln>
              <a:noFill/>
            </a:ln>
          </p:spPr>
          <p:txBody>
            <a:bodyPr spcFirstLastPara="1" wrap="square" lIns="68569" tIns="68569" rIns="68569" bIns="68569"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sp>
          <p:nvSpPr>
            <p:cNvPr id="70" name="Google Shape;322;p9">
              <a:extLst>
                <a:ext uri="{FF2B5EF4-FFF2-40B4-BE49-F238E27FC236}">
                  <a16:creationId xmlns:a16="http://schemas.microsoft.com/office/drawing/2014/main" id="{5EEC5810-CE2D-74EC-A9D1-84C8849E1B39}"/>
                </a:ext>
              </a:extLst>
            </p:cNvPr>
            <p:cNvSpPr/>
            <p:nvPr/>
          </p:nvSpPr>
          <p:spPr>
            <a:xfrm>
              <a:off x="1983600" y="3094920"/>
              <a:ext cx="82080" cy="56880"/>
            </a:xfrm>
            <a:custGeom>
              <a:avLst/>
              <a:gdLst/>
              <a:ahLst/>
              <a:cxnLst/>
              <a:rect l="l" t="t" r="r" b="b"/>
              <a:pathLst>
                <a:path w="116" h="83" extrusionOk="0">
                  <a:moveTo>
                    <a:pt x="56" y="83"/>
                  </a:moveTo>
                  <a:cubicBezTo>
                    <a:pt x="71" y="83"/>
                    <a:pt x="71" y="83"/>
                    <a:pt x="71" y="83"/>
                  </a:cubicBezTo>
                  <a:cubicBezTo>
                    <a:pt x="83" y="83"/>
                    <a:pt x="93" y="74"/>
                    <a:pt x="93" y="64"/>
                  </a:cubicBezTo>
                  <a:cubicBezTo>
                    <a:pt x="93" y="61"/>
                    <a:pt x="93" y="61"/>
                    <a:pt x="93" y="61"/>
                  </a:cubicBezTo>
                  <a:cubicBezTo>
                    <a:pt x="93" y="61"/>
                    <a:pt x="93" y="61"/>
                    <a:pt x="93" y="61"/>
                  </a:cubicBezTo>
                  <a:cubicBezTo>
                    <a:pt x="107" y="61"/>
                    <a:pt x="107" y="61"/>
                    <a:pt x="107" y="61"/>
                  </a:cubicBezTo>
                  <a:cubicBezTo>
                    <a:pt x="108" y="61"/>
                    <a:pt x="109" y="60"/>
                    <a:pt x="109" y="59"/>
                  </a:cubicBezTo>
                  <a:cubicBezTo>
                    <a:pt x="116" y="53"/>
                    <a:pt x="116" y="53"/>
                    <a:pt x="116" y="53"/>
                  </a:cubicBezTo>
                  <a:cubicBezTo>
                    <a:pt x="109" y="43"/>
                    <a:pt x="103" y="33"/>
                    <a:pt x="97" y="22"/>
                  </a:cubicBezTo>
                  <a:cubicBezTo>
                    <a:pt x="94" y="16"/>
                    <a:pt x="91" y="10"/>
                    <a:pt x="89" y="3"/>
                  </a:cubicBezTo>
                  <a:cubicBezTo>
                    <a:pt x="88" y="2"/>
                    <a:pt x="88" y="1"/>
                    <a:pt x="87" y="0"/>
                  </a:cubicBezTo>
                  <a:cubicBezTo>
                    <a:pt x="1" y="0"/>
                    <a:pt x="1" y="0"/>
                    <a:pt x="1" y="0"/>
                  </a:cubicBezTo>
                  <a:cubicBezTo>
                    <a:pt x="1" y="0"/>
                    <a:pt x="0" y="0"/>
                    <a:pt x="0" y="1"/>
                  </a:cubicBezTo>
                  <a:cubicBezTo>
                    <a:pt x="0" y="2"/>
                    <a:pt x="0" y="2"/>
                    <a:pt x="0" y="2"/>
                  </a:cubicBezTo>
                  <a:cubicBezTo>
                    <a:pt x="0" y="17"/>
                    <a:pt x="0" y="17"/>
                    <a:pt x="0" y="17"/>
                  </a:cubicBezTo>
                  <a:cubicBezTo>
                    <a:pt x="0" y="42"/>
                    <a:pt x="0" y="42"/>
                    <a:pt x="0" y="42"/>
                  </a:cubicBezTo>
                  <a:cubicBezTo>
                    <a:pt x="0" y="43"/>
                    <a:pt x="0" y="44"/>
                    <a:pt x="1" y="45"/>
                  </a:cubicBezTo>
                  <a:cubicBezTo>
                    <a:pt x="16" y="59"/>
                    <a:pt x="16" y="59"/>
                    <a:pt x="16" y="59"/>
                  </a:cubicBezTo>
                  <a:cubicBezTo>
                    <a:pt x="17" y="60"/>
                    <a:pt x="18" y="61"/>
                    <a:pt x="19" y="61"/>
                  </a:cubicBezTo>
                  <a:cubicBezTo>
                    <a:pt x="34" y="61"/>
                    <a:pt x="34" y="61"/>
                    <a:pt x="34" y="61"/>
                  </a:cubicBezTo>
                  <a:cubicBezTo>
                    <a:pt x="34" y="61"/>
                    <a:pt x="34" y="61"/>
                    <a:pt x="34" y="61"/>
                  </a:cubicBezTo>
                  <a:cubicBezTo>
                    <a:pt x="34" y="64"/>
                    <a:pt x="34" y="64"/>
                    <a:pt x="34" y="64"/>
                  </a:cubicBezTo>
                  <a:cubicBezTo>
                    <a:pt x="34" y="74"/>
                    <a:pt x="44" y="83"/>
                    <a:pt x="56" y="83"/>
                  </a:cubicBezTo>
                  <a:close/>
                </a:path>
              </a:pathLst>
            </a:custGeom>
            <a:solidFill>
              <a:srgbClr val="FFFFFF"/>
            </a:solidFill>
            <a:ln>
              <a:noFill/>
            </a:ln>
          </p:spPr>
          <p:txBody>
            <a:bodyPr spcFirstLastPara="1" wrap="square" lIns="68569" tIns="68569" rIns="68569" bIns="68569"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sp>
          <p:nvSpPr>
            <p:cNvPr id="71" name="Google Shape;323;p9">
              <a:extLst>
                <a:ext uri="{FF2B5EF4-FFF2-40B4-BE49-F238E27FC236}">
                  <a16:creationId xmlns:a16="http://schemas.microsoft.com/office/drawing/2014/main" id="{9CACAEA3-706D-4478-8470-672C1A9A6A82}"/>
                </a:ext>
              </a:extLst>
            </p:cNvPr>
            <p:cNvSpPr/>
            <p:nvPr/>
          </p:nvSpPr>
          <p:spPr>
            <a:xfrm>
              <a:off x="1935000" y="2864520"/>
              <a:ext cx="186840" cy="209160"/>
            </a:xfrm>
            <a:custGeom>
              <a:avLst/>
              <a:gdLst/>
              <a:ahLst/>
              <a:cxnLst/>
              <a:rect l="l" t="t" r="r" b="b"/>
              <a:pathLst>
                <a:path w="264" h="303" extrusionOk="0">
                  <a:moveTo>
                    <a:pt x="10" y="183"/>
                  </a:moveTo>
                  <a:cubicBezTo>
                    <a:pt x="17" y="204"/>
                    <a:pt x="36" y="225"/>
                    <a:pt x="51" y="246"/>
                  </a:cubicBezTo>
                  <a:cubicBezTo>
                    <a:pt x="63" y="263"/>
                    <a:pt x="73" y="280"/>
                    <a:pt x="74" y="297"/>
                  </a:cubicBezTo>
                  <a:cubicBezTo>
                    <a:pt x="75" y="300"/>
                    <a:pt x="77" y="303"/>
                    <a:pt x="80" y="303"/>
                  </a:cubicBezTo>
                  <a:cubicBezTo>
                    <a:pt x="147" y="303"/>
                    <a:pt x="147" y="303"/>
                    <a:pt x="147" y="303"/>
                  </a:cubicBezTo>
                  <a:cubicBezTo>
                    <a:pt x="142" y="284"/>
                    <a:pt x="140" y="265"/>
                    <a:pt x="141" y="247"/>
                  </a:cubicBezTo>
                  <a:cubicBezTo>
                    <a:pt x="142" y="233"/>
                    <a:pt x="142" y="233"/>
                    <a:pt x="142" y="233"/>
                  </a:cubicBezTo>
                  <a:cubicBezTo>
                    <a:pt x="153" y="225"/>
                    <a:pt x="153" y="225"/>
                    <a:pt x="153" y="225"/>
                  </a:cubicBezTo>
                  <a:cubicBezTo>
                    <a:pt x="188" y="200"/>
                    <a:pt x="188" y="200"/>
                    <a:pt x="188" y="200"/>
                  </a:cubicBezTo>
                  <a:cubicBezTo>
                    <a:pt x="193" y="189"/>
                    <a:pt x="193" y="189"/>
                    <a:pt x="193" y="189"/>
                  </a:cubicBezTo>
                  <a:cubicBezTo>
                    <a:pt x="200" y="171"/>
                    <a:pt x="200" y="171"/>
                    <a:pt x="200" y="171"/>
                  </a:cubicBezTo>
                  <a:cubicBezTo>
                    <a:pt x="220" y="171"/>
                    <a:pt x="220" y="171"/>
                    <a:pt x="220" y="171"/>
                  </a:cubicBezTo>
                  <a:cubicBezTo>
                    <a:pt x="256" y="171"/>
                    <a:pt x="256" y="171"/>
                    <a:pt x="256" y="171"/>
                  </a:cubicBezTo>
                  <a:cubicBezTo>
                    <a:pt x="258" y="171"/>
                    <a:pt x="258" y="171"/>
                    <a:pt x="258" y="171"/>
                  </a:cubicBezTo>
                  <a:cubicBezTo>
                    <a:pt x="262" y="159"/>
                    <a:pt x="264" y="146"/>
                    <a:pt x="264" y="132"/>
                  </a:cubicBezTo>
                  <a:cubicBezTo>
                    <a:pt x="264" y="66"/>
                    <a:pt x="216" y="11"/>
                    <a:pt x="152" y="1"/>
                  </a:cubicBezTo>
                  <a:cubicBezTo>
                    <a:pt x="146" y="0"/>
                    <a:pt x="139" y="0"/>
                    <a:pt x="132" y="0"/>
                  </a:cubicBezTo>
                  <a:cubicBezTo>
                    <a:pt x="65" y="0"/>
                    <a:pt x="10" y="49"/>
                    <a:pt x="1" y="113"/>
                  </a:cubicBezTo>
                  <a:cubicBezTo>
                    <a:pt x="0" y="119"/>
                    <a:pt x="0" y="126"/>
                    <a:pt x="0" y="132"/>
                  </a:cubicBezTo>
                  <a:cubicBezTo>
                    <a:pt x="0" y="150"/>
                    <a:pt x="3" y="167"/>
                    <a:pt x="9" y="182"/>
                  </a:cubicBezTo>
                  <a:cubicBezTo>
                    <a:pt x="10" y="182"/>
                    <a:pt x="10" y="183"/>
                    <a:pt x="10" y="183"/>
                  </a:cubicBezTo>
                  <a:cubicBezTo>
                    <a:pt x="9" y="183"/>
                    <a:pt x="10" y="183"/>
                    <a:pt x="10" y="183"/>
                  </a:cubicBezTo>
                  <a:close/>
                  <a:moveTo>
                    <a:pt x="101" y="38"/>
                  </a:moveTo>
                  <a:cubicBezTo>
                    <a:pt x="103" y="37"/>
                    <a:pt x="105" y="40"/>
                    <a:pt x="103" y="42"/>
                  </a:cubicBezTo>
                  <a:cubicBezTo>
                    <a:pt x="78" y="62"/>
                    <a:pt x="63" y="92"/>
                    <a:pt x="63" y="126"/>
                  </a:cubicBezTo>
                  <a:cubicBezTo>
                    <a:pt x="63" y="167"/>
                    <a:pt x="86" y="202"/>
                    <a:pt x="120" y="220"/>
                  </a:cubicBezTo>
                  <a:cubicBezTo>
                    <a:pt x="122" y="222"/>
                    <a:pt x="121" y="225"/>
                    <a:pt x="119" y="225"/>
                  </a:cubicBezTo>
                  <a:cubicBezTo>
                    <a:pt x="70" y="220"/>
                    <a:pt x="32" y="179"/>
                    <a:pt x="32" y="130"/>
                  </a:cubicBezTo>
                  <a:cubicBezTo>
                    <a:pt x="32" y="86"/>
                    <a:pt x="61" y="49"/>
                    <a:pt x="101" y="38"/>
                  </a:cubicBezTo>
                  <a:close/>
                </a:path>
              </a:pathLst>
            </a:custGeom>
            <a:solidFill>
              <a:srgbClr val="FFFFFF"/>
            </a:solidFill>
            <a:ln>
              <a:noFill/>
            </a:ln>
          </p:spPr>
          <p:txBody>
            <a:bodyPr spcFirstLastPara="1" wrap="square" lIns="68569" tIns="68569" rIns="68569" bIns="68569"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sp>
          <p:nvSpPr>
            <p:cNvPr id="72" name="Google Shape;324;p9">
              <a:extLst>
                <a:ext uri="{FF2B5EF4-FFF2-40B4-BE49-F238E27FC236}">
                  <a16:creationId xmlns:a16="http://schemas.microsoft.com/office/drawing/2014/main" id="{F7B57488-071A-0A23-EE84-383CF70B6D1C}"/>
                </a:ext>
              </a:extLst>
            </p:cNvPr>
            <p:cNvSpPr/>
            <p:nvPr/>
          </p:nvSpPr>
          <p:spPr>
            <a:xfrm>
              <a:off x="2054880" y="3003480"/>
              <a:ext cx="123480" cy="145800"/>
            </a:xfrm>
            <a:custGeom>
              <a:avLst/>
              <a:gdLst/>
              <a:ahLst/>
              <a:cxnLst/>
              <a:rect l="l" t="t" r="r" b="b"/>
              <a:pathLst>
                <a:path w="175" h="212" extrusionOk="0">
                  <a:moveTo>
                    <a:pt x="21" y="135"/>
                  </a:moveTo>
                  <a:cubicBezTo>
                    <a:pt x="22" y="138"/>
                    <a:pt x="24" y="142"/>
                    <a:pt x="26" y="145"/>
                  </a:cubicBezTo>
                  <a:cubicBezTo>
                    <a:pt x="41" y="172"/>
                    <a:pt x="62" y="196"/>
                    <a:pt x="87" y="212"/>
                  </a:cubicBezTo>
                  <a:cubicBezTo>
                    <a:pt x="139" y="178"/>
                    <a:pt x="175" y="109"/>
                    <a:pt x="172" y="47"/>
                  </a:cubicBezTo>
                  <a:cubicBezTo>
                    <a:pt x="130" y="18"/>
                    <a:pt x="130" y="18"/>
                    <a:pt x="130" y="18"/>
                  </a:cubicBezTo>
                  <a:cubicBezTo>
                    <a:pt x="122" y="0"/>
                    <a:pt x="122" y="0"/>
                    <a:pt x="122" y="0"/>
                  </a:cubicBezTo>
                  <a:cubicBezTo>
                    <a:pt x="114" y="0"/>
                    <a:pt x="114" y="0"/>
                    <a:pt x="114" y="0"/>
                  </a:cubicBezTo>
                  <a:cubicBezTo>
                    <a:pt x="96" y="0"/>
                    <a:pt x="96" y="0"/>
                    <a:pt x="96" y="0"/>
                  </a:cubicBezTo>
                  <a:cubicBezTo>
                    <a:pt x="87" y="0"/>
                    <a:pt x="87" y="0"/>
                    <a:pt x="87" y="0"/>
                  </a:cubicBezTo>
                  <a:cubicBezTo>
                    <a:pt x="76" y="0"/>
                    <a:pt x="76" y="0"/>
                    <a:pt x="76" y="0"/>
                  </a:cubicBezTo>
                  <a:cubicBezTo>
                    <a:pt x="51" y="0"/>
                    <a:pt x="51" y="0"/>
                    <a:pt x="51" y="0"/>
                  </a:cubicBezTo>
                  <a:cubicBezTo>
                    <a:pt x="43" y="18"/>
                    <a:pt x="43" y="18"/>
                    <a:pt x="43" y="18"/>
                  </a:cubicBezTo>
                  <a:cubicBezTo>
                    <a:pt x="1" y="47"/>
                    <a:pt x="1" y="47"/>
                    <a:pt x="1" y="47"/>
                  </a:cubicBezTo>
                  <a:cubicBezTo>
                    <a:pt x="0" y="65"/>
                    <a:pt x="3" y="84"/>
                    <a:pt x="8" y="102"/>
                  </a:cubicBezTo>
                  <a:cubicBezTo>
                    <a:pt x="10" y="107"/>
                    <a:pt x="11" y="113"/>
                    <a:pt x="14" y="118"/>
                  </a:cubicBezTo>
                  <a:cubicBezTo>
                    <a:pt x="15" y="123"/>
                    <a:pt x="17" y="127"/>
                    <a:pt x="19" y="132"/>
                  </a:cubicBezTo>
                  <a:cubicBezTo>
                    <a:pt x="20" y="133"/>
                    <a:pt x="20" y="134"/>
                    <a:pt x="21" y="135"/>
                  </a:cubicBezTo>
                  <a:close/>
                  <a:moveTo>
                    <a:pt x="132" y="71"/>
                  </a:moveTo>
                  <a:cubicBezTo>
                    <a:pt x="131" y="88"/>
                    <a:pt x="126" y="106"/>
                    <a:pt x="117" y="123"/>
                  </a:cubicBezTo>
                  <a:cubicBezTo>
                    <a:pt x="109" y="138"/>
                    <a:pt x="99" y="151"/>
                    <a:pt x="87" y="162"/>
                  </a:cubicBezTo>
                  <a:cubicBezTo>
                    <a:pt x="74" y="151"/>
                    <a:pt x="64" y="138"/>
                    <a:pt x="56" y="123"/>
                  </a:cubicBezTo>
                  <a:cubicBezTo>
                    <a:pt x="54" y="119"/>
                    <a:pt x="52" y="115"/>
                    <a:pt x="51" y="112"/>
                  </a:cubicBezTo>
                  <a:cubicBezTo>
                    <a:pt x="46" y="101"/>
                    <a:pt x="44" y="91"/>
                    <a:pt x="42" y="80"/>
                  </a:cubicBezTo>
                  <a:cubicBezTo>
                    <a:pt x="42" y="77"/>
                    <a:pt x="41" y="74"/>
                    <a:pt x="41" y="71"/>
                  </a:cubicBezTo>
                  <a:cubicBezTo>
                    <a:pt x="51" y="64"/>
                    <a:pt x="51" y="64"/>
                    <a:pt x="51" y="64"/>
                  </a:cubicBezTo>
                  <a:cubicBezTo>
                    <a:pt x="69" y="52"/>
                    <a:pt x="69" y="52"/>
                    <a:pt x="69" y="52"/>
                  </a:cubicBezTo>
                  <a:cubicBezTo>
                    <a:pt x="72" y="44"/>
                    <a:pt x="72" y="44"/>
                    <a:pt x="72" y="44"/>
                  </a:cubicBezTo>
                  <a:cubicBezTo>
                    <a:pt x="86" y="44"/>
                    <a:pt x="86" y="44"/>
                    <a:pt x="86" y="44"/>
                  </a:cubicBezTo>
                  <a:cubicBezTo>
                    <a:pt x="101" y="44"/>
                    <a:pt x="101" y="44"/>
                    <a:pt x="101" y="44"/>
                  </a:cubicBezTo>
                  <a:cubicBezTo>
                    <a:pt x="104" y="52"/>
                    <a:pt x="104" y="52"/>
                    <a:pt x="104" y="52"/>
                  </a:cubicBezTo>
                  <a:lnTo>
                    <a:pt x="132" y="71"/>
                  </a:lnTo>
                  <a:close/>
                </a:path>
              </a:pathLst>
            </a:custGeom>
            <a:solidFill>
              <a:srgbClr val="FFFFFF"/>
            </a:solidFill>
            <a:ln>
              <a:noFill/>
            </a:ln>
          </p:spPr>
          <p:txBody>
            <a:bodyPr spcFirstLastPara="1" wrap="square" lIns="68569" tIns="68569" rIns="68569" bIns="68569"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grpSp>
      <p:grpSp>
        <p:nvGrpSpPr>
          <p:cNvPr id="73" name="Google Shape;325;p9">
            <a:extLst>
              <a:ext uri="{FF2B5EF4-FFF2-40B4-BE49-F238E27FC236}">
                <a16:creationId xmlns:a16="http://schemas.microsoft.com/office/drawing/2014/main" id="{70511214-F2AB-3618-BD9C-01E830C0D034}"/>
              </a:ext>
            </a:extLst>
          </p:cNvPr>
          <p:cNvGrpSpPr/>
          <p:nvPr/>
        </p:nvGrpSpPr>
        <p:grpSpPr>
          <a:xfrm>
            <a:off x="2924255" y="2393567"/>
            <a:ext cx="361800" cy="342360"/>
            <a:chOff x="1762560" y="2121480"/>
            <a:chExt cx="482400" cy="456480"/>
          </a:xfrm>
        </p:grpSpPr>
        <p:sp>
          <p:nvSpPr>
            <p:cNvPr id="74" name="Google Shape;326;p9">
              <a:extLst>
                <a:ext uri="{FF2B5EF4-FFF2-40B4-BE49-F238E27FC236}">
                  <a16:creationId xmlns:a16="http://schemas.microsoft.com/office/drawing/2014/main" id="{292013B9-82A8-B07C-52D1-BAA7386B3335}"/>
                </a:ext>
              </a:extLst>
            </p:cNvPr>
            <p:cNvSpPr/>
            <p:nvPr/>
          </p:nvSpPr>
          <p:spPr>
            <a:xfrm>
              <a:off x="1762560" y="2121480"/>
              <a:ext cx="482400" cy="456480"/>
            </a:xfrm>
            <a:prstGeom prst="ellipse">
              <a:avLst/>
            </a:prstGeom>
            <a:solidFill>
              <a:srgbClr val="44536A"/>
            </a:solidFill>
            <a:ln>
              <a:noFill/>
            </a:ln>
          </p:spPr>
          <p:txBody>
            <a:bodyPr spcFirstLastPara="1" wrap="square" lIns="68569" tIns="68569" rIns="68569" bIns="68569" anchor="ctr" anchorCtr="0">
              <a:noAutofit/>
            </a:bodyPr>
            <a:lstStyle/>
            <a:p>
              <a:pPr>
                <a:buClr>
                  <a:srgbClr val="000000"/>
                </a:buClr>
                <a:buSzPts val="1400"/>
                <a:defRPr/>
              </a:pPr>
              <a:endParaRPr>
                <a:solidFill>
                  <a:srgbClr val="000000"/>
                </a:solidFill>
                <a:latin typeface="Baskerville" panose="02020502070401020303" pitchFamily="18" charset="0"/>
                <a:ea typeface="Baskerville" panose="02020502070401020303" pitchFamily="18" charset="0"/>
                <a:cs typeface="Arial"/>
                <a:sym typeface="Arial"/>
              </a:endParaRPr>
            </a:p>
          </p:txBody>
        </p:sp>
        <p:pic>
          <p:nvPicPr>
            <p:cNvPr id="75" name="Google Shape;327;p9" descr="Magnifying glass with solid fill">
              <a:extLst>
                <a:ext uri="{FF2B5EF4-FFF2-40B4-BE49-F238E27FC236}">
                  <a16:creationId xmlns:a16="http://schemas.microsoft.com/office/drawing/2014/main" id="{C4C92B17-30FE-BDD2-3C5C-86B6613B15E9}"/>
                </a:ext>
              </a:extLst>
            </p:cNvPr>
            <p:cNvPicPr preferRelativeResize="0"/>
            <p:nvPr/>
          </p:nvPicPr>
          <p:blipFill rotWithShape="1">
            <a:blip r:embed="rId2">
              <a:alphaModFix/>
            </a:blip>
            <a:srcRect/>
            <a:stretch/>
          </p:blipFill>
          <p:spPr>
            <a:xfrm>
              <a:off x="1806480" y="2147760"/>
              <a:ext cx="397080" cy="375840"/>
            </a:xfrm>
            <a:prstGeom prst="rect">
              <a:avLst/>
            </a:prstGeom>
            <a:noFill/>
            <a:ln>
              <a:noFill/>
            </a:ln>
          </p:spPr>
        </p:pic>
      </p:grpSp>
      <p:grpSp>
        <p:nvGrpSpPr>
          <p:cNvPr id="76" name="Google Shape;328;p9">
            <a:extLst>
              <a:ext uri="{FF2B5EF4-FFF2-40B4-BE49-F238E27FC236}">
                <a16:creationId xmlns:a16="http://schemas.microsoft.com/office/drawing/2014/main" id="{4045D286-66F6-1B36-4B26-4CCFE51B7B29}"/>
              </a:ext>
            </a:extLst>
          </p:cNvPr>
          <p:cNvGrpSpPr/>
          <p:nvPr/>
        </p:nvGrpSpPr>
        <p:grpSpPr>
          <a:xfrm>
            <a:off x="2960908" y="5148911"/>
            <a:ext cx="336150" cy="342360"/>
            <a:chOff x="1808640" y="4680360"/>
            <a:chExt cx="448200" cy="456480"/>
          </a:xfrm>
        </p:grpSpPr>
        <p:sp>
          <p:nvSpPr>
            <p:cNvPr id="77" name="Google Shape;329;p9">
              <a:extLst>
                <a:ext uri="{FF2B5EF4-FFF2-40B4-BE49-F238E27FC236}">
                  <a16:creationId xmlns:a16="http://schemas.microsoft.com/office/drawing/2014/main" id="{0ECFCF96-0D0F-34A5-2CDC-B5A47A2BA9CC}"/>
                </a:ext>
              </a:extLst>
            </p:cNvPr>
            <p:cNvSpPr/>
            <p:nvPr/>
          </p:nvSpPr>
          <p:spPr>
            <a:xfrm>
              <a:off x="1808640" y="4680360"/>
              <a:ext cx="448200" cy="456480"/>
            </a:xfrm>
            <a:prstGeom prst="ellipse">
              <a:avLst/>
            </a:prstGeom>
            <a:solidFill>
              <a:srgbClr val="44536A"/>
            </a:solidFill>
            <a:ln>
              <a:noFill/>
            </a:ln>
          </p:spPr>
          <p:txBody>
            <a:bodyPr spcFirstLastPara="1" wrap="square" lIns="68569" tIns="68569" rIns="68569" bIns="68569"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sp>
          <p:nvSpPr>
            <p:cNvPr id="78" name="Google Shape;330;p9">
              <a:extLst>
                <a:ext uri="{FF2B5EF4-FFF2-40B4-BE49-F238E27FC236}">
                  <a16:creationId xmlns:a16="http://schemas.microsoft.com/office/drawing/2014/main" id="{60D8B3F8-3280-5EC1-930F-E43676D4F8C0}"/>
                </a:ext>
              </a:extLst>
            </p:cNvPr>
            <p:cNvSpPr/>
            <p:nvPr/>
          </p:nvSpPr>
          <p:spPr>
            <a:xfrm>
              <a:off x="2019240" y="5016240"/>
              <a:ext cx="80280" cy="56880"/>
            </a:xfrm>
            <a:custGeom>
              <a:avLst/>
              <a:gdLst/>
              <a:ahLst/>
              <a:cxnLst/>
              <a:rect l="l" t="t" r="r" b="b"/>
              <a:pathLst>
                <a:path w="116" h="83" extrusionOk="0">
                  <a:moveTo>
                    <a:pt x="56" y="83"/>
                  </a:moveTo>
                  <a:cubicBezTo>
                    <a:pt x="71" y="83"/>
                    <a:pt x="71" y="83"/>
                    <a:pt x="71" y="83"/>
                  </a:cubicBezTo>
                  <a:cubicBezTo>
                    <a:pt x="83" y="83"/>
                    <a:pt x="93" y="74"/>
                    <a:pt x="93" y="64"/>
                  </a:cubicBezTo>
                  <a:cubicBezTo>
                    <a:pt x="93" y="61"/>
                    <a:pt x="93" y="61"/>
                    <a:pt x="93" y="61"/>
                  </a:cubicBezTo>
                  <a:cubicBezTo>
                    <a:pt x="93" y="61"/>
                    <a:pt x="93" y="61"/>
                    <a:pt x="93" y="61"/>
                  </a:cubicBezTo>
                  <a:cubicBezTo>
                    <a:pt x="107" y="61"/>
                    <a:pt x="107" y="61"/>
                    <a:pt x="107" y="61"/>
                  </a:cubicBezTo>
                  <a:cubicBezTo>
                    <a:pt x="108" y="61"/>
                    <a:pt x="109" y="60"/>
                    <a:pt x="109" y="59"/>
                  </a:cubicBezTo>
                  <a:cubicBezTo>
                    <a:pt x="116" y="53"/>
                    <a:pt x="116" y="53"/>
                    <a:pt x="116" y="53"/>
                  </a:cubicBezTo>
                  <a:cubicBezTo>
                    <a:pt x="109" y="43"/>
                    <a:pt x="103" y="33"/>
                    <a:pt x="97" y="22"/>
                  </a:cubicBezTo>
                  <a:cubicBezTo>
                    <a:pt x="94" y="16"/>
                    <a:pt x="91" y="10"/>
                    <a:pt x="89" y="3"/>
                  </a:cubicBezTo>
                  <a:cubicBezTo>
                    <a:pt x="88" y="2"/>
                    <a:pt x="88" y="1"/>
                    <a:pt x="87" y="0"/>
                  </a:cubicBezTo>
                  <a:cubicBezTo>
                    <a:pt x="1" y="0"/>
                    <a:pt x="1" y="0"/>
                    <a:pt x="1" y="0"/>
                  </a:cubicBezTo>
                  <a:cubicBezTo>
                    <a:pt x="1" y="0"/>
                    <a:pt x="0" y="0"/>
                    <a:pt x="0" y="1"/>
                  </a:cubicBezTo>
                  <a:cubicBezTo>
                    <a:pt x="0" y="2"/>
                    <a:pt x="0" y="2"/>
                    <a:pt x="0" y="2"/>
                  </a:cubicBezTo>
                  <a:cubicBezTo>
                    <a:pt x="0" y="17"/>
                    <a:pt x="0" y="17"/>
                    <a:pt x="0" y="17"/>
                  </a:cubicBezTo>
                  <a:cubicBezTo>
                    <a:pt x="0" y="42"/>
                    <a:pt x="0" y="42"/>
                    <a:pt x="0" y="42"/>
                  </a:cubicBezTo>
                  <a:cubicBezTo>
                    <a:pt x="0" y="43"/>
                    <a:pt x="0" y="44"/>
                    <a:pt x="1" y="45"/>
                  </a:cubicBezTo>
                  <a:cubicBezTo>
                    <a:pt x="16" y="59"/>
                    <a:pt x="16" y="59"/>
                    <a:pt x="16" y="59"/>
                  </a:cubicBezTo>
                  <a:cubicBezTo>
                    <a:pt x="17" y="60"/>
                    <a:pt x="18" y="61"/>
                    <a:pt x="19" y="61"/>
                  </a:cubicBezTo>
                  <a:cubicBezTo>
                    <a:pt x="34" y="61"/>
                    <a:pt x="34" y="61"/>
                    <a:pt x="34" y="61"/>
                  </a:cubicBezTo>
                  <a:cubicBezTo>
                    <a:pt x="34" y="61"/>
                    <a:pt x="34" y="61"/>
                    <a:pt x="34" y="61"/>
                  </a:cubicBezTo>
                  <a:cubicBezTo>
                    <a:pt x="34" y="64"/>
                    <a:pt x="34" y="64"/>
                    <a:pt x="34" y="64"/>
                  </a:cubicBezTo>
                  <a:cubicBezTo>
                    <a:pt x="34" y="74"/>
                    <a:pt x="44" y="83"/>
                    <a:pt x="56" y="83"/>
                  </a:cubicBezTo>
                  <a:close/>
                </a:path>
              </a:pathLst>
            </a:custGeom>
            <a:solidFill>
              <a:srgbClr val="FFFFFF"/>
            </a:solidFill>
            <a:ln>
              <a:noFill/>
            </a:ln>
          </p:spPr>
          <p:txBody>
            <a:bodyPr spcFirstLastPara="1" wrap="square" lIns="68569" tIns="68569" rIns="68569" bIns="68569"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pic>
          <p:nvPicPr>
            <p:cNvPr id="79" name="Google Shape;331;p9" descr="Clipboard Mixed with solid fill">
              <a:extLst>
                <a:ext uri="{FF2B5EF4-FFF2-40B4-BE49-F238E27FC236}">
                  <a16:creationId xmlns:a16="http://schemas.microsoft.com/office/drawing/2014/main" id="{2133EB19-BC20-0A31-4DFA-810FF9C750F1}"/>
                </a:ext>
              </a:extLst>
            </p:cNvPr>
            <p:cNvPicPr preferRelativeResize="0"/>
            <p:nvPr/>
          </p:nvPicPr>
          <p:blipFill rotWithShape="1">
            <a:blip r:embed="rId3">
              <a:alphaModFix/>
            </a:blip>
            <a:srcRect/>
            <a:stretch/>
          </p:blipFill>
          <p:spPr>
            <a:xfrm>
              <a:off x="1874160" y="4720320"/>
              <a:ext cx="333360" cy="339840"/>
            </a:xfrm>
            <a:prstGeom prst="rect">
              <a:avLst/>
            </a:prstGeom>
            <a:noFill/>
            <a:ln>
              <a:noFill/>
            </a:ln>
          </p:spPr>
        </p:pic>
      </p:grpSp>
      <p:pic>
        <p:nvPicPr>
          <p:cNvPr id="80" name="Google Shape;338;p9">
            <a:extLst>
              <a:ext uri="{FF2B5EF4-FFF2-40B4-BE49-F238E27FC236}">
                <a16:creationId xmlns:a16="http://schemas.microsoft.com/office/drawing/2014/main" id="{EFE58DDF-7DB7-C391-D15F-B9F4139BFC0B}"/>
              </a:ext>
            </a:extLst>
          </p:cNvPr>
          <p:cNvPicPr preferRelativeResize="0"/>
          <p:nvPr/>
        </p:nvPicPr>
        <p:blipFill rotWithShape="1">
          <a:blip r:embed="rId4">
            <a:alphaModFix/>
            <a:duotone>
              <a:srgbClr val="AAA812">
                <a:shade val="45000"/>
                <a:satMod val="135000"/>
              </a:srgbClr>
              <a:prstClr val="white"/>
            </a:duotone>
            <a:extLst>
              <a:ext uri="{BEBA8EAE-BF5A-486C-A8C5-ECC9F3942E4B}">
                <a14:imgProps xmlns:a14="http://schemas.microsoft.com/office/drawing/2010/main">
                  <a14:imgLayer r:embed="rId5">
                    <a14:imgEffect>
                      <a14:saturation sat="0"/>
                    </a14:imgEffect>
                  </a14:imgLayer>
                </a14:imgProps>
              </a:ext>
            </a:extLst>
          </a:blip>
          <a:srcRect l="4131" t="13584" r="3350" b="20633"/>
          <a:stretch/>
        </p:blipFill>
        <p:spPr>
          <a:xfrm>
            <a:off x="2856958" y="5976990"/>
            <a:ext cx="6692355" cy="881010"/>
          </a:xfrm>
          <a:prstGeom prst="rect">
            <a:avLst/>
          </a:prstGeom>
          <a:noFill/>
          <a:ln>
            <a:noFill/>
          </a:ln>
        </p:spPr>
      </p:pic>
    </p:spTree>
    <p:extLst>
      <p:ext uri="{BB962C8B-B14F-4D97-AF65-F5344CB8AC3E}">
        <p14:creationId xmlns:p14="http://schemas.microsoft.com/office/powerpoint/2010/main" val="2818963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7595A-35FA-3EAA-AAE5-E4532B869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97839-FFAD-97B1-4E53-DD50B90DCD3D}"/>
              </a:ext>
            </a:extLst>
          </p:cNvPr>
          <p:cNvSpPr>
            <a:spLocks noGrp="1"/>
          </p:cNvSpPr>
          <p:nvPr>
            <p:ph type="title"/>
          </p:nvPr>
        </p:nvSpPr>
        <p:spPr/>
        <p:txBody>
          <a:bodyPr>
            <a:normAutofit fontScale="90000"/>
          </a:bodyPr>
          <a:lstStyle/>
          <a:p>
            <a:r>
              <a:rPr lang="en-IN" dirty="0"/>
              <a:t>Development of LLM based Audit Application</a:t>
            </a:r>
          </a:p>
        </p:txBody>
      </p:sp>
      <p:sp>
        <p:nvSpPr>
          <p:cNvPr id="4" name="TextBox 3">
            <a:extLst>
              <a:ext uri="{FF2B5EF4-FFF2-40B4-BE49-F238E27FC236}">
                <a16:creationId xmlns:a16="http://schemas.microsoft.com/office/drawing/2014/main" id="{EB994C58-D5F1-5788-9A9D-31B7DE3162C3}"/>
              </a:ext>
            </a:extLst>
          </p:cNvPr>
          <p:cNvSpPr txBox="1"/>
          <p:nvPr/>
        </p:nvSpPr>
        <p:spPr>
          <a:xfrm>
            <a:off x="1011936" y="2272817"/>
            <a:ext cx="10168128" cy="4801314"/>
          </a:xfrm>
          <a:prstGeom prst="rect">
            <a:avLst/>
          </a:prstGeom>
          <a:noFill/>
        </p:spPr>
        <p:txBody>
          <a:bodyPr wrap="square">
            <a:spAutoFit/>
          </a:bodyPr>
          <a:lstStyle/>
          <a:p>
            <a:pPr marL="285750" indent="-285750">
              <a:buFont typeface="Arial" panose="020B0604020202020204" pitchFamily="34" charset="0"/>
              <a:buChar char="•"/>
            </a:pPr>
            <a:r>
              <a:rPr lang="en-IN" dirty="0"/>
              <a:t>Use of LLM in making an audit application which can be used by non-tech savvy auditors for generating queries for auditing any department/scheme. </a:t>
            </a:r>
          </a:p>
          <a:p>
            <a:endParaRPr lang="en-IN" dirty="0"/>
          </a:p>
          <a:p>
            <a:pPr marL="285750" indent="-285750">
              <a:buFont typeface="Arial" panose="020B0604020202020204" pitchFamily="34" charset="0"/>
              <a:buChar char="•"/>
            </a:pPr>
            <a:r>
              <a:rPr lang="en-IN" dirty="0"/>
              <a:t>LLM should be trained using audit reports, inspection reports</a:t>
            </a:r>
            <a:r>
              <a:rPr lang="en-IN"/>
              <a:t>, guidelines, </a:t>
            </a:r>
            <a:r>
              <a:rPr lang="en-IN" dirty="0"/>
              <a:t>ISSAI and any other documents which department uses in audit</a:t>
            </a:r>
          </a:p>
          <a:p>
            <a:endParaRPr lang="en-IN" dirty="0"/>
          </a:p>
          <a:p>
            <a:pPr marL="285750" indent="-285750">
              <a:buFont typeface="Arial" panose="020B0604020202020204" pitchFamily="34" charset="0"/>
              <a:buChar char="•"/>
            </a:pPr>
            <a:r>
              <a:rPr lang="en-IN" dirty="0"/>
              <a:t>As part of WGBD project SAI India is already working on such an application to assist effective auditing by field audit teams </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r>
              <a:rPr lang="en-IN" dirty="0"/>
              <a:t>The prompts will just be like ChatGPT wherein auditors can put in queries like what can be the audit questions for auditing transport department and the result will be extracted by various inspection reports using which model was trained . </a:t>
            </a:r>
          </a:p>
          <a:p>
            <a:endParaRPr lang="en-IN" dirty="0"/>
          </a:p>
          <a:p>
            <a:pPr marL="285750" indent="-285750">
              <a:buFont typeface="Arial" panose="020B0604020202020204" pitchFamily="34" charset="0"/>
              <a:buChar char="•"/>
            </a:pPr>
            <a:r>
              <a:rPr lang="en-IN" dirty="0"/>
              <a:t>These LLMs can be referred to as SLMs as predominantly the size and number of documents will be less</a:t>
            </a:r>
          </a:p>
          <a:p>
            <a:endParaRPr lang="en-IN" dirty="0"/>
          </a:p>
          <a:p>
            <a:pPr marL="285750" indent="-285750">
              <a:buFont typeface="Arial" panose="020B0604020202020204" pitchFamily="34" charset="0"/>
              <a:buChar char="•"/>
            </a:pPr>
            <a:endParaRPr lang="en-IN" dirty="0"/>
          </a:p>
        </p:txBody>
      </p:sp>
    </p:spTree>
    <p:extLst>
      <p:ext uri="{BB962C8B-B14F-4D97-AF65-F5344CB8AC3E}">
        <p14:creationId xmlns:p14="http://schemas.microsoft.com/office/powerpoint/2010/main" val="18585891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9"/>
          <p:cNvSpPr/>
          <p:nvPr/>
        </p:nvSpPr>
        <p:spPr>
          <a:xfrm>
            <a:off x="2773831" y="1512521"/>
            <a:ext cx="6817646" cy="631135"/>
          </a:xfrm>
          <a:prstGeom prst="rect">
            <a:avLst/>
          </a:prstGeom>
          <a:solidFill>
            <a:schemeClr val="lt1"/>
          </a:solidFill>
          <a:ln w="19050" cap="flat" cmpd="sng">
            <a:solidFill>
              <a:srgbClr val="727272"/>
            </a:solidFill>
            <a:prstDash val="solid"/>
            <a:miter lim="8000"/>
            <a:headEnd type="none" w="sm" len="sm"/>
            <a:tailEnd type="none" w="sm" len="sm"/>
          </a:ln>
        </p:spPr>
        <p:txBody>
          <a:bodyPr spcFirstLastPara="1" wrap="square" lIns="548625" tIns="66675" rIns="54000" bIns="66675" anchor="ctr" anchorCtr="0">
            <a:noAutofit/>
          </a:bodyPr>
          <a:lstStyle/>
          <a:p>
            <a:pPr marL="0" marR="0" lvl="0" indent="0" algn="l" defTabSz="914400" rtl="0" eaLnBrk="1" fontAlgn="auto" latinLnBrk="0" hangingPunct="1">
              <a:lnSpc>
                <a:spcPct val="106000"/>
              </a:lnSpc>
              <a:spcBef>
                <a:spcPts val="0"/>
              </a:spcBef>
              <a:spcAft>
                <a:spcPts val="0"/>
              </a:spcAft>
              <a:buClr>
                <a:srgbClr val="000000"/>
              </a:buClr>
              <a:buSzPts val="2400"/>
              <a:buFontTx/>
              <a:buNone/>
              <a:tabLst/>
              <a:defRPr/>
            </a:pPr>
            <a:r>
              <a:rPr kumimoji="0" lang="en-IN" sz="2000" b="0" i="0" u="none" strike="noStrike" kern="120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Calibri"/>
                <a:sym typeface="Calibri"/>
              </a:rPr>
              <a:t>Analysing AI associated risks and impacts</a:t>
            </a:r>
            <a:endParaRPr kumimoji="0" sz="2000" b="0" i="0" u="none" strike="noStrike" kern="120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Arial"/>
              <a:sym typeface="Arial"/>
            </a:endParaRPr>
          </a:p>
        </p:txBody>
      </p:sp>
      <p:sp>
        <p:nvSpPr>
          <p:cNvPr id="314" name="Google Shape;314;p9"/>
          <p:cNvSpPr/>
          <p:nvPr/>
        </p:nvSpPr>
        <p:spPr>
          <a:xfrm>
            <a:off x="2773829" y="3594837"/>
            <a:ext cx="6818731" cy="639629"/>
          </a:xfrm>
          <a:prstGeom prst="rect">
            <a:avLst/>
          </a:prstGeom>
          <a:solidFill>
            <a:schemeClr val="lt1"/>
          </a:solidFill>
          <a:ln w="19050" cap="flat" cmpd="sng">
            <a:solidFill>
              <a:srgbClr val="727272"/>
            </a:solidFill>
            <a:prstDash val="solid"/>
            <a:miter lim="8000"/>
            <a:headEnd type="none" w="sm" len="sm"/>
            <a:tailEnd type="none" w="sm" len="sm"/>
          </a:ln>
        </p:spPr>
        <p:txBody>
          <a:bodyPr spcFirstLastPara="1" wrap="square" lIns="548625" tIns="66675" rIns="54000" bIns="66675" anchor="ctr" anchorCtr="0">
            <a:noAutofit/>
          </a:bodyPr>
          <a:lstStyle/>
          <a:p>
            <a:pPr marL="0" marR="0" lvl="0" indent="0" algn="l" defTabSz="914400" rtl="0" eaLnBrk="1" fontAlgn="auto" latinLnBrk="0" hangingPunct="1">
              <a:lnSpc>
                <a:spcPct val="106000"/>
              </a:lnSpc>
              <a:spcBef>
                <a:spcPts val="0"/>
              </a:spcBef>
              <a:spcAft>
                <a:spcPts val="0"/>
              </a:spcAft>
              <a:buClr>
                <a:srgbClr val="000000"/>
              </a:buClr>
              <a:buSzPts val="2400"/>
              <a:buFontTx/>
              <a:buNone/>
              <a:tabLst/>
              <a:defRPr/>
            </a:pPr>
            <a:r>
              <a:rPr kumimoji="0" lang="en-IN" sz="2000" b="0" i="0" u="none" strike="noStrike" kern="120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Calibri"/>
                <a:sym typeface="Calibri"/>
              </a:rPr>
              <a:t>Promoting Transparency, Privacy, Security, and Accountability</a:t>
            </a:r>
            <a:endParaRPr kumimoji="0" sz="2000" b="0" i="0" u="none" strike="noStrike" kern="120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Arial"/>
              <a:sym typeface="Arial"/>
            </a:endParaRPr>
          </a:p>
        </p:txBody>
      </p:sp>
      <p:sp>
        <p:nvSpPr>
          <p:cNvPr id="315" name="Google Shape;315;p9"/>
          <p:cNvSpPr/>
          <p:nvPr/>
        </p:nvSpPr>
        <p:spPr>
          <a:xfrm>
            <a:off x="2773829" y="4250975"/>
            <a:ext cx="6818731" cy="730111"/>
          </a:xfrm>
          <a:prstGeom prst="rect">
            <a:avLst/>
          </a:prstGeom>
          <a:solidFill>
            <a:schemeClr val="lt1"/>
          </a:solidFill>
          <a:ln w="19050" cap="flat" cmpd="sng">
            <a:solidFill>
              <a:srgbClr val="727272"/>
            </a:solidFill>
            <a:prstDash val="solid"/>
            <a:miter lim="8000"/>
            <a:headEnd type="none" w="sm" len="sm"/>
            <a:tailEnd type="none" w="sm" len="sm"/>
          </a:ln>
        </p:spPr>
        <p:txBody>
          <a:bodyPr spcFirstLastPara="1" wrap="square" lIns="548625" tIns="66675" rIns="54000" bIns="66675" anchor="ctr" anchorCtr="0">
            <a:noAutofit/>
          </a:bodyPr>
          <a:lstStyle/>
          <a:p>
            <a:pPr marL="0" marR="0" lvl="0" indent="0" algn="l" defTabSz="914400" rtl="0" eaLnBrk="1" fontAlgn="auto" latinLnBrk="0" hangingPunct="1">
              <a:lnSpc>
                <a:spcPct val="106000"/>
              </a:lnSpc>
              <a:spcBef>
                <a:spcPts val="0"/>
              </a:spcBef>
              <a:spcAft>
                <a:spcPts val="0"/>
              </a:spcAft>
              <a:buClr>
                <a:srgbClr val="000000"/>
              </a:buClr>
              <a:buSzPts val="2400"/>
              <a:buFontTx/>
              <a:buNone/>
              <a:tabLst/>
              <a:defRPr/>
            </a:pPr>
            <a:r>
              <a:rPr kumimoji="0" lang="en-IN" sz="2000" b="0" i="0" u="none" strike="noStrike" kern="120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Calibri"/>
                <a:sym typeface="Calibri"/>
              </a:rPr>
              <a:t>Internal capacity building of auditors in AI</a:t>
            </a:r>
            <a:endParaRPr kumimoji="0" sz="2000" b="0" i="0" u="none" strike="noStrike" kern="120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Arial"/>
              <a:sym typeface="Arial"/>
            </a:endParaRPr>
          </a:p>
        </p:txBody>
      </p:sp>
      <p:sp>
        <p:nvSpPr>
          <p:cNvPr id="316" name="Google Shape;316;p9"/>
          <p:cNvSpPr/>
          <p:nvPr/>
        </p:nvSpPr>
        <p:spPr>
          <a:xfrm>
            <a:off x="2773829" y="2160164"/>
            <a:ext cx="6817647" cy="722328"/>
          </a:xfrm>
          <a:prstGeom prst="rect">
            <a:avLst/>
          </a:prstGeom>
          <a:solidFill>
            <a:schemeClr val="lt1"/>
          </a:solidFill>
          <a:ln w="19050" cap="flat" cmpd="sng">
            <a:solidFill>
              <a:srgbClr val="727272"/>
            </a:solidFill>
            <a:prstDash val="solid"/>
            <a:miter lim="8000"/>
            <a:headEnd type="none" w="sm" len="sm"/>
            <a:tailEnd type="none" w="sm" len="sm"/>
          </a:ln>
        </p:spPr>
        <p:txBody>
          <a:bodyPr spcFirstLastPara="1" wrap="square" lIns="548625" tIns="66675" rIns="54000" bIns="66675" anchor="ctr" anchorCtr="0">
            <a:noAutofit/>
          </a:bodyPr>
          <a:lstStyle/>
          <a:p>
            <a:pPr marL="0" marR="0" lvl="0" indent="0" algn="l" defTabSz="914400" rtl="0" eaLnBrk="1" fontAlgn="auto" latinLnBrk="0" hangingPunct="1">
              <a:lnSpc>
                <a:spcPct val="106000"/>
              </a:lnSpc>
              <a:spcBef>
                <a:spcPts val="0"/>
              </a:spcBef>
              <a:spcAft>
                <a:spcPts val="0"/>
              </a:spcAft>
              <a:buClr>
                <a:srgbClr val="000000"/>
              </a:buClr>
              <a:buSzPts val="2400"/>
              <a:buFontTx/>
              <a:buNone/>
              <a:tabLst/>
              <a:defRPr/>
            </a:pPr>
            <a:r>
              <a:rPr kumimoji="0" lang="en-IN" sz="2000" b="0" i="0" u="none" strike="noStrike" kern="120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Calibri"/>
                <a:sym typeface="Calibri"/>
              </a:rPr>
              <a:t>Evaluating the performance of AI system</a:t>
            </a:r>
            <a:endParaRPr kumimoji="0" sz="2000" b="0" i="0" u="none" strike="noStrike" kern="120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Arial"/>
              <a:sym typeface="Arial"/>
            </a:endParaRPr>
          </a:p>
        </p:txBody>
      </p:sp>
      <p:sp>
        <p:nvSpPr>
          <p:cNvPr id="317" name="Google Shape;317;p9"/>
          <p:cNvSpPr/>
          <p:nvPr/>
        </p:nvSpPr>
        <p:spPr>
          <a:xfrm>
            <a:off x="2773829" y="2869484"/>
            <a:ext cx="6818729" cy="715633"/>
          </a:xfrm>
          <a:prstGeom prst="rect">
            <a:avLst/>
          </a:prstGeom>
          <a:solidFill>
            <a:schemeClr val="lt1"/>
          </a:solidFill>
          <a:ln w="19050" cap="flat" cmpd="sng">
            <a:solidFill>
              <a:srgbClr val="727272"/>
            </a:solidFill>
            <a:prstDash val="solid"/>
            <a:miter lim="8000"/>
            <a:headEnd type="none" w="sm" len="sm"/>
            <a:tailEnd type="none" w="sm" len="sm"/>
          </a:ln>
        </p:spPr>
        <p:txBody>
          <a:bodyPr spcFirstLastPara="1" wrap="square" lIns="548625" tIns="66675" rIns="54000" bIns="66675" anchor="ctr" anchorCtr="0">
            <a:noAutofit/>
          </a:bodyPr>
          <a:lstStyle/>
          <a:p>
            <a:pPr marL="0" marR="0" lvl="0" indent="0" algn="l" defTabSz="914400" rtl="0" eaLnBrk="1" fontAlgn="auto" latinLnBrk="0" hangingPunct="1">
              <a:lnSpc>
                <a:spcPct val="106000"/>
              </a:lnSpc>
              <a:spcBef>
                <a:spcPts val="0"/>
              </a:spcBef>
              <a:spcAft>
                <a:spcPts val="0"/>
              </a:spcAft>
              <a:buClr>
                <a:srgbClr val="000000"/>
              </a:buClr>
              <a:buSzPts val="2400"/>
              <a:buFontTx/>
              <a:buNone/>
              <a:tabLst/>
              <a:defRPr/>
            </a:pPr>
            <a:r>
              <a:rPr kumimoji="0" lang="en-IN" sz="2000" b="0" i="0" u="none" strike="noStrike" kern="120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Calibri"/>
                <a:sym typeface="Calibri"/>
              </a:rPr>
              <a:t>Ensuring Legal and Regulatory compliance of AI System</a:t>
            </a:r>
            <a:endParaRPr kumimoji="0" sz="2000" b="0" i="0" u="none" strike="noStrike" kern="1200" cap="none" spc="0" normalizeH="0" baseline="0" noProof="0" dirty="0">
              <a:ln>
                <a:noFill/>
              </a:ln>
              <a:solidFill>
                <a:srgbClr val="002060"/>
              </a:solidFill>
              <a:effectLst/>
              <a:uLnTx/>
              <a:uFillTx/>
              <a:latin typeface="Baskerville" panose="02020502070401020303" pitchFamily="18" charset="0"/>
              <a:ea typeface="Baskerville" panose="02020502070401020303" pitchFamily="18" charset="0"/>
              <a:cs typeface="Arial"/>
              <a:sym typeface="Arial"/>
            </a:endParaRPr>
          </a:p>
        </p:txBody>
      </p:sp>
      <p:sp>
        <p:nvSpPr>
          <p:cNvPr id="318" name="Google Shape;318;p9"/>
          <p:cNvSpPr/>
          <p:nvPr/>
        </p:nvSpPr>
        <p:spPr>
          <a:xfrm>
            <a:off x="2879400" y="3793689"/>
            <a:ext cx="326430" cy="34236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rgbClr val="44536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120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sp>
        <p:nvSpPr>
          <p:cNvPr id="319" name="Google Shape;319;p9"/>
          <p:cNvSpPr/>
          <p:nvPr/>
        </p:nvSpPr>
        <p:spPr>
          <a:xfrm>
            <a:off x="2868870" y="3075539"/>
            <a:ext cx="336150" cy="342360"/>
          </a:xfrm>
          <a:custGeom>
            <a:avLst/>
            <a:gdLst/>
            <a:ahLst/>
            <a:cxnLst/>
            <a:rect l="l" t="t" r="r" b="b"/>
            <a:pathLst>
              <a:path w="512" h="512" extrusionOk="0">
                <a:moveTo>
                  <a:pt x="298" y="166"/>
                </a:moveTo>
                <a:cubicBezTo>
                  <a:pt x="166" y="299"/>
                  <a:pt x="166" y="299"/>
                  <a:pt x="166" y="299"/>
                </a:cubicBezTo>
                <a:cubicBezTo>
                  <a:pt x="146" y="264"/>
                  <a:pt x="133" y="220"/>
                  <a:pt x="137" y="165"/>
                </a:cubicBezTo>
                <a:cubicBezTo>
                  <a:pt x="161" y="173"/>
                  <a:pt x="210" y="182"/>
                  <a:pt x="256" y="142"/>
                </a:cubicBezTo>
                <a:cubicBezTo>
                  <a:pt x="270" y="154"/>
                  <a:pt x="284" y="162"/>
                  <a:pt x="298" y="166"/>
                </a:cubicBezTo>
                <a:close/>
                <a:moveTo>
                  <a:pt x="323" y="171"/>
                </a:moveTo>
                <a:cubicBezTo>
                  <a:pt x="177" y="317"/>
                  <a:pt x="177" y="317"/>
                  <a:pt x="177" y="317"/>
                </a:cubicBezTo>
                <a:cubicBezTo>
                  <a:pt x="180" y="322"/>
                  <a:pt x="184" y="326"/>
                  <a:pt x="187" y="331"/>
                </a:cubicBezTo>
                <a:cubicBezTo>
                  <a:pt x="347" y="171"/>
                  <a:pt x="347" y="171"/>
                  <a:pt x="347" y="171"/>
                </a:cubicBezTo>
                <a:cubicBezTo>
                  <a:pt x="339" y="172"/>
                  <a:pt x="331" y="172"/>
                  <a:pt x="323" y="171"/>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94" y="148"/>
                </a:moveTo>
                <a:cubicBezTo>
                  <a:pt x="394" y="144"/>
                  <a:pt x="392" y="141"/>
                  <a:pt x="388" y="139"/>
                </a:cubicBezTo>
                <a:cubicBezTo>
                  <a:pt x="385" y="138"/>
                  <a:pt x="381" y="138"/>
                  <a:pt x="378" y="140"/>
                </a:cubicBezTo>
                <a:cubicBezTo>
                  <a:pt x="378" y="140"/>
                  <a:pt x="317" y="174"/>
                  <a:pt x="263" y="120"/>
                </a:cubicBezTo>
                <a:cubicBezTo>
                  <a:pt x="259" y="116"/>
                  <a:pt x="252" y="116"/>
                  <a:pt x="248" y="120"/>
                </a:cubicBezTo>
                <a:cubicBezTo>
                  <a:pt x="195" y="174"/>
                  <a:pt x="135" y="141"/>
                  <a:pt x="133" y="140"/>
                </a:cubicBezTo>
                <a:cubicBezTo>
                  <a:pt x="130" y="138"/>
                  <a:pt x="126" y="138"/>
                  <a:pt x="123" y="139"/>
                </a:cubicBezTo>
                <a:cubicBezTo>
                  <a:pt x="120" y="141"/>
                  <a:pt x="117" y="144"/>
                  <a:pt x="117" y="148"/>
                </a:cubicBezTo>
                <a:cubicBezTo>
                  <a:pt x="95" y="332"/>
                  <a:pt x="249" y="414"/>
                  <a:pt x="251" y="414"/>
                </a:cubicBezTo>
                <a:cubicBezTo>
                  <a:pt x="251" y="415"/>
                  <a:pt x="252" y="415"/>
                  <a:pt x="252" y="415"/>
                </a:cubicBezTo>
                <a:cubicBezTo>
                  <a:pt x="252" y="415"/>
                  <a:pt x="253" y="415"/>
                  <a:pt x="253" y="415"/>
                </a:cubicBezTo>
                <a:cubicBezTo>
                  <a:pt x="254" y="416"/>
                  <a:pt x="255" y="416"/>
                  <a:pt x="256" y="416"/>
                </a:cubicBezTo>
                <a:cubicBezTo>
                  <a:pt x="256" y="416"/>
                  <a:pt x="256" y="416"/>
                  <a:pt x="256" y="416"/>
                </a:cubicBezTo>
                <a:cubicBezTo>
                  <a:pt x="256" y="416"/>
                  <a:pt x="256" y="416"/>
                  <a:pt x="256" y="416"/>
                </a:cubicBezTo>
                <a:cubicBezTo>
                  <a:pt x="257" y="416"/>
                  <a:pt x="257" y="416"/>
                  <a:pt x="258" y="415"/>
                </a:cubicBezTo>
                <a:cubicBezTo>
                  <a:pt x="259" y="415"/>
                  <a:pt x="259" y="415"/>
                  <a:pt x="259" y="415"/>
                </a:cubicBezTo>
                <a:cubicBezTo>
                  <a:pt x="260" y="415"/>
                  <a:pt x="260" y="415"/>
                  <a:pt x="261" y="414"/>
                </a:cubicBezTo>
                <a:cubicBezTo>
                  <a:pt x="262" y="414"/>
                  <a:pt x="416" y="332"/>
                  <a:pt x="394" y="148"/>
                </a:cubicBezTo>
                <a:close/>
                <a:moveTo>
                  <a:pt x="201" y="347"/>
                </a:moveTo>
                <a:cubicBezTo>
                  <a:pt x="224" y="372"/>
                  <a:pt x="246" y="387"/>
                  <a:pt x="256" y="393"/>
                </a:cubicBezTo>
                <a:cubicBezTo>
                  <a:pt x="280" y="379"/>
                  <a:pt x="380" y="311"/>
                  <a:pt x="375" y="173"/>
                </a:cubicBezTo>
                <a:lnTo>
                  <a:pt x="201" y="347"/>
                </a:lnTo>
                <a:close/>
              </a:path>
            </a:pathLst>
          </a:custGeom>
          <a:solidFill>
            <a:srgbClr val="44536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120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grpSp>
        <p:nvGrpSpPr>
          <p:cNvPr id="320" name="Google Shape;320;p9"/>
          <p:cNvGrpSpPr/>
          <p:nvPr/>
        </p:nvGrpSpPr>
        <p:grpSpPr>
          <a:xfrm>
            <a:off x="2842724" y="2345552"/>
            <a:ext cx="342900" cy="342360"/>
            <a:chOff x="1807200" y="2772720"/>
            <a:chExt cx="457200" cy="456480"/>
          </a:xfrm>
        </p:grpSpPr>
        <p:sp>
          <p:nvSpPr>
            <p:cNvPr id="321" name="Google Shape;321;p9"/>
            <p:cNvSpPr/>
            <p:nvPr/>
          </p:nvSpPr>
          <p:spPr>
            <a:xfrm>
              <a:off x="1807200" y="2772720"/>
              <a:ext cx="457200" cy="456480"/>
            </a:xfrm>
            <a:prstGeom prst="ellipse">
              <a:avLst/>
            </a:prstGeom>
            <a:solidFill>
              <a:srgbClr val="44536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120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sp>
          <p:nvSpPr>
            <p:cNvPr id="322" name="Google Shape;322;p9"/>
            <p:cNvSpPr/>
            <p:nvPr/>
          </p:nvSpPr>
          <p:spPr>
            <a:xfrm>
              <a:off x="1983600" y="3094920"/>
              <a:ext cx="82080" cy="56880"/>
            </a:xfrm>
            <a:custGeom>
              <a:avLst/>
              <a:gdLst/>
              <a:ahLst/>
              <a:cxnLst/>
              <a:rect l="l" t="t" r="r" b="b"/>
              <a:pathLst>
                <a:path w="116" h="83" extrusionOk="0">
                  <a:moveTo>
                    <a:pt x="56" y="83"/>
                  </a:moveTo>
                  <a:cubicBezTo>
                    <a:pt x="71" y="83"/>
                    <a:pt x="71" y="83"/>
                    <a:pt x="71" y="83"/>
                  </a:cubicBezTo>
                  <a:cubicBezTo>
                    <a:pt x="83" y="83"/>
                    <a:pt x="93" y="74"/>
                    <a:pt x="93" y="64"/>
                  </a:cubicBezTo>
                  <a:cubicBezTo>
                    <a:pt x="93" y="61"/>
                    <a:pt x="93" y="61"/>
                    <a:pt x="93" y="61"/>
                  </a:cubicBezTo>
                  <a:cubicBezTo>
                    <a:pt x="93" y="61"/>
                    <a:pt x="93" y="61"/>
                    <a:pt x="93" y="61"/>
                  </a:cubicBezTo>
                  <a:cubicBezTo>
                    <a:pt x="107" y="61"/>
                    <a:pt x="107" y="61"/>
                    <a:pt x="107" y="61"/>
                  </a:cubicBezTo>
                  <a:cubicBezTo>
                    <a:pt x="108" y="61"/>
                    <a:pt x="109" y="60"/>
                    <a:pt x="109" y="59"/>
                  </a:cubicBezTo>
                  <a:cubicBezTo>
                    <a:pt x="116" y="53"/>
                    <a:pt x="116" y="53"/>
                    <a:pt x="116" y="53"/>
                  </a:cubicBezTo>
                  <a:cubicBezTo>
                    <a:pt x="109" y="43"/>
                    <a:pt x="103" y="33"/>
                    <a:pt x="97" y="22"/>
                  </a:cubicBezTo>
                  <a:cubicBezTo>
                    <a:pt x="94" y="16"/>
                    <a:pt x="91" y="10"/>
                    <a:pt x="89" y="3"/>
                  </a:cubicBezTo>
                  <a:cubicBezTo>
                    <a:pt x="88" y="2"/>
                    <a:pt x="88" y="1"/>
                    <a:pt x="87" y="0"/>
                  </a:cubicBezTo>
                  <a:cubicBezTo>
                    <a:pt x="1" y="0"/>
                    <a:pt x="1" y="0"/>
                    <a:pt x="1" y="0"/>
                  </a:cubicBezTo>
                  <a:cubicBezTo>
                    <a:pt x="1" y="0"/>
                    <a:pt x="0" y="0"/>
                    <a:pt x="0" y="1"/>
                  </a:cubicBezTo>
                  <a:cubicBezTo>
                    <a:pt x="0" y="2"/>
                    <a:pt x="0" y="2"/>
                    <a:pt x="0" y="2"/>
                  </a:cubicBezTo>
                  <a:cubicBezTo>
                    <a:pt x="0" y="17"/>
                    <a:pt x="0" y="17"/>
                    <a:pt x="0" y="17"/>
                  </a:cubicBezTo>
                  <a:cubicBezTo>
                    <a:pt x="0" y="42"/>
                    <a:pt x="0" y="42"/>
                    <a:pt x="0" y="42"/>
                  </a:cubicBezTo>
                  <a:cubicBezTo>
                    <a:pt x="0" y="43"/>
                    <a:pt x="0" y="44"/>
                    <a:pt x="1" y="45"/>
                  </a:cubicBezTo>
                  <a:cubicBezTo>
                    <a:pt x="16" y="59"/>
                    <a:pt x="16" y="59"/>
                    <a:pt x="16" y="59"/>
                  </a:cubicBezTo>
                  <a:cubicBezTo>
                    <a:pt x="17" y="60"/>
                    <a:pt x="18" y="61"/>
                    <a:pt x="19" y="61"/>
                  </a:cubicBezTo>
                  <a:cubicBezTo>
                    <a:pt x="34" y="61"/>
                    <a:pt x="34" y="61"/>
                    <a:pt x="34" y="61"/>
                  </a:cubicBezTo>
                  <a:cubicBezTo>
                    <a:pt x="34" y="61"/>
                    <a:pt x="34" y="61"/>
                    <a:pt x="34" y="61"/>
                  </a:cubicBezTo>
                  <a:cubicBezTo>
                    <a:pt x="34" y="64"/>
                    <a:pt x="34" y="64"/>
                    <a:pt x="34" y="64"/>
                  </a:cubicBezTo>
                  <a:cubicBezTo>
                    <a:pt x="34" y="74"/>
                    <a:pt x="44" y="83"/>
                    <a:pt x="56" y="83"/>
                  </a:cubicBezTo>
                  <a:close/>
                </a:path>
              </a:pathLst>
            </a:custGeom>
            <a:solidFill>
              <a:schemeClr val="lt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120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sp>
          <p:nvSpPr>
            <p:cNvPr id="323" name="Google Shape;323;p9"/>
            <p:cNvSpPr/>
            <p:nvPr/>
          </p:nvSpPr>
          <p:spPr>
            <a:xfrm>
              <a:off x="1935000" y="2864520"/>
              <a:ext cx="186840" cy="209160"/>
            </a:xfrm>
            <a:custGeom>
              <a:avLst/>
              <a:gdLst/>
              <a:ahLst/>
              <a:cxnLst/>
              <a:rect l="l" t="t" r="r" b="b"/>
              <a:pathLst>
                <a:path w="264" h="303" extrusionOk="0">
                  <a:moveTo>
                    <a:pt x="10" y="183"/>
                  </a:moveTo>
                  <a:cubicBezTo>
                    <a:pt x="17" y="204"/>
                    <a:pt x="36" y="225"/>
                    <a:pt x="51" y="246"/>
                  </a:cubicBezTo>
                  <a:cubicBezTo>
                    <a:pt x="63" y="263"/>
                    <a:pt x="73" y="280"/>
                    <a:pt x="74" y="297"/>
                  </a:cubicBezTo>
                  <a:cubicBezTo>
                    <a:pt x="75" y="300"/>
                    <a:pt x="77" y="303"/>
                    <a:pt x="80" y="303"/>
                  </a:cubicBezTo>
                  <a:cubicBezTo>
                    <a:pt x="147" y="303"/>
                    <a:pt x="147" y="303"/>
                    <a:pt x="147" y="303"/>
                  </a:cubicBezTo>
                  <a:cubicBezTo>
                    <a:pt x="142" y="284"/>
                    <a:pt x="140" y="265"/>
                    <a:pt x="141" y="247"/>
                  </a:cubicBezTo>
                  <a:cubicBezTo>
                    <a:pt x="142" y="233"/>
                    <a:pt x="142" y="233"/>
                    <a:pt x="142" y="233"/>
                  </a:cubicBezTo>
                  <a:cubicBezTo>
                    <a:pt x="153" y="225"/>
                    <a:pt x="153" y="225"/>
                    <a:pt x="153" y="225"/>
                  </a:cubicBezTo>
                  <a:cubicBezTo>
                    <a:pt x="188" y="200"/>
                    <a:pt x="188" y="200"/>
                    <a:pt x="188" y="200"/>
                  </a:cubicBezTo>
                  <a:cubicBezTo>
                    <a:pt x="193" y="189"/>
                    <a:pt x="193" y="189"/>
                    <a:pt x="193" y="189"/>
                  </a:cubicBezTo>
                  <a:cubicBezTo>
                    <a:pt x="200" y="171"/>
                    <a:pt x="200" y="171"/>
                    <a:pt x="200" y="171"/>
                  </a:cubicBezTo>
                  <a:cubicBezTo>
                    <a:pt x="220" y="171"/>
                    <a:pt x="220" y="171"/>
                    <a:pt x="220" y="171"/>
                  </a:cubicBezTo>
                  <a:cubicBezTo>
                    <a:pt x="256" y="171"/>
                    <a:pt x="256" y="171"/>
                    <a:pt x="256" y="171"/>
                  </a:cubicBezTo>
                  <a:cubicBezTo>
                    <a:pt x="258" y="171"/>
                    <a:pt x="258" y="171"/>
                    <a:pt x="258" y="171"/>
                  </a:cubicBezTo>
                  <a:cubicBezTo>
                    <a:pt x="262" y="159"/>
                    <a:pt x="264" y="146"/>
                    <a:pt x="264" y="132"/>
                  </a:cubicBezTo>
                  <a:cubicBezTo>
                    <a:pt x="264" y="66"/>
                    <a:pt x="216" y="11"/>
                    <a:pt x="152" y="1"/>
                  </a:cubicBezTo>
                  <a:cubicBezTo>
                    <a:pt x="146" y="0"/>
                    <a:pt x="139" y="0"/>
                    <a:pt x="132" y="0"/>
                  </a:cubicBezTo>
                  <a:cubicBezTo>
                    <a:pt x="65" y="0"/>
                    <a:pt x="10" y="49"/>
                    <a:pt x="1" y="113"/>
                  </a:cubicBezTo>
                  <a:cubicBezTo>
                    <a:pt x="0" y="119"/>
                    <a:pt x="0" y="126"/>
                    <a:pt x="0" y="132"/>
                  </a:cubicBezTo>
                  <a:cubicBezTo>
                    <a:pt x="0" y="150"/>
                    <a:pt x="3" y="167"/>
                    <a:pt x="9" y="182"/>
                  </a:cubicBezTo>
                  <a:cubicBezTo>
                    <a:pt x="10" y="182"/>
                    <a:pt x="10" y="183"/>
                    <a:pt x="10" y="183"/>
                  </a:cubicBezTo>
                  <a:cubicBezTo>
                    <a:pt x="9" y="183"/>
                    <a:pt x="10" y="183"/>
                    <a:pt x="10" y="183"/>
                  </a:cubicBezTo>
                  <a:close/>
                  <a:moveTo>
                    <a:pt x="101" y="38"/>
                  </a:moveTo>
                  <a:cubicBezTo>
                    <a:pt x="103" y="37"/>
                    <a:pt x="105" y="40"/>
                    <a:pt x="103" y="42"/>
                  </a:cubicBezTo>
                  <a:cubicBezTo>
                    <a:pt x="78" y="62"/>
                    <a:pt x="63" y="92"/>
                    <a:pt x="63" y="126"/>
                  </a:cubicBezTo>
                  <a:cubicBezTo>
                    <a:pt x="63" y="167"/>
                    <a:pt x="86" y="202"/>
                    <a:pt x="120" y="220"/>
                  </a:cubicBezTo>
                  <a:cubicBezTo>
                    <a:pt x="122" y="222"/>
                    <a:pt x="121" y="225"/>
                    <a:pt x="119" y="225"/>
                  </a:cubicBezTo>
                  <a:cubicBezTo>
                    <a:pt x="70" y="220"/>
                    <a:pt x="32" y="179"/>
                    <a:pt x="32" y="130"/>
                  </a:cubicBezTo>
                  <a:cubicBezTo>
                    <a:pt x="32" y="86"/>
                    <a:pt x="61" y="49"/>
                    <a:pt x="101" y="38"/>
                  </a:cubicBezTo>
                  <a:close/>
                </a:path>
              </a:pathLst>
            </a:custGeom>
            <a:solidFill>
              <a:schemeClr val="lt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120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sp>
          <p:nvSpPr>
            <p:cNvPr id="324" name="Google Shape;324;p9"/>
            <p:cNvSpPr/>
            <p:nvPr/>
          </p:nvSpPr>
          <p:spPr>
            <a:xfrm>
              <a:off x="2054880" y="3003480"/>
              <a:ext cx="123480" cy="145800"/>
            </a:xfrm>
            <a:custGeom>
              <a:avLst/>
              <a:gdLst/>
              <a:ahLst/>
              <a:cxnLst/>
              <a:rect l="l" t="t" r="r" b="b"/>
              <a:pathLst>
                <a:path w="175" h="212" extrusionOk="0">
                  <a:moveTo>
                    <a:pt x="21" y="135"/>
                  </a:moveTo>
                  <a:cubicBezTo>
                    <a:pt x="22" y="138"/>
                    <a:pt x="24" y="142"/>
                    <a:pt x="26" y="145"/>
                  </a:cubicBezTo>
                  <a:cubicBezTo>
                    <a:pt x="41" y="172"/>
                    <a:pt x="62" y="196"/>
                    <a:pt x="87" y="212"/>
                  </a:cubicBezTo>
                  <a:cubicBezTo>
                    <a:pt x="139" y="178"/>
                    <a:pt x="175" y="109"/>
                    <a:pt x="172" y="47"/>
                  </a:cubicBezTo>
                  <a:cubicBezTo>
                    <a:pt x="130" y="18"/>
                    <a:pt x="130" y="18"/>
                    <a:pt x="130" y="18"/>
                  </a:cubicBezTo>
                  <a:cubicBezTo>
                    <a:pt x="122" y="0"/>
                    <a:pt x="122" y="0"/>
                    <a:pt x="122" y="0"/>
                  </a:cubicBezTo>
                  <a:cubicBezTo>
                    <a:pt x="114" y="0"/>
                    <a:pt x="114" y="0"/>
                    <a:pt x="114" y="0"/>
                  </a:cubicBezTo>
                  <a:cubicBezTo>
                    <a:pt x="96" y="0"/>
                    <a:pt x="96" y="0"/>
                    <a:pt x="96" y="0"/>
                  </a:cubicBezTo>
                  <a:cubicBezTo>
                    <a:pt x="87" y="0"/>
                    <a:pt x="87" y="0"/>
                    <a:pt x="87" y="0"/>
                  </a:cubicBezTo>
                  <a:cubicBezTo>
                    <a:pt x="76" y="0"/>
                    <a:pt x="76" y="0"/>
                    <a:pt x="76" y="0"/>
                  </a:cubicBezTo>
                  <a:cubicBezTo>
                    <a:pt x="51" y="0"/>
                    <a:pt x="51" y="0"/>
                    <a:pt x="51" y="0"/>
                  </a:cubicBezTo>
                  <a:cubicBezTo>
                    <a:pt x="43" y="18"/>
                    <a:pt x="43" y="18"/>
                    <a:pt x="43" y="18"/>
                  </a:cubicBezTo>
                  <a:cubicBezTo>
                    <a:pt x="1" y="47"/>
                    <a:pt x="1" y="47"/>
                    <a:pt x="1" y="47"/>
                  </a:cubicBezTo>
                  <a:cubicBezTo>
                    <a:pt x="0" y="65"/>
                    <a:pt x="3" y="84"/>
                    <a:pt x="8" y="102"/>
                  </a:cubicBezTo>
                  <a:cubicBezTo>
                    <a:pt x="10" y="107"/>
                    <a:pt x="11" y="113"/>
                    <a:pt x="14" y="118"/>
                  </a:cubicBezTo>
                  <a:cubicBezTo>
                    <a:pt x="15" y="123"/>
                    <a:pt x="17" y="127"/>
                    <a:pt x="19" y="132"/>
                  </a:cubicBezTo>
                  <a:cubicBezTo>
                    <a:pt x="20" y="133"/>
                    <a:pt x="20" y="134"/>
                    <a:pt x="21" y="135"/>
                  </a:cubicBezTo>
                  <a:close/>
                  <a:moveTo>
                    <a:pt x="132" y="71"/>
                  </a:moveTo>
                  <a:cubicBezTo>
                    <a:pt x="131" y="88"/>
                    <a:pt x="126" y="106"/>
                    <a:pt x="117" y="123"/>
                  </a:cubicBezTo>
                  <a:cubicBezTo>
                    <a:pt x="109" y="138"/>
                    <a:pt x="99" y="151"/>
                    <a:pt x="87" y="162"/>
                  </a:cubicBezTo>
                  <a:cubicBezTo>
                    <a:pt x="74" y="151"/>
                    <a:pt x="64" y="138"/>
                    <a:pt x="56" y="123"/>
                  </a:cubicBezTo>
                  <a:cubicBezTo>
                    <a:pt x="54" y="119"/>
                    <a:pt x="52" y="115"/>
                    <a:pt x="51" y="112"/>
                  </a:cubicBezTo>
                  <a:cubicBezTo>
                    <a:pt x="46" y="101"/>
                    <a:pt x="44" y="91"/>
                    <a:pt x="42" y="80"/>
                  </a:cubicBezTo>
                  <a:cubicBezTo>
                    <a:pt x="42" y="77"/>
                    <a:pt x="41" y="74"/>
                    <a:pt x="41" y="71"/>
                  </a:cubicBezTo>
                  <a:cubicBezTo>
                    <a:pt x="51" y="64"/>
                    <a:pt x="51" y="64"/>
                    <a:pt x="51" y="64"/>
                  </a:cubicBezTo>
                  <a:cubicBezTo>
                    <a:pt x="69" y="52"/>
                    <a:pt x="69" y="52"/>
                    <a:pt x="69" y="52"/>
                  </a:cubicBezTo>
                  <a:cubicBezTo>
                    <a:pt x="72" y="44"/>
                    <a:pt x="72" y="44"/>
                    <a:pt x="72" y="44"/>
                  </a:cubicBezTo>
                  <a:cubicBezTo>
                    <a:pt x="86" y="44"/>
                    <a:pt x="86" y="44"/>
                    <a:pt x="86" y="44"/>
                  </a:cubicBezTo>
                  <a:cubicBezTo>
                    <a:pt x="101" y="44"/>
                    <a:pt x="101" y="44"/>
                    <a:pt x="101" y="44"/>
                  </a:cubicBezTo>
                  <a:cubicBezTo>
                    <a:pt x="104" y="52"/>
                    <a:pt x="104" y="52"/>
                    <a:pt x="104" y="52"/>
                  </a:cubicBezTo>
                  <a:lnTo>
                    <a:pt x="132" y="71"/>
                  </a:lnTo>
                  <a:close/>
                </a:path>
              </a:pathLst>
            </a:custGeom>
            <a:solidFill>
              <a:schemeClr val="lt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120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grpSp>
      <p:grpSp>
        <p:nvGrpSpPr>
          <p:cNvPr id="325" name="Google Shape;325;p9"/>
          <p:cNvGrpSpPr/>
          <p:nvPr/>
        </p:nvGrpSpPr>
        <p:grpSpPr>
          <a:xfrm>
            <a:off x="2841127" y="1655961"/>
            <a:ext cx="361800" cy="342360"/>
            <a:chOff x="1762560" y="2121480"/>
            <a:chExt cx="482400" cy="456480"/>
          </a:xfrm>
        </p:grpSpPr>
        <p:sp>
          <p:nvSpPr>
            <p:cNvPr id="326" name="Google Shape;326;p9"/>
            <p:cNvSpPr/>
            <p:nvPr/>
          </p:nvSpPr>
          <p:spPr>
            <a:xfrm>
              <a:off x="1762560" y="2121480"/>
              <a:ext cx="482400" cy="456480"/>
            </a:xfrm>
            <a:prstGeom prst="ellipse">
              <a:avLst/>
            </a:prstGeom>
            <a:solidFill>
              <a:srgbClr val="44536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120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pic>
          <p:nvPicPr>
            <p:cNvPr id="327" name="Google Shape;327;p9" descr="Magnifying glass with solid fill"/>
            <p:cNvPicPr preferRelativeResize="0"/>
            <p:nvPr/>
          </p:nvPicPr>
          <p:blipFill rotWithShape="1">
            <a:blip r:embed="rId3">
              <a:alphaModFix/>
            </a:blip>
            <a:srcRect/>
            <a:stretch/>
          </p:blipFill>
          <p:spPr>
            <a:xfrm>
              <a:off x="1806480" y="2147760"/>
              <a:ext cx="397080" cy="375840"/>
            </a:xfrm>
            <a:prstGeom prst="rect">
              <a:avLst/>
            </a:prstGeom>
            <a:noFill/>
            <a:ln>
              <a:noFill/>
            </a:ln>
          </p:spPr>
        </p:pic>
      </p:grpSp>
      <p:grpSp>
        <p:nvGrpSpPr>
          <p:cNvPr id="328" name="Google Shape;328;p9"/>
          <p:cNvGrpSpPr/>
          <p:nvPr/>
        </p:nvGrpSpPr>
        <p:grpSpPr>
          <a:xfrm>
            <a:off x="2877780" y="4411305"/>
            <a:ext cx="336150" cy="342360"/>
            <a:chOff x="1808640" y="4680360"/>
            <a:chExt cx="448200" cy="456480"/>
          </a:xfrm>
        </p:grpSpPr>
        <p:sp>
          <p:nvSpPr>
            <p:cNvPr id="329" name="Google Shape;329;p9"/>
            <p:cNvSpPr/>
            <p:nvPr/>
          </p:nvSpPr>
          <p:spPr>
            <a:xfrm>
              <a:off x="1808640" y="4680360"/>
              <a:ext cx="448200" cy="456480"/>
            </a:xfrm>
            <a:prstGeom prst="ellipse">
              <a:avLst/>
            </a:prstGeom>
            <a:solidFill>
              <a:srgbClr val="44536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120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sp>
          <p:nvSpPr>
            <p:cNvPr id="330" name="Google Shape;330;p9"/>
            <p:cNvSpPr/>
            <p:nvPr/>
          </p:nvSpPr>
          <p:spPr>
            <a:xfrm>
              <a:off x="2019240" y="5016240"/>
              <a:ext cx="80280" cy="56880"/>
            </a:xfrm>
            <a:custGeom>
              <a:avLst/>
              <a:gdLst/>
              <a:ahLst/>
              <a:cxnLst/>
              <a:rect l="l" t="t" r="r" b="b"/>
              <a:pathLst>
                <a:path w="116" h="83" extrusionOk="0">
                  <a:moveTo>
                    <a:pt x="56" y="83"/>
                  </a:moveTo>
                  <a:cubicBezTo>
                    <a:pt x="71" y="83"/>
                    <a:pt x="71" y="83"/>
                    <a:pt x="71" y="83"/>
                  </a:cubicBezTo>
                  <a:cubicBezTo>
                    <a:pt x="83" y="83"/>
                    <a:pt x="93" y="74"/>
                    <a:pt x="93" y="64"/>
                  </a:cubicBezTo>
                  <a:cubicBezTo>
                    <a:pt x="93" y="61"/>
                    <a:pt x="93" y="61"/>
                    <a:pt x="93" y="61"/>
                  </a:cubicBezTo>
                  <a:cubicBezTo>
                    <a:pt x="93" y="61"/>
                    <a:pt x="93" y="61"/>
                    <a:pt x="93" y="61"/>
                  </a:cubicBezTo>
                  <a:cubicBezTo>
                    <a:pt x="107" y="61"/>
                    <a:pt x="107" y="61"/>
                    <a:pt x="107" y="61"/>
                  </a:cubicBezTo>
                  <a:cubicBezTo>
                    <a:pt x="108" y="61"/>
                    <a:pt x="109" y="60"/>
                    <a:pt x="109" y="59"/>
                  </a:cubicBezTo>
                  <a:cubicBezTo>
                    <a:pt x="116" y="53"/>
                    <a:pt x="116" y="53"/>
                    <a:pt x="116" y="53"/>
                  </a:cubicBezTo>
                  <a:cubicBezTo>
                    <a:pt x="109" y="43"/>
                    <a:pt x="103" y="33"/>
                    <a:pt x="97" y="22"/>
                  </a:cubicBezTo>
                  <a:cubicBezTo>
                    <a:pt x="94" y="16"/>
                    <a:pt x="91" y="10"/>
                    <a:pt x="89" y="3"/>
                  </a:cubicBezTo>
                  <a:cubicBezTo>
                    <a:pt x="88" y="2"/>
                    <a:pt x="88" y="1"/>
                    <a:pt x="87" y="0"/>
                  </a:cubicBezTo>
                  <a:cubicBezTo>
                    <a:pt x="1" y="0"/>
                    <a:pt x="1" y="0"/>
                    <a:pt x="1" y="0"/>
                  </a:cubicBezTo>
                  <a:cubicBezTo>
                    <a:pt x="1" y="0"/>
                    <a:pt x="0" y="0"/>
                    <a:pt x="0" y="1"/>
                  </a:cubicBezTo>
                  <a:cubicBezTo>
                    <a:pt x="0" y="2"/>
                    <a:pt x="0" y="2"/>
                    <a:pt x="0" y="2"/>
                  </a:cubicBezTo>
                  <a:cubicBezTo>
                    <a:pt x="0" y="17"/>
                    <a:pt x="0" y="17"/>
                    <a:pt x="0" y="17"/>
                  </a:cubicBezTo>
                  <a:cubicBezTo>
                    <a:pt x="0" y="42"/>
                    <a:pt x="0" y="42"/>
                    <a:pt x="0" y="42"/>
                  </a:cubicBezTo>
                  <a:cubicBezTo>
                    <a:pt x="0" y="43"/>
                    <a:pt x="0" y="44"/>
                    <a:pt x="1" y="45"/>
                  </a:cubicBezTo>
                  <a:cubicBezTo>
                    <a:pt x="16" y="59"/>
                    <a:pt x="16" y="59"/>
                    <a:pt x="16" y="59"/>
                  </a:cubicBezTo>
                  <a:cubicBezTo>
                    <a:pt x="17" y="60"/>
                    <a:pt x="18" y="61"/>
                    <a:pt x="19" y="61"/>
                  </a:cubicBezTo>
                  <a:cubicBezTo>
                    <a:pt x="34" y="61"/>
                    <a:pt x="34" y="61"/>
                    <a:pt x="34" y="61"/>
                  </a:cubicBezTo>
                  <a:cubicBezTo>
                    <a:pt x="34" y="61"/>
                    <a:pt x="34" y="61"/>
                    <a:pt x="34" y="61"/>
                  </a:cubicBezTo>
                  <a:cubicBezTo>
                    <a:pt x="34" y="64"/>
                    <a:pt x="34" y="64"/>
                    <a:pt x="34" y="64"/>
                  </a:cubicBezTo>
                  <a:cubicBezTo>
                    <a:pt x="34" y="74"/>
                    <a:pt x="44" y="83"/>
                    <a:pt x="56" y="83"/>
                  </a:cubicBezTo>
                  <a:close/>
                </a:path>
              </a:pathLst>
            </a:custGeom>
            <a:solidFill>
              <a:schemeClr val="lt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0" i="0" u="none" strike="noStrike" kern="1200" cap="none" spc="0" normalizeH="0" baseline="0" noProof="0">
                <a:ln>
                  <a:noFill/>
                </a:ln>
                <a:solidFill>
                  <a:srgbClr val="000000"/>
                </a:solidFill>
                <a:effectLst/>
                <a:uLnTx/>
                <a:uFillTx/>
                <a:latin typeface="Baskerville" panose="02020502070401020303" pitchFamily="18" charset="0"/>
                <a:ea typeface="Baskerville" panose="02020502070401020303" pitchFamily="18" charset="0"/>
                <a:cs typeface="Arial"/>
                <a:sym typeface="Arial"/>
              </a:endParaRPr>
            </a:p>
          </p:txBody>
        </p:sp>
        <p:pic>
          <p:nvPicPr>
            <p:cNvPr id="331" name="Google Shape;331;p9" descr="Clipboard Mixed with solid fill"/>
            <p:cNvPicPr preferRelativeResize="0"/>
            <p:nvPr/>
          </p:nvPicPr>
          <p:blipFill rotWithShape="1">
            <a:blip r:embed="rId4">
              <a:alphaModFix/>
            </a:blip>
            <a:srcRect/>
            <a:stretch/>
          </p:blipFill>
          <p:spPr>
            <a:xfrm>
              <a:off x="1874160" y="4720320"/>
              <a:ext cx="333360" cy="339840"/>
            </a:xfrm>
            <a:prstGeom prst="rect">
              <a:avLst/>
            </a:prstGeom>
            <a:noFill/>
            <a:ln>
              <a:noFill/>
            </a:ln>
          </p:spPr>
        </p:pic>
      </p:grpSp>
      <p:sp>
        <p:nvSpPr>
          <p:cNvPr id="339" name="Google Shape;339;p9"/>
          <p:cNvSpPr txBox="1">
            <a:spLocks noGrp="1"/>
          </p:cNvSpPr>
          <p:nvPr>
            <p:ph type="title"/>
          </p:nvPr>
        </p:nvSpPr>
        <p:spPr>
          <a:xfrm>
            <a:off x="1092530" y="86535"/>
            <a:ext cx="9773392" cy="639630"/>
          </a:xfrm>
          <a:prstGeom prst="rect">
            <a:avLst/>
          </a:prstGeom>
          <a:noFill/>
          <a:ln>
            <a:noFill/>
          </a:ln>
        </p:spPr>
        <p:txBody>
          <a:bodyPr spcFirstLastPara="1" vert="horz" wrap="square" lIns="0" tIns="68569" rIns="0" bIns="68569" rtlCol="0" anchor="t" anchorCtr="0">
            <a:normAutofit/>
          </a:bodyPr>
          <a:lstStyle/>
          <a:p>
            <a:pPr algn="ctr">
              <a:spcBef>
                <a:spcPts val="0"/>
              </a:spcBef>
              <a:buClr>
                <a:srgbClr val="000000"/>
              </a:buClr>
              <a:buSzPts val="4000"/>
            </a:pPr>
            <a:r>
              <a:rPr lang="en-IN" sz="3200" b="1" cap="none" dirty="0">
                <a:solidFill>
                  <a:srgbClr val="002060"/>
                </a:solidFill>
                <a:latin typeface="Baskerville" panose="02020502070401020303" pitchFamily="18" charset="0"/>
                <a:ea typeface="Baskerville" panose="02020502070401020303" pitchFamily="18" charset="0"/>
                <a:cs typeface="Calibri"/>
                <a:sym typeface="Calibri"/>
              </a:rPr>
              <a:t>Audit of Artificial Intelligence</a:t>
            </a:r>
          </a:p>
        </p:txBody>
      </p:sp>
      <p:pic>
        <p:nvPicPr>
          <p:cNvPr id="338" name="Google Shape;338;p9"/>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rcRect l="4131" t="13584" r="3350" b="20633"/>
          <a:stretch/>
        </p:blipFill>
        <p:spPr>
          <a:xfrm>
            <a:off x="2773830" y="5239384"/>
            <a:ext cx="6692355" cy="881010"/>
          </a:xfrm>
          <a:prstGeom prst="rect">
            <a:avLst/>
          </a:prstGeom>
          <a:noFill/>
          <a:ln>
            <a:noFill/>
          </a:ln>
        </p:spPr>
      </p:pic>
      <p:grpSp>
        <p:nvGrpSpPr>
          <p:cNvPr id="4" name="Group 3">
            <a:extLst>
              <a:ext uri="{FF2B5EF4-FFF2-40B4-BE49-F238E27FC236}">
                <a16:creationId xmlns:a16="http://schemas.microsoft.com/office/drawing/2014/main" id="{0005C4FE-7B03-37D6-E149-BE35DB4AAFDD}"/>
              </a:ext>
            </a:extLst>
          </p:cNvPr>
          <p:cNvGrpSpPr/>
          <p:nvPr/>
        </p:nvGrpSpPr>
        <p:grpSpPr>
          <a:xfrm>
            <a:off x="83127" y="134751"/>
            <a:ext cx="961902" cy="944088"/>
            <a:chOff x="219684" y="71252"/>
            <a:chExt cx="961902" cy="944088"/>
          </a:xfrm>
        </p:grpSpPr>
        <p:sp>
          <p:nvSpPr>
            <p:cNvPr id="5" name="Rounded Rectangle 4">
              <a:extLst>
                <a:ext uri="{FF2B5EF4-FFF2-40B4-BE49-F238E27FC236}">
                  <a16:creationId xmlns:a16="http://schemas.microsoft.com/office/drawing/2014/main" id="{FB364107-FA54-D849-FF12-DE2B4982D005}"/>
                </a:ext>
              </a:extLst>
            </p:cNvPr>
            <p:cNvSpPr/>
            <p:nvPr/>
          </p:nvSpPr>
          <p:spPr>
            <a:xfrm>
              <a:off x="219684" y="71252"/>
              <a:ext cx="961902" cy="944088"/>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gradFill>
                  <a:gsLst>
                    <a:gs pos="21000">
                      <a:srgbClr val="53575C"/>
                    </a:gs>
                    <a:gs pos="88000">
                      <a:srgbClr val="C5C7CA"/>
                    </a:gs>
                  </a:gsLst>
                  <a:lin ang="5400000"/>
                </a:gradFill>
                <a:effectLst/>
                <a:uLnTx/>
                <a:uFillTx/>
                <a:latin typeface="Calisto MT"/>
                <a:ea typeface="+mn-ea"/>
                <a:cs typeface="+mn-cs"/>
              </a:endParaRPr>
            </a:p>
          </p:txBody>
        </p:sp>
        <p:pic>
          <p:nvPicPr>
            <p:cNvPr id="6" name="Google Shape;74;p1" descr="logo">
              <a:extLst>
                <a:ext uri="{FF2B5EF4-FFF2-40B4-BE49-F238E27FC236}">
                  <a16:creationId xmlns:a16="http://schemas.microsoft.com/office/drawing/2014/main" id="{0FD4B555-6EBC-B0C8-7C23-A0CC13E2EFD2}"/>
                </a:ext>
              </a:extLst>
            </p:cNvPr>
            <p:cNvPicPr preferRelativeResize="0"/>
            <p:nvPr/>
          </p:nvPicPr>
          <p:blipFill rotWithShape="1">
            <a:blip r:embed="rId7"/>
            <a:stretch/>
          </p:blipFill>
          <p:spPr>
            <a:xfrm>
              <a:off x="351609" y="89065"/>
              <a:ext cx="698052" cy="823130"/>
            </a:xfrm>
            <a:prstGeom prst="rect">
              <a:avLst/>
            </a:prstGeom>
            <a:noFill/>
          </p:spPr>
        </p:pic>
      </p:grpSp>
      <p:sp>
        <p:nvSpPr>
          <p:cNvPr id="2" name="TextBox 1">
            <a:extLst>
              <a:ext uri="{FF2B5EF4-FFF2-40B4-BE49-F238E27FC236}">
                <a16:creationId xmlns:a16="http://schemas.microsoft.com/office/drawing/2014/main" id="{A8F59080-4D86-7F45-1E06-A129E0F88C36}"/>
              </a:ext>
            </a:extLst>
          </p:cNvPr>
          <p:cNvSpPr txBox="1"/>
          <p:nvPr/>
        </p:nvSpPr>
        <p:spPr>
          <a:xfrm>
            <a:off x="929898" y="852406"/>
            <a:ext cx="109314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Baskerville"/>
                <a:ea typeface="+mn-lt"/>
                <a:cs typeface="+mn-lt"/>
              </a:rPr>
              <a:t>To enable the ethical and responsible adoption of AI in public service delivery &amp; foster public trust and confidence</a:t>
            </a:r>
            <a:endParaRPr kumimoji="0" lang="en-US" sz="1800" b="1" i="0" u="none" strike="noStrike" kern="1200" cap="none" spc="0" normalizeH="0" baseline="0" noProof="0">
              <a:ln>
                <a:noFill/>
              </a:ln>
              <a:solidFill>
                <a:srgbClr val="002060"/>
              </a:solidFill>
              <a:effectLst/>
              <a:uLnTx/>
              <a:uFillTx/>
              <a:latin typeface="Baskerville"/>
              <a:ea typeface="+mn-ea"/>
              <a:cs typeface="+mn-cs"/>
            </a:endParaRPr>
          </a:p>
        </p:txBody>
      </p:sp>
    </p:spTree>
    <p:extLst>
      <p:ext uri="{BB962C8B-B14F-4D97-AF65-F5344CB8AC3E}">
        <p14:creationId xmlns:p14="http://schemas.microsoft.com/office/powerpoint/2010/main" val="3399501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67E544-D551-591C-9078-281549AA8CAB}"/>
              </a:ext>
            </a:extLst>
          </p:cNvPr>
          <p:cNvSpPr>
            <a:spLocks noGrp="1"/>
          </p:cNvSpPr>
          <p:nvPr>
            <p:ph idx="1"/>
          </p:nvPr>
        </p:nvSpPr>
        <p:spPr>
          <a:xfrm>
            <a:off x="1358024" y="2951018"/>
            <a:ext cx="3709277" cy="2052204"/>
          </a:xfrm>
        </p:spPr>
        <p:txBody>
          <a:bodyPr/>
          <a:lstStyle/>
          <a:p>
            <a:pPr marL="0" indent="0">
              <a:buNone/>
            </a:pPr>
            <a:endParaRPr lang="en-IN" sz="4800" dirty="0"/>
          </a:p>
          <a:p>
            <a:pPr marL="0" indent="0">
              <a:buNone/>
            </a:pPr>
            <a:r>
              <a:rPr lang="en-IN" sz="4800" dirty="0"/>
              <a:t>Thank You</a:t>
            </a:r>
          </a:p>
        </p:txBody>
      </p:sp>
      <p:pic>
        <p:nvPicPr>
          <p:cNvPr id="5" name="Graphic 4" descr="Handshake with solid fill">
            <a:extLst>
              <a:ext uri="{FF2B5EF4-FFF2-40B4-BE49-F238E27FC236}">
                <a16:creationId xmlns:a16="http://schemas.microsoft.com/office/drawing/2014/main" id="{E94B48CA-7777-529A-8463-0349E769FD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6241" y="3512126"/>
            <a:ext cx="2379518" cy="19690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3">
            <a:extLst>
              <a:ext uri="{FF2B5EF4-FFF2-40B4-BE49-F238E27FC236}">
                <a16:creationId xmlns:a16="http://schemas.microsoft.com/office/drawing/2014/main" id="{6C9CC7E1-9CAB-89C1-4215-7960378400B8}"/>
              </a:ext>
            </a:extLst>
          </p:cNvPr>
          <p:cNvSpPr txBox="1"/>
          <p:nvPr/>
        </p:nvSpPr>
        <p:spPr>
          <a:xfrm>
            <a:off x="7828251" y="4036639"/>
            <a:ext cx="3529012" cy="830997"/>
          </a:xfrm>
          <a:prstGeom prst="rect">
            <a:avLst/>
          </a:prstGeom>
          <a:noFill/>
        </p:spPr>
        <p:txBody>
          <a:bodyPr wrap="square">
            <a:spAutoFit/>
          </a:bodyPr>
          <a:lstStyle/>
          <a:p>
            <a:r>
              <a:rPr lang="en-IN" sz="4800" dirty="0" err="1"/>
              <a:t>გმადლობთ</a:t>
            </a:r>
            <a:endParaRPr lang="en-IN" sz="4800" dirty="0"/>
          </a:p>
        </p:txBody>
      </p:sp>
    </p:spTree>
    <p:extLst>
      <p:ext uri="{BB962C8B-B14F-4D97-AF65-F5344CB8AC3E}">
        <p14:creationId xmlns:p14="http://schemas.microsoft.com/office/powerpoint/2010/main" val="2179892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48AC-50E5-EB1C-5281-CBDE975AA79F}"/>
              </a:ext>
            </a:extLst>
          </p:cNvPr>
          <p:cNvSpPr>
            <a:spLocks noGrp="1"/>
          </p:cNvSpPr>
          <p:nvPr>
            <p:ph type="title"/>
          </p:nvPr>
        </p:nvSpPr>
        <p:spPr/>
        <p:txBody>
          <a:bodyPr/>
          <a:lstStyle/>
          <a:p>
            <a:r>
              <a:rPr lang="en-IN" dirty="0"/>
              <a:t>Overview</a:t>
            </a:r>
          </a:p>
        </p:txBody>
      </p:sp>
      <p:sp>
        <p:nvSpPr>
          <p:cNvPr id="3" name="Content Placeholder 2">
            <a:extLst>
              <a:ext uri="{FF2B5EF4-FFF2-40B4-BE49-F238E27FC236}">
                <a16:creationId xmlns:a16="http://schemas.microsoft.com/office/drawing/2014/main" id="{500FAEFF-F598-2B2A-C928-9C8D5F555FD3}"/>
              </a:ext>
            </a:extLst>
          </p:cNvPr>
          <p:cNvSpPr>
            <a:spLocks noGrp="1"/>
          </p:cNvSpPr>
          <p:nvPr>
            <p:ph idx="1"/>
          </p:nvPr>
        </p:nvSpPr>
        <p:spPr/>
        <p:txBody>
          <a:bodyPr/>
          <a:lstStyle/>
          <a:p>
            <a:pPr marL="0" indent="0">
              <a:buNone/>
            </a:pPr>
            <a:r>
              <a:rPr lang="en-IN" sz="2200" dirty="0"/>
              <a:t>Artificial Intelligence</a:t>
            </a:r>
          </a:p>
          <a:p>
            <a:pPr marL="0" indent="0">
              <a:buNone/>
            </a:pPr>
            <a:endParaRPr lang="en-IN" sz="2200" dirty="0"/>
          </a:p>
          <a:p>
            <a:pPr marL="0" indent="0">
              <a:buNone/>
            </a:pPr>
            <a:endParaRPr lang="en-IN" sz="2200" dirty="0"/>
          </a:p>
          <a:p>
            <a:pPr marL="0" indent="0">
              <a:buNone/>
            </a:pPr>
            <a:r>
              <a:rPr lang="en-IN" sz="2200" dirty="0"/>
              <a:t>Performance Audit &amp; AI</a:t>
            </a:r>
          </a:p>
          <a:p>
            <a:pPr marL="0" indent="0">
              <a:buNone/>
            </a:pPr>
            <a:endParaRPr lang="en-IN" sz="2200" dirty="0"/>
          </a:p>
          <a:p>
            <a:pPr marL="0" indent="0">
              <a:buNone/>
            </a:pPr>
            <a:endParaRPr lang="en-IN" sz="2200" dirty="0"/>
          </a:p>
          <a:p>
            <a:pPr marL="0" indent="0">
              <a:buNone/>
            </a:pPr>
            <a:r>
              <a:rPr lang="en-IN" sz="2200" dirty="0"/>
              <a:t>Next Steps</a:t>
            </a:r>
          </a:p>
        </p:txBody>
      </p:sp>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ED01FBAA-3CAC-EE34-41DD-EE468D315F4E}"/>
                  </a:ext>
                </a:extLst>
              </p:cNvPr>
              <p:cNvGraphicFramePr>
                <a:graphicFrameLocks noChangeAspect="1"/>
              </p:cNvGraphicFramePr>
              <p:nvPr>
                <p:extLst>
                  <p:ext uri="{D42A27DB-BD31-4B8C-83A1-F6EECF244321}">
                    <p14:modId xmlns:p14="http://schemas.microsoft.com/office/powerpoint/2010/main" val="2980363641"/>
                  </p:ext>
                </p:extLst>
              </p:nvPr>
            </p:nvGraphicFramePr>
            <p:xfrm>
              <a:off x="7517822" y="2249631"/>
              <a:ext cx="2530187" cy="1319647"/>
            </p:xfrm>
            <a:graphic>
              <a:graphicData uri="http://schemas.microsoft.com/office/powerpoint/2016/sectionzoom">
                <psez:sectionZm>
                  <psez:sectionZmObj sectionId="{CBC28F93-DF05-4DCF-9856-66699E175BB2}">
                    <psez:zmPr id="{73F83720-9E43-4C93-BA32-093BA7855073}" transitionDur="1000">
                      <p166:blipFill xmlns:p166="http://schemas.microsoft.com/office/powerpoint/2016/6/main">
                        <a:blip r:embed="rId2"/>
                        <a:stretch>
                          <a:fillRect/>
                        </a:stretch>
                      </p166:blipFill>
                      <p166:spPr xmlns:p166="http://schemas.microsoft.com/office/powerpoint/2016/6/main">
                        <a:xfrm>
                          <a:off x="0" y="0"/>
                          <a:ext cx="2530187" cy="1319647"/>
                        </a:xfrm>
                        <a:prstGeom prst="rect">
                          <a:avLst/>
                        </a:prstGeom>
                        <a:ln w="3175">
                          <a:solidFill>
                            <a:prstClr val="ltGray"/>
                          </a:solidFill>
                        </a:ln>
                      </p166:spPr>
                    </psez:zmPr>
                  </psez:sectionZmObj>
                </psez:sectionZm>
              </a:graphicData>
            </a:graphic>
          </p:graphicFrame>
        </mc:Choice>
        <mc:Fallback xmlns="">
          <p:pic>
            <p:nvPicPr>
              <p:cNvPr id="7" name="Section Zoom 6">
                <a:hlinkClick r:id="rId3" action="ppaction://hlinksldjump"/>
                <a:extLst>
                  <a:ext uri="{FF2B5EF4-FFF2-40B4-BE49-F238E27FC236}">
                    <a16:creationId xmlns:a16="http://schemas.microsoft.com/office/drawing/2014/main" id="{ED01FBAA-3CAC-EE34-41DD-EE468D315F4E}"/>
                  </a:ext>
                </a:extLst>
              </p:cNvPr>
              <p:cNvPicPr>
                <a:picLocks noGrp="1" noRot="1" noChangeAspect="1" noMove="1" noResize="1" noEditPoints="1" noAdjustHandles="1" noChangeArrowheads="1" noChangeShapeType="1"/>
              </p:cNvPicPr>
              <p:nvPr/>
            </p:nvPicPr>
            <p:blipFill>
              <a:blip r:embed="rId4"/>
              <a:stretch>
                <a:fillRect/>
              </a:stretch>
            </p:blipFill>
            <p:spPr>
              <a:xfrm>
                <a:off x="7517822" y="2249631"/>
                <a:ext cx="2530187" cy="131964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171C7608-F257-3E6F-0FA2-FA22D8AE8D2E}"/>
                  </a:ext>
                </a:extLst>
              </p:cNvPr>
              <p:cNvGraphicFramePr>
                <a:graphicFrameLocks noChangeAspect="1"/>
              </p:cNvGraphicFramePr>
              <p:nvPr>
                <p:extLst>
                  <p:ext uri="{D42A27DB-BD31-4B8C-83A1-F6EECF244321}">
                    <p14:modId xmlns:p14="http://schemas.microsoft.com/office/powerpoint/2010/main" val="165124110"/>
                  </p:ext>
                </p:extLst>
              </p:nvPr>
            </p:nvGraphicFramePr>
            <p:xfrm>
              <a:off x="7517822" y="3797671"/>
              <a:ext cx="2530186" cy="1262495"/>
            </p:xfrm>
            <a:graphic>
              <a:graphicData uri="http://schemas.microsoft.com/office/powerpoint/2016/sectionzoom">
                <psez:sectionZm>
                  <psez:sectionZmObj sectionId="{E3BB8F41-2B23-4744-8664-83AC41A6BFB5}">
                    <psez:zmPr id="{81664D5C-58E2-41CD-89C6-FBCB3AC719A1}" transitionDur="1000">
                      <p166:blipFill xmlns:p166="http://schemas.microsoft.com/office/powerpoint/2016/6/main">
                        <a:blip r:embed="rId5"/>
                        <a:stretch>
                          <a:fillRect/>
                        </a:stretch>
                      </p166:blipFill>
                      <p166:spPr xmlns:p166="http://schemas.microsoft.com/office/powerpoint/2016/6/main">
                        <a:xfrm>
                          <a:off x="0" y="0"/>
                          <a:ext cx="2530186" cy="1262495"/>
                        </a:xfrm>
                        <a:prstGeom prst="rect">
                          <a:avLst/>
                        </a:prstGeom>
                        <a:ln w="3175">
                          <a:solidFill>
                            <a:prstClr val="ltGray"/>
                          </a:solidFill>
                        </a:ln>
                      </p166:spPr>
                    </psez:zmPr>
                  </psez:sectionZmObj>
                </psez:sectionZm>
              </a:graphicData>
            </a:graphic>
          </p:graphicFrame>
        </mc:Choice>
        <mc:Fallback xmlns="">
          <p:pic>
            <p:nvPicPr>
              <p:cNvPr id="9" name="Section Zoom 8">
                <a:hlinkClick r:id="rId6" action="ppaction://hlinksldjump"/>
                <a:extLst>
                  <a:ext uri="{FF2B5EF4-FFF2-40B4-BE49-F238E27FC236}">
                    <a16:creationId xmlns:a16="http://schemas.microsoft.com/office/drawing/2014/main" id="{171C7608-F257-3E6F-0FA2-FA22D8AE8D2E}"/>
                  </a:ext>
                </a:extLst>
              </p:cNvPr>
              <p:cNvPicPr>
                <a:picLocks noGrp="1" noRot="1" noChangeAspect="1" noMove="1" noResize="1" noEditPoints="1" noAdjustHandles="1" noChangeArrowheads="1" noChangeShapeType="1"/>
              </p:cNvPicPr>
              <p:nvPr/>
            </p:nvPicPr>
            <p:blipFill>
              <a:blip r:embed="rId7"/>
              <a:stretch>
                <a:fillRect/>
              </a:stretch>
            </p:blipFill>
            <p:spPr>
              <a:xfrm>
                <a:off x="7517822" y="3797671"/>
                <a:ext cx="2530186" cy="1262495"/>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Section Zoom 10">
                <a:extLst>
                  <a:ext uri="{FF2B5EF4-FFF2-40B4-BE49-F238E27FC236}">
                    <a16:creationId xmlns:a16="http://schemas.microsoft.com/office/drawing/2014/main" id="{2B854F63-6541-58C0-6875-1FF0FB82E96B}"/>
                  </a:ext>
                </a:extLst>
              </p:cNvPr>
              <p:cNvGraphicFramePr>
                <a:graphicFrameLocks noChangeAspect="1"/>
              </p:cNvGraphicFramePr>
              <p:nvPr>
                <p:extLst>
                  <p:ext uri="{D42A27DB-BD31-4B8C-83A1-F6EECF244321}">
                    <p14:modId xmlns:p14="http://schemas.microsoft.com/office/powerpoint/2010/main" val="2761656668"/>
                  </p:ext>
                </p:extLst>
              </p:nvPr>
            </p:nvGraphicFramePr>
            <p:xfrm>
              <a:off x="7564582" y="5288559"/>
              <a:ext cx="2483426" cy="1325255"/>
            </p:xfrm>
            <a:graphic>
              <a:graphicData uri="http://schemas.microsoft.com/office/powerpoint/2016/sectionzoom">
                <psez:sectionZm>
                  <psez:sectionZmObj sectionId="{814E87B1-B212-4FCD-9255-AC7D0EB6B928}">
                    <psez:zmPr id="{AE43A1DC-1C21-4DF3-A65E-62B5312057D2}" transitionDur="1000">
                      <p166:blipFill xmlns:p166="http://schemas.microsoft.com/office/powerpoint/2016/6/main">
                        <a:blip r:embed="rId8"/>
                        <a:stretch>
                          <a:fillRect/>
                        </a:stretch>
                      </p166:blipFill>
                      <p166:spPr xmlns:p166="http://schemas.microsoft.com/office/powerpoint/2016/6/main">
                        <a:xfrm>
                          <a:off x="0" y="0"/>
                          <a:ext cx="2483426" cy="1325255"/>
                        </a:xfrm>
                        <a:prstGeom prst="rect">
                          <a:avLst/>
                        </a:prstGeom>
                        <a:ln w="3175">
                          <a:solidFill>
                            <a:prstClr val="ltGray"/>
                          </a:solidFill>
                        </a:ln>
                      </p166:spPr>
                    </psez:zmPr>
                  </psez:sectionZmObj>
                </psez:sectionZm>
              </a:graphicData>
            </a:graphic>
          </p:graphicFrame>
        </mc:Choice>
        <mc:Fallback xmlns="">
          <p:pic>
            <p:nvPicPr>
              <p:cNvPr id="11" name="Section Zoom 10">
                <a:hlinkClick r:id="rId9" action="ppaction://hlinksldjump"/>
                <a:extLst>
                  <a:ext uri="{FF2B5EF4-FFF2-40B4-BE49-F238E27FC236}">
                    <a16:creationId xmlns:a16="http://schemas.microsoft.com/office/drawing/2014/main" id="{2B854F63-6541-58C0-6875-1FF0FB82E96B}"/>
                  </a:ext>
                </a:extLst>
              </p:cNvPr>
              <p:cNvPicPr>
                <a:picLocks noGrp="1" noRot="1" noChangeAspect="1" noMove="1" noResize="1" noEditPoints="1" noAdjustHandles="1" noChangeArrowheads="1" noChangeShapeType="1"/>
              </p:cNvPicPr>
              <p:nvPr/>
            </p:nvPicPr>
            <p:blipFill>
              <a:blip r:embed="rId10"/>
              <a:stretch>
                <a:fillRect/>
              </a:stretch>
            </p:blipFill>
            <p:spPr>
              <a:xfrm>
                <a:off x="7564582" y="5288559"/>
                <a:ext cx="2483426" cy="1325255"/>
              </a:xfrm>
              <a:prstGeom prst="rect">
                <a:avLst/>
              </a:prstGeom>
              <a:ln w="3175">
                <a:solidFill>
                  <a:prstClr val="ltGray"/>
                </a:solidFill>
              </a:ln>
            </p:spPr>
          </p:pic>
        </mc:Fallback>
      </mc:AlternateContent>
    </p:spTree>
    <p:extLst>
      <p:ext uri="{BB962C8B-B14F-4D97-AF65-F5344CB8AC3E}">
        <p14:creationId xmlns:p14="http://schemas.microsoft.com/office/powerpoint/2010/main" val="3452323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2FE1-018E-F07B-FBAB-15A121B7DA9B}"/>
              </a:ext>
            </a:extLst>
          </p:cNvPr>
          <p:cNvSpPr>
            <a:spLocks noGrp="1"/>
          </p:cNvSpPr>
          <p:nvPr>
            <p:ph type="title"/>
          </p:nvPr>
        </p:nvSpPr>
        <p:spPr/>
        <p:txBody>
          <a:bodyPr/>
          <a:lstStyle/>
          <a:p>
            <a:r>
              <a:rPr lang="en-IN" dirty="0"/>
              <a:t>Artificial Intelligence</a:t>
            </a:r>
          </a:p>
        </p:txBody>
      </p:sp>
      <p:sp>
        <p:nvSpPr>
          <p:cNvPr id="3" name="Content Placeholder 2">
            <a:extLst>
              <a:ext uri="{FF2B5EF4-FFF2-40B4-BE49-F238E27FC236}">
                <a16:creationId xmlns:a16="http://schemas.microsoft.com/office/drawing/2014/main" id="{10EB950B-F5E7-BA0A-5C4B-D3AEEBE5A13D}"/>
              </a:ext>
            </a:extLst>
          </p:cNvPr>
          <p:cNvSpPr>
            <a:spLocks noGrp="1"/>
          </p:cNvSpPr>
          <p:nvPr>
            <p:ph idx="1"/>
          </p:nvPr>
        </p:nvSpPr>
        <p:spPr>
          <a:xfrm>
            <a:off x="257577" y="2067583"/>
            <a:ext cx="11827049" cy="3694176"/>
          </a:xfrm>
        </p:spPr>
        <p:txBody>
          <a:bodyPr/>
          <a:lstStyle/>
          <a:p>
            <a:pPr marL="0" indent="0">
              <a:buNone/>
            </a:pPr>
            <a:r>
              <a:rPr lang="en-IN" sz="1800" dirty="0"/>
              <a:t>“Computer systems capable of performing complex tasks that historically only humans could do.”</a:t>
            </a:r>
          </a:p>
        </p:txBody>
      </p:sp>
      <p:pic>
        <p:nvPicPr>
          <p:cNvPr id="4" name="Google Shape;88;p2">
            <a:extLst>
              <a:ext uri="{FF2B5EF4-FFF2-40B4-BE49-F238E27FC236}">
                <a16:creationId xmlns:a16="http://schemas.microsoft.com/office/drawing/2014/main" id="{D8688B3A-DB80-F0E0-8EA8-914B0CB809BE}"/>
              </a:ext>
            </a:extLst>
          </p:cNvPr>
          <p:cNvPicPr preferRelativeResize="0"/>
          <p:nvPr/>
        </p:nvPicPr>
        <p:blipFill rotWithShape="1">
          <a:blip r:embed="rId3">
            <a:alphaModFix/>
          </a:blip>
          <a:srcRect/>
          <a:stretch/>
        </p:blipFill>
        <p:spPr>
          <a:xfrm>
            <a:off x="5595870" y="2653048"/>
            <a:ext cx="6533679" cy="4159879"/>
          </a:xfrm>
          <a:prstGeom prst="rect">
            <a:avLst/>
          </a:prstGeom>
          <a:noFill/>
          <a:ln>
            <a:noFill/>
          </a:ln>
        </p:spPr>
      </p:pic>
      <p:graphicFrame>
        <p:nvGraphicFramePr>
          <p:cNvPr id="5" name="Diagram 4">
            <a:extLst>
              <a:ext uri="{FF2B5EF4-FFF2-40B4-BE49-F238E27FC236}">
                <a16:creationId xmlns:a16="http://schemas.microsoft.com/office/drawing/2014/main" id="{4484F6F0-F547-D250-9D14-BC5304CA27E1}"/>
              </a:ext>
            </a:extLst>
          </p:cNvPr>
          <p:cNvGraphicFramePr/>
          <p:nvPr>
            <p:extLst>
              <p:ext uri="{D42A27DB-BD31-4B8C-83A1-F6EECF244321}">
                <p14:modId xmlns:p14="http://schemas.microsoft.com/office/powerpoint/2010/main" val="4082873851"/>
              </p:ext>
            </p:extLst>
          </p:nvPr>
        </p:nvGraphicFramePr>
        <p:xfrm>
          <a:off x="598868" y="3236551"/>
          <a:ext cx="4720107" cy="33251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348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EE7D-E9CE-C3D2-856D-4B446F08F571}"/>
              </a:ext>
            </a:extLst>
          </p:cNvPr>
          <p:cNvSpPr>
            <a:spLocks noGrp="1"/>
          </p:cNvSpPr>
          <p:nvPr>
            <p:ph type="title"/>
          </p:nvPr>
        </p:nvSpPr>
        <p:spPr/>
        <p:txBody>
          <a:bodyPr/>
          <a:lstStyle/>
          <a:p>
            <a:r>
              <a:rPr lang="en-IN" dirty="0"/>
              <a:t>Case for adoption of AI</a:t>
            </a:r>
          </a:p>
        </p:txBody>
      </p:sp>
      <p:pic>
        <p:nvPicPr>
          <p:cNvPr id="4" name="Picture 3">
            <a:extLst>
              <a:ext uri="{FF2B5EF4-FFF2-40B4-BE49-F238E27FC236}">
                <a16:creationId xmlns:a16="http://schemas.microsoft.com/office/drawing/2014/main" id="{BE2570A4-F8C6-076F-3FFB-5F06C5225D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57114" y="601559"/>
            <a:ext cx="1409700" cy="1073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D832155F-2685-9646-9DB1-F6BCB70C7FF2}"/>
              </a:ext>
            </a:extLst>
          </p:cNvPr>
          <p:cNvPicPr>
            <a:picLocks noChangeAspect="1"/>
          </p:cNvPicPr>
          <p:nvPr/>
        </p:nvPicPr>
        <p:blipFill rotWithShape="1">
          <a:blip r:embed="rId3"/>
          <a:srcRect t="3605"/>
          <a:stretch/>
        </p:blipFill>
        <p:spPr>
          <a:xfrm>
            <a:off x="504453" y="2740747"/>
            <a:ext cx="5323205" cy="4038686"/>
          </a:xfrm>
          <a:prstGeom prst="rect">
            <a:avLst/>
          </a:prstGeom>
        </p:spPr>
      </p:pic>
      <p:pic>
        <p:nvPicPr>
          <p:cNvPr id="9" name="Picture 8" descr="A logo of a plane&#10;&#10;Description automatically generated">
            <a:extLst>
              <a:ext uri="{FF2B5EF4-FFF2-40B4-BE49-F238E27FC236}">
                <a16:creationId xmlns:a16="http://schemas.microsoft.com/office/drawing/2014/main" id="{3E2CDF33-95C1-BAFD-2EC3-0F05290B4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653" y="2556081"/>
            <a:ext cx="2141381"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924134AA-E61A-AB20-17C0-12034D8C570C}"/>
              </a:ext>
            </a:extLst>
          </p:cNvPr>
          <p:cNvSpPr txBox="1"/>
          <p:nvPr/>
        </p:nvSpPr>
        <p:spPr>
          <a:xfrm>
            <a:off x="2134000" y="2371415"/>
            <a:ext cx="2064110" cy="369332"/>
          </a:xfrm>
          <a:prstGeom prst="rect">
            <a:avLst/>
          </a:prstGeom>
          <a:noFill/>
        </p:spPr>
        <p:txBody>
          <a:bodyPr wrap="square" rtlCol="0">
            <a:spAutoFit/>
          </a:bodyPr>
          <a:lstStyle/>
          <a:p>
            <a:r>
              <a:rPr lang="en-IN" dirty="0"/>
              <a:t>Explosion of 3 Vs</a:t>
            </a:r>
          </a:p>
        </p:txBody>
      </p:sp>
      <p:pic>
        <p:nvPicPr>
          <p:cNvPr id="6" name="Picture 5" descr="A white square with blue and green text&#10;&#10;Description automatically generated">
            <a:extLst>
              <a:ext uri="{FF2B5EF4-FFF2-40B4-BE49-F238E27FC236}">
                <a16:creationId xmlns:a16="http://schemas.microsoft.com/office/drawing/2014/main" id="{2FF29BE0-34B4-FD9B-F698-5A5F878B4CB1}"/>
              </a:ext>
            </a:extLst>
          </p:cNvPr>
          <p:cNvPicPr>
            <a:picLocks noChangeAspect="1"/>
          </p:cNvPicPr>
          <p:nvPr/>
        </p:nvPicPr>
        <p:blipFill rotWithShape="1">
          <a:blip r:embed="rId5">
            <a:extLst>
              <a:ext uri="{28A0092B-C50C-407E-A947-70E740481C1C}">
                <a14:useLocalDpi xmlns:a14="http://schemas.microsoft.com/office/drawing/2010/main" val="0"/>
              </a:ext>
            </a:extLst>
          </a:blip>
          <a:srcRect l="3434" t="3213" r="3232" b="4086"/>
          <a:stretch/>
        </p:blipFill>
        <p:spPr>
          <a:xfrm>
            <a:off x="9497292" y="4525241"/>
            <a:ext cx="2000250" cy="1784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31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00E8-B6A9-CD1F-6B98-F1C0A6AC0292}"/>
              </a:ext>
            </a:extLst>
          </p:cNvPr>
          <p:cNvSpPr>
            <a:spLocks noGrp="1"/>
          </p:cNvSpPr>
          <p:nvPr>
            <p:ph type="title"/>
          </p:nvPr>
        </p:nvSpPr>
        <p:spPr/>
        <p:txBody>
          <a:bodyPr>
            <a:normAutofit fontScale="90000"/>
          </a:bodyPr>
          <a:lstStyle/>
          <a:p>
            <a:r>
              <a:rPr lang="en-IN" dirty="0"/>
              <a:t>Case for Integration of AI in Audit Process</a:t>
            </a:r>
          </a:p>
        </p:txBody>
      </p:sp>
      <p:pic>
        <p:nvPicPr>
          <p:cNvPr id="5" name="Content Placeholder 4" descr="A diagram of a computer network&#10;&#10;Description automatically generated">
            <a:extLst>
              <a:ext uri="{FF2B5EF4-FFF2-40B4-BE49-F238E27FC236}">
                <a16:creationId xmlns:a16="http://schemas.microsoft.com/office/drawing/2014/main" id="{BCC41C3A-82C6-C5B2-D474-C7E6158C25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326" y="2047741"/>
            <a:ext cx="8923813" cy="2704563"/>
          </a:xfrm>
        </p:spPr>
      </p:pic>
      <p:sp>
        <p:nvSpPr>
          <p:cNvPr id="6" name="TextBox 5">
            <a:extLst>
              <a:ext uri="{FF2B5EF4-FFF2-40B4-BE49-F238E27FC236}">
                <a16:creationId xmlns:a16="http://schemas.microsoft.com/office/drawing/2014/main" id="{0D49860D-B6FE-9593-D101-44C0A92F3552}"/>
              </a:ext>
            </a:extLst>
          </p:cNvPr>
          <p:cNvSpPr txBox="1"/>
          <p:nvPr/>
        </p:nvSpPr>
        <p:spPr>
          <a:xfrm>
            <a:off x="1571222" y="4964806"/>
            <a:ext cx="9593809" cy="1477328"/>
          </a:xfrm>
          <a:prstGeom prst="rect">
            <a:avLst/>
          </a:prstGeom>
          <a:noFill/>
        </p:spPr>
        <p:txBody>
          <a:bodyPr wrap="square" rtlCol="0">
            <a:spAutoFit/>
          </a:bodyPr>
          <a:lstStyle/>
          <a:p>
            <a:r>
              <a:rPr lang="en-IN" dirty="0"/>
              <a:t>- Shift from </a:t>
            </a:r>
            <a:r>
              <a:rPr lang="en-GB" dirty="0"/>
              <a:t>the use of sampling to the analysis of entire populations and/ or even including analysis of unstructured data</a:t>
            </a:r>
          </a:p>
          <a:p>
            <a:endParaRPr lang="en-GB" dirty="0"/>
          </a:p>
          <a:p>
            <a:r>
              <a:rPr lang="en-GB" dirty="0"/>
              <a:t>- Use of AI techniques and rigorous analytical procedures increases the confidence of Auditors in expressing an Opinion</a:t>
            </a:r>
            <a:endParaRPr lang="en-IN" dirty="0"/>
          </a:p>
        </p:txBody>
      </p:sp>
    </p:spTree>
    <p:extLst>
      <p:ext uri="{BB962C8B-B14F-4D97-AF65-F5344CB8AC3E}">
        <p14:creationId xmlns:p14="http://schemas.microsoft.com/office/powerpoint/2010/main" val="15762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7AC76-9A9E-238D-6FD2-BF0F41B5E256}"/>
              </a:ext>
            </a:extLst>
          </p:cNvPr>
          <p:cNvSpPr>
            <a:spLocks noGrp="1"/>
          </p:cNvSpPr>
          <p:nvPr>
            <p:ph type="title"/>
          </p:nvPr>
        </p:nvSpPr>
        <p:spPr/>
        <p:txBody>
          <a:bodyPr/>
          <a:lstStyle/>
          <a:p>
            <a:r>
              <a:rPr lang="en-IN" dirty="0"/>
              <a:t>Performance Audit &amp; AI</a:t>
            </a:r>
          </a:p>
        </p:txBody>
      </p:sp>
      <p:sp>
        <p:nvSpPr>
          <p:cNvPr id="3" name="Content Placeholder 2">
            <a:extLst>
              <a:ext uri="{FF2B5EF4-FFF2-40B4-BE49-F238E27FC236}">
                <a16:creationId xmlns:a16="http://schemas.microsoft.com/office/drawing/2014/main" id="{F1ECAB52-9B2C-049A-5127-BA6BBBF0951D}"/>
              </a:ext>
            </a:extLst>
          </p:cNvPr>
          <p:cNvSpPr>
            <a:spLocks noGrp="1"/>
          </p:cNvSpPr>
          <p:nvPr>
            <p:ph idx="1"/>
          </p:nvPr>
        </p:nvSpPr>
        <p:spPr/>
        <p:txBody>
          <a:bodyPr/>
          <a:lstStyle/>
          <a:p>
            <a:endParaRPr lang="en-IN"/>
          </a:p>
        </p:txBody>
      </p:sp>
      <p:graphicFrame>
        <p:nvGraphicFramePr>
          <p:cNvPr id="4" name="Diagram 3">
            <a:extLst>
              <a:ext uri="{FF2B5EF4-FFF2-40B4-BE49-F238E27FC236}">
                <a16:creationId xmlns:a16="http://schemas.microsoft.com/office/drawing/2014/main" id="{7F1E4932-CAC4-E186-2EBF-0579E670AC2B}"/>
              </a:ext>
            </a:extLst>
          </p:cNvPr>
          <p:cNvGraphicFramePr/>
          <p:nvPr>
            <p:extLst>
              <p:ext uri="{D42A27DB-BD31-4B8C-83A1-F6EECF244321}">
                <p14:modId xmlns:p14="http://schemas.microsoft.com/office/powerpoint/2010/main" val="341673363"/>
              </p:ext>
            </p:extLst>
          </p:nvPr>
        </p:nvGraphicFramePr>
        <p:xfrm>
          <a:off x="497253" y="2436669"/>
          <a:ext cx="11171738" cy="4426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5B4735A9-93B9-B4A1-0D81-BE96418BD6BD}"/>
              </a:ext>
            </a:extLst>
          </p:cNvPr>
          <p:cNvSpPr txBox="1"/>
          <p:nvPr/>
        </p:nvSpPr>
        <p:spPr>
          <a:xfrm>
            <a:off x="1499742" y="2088015"/>
            <a:ext cx="1959428" cy="369332"/>
          </a:xfrm>
          <a:prstGeom prst="rect">
            <a:avLst/>
          </a:prstGeom>
          <a:noFill/>
        </p:spPr>
        <p:txBody>
          <a:bodyPr wrap="square" rtlCol="0">
            <a:spAutoFit/>
          </a:bodyPr>
          <a:lstStyle/>
          <a:p>
            <a:pPr algn="ctr"/>
            <a:r>
              <a:rPr lang="en-US" b="1" dirty="0">
                <a:solidFill>
                  <a:srgbClr val="002060"/>
                </a:solidFill>
                <a:latin typeface="Baskerville" panose="02020502070401020303" pitchFamily="18" charset="0"/>
                <a:ea typeface="Baskerville" panose="02020502070401020303" pitchFamily="18" charset="0"/>
              </a:rPr>
              <a:t>Audit Stage</a:t>
            </a:r>
          </a:p>
        </p:txBody>
      </p:sp>
      <p:sp>
        <p:nvSpPr>
          <p:cNvPr id="6" name="TextBox 5">
            <a:extLst>
              <a:ext uri="{FF2B5EF4-FFF2-40B4-BE49-F238E27FC236}">
                <a16:creationId xmlns:a16="http://schemas.microsoft.com/office/drawing/2014/main" id="{E053DE54-119E-3B90-B171-4FD8B4573FAF}"/>
              </a:ext>
            </a:extLst>
          </p:cNvPr>
          <p:cNvSpPr txBox="1"/>
          <p:nvPr/>
        </p:nvSpPr>
        <p:spPr>
          <a:xfrm>
            <a:off x="3474755" y="2108134"/>
            <a:ext cx="1959428" cy="369332"/>
          </a:xfrm>
          <a:prstGeom prst="rect">
            <a:avLst/>
          </a:prstGeom>
          <a:noFill/>
        </p:spPr>
        <p:txBody>
          <a:bodyPr wrap="square" rtlCol="0">
            <a:spAutoFit/>
          </a:bodyPr>
          <a:lstStyle/>
          <a:p>
            <a:pPr algn="ctr"/>
            <a:r>
              <a:rPr lang="en-US" b="1" dirty="0">
                <a:solidFill>
                  <a:srgbClr val="002060"/>
                </a:solidFill>
                <a:latin typeface="Baskerville" panose="02020502070401020303" pitchFamily="18" charset="0"/>
                <a:ea typeface="Baskerville" panose="02020502070401020303" pitchFamily="18" charset="0"/>
              </a:rPr>
              <a:t>Audit Task</a:t>
            </a:r>
          </a:p>
        </p:txBody>
      </p:sp>
      <p:sp>
        <p:nvSpPr>
          <p:cNvPr id="7" name="TextBox 6">
            <a:extLst>
              <a:ext uri="{FF2B5EF4-FFF2-40B4-BE49-F238E27FC236}">
                <a16:creationId xmlns:a16="http://schemas.microsoft.com/office/drawing/2014/main" id="{1A913F37-C980-CCF1-5756-D05A547DD608}"/>
              </a:ext>
            </a:extLst>
          </p:cNvPr>
          <p:cNvSpPr txBox="1"/>
          <p:nvPr/>
        </p:nvSpPr>
        <p:spPr>
          <a:xfrm>
            <a:off x="3609097" y="2803073"/>
            <a:ext cx="2198914" cy="584775"/>
          </a:xfrm>
          <a:prstGeom prst="rect">
            <a:avLst/>
          </a:prstGeom>
          <a:noFill/>
        </p:spPr>
        <p:txBody>
          <a:bodyPr wrap="square" rtlCol="0">
            <a:spAutoFit/>
          </a:bodyPr>
          <a:lstStyle/>
          <a:p>
            <a:pPr lvl="0">
              <a:lnSpc>
                <a:spcPct val="100000"/>
              </a:lnSpc>
            </a:pPr>
            <a:r>
              <a:rPr lang="en-GB" sz="1600" b="0" dirty="0">
                <a:latin typeface="Baskerville" panose="02020502070401020303" pitchFamily="18" charset="0"/>
                <a:ea typeface="Baskerville" panose="02020502070401020303" pitchFamily="18" charset="0"/>
              </a:rPr>
              <a:t>Data Collection, Risk Assessment, Sampling </a:t>
            </a:r>
          </a:p>
        </p:txBody>
      </p:sp>
      <p:sp>
        <p:nvSpPr>
          <p:cNvPr id="8" name="TextBox 7">
            <a:extLst>
              <a:ext uri="{FF2B5EF4-FFF2-40B4-BE49-F238E27FC236}">
                <a16:creationId xmlns:a16="http://schemas.microsoft.com/office/drawing/2014/main" id="{11F8C401-8612-9A5F-4552-AAD5DCEB5927}"/>
              </a:ext>
            </a:extLst>
          </p:cNvPr>
          <p:cNvSpPr txBox="1"/>
          <p:nvPr/>
        </p:nvSpPr>
        <p:spPr>
          <a:xfrm>
            <a:off x="8949423" y="2556851"/>
            <a:ext cx="2511750" cy="1077218"/>
          </a:xfrm>
          <a:prstGeom prst="rect">
            <a:avLst/>
          </a:prstGeom>
          <a:noFill/>
        </p:spPr>
        <p:txBody>
          <a:bodyPr wrap="square" rtlCol="0">
            <a:spAutoFit/>
          </a:bodyPr>
          <a:lstStyle/>
          <a:p>
            <a:pPr lvl="0">
              <a:lnSpc>
                <a:spcPct val="100000"/>
              </a:lnSpc>
            </a:pPr>
            <a:r>
              <a:rPr lang="en-GB" sz="1600" b="0" dirty="0">
                <a:latin typeface="Baskerville" panose="02020502070401020303" pitchFamily="18" charset="0"/>
                <a:ea typeface="Baskerville" panose="02020502070401020303" pitchFamily="18" charset="0"/>
              </a:rPr>
              <a:t>-Leads for setting Audit Objectives</a:t>
            </a:r>
          </a:p>
          <a:p>
            <a:pPr lvl="0">
              <a:lnSpc>
                <a:spcPct val="100000"/>
              </a:lnSpc>
            </a:pPr>
            <a:r>
              <a:rPr lang="en-GB" sz="1600" dirty="0">
                <a:latin typeface="Baskerville" panose="02020502070401020303" pitchFamily="18" charset="0"/>
                <a:ea typeface="Baskerville" panose="02020502070401020303" pitchFamily="18" charset="0"/>
              </a:rPr>
              <a:t>- Samples for substantive checks </a:t>
            </a:r>
            <a:r>
              <a:rPr lang="en-GB" sz="1600" b="0" dirty="0">
                <a:latin typeface="Baskerville" panose="02020502070401020303" pitchFamily="18" charset="0"/>
                <a:ea typeface="Baskerville" panose="02020502070401020303" pitchFamily="18" charset="0"/>
              </a:rPr>
              <a:t> </a:t>
            </a:r>
          </a:p>
        </p:txBody>
      </p:sp>
      <p:sp>
        <p:nvSpPr>
          <p:cNvPr id="9" name="TextBox 8">
            <a:extLst>
              <a:ext uri="{FF2B5EF4-FFF2-40B4-BE49-F238E27FC236}">
                <a16:creationId xmlns:a16="http://schemas.microsoft.com/office/drawing/2014/main" id="{FA10BE30-DA8B-DE78-5FF8-E148B886F825}"/>
              </a:ext>
            </a:extLst>
          </p:cNvPr>
          <p:cNvSpPr txBox="1"/>
          <p:nvPr/>
        </p:nvSpPr>
        <p:spPr>
          <a:xfrm>
            <a:off x="6152147" y="2094284"/>
            <a:ext cx="1959428" cy="369332"/>
          </a:xfrm>
          <a:prstGeom prst="rect">
            <a:avLst/>
          </a:prstGeom>
          <a:noFill/>
        </p:spPr>
        <p:txBody>
          <a:bodyPr wrap="square" rtlCol="0">
            <a:spAutoFit/>
          </a:bodyPr>
          <a:lstStyle/>
          <a:p>
            <a:pPr algn="ctr"/>
            <a:r>
              <a:rPr lang="en-US" b="1" dirty="0">
                <a:solidFill>
                  <a:srgbClr val="002060"/>
                </a:solidFill>
                <a:latin typeface="Baskerville" panose="02020502070401020303" pitchFamily="18" charset="0"/>
                <a:ea typeface="Baskerville" panose="02020502070401020303" pitchFamily="18" charset="0"/>
              </a:rPr>
              <a:t>Use of AI</a:t>
            </a:r>
          </a:p>
        </p:txBody>
      </p:sp>
      <p:sp>
        <p:nvSpPr>
          <p:cNvPr id="10" name="TextBox 9">
            <a:extLst>
              <a:ext uri="{FF2B5EF4-FFF2-40B4-BE49-F238E27FC236}">
                <a16:creationId xmlns:a16="http://schemas.microsoft.com/office/drawing/2014/main" id="{F3113030-1C5D-C56A-8125-CB2E3BEB9486}"/>
              </a:ext>
            </a:extLst>
          </p:cNvPr>
          <p:cNvSpPr txBox="1"/>
          <p:nvPr/>
        </p:nvSpPr>
        <p:spPr>
          <a:xfrm>
            <a:off x="8895346" y="2081879"/>
            <a:ext cx="1959428" cy="369332"/>
          </a:xfrm>
          <a:prstGeom prst="rect">
            <a:avLst/>
          </a:prstGeom>
          <a:noFill/>
        </p:spPr>
        <p:txBody>
          <a:bodyPr wrap="square" rtlCol="0">
            <a:spAutoFit/>
          </a:bodyPr>
          <a:lstStyle/>
          <a:p>
            <a:pPr algn="ctr"/>
            <a:r>
              <a:rPr lang="en-US" b="1" dirty="0">
                <a:solidFill>
                  <a:srgbClr val="002060"/>
                </a:solidFill>
                <a:latin typeface="Baskerville" panose="02020502070401020303" pitchFamily="18" charset="0"/>
                <a:ea typeface="Baskerville" panose="02020502070401020303" pitchFamily="18" charset="0"/>
              </a:rPr>
              <a:t>Outcome</a:t>
            </a:r>
          </a:p>
        </p:txBody>
      </p:sp>
      <p:sp>
        <p:nvSpPr>
          <p:cNvPr id="11" name="TextBox 10">
            <a:extLst>
              <a:ext uri="{FF2B5EF4-FFF2-40B4-BE49-F238E27FC236}">
                <a16:creationId xmlns:a16="http://schemas.microsoft.com/office/drawing/2014/main" id="{CCD7F53F-9403-B845-70C9-68F39514C722}"/>
              </a:ext>
            </a:extLst>
          </p:cNvPr>
          <p:cNvSpPr txBox="1"/>
          <p:nvPr/>
        </p:nvSpPr>
        <p:spPr>
          <a:xfrm>
            <a:off x="3609097" y="4283548"/>
            <a:ext cx="2198914" cy="830997"/>
          </a:xfrm>
          <a:prstGeom prst="rect">
            <a:avLst/>
          </a:prstGeom>
          <a:noFill/>
        </p:spPr>
        <p:txBody>
          <a:bodyPr wrap="square" rtlCol="0">
            <a:spAutoFit/>
          </a:bodyPr>
          <a:lstStyle/>
          <a:p>
            <a:pPr lvl="0">
              <a:lnSpc>
                <a:spcPct val="100000"/>
              </a:lnSpc>
            </a:pPr>
            <a:r>
              <a:rPr lang="en-US" sz="1600" b="0" dirty="0">
                <a:latin typeface="Baskerville" panose="02020502070401020303" pitchFamily="18" charset="0"/>
                <a:ea typeface="Baskerville" panose="02020502070401020303" pitchFamily="18" charset="0"/>
              </a:rPr>
              <a:t>Data Analysis,</a:t>
            </a:r>
          </a:p>
          <a:p>
            <a:pPr lvl="0">
              <a:lnSpc>
                <a:spcPct val="100000"/>
              </a:lnSpc>
            </a:pPr>
            <a:r>
              <a:rPr lang="en-US" sz="1600" b="0" dirty="0">
                <a:latin typeface="Baskerville" panose="02020502070401020303" pitchFamily="18" charset="0"/>
                <a:ea typeface="Baskerville" panose="02020502070401020303" pitchFamily="18" charset="0"/>
              </a:rPr>
              <a:t>Collection of Audit Evidence</a:t>
            </a:r>
            <a:endParaRPr lang="en-GB" sz="1600" b="0" dirty="0">
              <a:latin typeface="Baskerville" panose="02020502070401020303" pitchFamily="18" charset="0"/>
              <a:ea typeface="Baskerville" panose="02020502070401020303" pitchFamily="18" charset="0"/>
            </a:endParaRPr>
          </a:p>
        </p:txBody>
      </p:sp>
      <p:sp>
        <p:nvSpPr>
          <p:cNvPr id="12" name="TextBox 11">
            <a:extLst>
              <a:ext uri="{FF2B5EF4-FFF2-40B4-BE49-F238E27FC236}">
                <a16:creationId xmlns:a16="http://schemas.microsoft.com/office/drawing/2014/main" id="{EEA108AB-63CD-BDE8-C164-2CF6063C6F6A}"/>
              </a:ext>
            </a:extLst>
          </p:cNvPr>
          <p:cNvSpPr txBox="1"/>
          <p:nvPr/>
        </p:nvSpPr>
        <p:spPr>
          <a:xfrm>
            <a:off x="8895346" y="4318359"/>
            <a:ext cx="2511750" cy="584775"/>
          </a:xfrm>
          <a:prstGeom prst="rect">
            <a:avLst/>
          </a:prstGeom>
          <a:noFill/>
        </p:spPr>
        <p:txBody>
          <a:bodyPr wrap="square" rtlCol="0">
            <a:spAutoFit/>
          </a:bodyPr>
          <a:lstStyle/>
          <a:p>
            <a:pPr lvl="0">
              <a:lnSpc>
                <a:spcPct val="100000"/>
              </a:lnSpc>
            </a:pPr>
            <a:r>
              <a:rPr lang="en-GB" sz="1600" b="0" dirty="0">
                <a:latin typeface="Baskerville" panose="02020502070401020303" pitchFamily="18" charset="0"/>
                <a:ea typeface="Baskerville" panose="02020502070401020303" pitchFamily="18" charset="0"/>
              </a:rPr>
              <a:t>-Identifications of Exception</a:t>
            </a:r>
          </a:p>
          <a:p>
            <a:pPr lvl="0">
              <a:lnSpc>
                <a:spcPct val="100000"/>
              </a:lnSpc>
            </a:pPr>
            <a:r>
              <a:rPr lang="en-GB" sz="1600" b="0" dirty="0">
                <a:latin typeface="Baskerville" panose="02020502070401020303" pitchFamily="18" charset="0"/>
                <a:ea typeface="Baskerville" panose="02020502070401020303" pitchFamily="18" charset="0"/>
              </a:rPr>
              <a:t>- Drill down analys</a:t>
            </a:r>
            <a:r>
              <a:rPr lang="en-GB" sz="1600" dirty="0">
                <a:latin typeface="Baskerville" panose="02020502070401020303" pitchFamily="18" charset="0"/>
                <a:ea typeface="Baskerville" panose="02020502070401020303" pitchFamily="18" charset="0"/>
              </a:rPr>
              <a:t>is</a:t>
            </a:r>
            <a:endParaRPr lang="en-GB" sz="1600" b="0" dirty="0">
              <a:latin typeface="Baskerville" panose="02020502070401020303" pitchFamily="18" charset="0"/>
              <a:ea typeface="Baskerville" panose="02020502070401020303" pitchFamily="18" charset="0"/>
            </a:endParaRPr>
          </a:p>
        </p:txBody>
      </p:sp>
      <p:sp>
        <p:nvSpPr>
          <p:cNvPr id="13" name="TextBox 12">
            <a:extLst>
              <a:ext uri="{FF2B5EF4-FFF2-40B4-BE49-F238E27FC236}">
                <a16:creationId xmlns:a16="http://schemas.microsoft.com/office/drawing/2014/main" id="{61666277-6144-6698-D116-43D53E80994D}"/>
              </a:ext>
            </a:extLst>
          </p:cNvPr>
          <p:cNvSpPr txBox="1"/>
          <p:nvPr/>
        </p:nvSpPr>
        <p:spPr>
          <a:xfrm>
            <a:off x="3609097" y="5581113"/>
            <a:ext cx="2198914" cy="1323439"/>
          </a:xfrm>
          <a:prstGeom prst="rect">
            <a:avLst/>
          </a:prstGeom>
          <a:noFill/>
        </p:spPr>
        <p:txBody>
          <a:bodyPr wrap="square" rtlCol="0">
            <a:spAutoFit/>
          </a:bodyPr>
          <a:lstStyle/>
          <a:p>
            <a:pPr lvl="0">
              <a:lnSpc>
                <a:spcPct val="100000"/>
              </a:lnSpc>
            </a:pPr>
            <a:r>
              <a:rPr lang="en-GB" sz="1600" b="0" dirty="0">
                <a:latin typeface="Baskerville" panose="02020502070401020303" pitchFamily="18" charset="0"/>
                <a:ea typeface="Baskerville" panose="02020502070401020303" pitchFamily="18" charset="0"/>
              </a:rPr>
              <a:t>Preparation of Reports, Dissemination of Data, Collection and Verification of Responses</a:t>
            </a:r>
          </a:p>
        </p:txBody>
      </p:sp>
      <p:sp>
        <p:nvSpPr>
          <p:cNvPr id="14" name="TextBox 13">
            <a:extLst>
              <a:ext uri="{FF2B5EF4-FFF2-40B4-BE49-F238E27FC236}">
                <a16:creationId xmlns:a16="http://schemas.microsoft.com/office/drawing/2014/main" id="{BAFD42E7-FA27-6759-5427-0A7C2ABDCC3B}"/>
              </a:ext>
            </a:extLst>
          </p:cNvPr>
          <p:cNvSpPr txBox="1"/>
          <p:nvPr/>
        </p:nvSpPr>
        <p:spPr>
          <a:xfrm>
            <a:off x="9006182" y="5950444"/>
            <a:ext cx="2511750" cy="584775"/>
          </a:xfrm>
          <a:prstGeom prst="rect">
            <a:avLst/>
          </a:prstGeom>
          <a:noFill/>
        </p:spPr>
        <p:txBody>
          <a:bodyPr wrap="square" rtlCol="0">
            <a:spAutoFit/>
          </a:bodyPr>
          <a:lstStyle/>
          <a:p>
            <a:pPr lvl="0">
              <a:lnSpc>
                <a:spcPct val="100000"/>
              </a:lnSpc>
            </a:pPr>
            <a:r>
              <a:rPr lang="en-GB" sz="1600" b="0" dirty="0">
                <a:latin typeface="Baskerville" panose="02020502070401020303" pitchFamily="18" charset="0"/>
                <a:ea typeface="Baskerville" panose="02020502070401020303" pitchFamily="18" charset="0"/>
              </a:rPr>
              <a:t>-Reports as per Auditing Standards</a:t>
            </a:r>
          </a:p>
        </p:txBody>
      </p:sp>
    </p:spTree>
    <p:extLst>
      <p:ext uri="{BB962C8B-B14F-4D97-AF65-F5344CB8AC3E}">
        <p14:creationId xmlns:p14="http://schemas.microsoft.com/office/powerpoint/2010/main" val="385498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05DBB6D-DA31-420B-AF04-2D0A4217ADC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B092C922-46A7-4EB3-AC3B-C5796B7CAEFC}"/>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8828201E-1D51-4D48-90DD-50EC3C143FD1}"/>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EC555B16-5DE8-41A6-BE03-7816E336E9C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950EA3BD-CFAB-44A2-9333-B8A387AD698F}"/>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9CDD99E6-292F-486B-8445-66F10DF15983}"/>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0546EEAA-0B3A-402F-AB59-79297E13827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C7DBB83A-4777-4C36-BDDF-BE11F3F2B77D}"/>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F78FAA42-77A7-4FB2-8CE6-E0AE3E035EC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355D9D7A-8C09-4BA0-9609-C1663EF626FD}"/>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C7A764D8-B35D-401C-A1EB-EAD16599A65D}"/>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graphicEl>
                                              <a:dgm id="{8C11EB97-92FB-4C8F-8C9A-2896F9B7F74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7" grpId="0"/>
      <p:bldP spid="8"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244C3-EE09-531C-3CB6-AC7423B2C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FC3E9-A881-B3E2-ABF8-5A697FEF2A9C}"/>
              </a:ext>
            </a:extLst>
          </p:cNvPr>
          <p:cNvSpPr>
            <a:spLocks noGrp="1"/>
          </p:cNvSpPr>
          <p:nvPr>
            <p:ph type="title"/>
          </p:nvPr>
        </p:nvSpPr>
        <p:spPr/>
        <p:txBody>
          <a:bodyPr>
            <a:normAutofit fontScale="90000"/>
          </a:bodyPr>
          <a:lstStyle/>
          <a:p>
            <a:r>
              <a:rPr lang="en-IN" dirty="0"/>
              <a:t>Case -1 : Use of AI to detect Non-existent Schools/ Ineligible Students claiming Scholarship Benefits</a:t>
            </a:r>
          </a:p>
        </p:txBody>
      </p:sp>
      <p:sp>
        <p:nvSpPr>
          <p:cNvPr id="6" name="TextBox 5">
            <a:extLst>
              <a:ext uri="{FF2B5EF4-FFF2-40B4-BE49-F238E27FC236}">
                <a16:creationId xmlns:a16="http://schemas.microsoft.com/office/drawing/2014/main" id="{D88B3922-7CE9-FA7C-1170-D2B63C9D957C}"/>
              </a:ext>
            </a:extLst>
          </p:cNvPr>
          <p:cNvSpPr txBox="1"/>
          <p:nvPr/>
        </p:nvSpPr>
        <p:spPr>
          <a:xfrm>
            <a:off x="1979461" y="3632754"/>
            <a:ext cx="1704109" cy="369332"/>
          </a:xfrm>
          <a:prstGeom prst="rect">
            <a:avLst/>
          </a:prstGeom>
          <a:noFill/>
        </p:spPr>
        <p:txBody>
          <a:bodyPr wrap="square" rtlCol="0">
            <a:spAutoFit/>
          </a:bodyPr>
          <a:lstStyle/>
          <a:p>
            <a:r>
              <a:rPr lang="en-IN" b="1" dirty="0"/>
              <a:t>Objective</a:t>
            </a:r>
          </a:p>
        </p:txBody>
      </p:sp>
      <p:sp>
        <p:nvSpPr>
          <p:cNvPr id="7" name="TextBox 6">
            <a:extLst>
              <a:ext uri="{FF2B5EF4-FFF2-40B4-BE49-F238E27FC236}">
                <a16:creationId xmlns:a16="http://schemas.microsoft.com/office/drawing/2014/main" id="{04145387-3441-8CCB-9ABF-F71DE25118E3}"/>
              </a:ext>
            </a:extLst>
          </p:cNvPr>
          <p:cNvSpPr txBox="1"/>
          <p:nvPr/>
        </p:nvSpPr>
        <p:spPr>
          <a:xfrm>
            <a:off x="1073728" y="4156304"/>
            <a:ext cx="3532910" cy="1200329"/>
          </a:xfrm>
          <a:prstGeom prst="rect">
            <a:avLst/>
          </a:prstGeom>
          <a:noFill/>
        </p:spPr>
        <p:txBody>
          <a:bodyPr wrap="square" rtlCol="0">
            <a:spAutoFit/>
          </a:bodyPr>
          <a:lstStyle/>
          <a:p>
            <a:pPr algn="just"/>
            <a:r>
              <a:rPr lang="en-GB" dirty="0"/>
              <a:t>To assess the genuineness of the students and the schools through which the scholarship is claimed</a:t>
            </a:r>
            <a:endParaRPr lang="en-IN" dirty="0"/>
          </a:p>
        </p:txBody>
      </p:sp>
      <p:sp>
        <p:nvSpPr>
          <p:cNvPr id="11" name="TextBox 10">
            <a:extLst>
              <a:ext uri="{FF2B5EF4-FFF2-40B4-BE49-F238E27FC236}">
                <a16:creationId xmlns:a16="http://schemas.microsoft.com/office/drawing/2014/main" id="{E246C796-D4EA-ED83-9CE8-B83D7D3F0B76}"/>
              </a:ext>
            </a:extLst>
          </p:cNvPr>
          <p:cNvSpPr txBox="1"/>
          <p:nvPr/>
        </p:nvSpPr>
        <p:spPr>
          <a:xfrm>
            <a:off x="7462407" y="3632342"/>
            <a:ext cx="2554468" cy="369332"/>
          </a:xfrm>
          <a:prstGeom prst="rect">
            <a:avLst/>
          </a:prstGeom>
          <a:noFill/>
        </p:spPr>
        <p:txBody>
          <a:bodyPr wrap="square" rtlCol="0">
            <a:spAutoFit/>
          </a:bodyPr>
          <a:lstStyle/>
          <a:p>
            <a:r>
              <a:rPr lang="en-IN" b="1" dirty="0"/>
              <a:t>Problem Statements</a:t>
            </a:r>
          </a:p>
        </p:txBody>
      </p:sp>
      <p:sp>
        <p:nvSpPr>
          <p:cNvPr id="12" name="TextBox 11">
            <a:extLst>
              <a:ext uri="{FF2B5EF4-FFF2-40B4-BE49-F238E27FC236}">
                <a16:creationId xmlns:a16="http://schemas.microsoft.com/office/drawing/2014/main" id="{197B67F0-6658-709B-03AB-6202F87ACBD7}"/>
              </a:ext>
            </a:extLst>
          </p:cNvPr>
          <p:cNvSpPr txBox="1"/>
          <p:nvPr/>
        </p:nvSpPr>
        <p:spPr>
          <a:xfrm>
            <a:off x="6407770" y="4156304"/>
            <a:ext cx="4757261" cy="1477328"/>
          </a:xfrm>
          <a:prstGeom prst="rect">
            <a:avLst/>
          </a:prstGeom>
          <a:noFill/>
        </p:spPr>
        <p:txBody>
          <a:bodyPr wrap="square" rtlCol="0">
            <a:spAutoFit/>
          </a:bodyPr>
          <a:lstStyle/>
          <a:p>
            <a:pPr algn="just"/>
            <a:r>
              <a:rPr lang="en-GB" dirty="0"/>
              <a:t>- The huge data size and geographical distribution of the schools across the country meant that it was not possible to physically verify all the existing schools. </a:t>
            </a:r>
          </a:p>
          <a:p>
            <a:pPr algn="just"/>
            <a:endParaRPr lang="en-IN" dirty="0"/>
          </a:p>
        </p:txBody>
      </p:sp>
      <p:pic>
        <p:nvPicPr>
          <p:cNvPr id="14" name="Picture 13" descr="A blue and orange graduation cap and open book&#10;&#10;Description automatically generated">
            <a:extLst>
              <a:ext uri="{FF2B5EF4-FFF2-40B4-BE49-F238E27FC236}">
                <a16:creationId xmlns:a16="http://schemas.microsoft.com/office/drawing/2014/main" id="{13D4CA25-ED5E-713F-6CD6-5578E9D92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823" y="2301419"/>
            <a:ext cx="1587645" cy="1331335"/>
          </a:xfrm>
          <a:prstGeom prst="rect">
            <a:avLst/>
          </a:prstGeom>
        </p:spPr>
      </p:pic>
      <p:pic>
        <p:nvPicPr>
          <p:cNvPr id="16" name="Picture 15" descr="A black and white image of a paper with a red exclamation mark&#10;&#10;Description automatically generated">
            <a:extLst>
              <a:ext uri="{FF2B5EF4-FFF2-40B4-BE49-F238E27FC236}">
                <a16:creationId xmlns:a16="http://schemas.microsoft.com/office/drawing/2014/main" id="{F1DE6854-D28D-195C-2E8B-28372FF03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482" y="2071159"/>
            <a:ext cx="1587645" cy="1587572"/>
          </a:xfrm>
          <a:prstGeom prst="rect">
            <a:avLst/>
          </a:prstGeom>
        </p:spPr>
      </p:pic>
    </p:spTree>
    <p:extLst>
      <p:ext uri="{BB962C8B-B14F-4D97-AF65-F5344CB8AC3E}">
        <p14:creationId xmlns:p14="http://schemas.microsoft.com/office/powerpoint/2010/main" val="333960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14A7E-8712-A0B2-F337-4F6E29404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F9608-7F28-CCEB-0B2C-8FEB24584575}"/>
              </a:ext>
            </a:extLst>
          </p:cNvPr>
          <p:cNvSpPr>
            <a:spLocks noGrp="1"/>
          </p:cNvSpPr>
          <p:nvPr>
            <p:ph type="title"/>
          </p:nvPr>
        </p:nvSpPr>
        <p:spPr/>
        <p:txBody>
          <a:bodyPr>
            <a:normAutofit fontScale="90000"/>
          </a:bodyPr>
          <a:lstStyle/>
          <a:p>
            <a:r>
              <a:rPr lang="en-IN" dirty="0"/>
              <a:t>Case 1 - Use of AI to detect Non-existent Schools/ Ineligible Students claiming Scholarship Benefits</a:t>
            </a:r>
          </a:p>
        </p:txBody>
      </p:sp>
      <p:sp>
        <p:nvSpPr>
          <p:cNvPr id="11" name="TextBox 10">
            <a:extLst>
              <a:ext uri="{FF2B5EF4-FFF2-40B4-BE49-F238E27FC236}">
                <a16:creationId xmlns:a16="http://schemas.microsoft.com/office/drawing/2014/main" id="{80A4CBA2-67F4-85AA-9FDC-CA86F14EAA66}"/>
              </a:ext>
            </a:extLst>
          </p:cNvPr>
          <p:cNvSpPr txBox="1"/>
          <p:nvPr/>
        </p:nvSpPr>
        <p:spPr>
          <a:xfrm>
            <a:off x="9022779" y="3020877"/>
            <a:ext cx="2554468" cy="369332"/>
          </a:xfrm>
          <a:prstGeom prst="rect">
            <a:avLst/>
          </a:prstGeom>
          <a:noFill/>
        </p:spPr>
        <p:txBody>
          <a:bodyPr wrap="square" rtlCol="0">
            <a:spAutoFit/>
          </a:bodyPr>
          <a:lstStyle/>
          <a:p>
            <a:r>
              <a:rPr lang="en-IN" b="1" dirty="0"/>
              <a:t>Outcome</a:t>
            </a:r>
          </a:p>
        </p:txBody>
      </p:sp>
      <p:sp>
        <p:nvSpPr>
          <p:cNvPr id="5" name="TextBox 4">
            <a:extLst>
              <a:ext uri="{FF2B5EF4-FFF2-40B4-BE49-F238E27FC236}">
                <a16:creationId xmlns:a16="http://schemas.microsoft.com/office/drawing/2014/main" id="{F1351666-6755-65E7-63E7-5A3E62D8CDEA}"/>
              </a:ext>
            </a:extLst>
          </p:cNvPr>
          <p:cNvSpPr txBox="1"/>
          <p:nvPr/>
        </p:nvSpPr>
        <p:spPr>
          <a:xfrm>
            <a:off x="8167254" y="3652457"/>
            <a:ext cx="3881004" cy="1200329"/>
          </a:xfrm>
          <a:prstGeom prst="rect">
            <a:avLst/>
          </a:prstGeom>
          <a:noFill/>
        </p:spPr>
        <p:txBody>
          <a:bodyPr wrap="square">
            <a:spAutoFit/>
          </a:bodyPr>
          <a:lstStyle/>
          <a:p>
            <a:pPr algn="l"/>
            <a:r>
              <a:rPr lang="en-GB" dirty="0"/>
              <a:t>The model achieved above 92% accuracy.</a:t>
            </a:r>
          </a:p>
          <a:p>
            <a:pPr algn="l"/>
            <a:r>
              <a:rPr lang="en-GB" dirty="0"/>
              <a:t>This helped in identifying 447 risky samples for field level verification</a:t>
            </a:r>
            <a:endParaRPr lang="en-IN" dirty="0"/>
          </a:p>
        </p:txBody>
      </p:sp>
      <p:pic>
        <p:nvPicPr>
          <p:cNvPr id="8" name="Picture 7" descr="A diagram of an activity&#10;&#10;Description automatically generated">
            <a:extLst>
              <a:ext uri="{FF2B5EF4-FFF2-40B4-BE49-F238E27FC236}">
                <a16:creationId xmlns:a16="http://schemas.microsoft.com/office/drawing/2014/main" id="{14471598-4C67-FA6E-1BA7-59C5ECBAC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7" y="2161308"/>
            <a:ext cx="7600400" cy="4561609"/>
          </a:xfrm>
          <a:prstGeom prst="rect">
            <a:avLst/>
          </a:prstGeom>
        </p:spPr>
      </p:pic>
    </p:spTree>
    <p:extLst>
      <p:ext uri="{BB962C8B-B14F-4D97-AF65-F5344CB8AC3E}">
        <p14:creationId xmlns:p14="http://schemas.microsoft.com/office/powerpoint/2010/main" val="56277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F4D81-45B3-7847-B544-6A1DB64F664D}"/>
            </a:ext>
          </a:extLst>
        </p:cNvPr>
        <p:cNvGrpSpPr/>
        <p:nvPr/>
      </p:nvGrpSpPr>
      <p:grpSpPr>
        <a:xfrm>
          <a:off x="0" y="0"/>
          <a:ext cx="0" cy="0"/>
          <a:chOff x="0" y="0"/>
          <a:chExt cx="0" cy="0"/>
        </a:xfrm>
      </p:grpSpPr>
      <p:pic>
        <p:nvPicPr>
          <p:cNvPr id="4" name="Picture 3" descr="A blue shopping cart with a gear and arrows&#10;&#10;Description automatically generated">
            <a:extLst>
              <a:ext uri="{FF2B5EF4-FFF2-40B4-BE49-F238E27FC236}">
                <a16:creationId xmlns:a16="http://schemas.microsoft.com/office/drawing/2014/main" id="{15C88FD0-6A7F-58B0-F648-A1C402354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570" y="2071159"/>
            <a:ext cx="1905000" cy="1905000"/>
          </a:xfrm>
          <a:prstGeom prst="rect">
            <a:avLst/>
          </a:prstGeom>
        </p:spPr>
      </p:pic>
      <p:sp>
        <p:nvSpPr>
          <p:cNvPr id="2" name="Title 1">
            <a:extLst>
              <a:ext uri="{FF2B5EF4-FFF2-40B4-BE49-F238E27FC236}">
                <a16:creationId xmlns:a16="http://schemas.microsoft.com/office/drawing/2014/main" id="{8399B6A2-8B99-EACF-3E9F-FAC0477C31CA}"/>
              </a:ext>
            </a:extLst>
          </p:cNvPr>
          <p:cNvSpPr>
            <a:spLocks noGrp="1"/>
          </p:cNvSpPr>
          <p:nvPr>
            <p:ph type="title"/>
          </p:nvPr>
        </p:nvSpPr>
        <p:spPr/>
        <p:txBody>
          <a:bodyPr>
            <a:normAutofit fontScale="90000"/>
          </a:bodyPr>
          <a:lstStyle/>
          <a:p>
            <a:r>
              <a:rPr lang="en-IN" dirty="0"/>
              <a:t>Case 2 - Detection of Collusion in Government Procurement</a:t>
            </a:r>
          </a:p>
        </p:txBody>
      </p:sp>
      <p:sp>
        <p:nvSpPr>
          <p:cNvPr id="6" name="TextBox 5">
            <a:extLst>
              <a:ext uri="{FF2B5EF4-FFF2-40B4-BE49-F238E27FC236}">
                <a16:creationId xmlns:a16="http://schemas.microsoft.com/office/drawing/2014/main" id="{F992E51C-B4E7-4045-FB10-739ECD31782A}"/>
              </a:ext>
            </a:extLst>
          </p:cNvPr>
          <p:cNvSpPr txBox="1"/>
          <p:nvPr/>
        </p:nvSpPr>
        <p:spPr>
          <a:xfrm>
            <a:off x="1979461" y="3632754"/>
            <a:ext cx="1704109" cy="369332"/>
          </a:xfrm>
          <a:prstGeom prst="rect">
            <a:avLst/>
          </a:prstGeom>
          <a:noFill/>
        </p:spPr>
        <p:txBody>
          <a:bodyPr wrap="square" rtlCol="0">
            <a:spAutoFit/>
          </a:bodyPr>
          <a:lstStyle/>
          <a:p>
            <a:r>
              <a:rPr lang="en-IN" b="1" dirty="0"/>
              <a:t>Objective</a:t>
            </a:r>
          </a:p>
        </p:txBody>
      </p:sp>
      <p:sp>
        <p:nvSpPr>
          <p:cNvPr id="7" name="TextBox 6">
            <a:extLst>
              <a:ext uri="{FF2B5EF4-FFF2-40B4-BE49-F238E27FC236}">
                <a16:creationId xmlns:a16="http://schemas.microsoft.com/office/drawing/2014/main" id="{FE1CB51C-DE40-ABB8-F60E-27F7BBA0AEF8}"/>
              </a:ext>
            </a:extLst>
          </p:cNvPr>
          <p:cNvSpPr txBox="1"/>
          <p:nvPr/>
        </p:nvSpPr>
        <p:spPr>
          <a:xfrm>
            <a:off x="1073728" y="4156304"/>
            <a:ext cx="3532910" cy="1477328"/>
          </a:xfrm>
          <a:prstGeom prst="rect">
            <a:avLst/>
          </a:prstGeom>
          <a:noFill/>
        </p:spPr>
        <p:txBody>
          <a:bodyPr wrap="square" rtlCol="0">
            <a:spAutoFit/>
          </a:bodyPr>
          <a:lstStyle/>
          <a:p>
            <a:pPr algn="just"/>
            <a:r>
              <a:rPr lang="en-GB" dirty="0"/>
              <a:t>To ensure that anti-competitive practices are not being followed in the government procurement being carried out through E-Procurement portal</a:t>
            </a:r>
            <a:endParaRPr lang="en-IN" dirty="0"/>
          </a:p>
        </p:txBody>
      </p:sp>
      <p:sp>
        <p:nvSpPr>
          <p:cNvPr id="11" name="TextBox 10">
            <a:extLst>
              <a:ext uri="{FF2B5EF4-FFF2-40B4-BE49-F238E27FC236}">
                <a16:creationId xmlns:a16="http://schemas.microsoft.com/office/drawing/2014/main" id="{6E90B1AD-6D9D-0099-BC2C-E14099A8FD8C}"/>
              </a:ext>
            </a:extLst>
          </p:cNvPr>
          <p:cNvSpPr txBox="1"/>
          <p:nvPr/>
        </p:nvSpPr>
        <p:spPr>
          <a:xfrm>
            <a:off x="7462407" y="3632342"/>
            <a:ext cx="2554468" cy="369332"/>
          </a:xfrm>
          <a:prstGeom prst="rect">
            <a:avLst/>
          </a:prstGeom>
          <a:noFill/>
        </p:spPr>
        <p:txBody>
          <a:bodyPr wrap="square" rtlCol="0">
            <a:spAutoFit/>
          </a:bodyPr>
          <a:lstStyle/>
          <a:p>
            <a:r>
              <a:rPr lang="en-IN" b="1" dirty="0"/>
              <a:t>Problem Statement</a:t>
            </a:r>
          </a:p>
        </p:txBody>
      </p:sp>
      <p:sp>
        <p:nvSpPr>
          <p:cNvPr id="12" name="TextBox 11">
            <a:extLst>
              <a:ext uri="{FF2B5EF4-FFF2-40B4-BE49-F238E27FC236}">
                <a16:creationId xmlns:a16="http://schemas.microsoft.com/office/drawing/2014/main" id="{1036298D-1C88-87AC-6830-DB61EE881CC2}"/>
              </a:ext>
            </a:extLst>
          </p:cNvPr>
          <p:cNvSpPr txBox="1"/>
          <p:nvPr/>
        </p:nvSpPr>
        <p:spPr>
          <a:xfrm>
            <a:off x="6407770" y="4156304"/>
            <a:ext cx="4757261" cy="1200329"/>
          </a:xfrm>
          <a:prstGeom prst="rect">
            <a:avLst/>
          </a:prstGeom>
          <a:noFill/>
        </p:spPr>
        <p:txBody>
          <a:bodyPr wrap="square" rtlCol="0">
            <a:spAutoFit/>
          </a:bodyPr>
          <a:lstStyle/>
          <a:p>
            <a:pPr algn="just"/>
            <a:r>
              <a:rPr lang="en-GB" dirty="0"/>
              <a:t>- The challenge was  to identify network of bidders who may bid in collusion, the data of which may grow exponentially by forming combinations of bidders</a:t>
            </a:r>
            <a:endParaRPr lang="en-IN" dirty="0"/>
          </a:p>
        </p:txBody>
      </p:sp>
      <p:pic>
        <p:nvPicPr>
          <p:cNvPr id="16" name="Picture 15" descr="A black and white image of a paper with a red exclamation mark&#10;&#10;Description automatically generated">
            <a:extLst>
              <a:ext uri="{FF2B5EF4-FFF2-40B4-BE49-F238E27FC236}">
                <a16:creationId xmlns:a16="http://schemas.microsoft.com/office/drawing/2014/main" id="{A0F4D123-878F-C2BE-838F-A40478925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482" y="2071159"/>
            <a:ext cx="1587645" cy="1587572"/>
          </a:xfrm>
          <a:prstGeom prst="rect">
            <a:avLst/>
          </a:prstGeom>
        </p:spPr>
      </p:pic>
    </p:spTree>
    <p:extLst>
      <p:ext uri="{BB962C8B-B14F-4D97-AF65-F5344CB8AC3E}">
        <p14:creationId xmlns:p14="http://schemas.microsoft.com/office/powerpoint/2010/main" val="12167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theme/theme1.xml><?xml version="1.0" encoding="utf-8"?>
<a:theme xmlns:a="http://schemas.openxmlformats.org/drawingml/2006/main" name="AccentBoxVTI">
  <a:themeElements>
    <a:clrScheme name="AnalogousFromLightSeed_2SEEDS">
      <a:dk1>
        <a:srgbClr val="000000"/>
      </a:dk1>
      <a:lt1>
        <a:srgbClr val="FFFFFF"/>
      </a:lt1>
      <a:dk2>
        <a:srgbClr val="243841"/>
      </a:dk2>
      <a:lt2>
        <a:srgbClr val="E2E5E8"/>
      </a:lt2>
      <a:accent1>
        <a:srgbClr val="D6933E"/>
      </a:accent1>
      <a:accent2>
        <a:srgbClr val="E38879"/>
      </a:accent2>
      <a:accent3>
        <a:srgbClr val="A7A559"/>
      </a:accent3>
      <a:accent4>
        <a:srgbClr val="49B0BD"/>
      </a:accent4>
      <a:accent5>
        <a:srgbClr val="6FA5E1"/>
      </a:accent5>
      <a:accent6>
        <a:srgbClr val="5C63DD"/>
      </a:accent6>
      <a:hlink>
        <a:srgbClr val="6383AB"/>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0.xml><?xml version="1.0" encoding="utf-8"?>
<a:theme xmlns:a="http://schemas.openxmlformats.org/drawingml/2006/main" name="ChronicleVTI">
  <a:themeElements>
    <a:clrScheme name="AnalogousFromRegularSeedRightStep">
      <a:dk1>
        <a:srgbClr val="000000"/>
      </a:dk1>
      <a:lt1>
        <a:srgbClr val="FFFFFF"/>
      </a:lt1>
      <a:dk2>
        <a:srgbClr val="413424"/>
      </a:dk2>
      <a:lt2>
        <a:srgbClr val="E3E8E2"/>
      </a:lt2>
      <a:accent1>
        <a:srgbClr val="D429E7"/>
      </a:accent1>
      <a:accent2>
        <a:srgbClr val="D51799"/>
      </a:accent2>
      <a:accent3>
        <a:srgbClr val="E7295C"/>
      </a:accent3>
      <a:accent4>
        <a:srgbClr val="D53417"/>
      </a:accent4>
      <a:accent5>
        <a:srgbClr val="E49126"/>
      </a:accent5>
      <a:accent6>
        <a:srgbClr val="AAA812"/>
      </a:accent6>
      <a:hlink>
        <a:srgbClr val="3B9431"/>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16425</TotalTime>
  <Words>762</Words>
  <Application>Microsoft Office PowerPoint</Application>
  <PresentationFormat>Widescreen</PresentationFormat>
  <Paragraphs>102</Paragraphs>
  <Slides>15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Avenir Next LT Pro</vt:lpstr>
      <vt:lpstr>Baskerville</vt:lpstr>
      <vt:lpstr>Calibri</vt:lpstr>
      <vt:lpstr>AccentBoxVTI</vt:lpstr>
      <vt:lpstr>Role of Artificial Intelligence in Performance Audit</vt:lpstr>
      <vt:lpstr>Overview</vt:lpstr>
      <vt:lpstr>Artificial Intelligence</vt:lpstr>
      <vt:lpstr>Case for adoption of AI</vt:lpstr>
      <vt:lpstr>Case for Integration of AI in Audit Process</vt:lpstr>
      <vt:lpstr>Performance Audit &amp; AI</vt:lpstr>
      <vt:lpstr>Case -1 : Use of AI to detect Non-existent Schools/ Ineligible Students claiming Scholarship Benefits</vt:lpstr>
      <vt:lpstr>Case 1 - Use of AI to detect Non-existent Schools/ Ineligible Students claiming Scholarship Benefits</vt:lpstr>
      <vt:lpstr>Case 2 - Detection of Collusion in Government Procurement</vt:lpstr>
      <vt:lpstr>Case 2 - Detection of Collusion in Government Procurement</vt:lpstr>
      <vt:lpstr>Case 3 - Use of AI in Identifying Circular Trading Transactions in Taxation</vt:lpstr>
      <vt:lpstr>Use of AI in Identifying Circular Trading Transactions in Taxation</vt:lpstr>
      <vt:lpstr>Audit of Artificial Intelligence</vt:lpstr>
      <vt:lpstr>Development of LLM based Audit Application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of Artificial Intelligence in Performance Audit</dc:title>
  <dc:creator>Abhishek Singh</dc:creator>
  <cp:lastModifiedBy>Abhishek Singh</cp:lastModifiedBy>
  <cp:revision>28</cp:revision>
  <dcterms:created xsi:type="dcterms:W3CDTF">2024-02-10T03:43:34Z</dcterms:created>
  <dcterms:modified xsi:type="dcterms:W3CDTF">2024-03-04T12:20:18Z</dcterms:modified>
</cp:coreProperties>
</file>