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6" r:id="rId1"/>
  </p:sldMasterIdLst>
  <p:notesMasterIdLst>
    <p:notesMasterId r:id="rId14"/>
  </p:notesMasterIdLst>
  <p:sldIdLst>
    <p:sldId id="256" r:id="rId2"/>
    <p:sldId id="279" r:id="rId3"/>
    <p:sldId id="277" r:id="rId4"/>
    <p:sldId id="278" r:id="rId5"/>
    <p:sldId id="268" r:id="rId6"/>
    <p:sldId id="280" r:id="rId7"/>
    <p:sldId id="281" r:id="rId8"/>
    <p:sldId id="282" r:id="rId9"/>
    <p:sldId id="283" r:id="rId10"/>
    <p:sldId id="286" r:id="rId11"/>
    <p:sldId id="285" r:id="rId12"/>
    <p:sldId id="28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33"/>
    <a:srgbClr val="009900"/>
    <a:srgbClr val="FF3300"/>
    <a:srgbClr val="2FD133"/>
    <a:srgbClr val="00FF00"/>
    <a:srgbClr val="CF6015"/>
    <a:srgbClr val="FF9900"/>
    <a:srgbClr val="993300"/>
    <a:srgbClr val="879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4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>
                <a:solidFill>
                  <a:schemeClr val="tx1"/>
                </a:solidFill>
              </a:rPr>
              <a:t>Number of Performance Audits (2019-2023) </a:t>
            </a:r>
            <a:endParaRPr lang="ru-RU" sz="2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1.9835201208214005E-2"/>
          <c:y val="1.39762403913347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2761334239995783E-2"/>
          <c:y val="0.14197370062409612"/>
          <c:w val="0.98603029796332076"/>
          <c:h val="0.7179405404513115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pct80">
              <a:fgClr>
                <a:srgbClr val="66FF33"/>
              </a:fgClr>
              <a:bgClr>
                <a:schemeClr val="bg1"/>
              </a:bgClr>
            </a:pattFill>
            <a:ln>
              <a:solidFill>
                <a:srgbClr val="0066FF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0490560"/>
        <c:axId val="340488208"/>
      </c:barChart>
      <c:catAx>
        <c:axId val="34049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0488208"/>
        <c:crosses val="autoZero"/>
        <c:auto val="1"/>
        <c:lblAlgn val="ctr"/>
        <c:lblOffset val="100"/>
        <c:noMultiLvlLbl val="0"/>
      </c:catAx>
      <c:valAx>
        <c:axId val="3404882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049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87BB2-F2A7-4986-842B-E20BD72D098B}" type="datetimeFigureOut">
              <a:rPr lang="ru-RU" smtClean="0"/>
              <a:t>01.03.2024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CCD25-69DB-4AC3-BD2D-E3B554893CF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17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CD25-69DB-4AC3-BD2D-E3B554893CF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89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CD25-69DB-4AC3-BD2D-E3B554893CF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829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CD25-69DB-4AC3-BD2D-E3B554893CF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31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CD25-69DB-4AC3-BD2D-E3B554893CF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3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CD25-69DB-4AC3-BD2D-E3B554893CF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644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CD25-69DB-4AC3-BD2D-E3B554893CF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677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CD25-69DB-4AC3-BD2D-E3B554893CF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17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CD25-69DB-4AC3-BD2D-E3B554893CF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931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CCD25-69DB-4AC3-BD2D-E3B554893CF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43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5E73-DE25-4754-9420-B1B83B8509CB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17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3FA4-2374-46E6-B6C8-A1CA9590A7AC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55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676B-6228-473B-ACAA-054BC69A97D0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4549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E4802-AE9F-411B-9F96-A51DF58CE7A8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1194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40B1-82AD-438C-8B92-393360C3D7DE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4323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4BE86-2F2E-4ABD-BC14-FA02ED0A7268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54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8EE9-406C-45AE-A586-4C55B2A94751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298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F93A8-C692-4FB1-878A-8512F0B6557D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51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7CD-850A-4D80-B133-4439E5678DE5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96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0218-D333-4B27-BAB4-96E47BAE2EC1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50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89F4-791D-4BB0-8D93-899C3EF99AFB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40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C4A1-1BE2-43B7-86DC-1DABA79CB96A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22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9C70-BB2A-4FFF-9904-40B755CB99C3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318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F92D2-1CA6-4667-84EA-25E4BDA209D4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742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8036-14A1-4F35-ACCE-5E05FCEF5FA5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560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2493-92E2-4154-A2F9-6395647E11EF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62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572C3-68F5-4336-A8FB-240BCB41E3ED}" type="datetime1">
              <a:rPr lang="ru-RU" smtClean="0"/>
              <a:t>01.03.2024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C8F663F-3DFE-43F5-A6DA-08335CE64F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8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4" y="-555082"/>
            <a:ext cx="12314987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976" y="274983"/>
            <a:ext cx="11706045" cy="1235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Palatino Linotype" panose="02040502050505030304" pitchFamily="18" charset="0"/>
              </a:rPr>
              <a:t/>
            </a:r>
            <a:br>
              <a:rPr lang="en-US" sz="3600" dirty="0" smtClean="0">
                <a:latin typeface="Palatino Linotype" panose="02040502050505030304" pitchFamily="18" charset="0"/>
              </a:rPr>
            </a:br>
            <a:r>
              <a:rPr lang="en-US" sz="4400" b="1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REPUBLIC of AZERBAIJAN</a:t>
            </a:r>
            <a:br>
              <a:rPr lang="en-US" sz="4400" b="1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</a:br>
            <a:r>
              <a:rPr lang="en-US" sz="4400" b="1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CHAMBER of ACCOUNTS</a:t>
            </a:r>
            <a:endParaRPr lang="ru-RU" sz="4400" b="1" dirty="0">
              <a:solidFill>
                <a:srgbClr val="0000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3371" y="5968998"/>
            <a:ext cx="5517646" cy="8128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Presentation by Mr. Sanan Aghakishiyev,</a:t>
            </a:r>
            <a:r>
              <a:rPr lang="az-Latn-AZ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</a:t>
            </a:r>
            <a:r>
              <a:rPr lang="en-US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SAI of Azerbaijan</a:t>
            </a:r>
            <a:endParaRPr lang="ru-RU" sz="20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0" y="132254"/>
            <a:ext cx="1406106" cy="136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41" y="132254"/>
            <a:ext cx="1302589" cy="13047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Прямоугольник 7"/>
          <p:cNvSpPr/>
          <p:nvPr/>
        </p:nvSpPr>
        <p:spPr>
          <a:xfrm>
            <a:off x="286777" y="3021511"/>
            <a:ext cx="64508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latin typeface="Palatino Linotype" panose="02040502050505030304" pitchFamily="18" charset="0"/>
              </a:rPr>
              <a:t>PROFESSIONALIZATION of                                             PERFORMANCE  AUDITORS</a:t>
            </a:r>
          </a:p>
          <a:p>
            <a:pPr algn="ctr"/>
            <a:r>
              <a:rPr lang="en-GB" sz="3600" b="1" dirty="0" smtClean="0">
                <a:latin typeface="Palatino Linotype" panose="02040502050505030304" pitchFamily="18" charset="0"/>
              </a:rPr>
              <a:t>(SAI of Azerbaijan Practice)</a:t>
            </a:r>
            <a:endParaRPr lang="ru-RU" sz="3600" b="1" dirty="0">
              <a:latin typeface="Palatino Linotype" panose="0204050205050503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962" y="2085975"/>
            <a:ext cx="5259839" cy="46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94" y="-555082"/>
            <a:ext cx="12314987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287" y="1"/>
            <a:ext cx="11706045" cy="13047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Palatino Linotype" panose="02040502050505030304" pitchFamily="18" charset="0"/>
              </a:rPr>
              <a:t/>
            </a:r>
            <a:br>
              <a:rPr lang="en-US" sz="3600" dirty="0" smtClean="0">
                <a:latin typeface="Palatino Linotype" panose="02040502050505030304" pitchFamily="18" charset="0"/>
              </a:rPr>
            </a:br>
            <a:endParaRPr lang="ru-RU" sz="44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112106"/>
            <a:ext cx="1406106" cy="136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79" y="97307"/>
            <a:ext cx="1339971" cy="13047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017" y="1700758"/>
            <a:ext cx="7970733" cy="50018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7822" y="2684088"/>
            <a:ext cx="387719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GB" sz="2400" b="1" dirty="0">
                <a:latin typeface="Palatino Linotype" panose="02040502050505030304" pitchFamily="18" charset="0"/>
              </a:rPr>
              <a:t>INTOSA</a:t>
            </a:r>
            <a:r>
              <a:rPr lang="en-GB" sz="2800" b="1" dirty="0">
                <a:latin typeface="Palatino Linotype" panose="02040502050505030304" pitchFamily="18" charset="0"/>
              </a:rPr>
              <a:t>I</a:t>
            </a:r>
            <a:r>
              <a:rPr lang="en-GB" sz="2400" b="1" dirty="0">
                <a:latin typeface="Palatino Linotype" panose="02040502050505030304" pitchFamily="18" charset="0"/>
              </a:rPr>
              <a:t> Atlas on </a:t>
            </a:r>
            <a:r>
              <a:rPr lang="en-GB" sz="2400" b="1" dirty="0" smtClean="0">
                <a:latin typeface="Palatino Linotype" panose="02040502050505030304" pitchFamily="18" charset="0"/>
              </a:rPr>
              <a:t>SDGs  </a:t>
            </a:r>
            <a:r>
              <a:rPr lang="en-GB" sz="2400" b="1" dirty="0">
                <a:latin typeface="Palatino Linotype" panose="02040502050505030304" pitchFamily="18" charset="0"/>
              </a:rPr>
              <a:t>(this tool provides us with an overview of the reports on the SDGs published by the INTOSAI member SAIs)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898" y="4942159"/>
            <a:ext cx="1811043" cy="176048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86095"/>
            <a:ext cx="12191999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66FF33"/>
              </a:buClr>
            </a:pPr>
            <a:r>
              <a:rPr lang="en-GB" sz="36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Audit of SDG implementation as a part </a:t>
            </a:r>
          </a:p>
          <a:p>
            <a:pPr lvl="0" algn="ctr" defTabSz="457200">
              <a:spcBef>
                <a:spcPts val="1000"/>
              </a:spcBef>
              <a:buClr>
                <a:srgbClr val="66FF33"/>
              </a:buClr>
            </a:pPr>
            <a:r>
              <a:rPr lang="en-GB" sz="3600" b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of </a:t>
            </a:r>
            <a:r>
              <a:rPr lang="en-GB" sz="36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Performance Audits</a:t>
            </a:r>
          </a:p>
        </p:txBody>
      </p:sp>
    </p:spTree>
    <p:extLst>
      <p:ext uri="{BB962C8B-B14F-4D97-AF65-F5344CB8AC3E}">
        <p14:creationId xmlns:p14="http://schemas.microsoft.com/office/powerpoint/2010/main" val="193367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94" y="-555082"/>
            <a:ext cx="12314987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287" y="337456"/>
            <a:ext cx="11706045" cy="13923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Palatino Linotype" panose="02040502050505030304" pitchFamily="18" charset="0"/>
              </a:rPr>
              <a:t/>
            </a:r>
            <a:br>
              <a:rPr lang="en-US" sz="3600" dirty="0" smtClean="0">
                <a:latin typeface="Palatino Linotype" panose="02040502050505030304" pitchFamily="18" charset="0"/>
              </a:rPr>
            </a:br>
            <a: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Challenges</a:t>
            </a:r>
            <a:b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endParaRPr lang="ru-RU" sz="44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4288" y="1473200"/>
            <a:ext cx="11838890" cy="5313681"/>
          </a:xfrm>
        </p:spPr>
        <p:txBody>
          <a:bodyPr>
            <a:noAutofit/>
          </a:bodyPr>
          <a:lstStyle/>
          <a:p>
            <a:pPr>
              <a:buClr>
                <a:srgbClr val="66FF33"/>
              </a:buClr>
            </a:pPr>
            <a:endParaRPr lang="en-GB" sz="24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en-GB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Strategic planning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Performance budgeting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Cost-Benefit Analysis and Cost-Effectiveness Analysis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Understanding by audit entities and Effective communication of audit findings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Ensuring follow-up and implementation of recommendations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Professional capacities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112106"/>
            <a:ext cx="1406106" cy="136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79" y="97307"/>
            <a:ext cx="1339971" cy="13047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AutoShape 2" descr="2+ Million Challenge Royalty-Free Images, Stock Photos &amp; Pictures | 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4808" y="4616388"/>
            <a:ext cx="3558370" cy="217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0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4" y="-555082"/>
            <a:ext cx="12314987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287" y="69011"/>
            <a:ext cx="11706045" cy="1235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Palatino Linotype" panose="02040502050505030304" pitchFamily="18" charset="0"/>
              </a:rPr>
              <a:t/>
            </a:r>
            <a:br>
              <a:rPr lang="en-US" sz="3600" dirty="0" smtClean="0">
                <a:latin typeface="Palatino Linotype" panose="02040502050505030304" pitchFamily="18" charset="0"/>
              </a:rPr>
            </a:br>
            <a:r>
              <a:rPr lang="en-US" sz="4400" b="1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REPUBLIC of AZERBAIJAN</a:t>
            </a:r>
            <a:br>
              <a:rPr lang="en-US" sz="4400" b="1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</a:br>
            <a:r>
              <a:rPr lang="en-US" sz="4400" b="1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CHAMBER of ACCOUNTS</a:t>
            </a:r>
            <a:endParaRPr lang="ru-RU" sz="4400" b="1" dirty="0">
              <a:solidFill>
                <a:srgbClr val="0000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3053" y="5949948"/>
            <a:ext cx="5517646" cy="8128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Presented by Mr. Sanan Aghakishiyev,</a:t>
            </a:r>
            <a:r>
              <a:rPr lang="az-Latn-AZ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</a:t>
            </a:r>
            <a:r>
              <a:rPr lang="en-US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    SAI of Azerbaijan</a:t>
            </a:r>
            <a:endParaRPr lang="ru-RU" sz="20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4" y="69011"/>
            <a:ext cx="1406106" cy="136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495" y="57720"/>
            <a:ext cx="1302589" cy="13047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Прямоугольник 7"/>
          <p:cNvSpPr/>
          <p:nvPr/>
        </p:nvSpPr>
        <p:spPr>
          <a:xfrm>
            <a:off x="119479" y="2994796"/>
            <a:ext cx="64508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 smtClean="0">
                <a:latin typeface="Palatino Linotype" panose="02040502050505030304" pitchFamily="18" charset="0"/>
              </a:rPr>
              <a:t>THANKS FOR YOUR ATTENTION!!!</a:t>
            </a:r>
            <a:endParaRPr lang="ru-RU" sz="5400" b="1" dirty="0">
              <a:latin typeface="Palatino Linotype" panose="020405020505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68"/>
                    </a14:imgEffect>
                    <a14:imgEffect>
                      <a14:saturation sat="117000"/>
                    </a14:imgEffect>
                    <a14:imgEffect>
                      <a14:brightnessContrast bright="3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0699" y="2352584"/>
            <a:ext cx="5971301" cy="4491336"/>
          </a:xfrm>
          <a:prstGeom prst="rect">
            <a:avLst/>
          </a:prstGeom>
          <a:effectLst>
            <a:glow rad="127000">
              <a:schemeClr val="accent1">
                <a:alpha val="1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91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94" y="-555082"/>
            <a:ext cx="12314987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287" y="1"/>
            <a:ext cx="11706045" cy="108522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Palatino Linotype" panose="02040502050505030304" pitchFamily="18" charset="0"/>
              </a:rPr>
              <a:t>AGENDA</a:t>
            </a:r>
            <a:endParaRPr lang="ru-RU" sz="44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4228" y="1473200"/>
            <a:ext cx="11578949" cy="5313681"/>
          </a:xfrm>
        </p:spPr>
        <p:txBody>
          <a:bodyPr>
            <a:noAutofit/>
          </a:bodyPr>
          <a:lstStyle/>
          <a:p>
            <a:endParaRPr lang="en-GB" sz="2400" b="1" dirty="0" smtClean="0">
              <a:solidFill>
                <a:srgbClr val="0000FF"/>
              </a:solidFill>
              <a:latin typeface="Palatino Linotype" panose="02040502050505030304" pitchFamily="18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Ø"/>
            </a:pPr>
            <a:r>
              <a:rPr lang="en-GB" sz="3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Background on Performance Auditing</a:t>
            </a:r>
          </a:p>
          <a:p>
            <a:pPr marL="457200" indent="-457200">
              <a:buClrTx/>
              <a:buFont typeface="Wingdings" panose="05000000000000000000" pitchFamily="2" charset="2"/>
              <a:buChar char="Ø"/>
            </a:pPr>
            <a:r>
              <a:rPr lang="en-GB" sz="3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Activities </a:t>
            </a:r>
            <a:r>
              <a:rPr lang="en-GB" sz="3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in a PAS and PESA-P frameworks</a:t>
            </a:r>
          </a:p>
          <a:p>
            <a:pPr marL="457200" indent="-457200">
              <a:buClrTx/>
              <a:buFont typeface="Wingdings" panose="05000000000000000000" pitchFamily="2" charset="2"/>
              <a:buChar char="Ø"/>
            </a:pPr>
            <a:r>
              <a:rPr lang="en-GB" sz="3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Performance Audit practice</a:t>
            </a:r>
          </a:p>
          <a:p>
            <a:pPr marL="457200" indent="-457200">
              <a:buClrTx/>
              <a:buFont typeface="Wingdings" panose="05000000000000000000" pitchFamily="2" charset="2"/>
              <a:buChar char="Ø"/>
            </a:pPr>
            <a:r>
              <a:rPr lang="en-GB" sz="3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Audit of SDG implementation</a:t>
            </a:r>
          </a:p>
          <a:p>
            <a:pPr>
              <a:buClr>
                <a:srgbClr val="66FF33"/>
              </a:buClr>
            </a:pPr>
            <a:r>
              <a:rPr lang="en-GB" sz="3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GB" sz="3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  as a part Performance Audits</a:t>
            </a:r>
          </a:p>
          <a:p>
            <a:pPr marL="457200" indent="-457200">
              <a:buClrTx/>
              <a:buFont typeface="Wingdings" panose="05000000000000000000" pitchFamily="2" charset="2"/>
              <a:buChar char="Ø"/>
            </a:pPr>
            <a:r>
              <a:rPr lang="en-GB" sz="3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Challenges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4" y="112106"/>
            <a:ext cx="1406106" cy="1361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641" y="3245938"/>
            <a:ext cx="4287694" cy="3123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06" y="112106"/>
            <a:ext cx="1339971" cy="13047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8319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532" y="-545034"/>
            <a:ext cx="12425519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2904" y="84213"/>
            <a:ext cx="11706045" cy="9128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Palatino Linotype" panose="02040502050505030304" pitchFamily="18" charset="0"/>
              </a:rPr>
              <a:t/>
            </a:r>
            <a:br>
              <a:rPr lang="en-US" sz="3600" dirty="0" smtClean="0">
                <a:latin typeface="Palatino Linotype" panose="02040502050505030304" pitchFamily="18" charset="0"/>
              </a:rPr>
            </a:br>
            <a: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/>
            </a:r>
            <a:b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Background on Performance Auditing</a:t>
            </a:r>
            <a:endParaRPr lang="ru-RU" sz="44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4228" y="1473200"/>
            <a:ext cx="11578949" cy="5384800"/>
          </a:xfrm>
        </p:spPr>
        <p:txBody>
          <a:bodyPr>
            <a:noAutofit/>
          </a:bodyPr>
          <a:lstStyle/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Institutional Building Technical Assistance-2 Project,</a:t>
            </a:r>
          </a:p>
          <a:p>
            <a:pPr>
              <a:buClrTx/>
            </a:pPr>
            <a:r>
              <a:rPr lang="en-GB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 Australian National  Audit Office, World Bank, 2004-2005</a:t>
            </a:r>
          </a:p>
          <a:p>
            <a:pPr>
              <a:buClr>
                <a:srgbClr val="66FF33"/>
              </a:buClr>
            </a:pP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	- </a:t>
            </a:r>
            <a:r>
              <a:rPr lang="en-GB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trainings</a:t>
            </a:r>
          </a:p>
          <a:p>
            <a:pPr>
              <a:buClr>
                <a:srgbClr val="66FF33"/>
              </a:buClr>
            </a:pPr>
            <a:r>
              <a:rPr lang="en-GB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	- study tours</a:t>
            </a:r>
          </a:p>
          <a:p>
            <a:pPr>
              <a:buClr>
                <a:srgbClr val="66FF33"/>
              </a:buClr>
            </a:pPr>
            <a:r>
              <a:rPr lang="en-GB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	- 2 pilot performance audits</a:t>
            </a:r>
          </a:p>
          <a:p>
            <a:pPr>
              <a:buClr>
                <a:srgbClr val="66FF33"/>
              </a:buClr>
            </a:pPr>
            <a:endParaRPr lang="en-GB" sz="20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Corporate and Public Sector Accountability Project</a:t>
            </a:r>
            <a:r>
              <a:rPr lang="en-GB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, ECORYS </a:t>
            </a: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Nederland and  CIPFA (The Chartered Institute of Public Finance and Accountancy), World Bank, 2014-2015</a:t>
            </a:r>
          </a:p>
          <a:p>
            <a:r>
              <a:rPr lang="en-GB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	- </a:t>
            </a:r>
            <a:r>
              <a:rPr lang="en-GB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trainings</a:t>
            </a:r>
          </a:p>
          <a:p>
            <a:r>
              <a:rPr lang="en-GB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	- </a:t>
            </a:r>
            <a:r>
              <a:rPr lang="en-GB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study tours</a:t>
            </a:r>
          </a:p>
          <a:p>
            <a:r>
              <a:rPr lang="en-GB" sz="20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	- </a:t>
            </a:r>
            <a:r>
              <a:rPr lang="en-GB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2 pilot performance audits</a:t>
            </a:r>
          </a:p>
          <a:p>
            <a:pPr marL="342900" indent="-342900">
              <a:buFontTx/>
              <a:buChar char="-"/>
            </a:pPr>
            <a:endParaRPr lang="en-GB" sz="24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endParaRPr lang="en-GB" sz="2400" b="1" dirty="0" smtClean="0">
              <a:solidFill>
                <a:srgbClr val="0000FF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112107"/>
            <a:ext cx="1406106" cy="136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9" y="84213"/>
            <a:ext cx="1339971" cy="13047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0304" y="1821515"/>
            <a:ext cx="2561331" cy="1684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081" y="4679800"/>
            <a:ext cx="2952750" cy="1552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1997" y="4806678"/>
            <a:ext cx="2892114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8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4" y="-555082"/>
            <a:ext cx="12314987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136" y="201799"/>
            <a:ext cx="11706045" cy="8584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Palatino Linotype" panose="02040502050505030304" pitchFamily="18" charset="0"/>
              </a:rPr>
              <a:t/>
            </a:r>
            <a:br>
              <a:rPr lang="en-US" sz="3600" dirty="0" smtClean="0">
                <a:latin typeface="Palatino Linotype" panose="02040502050505030304" pitchFamily="18" charset="0"/>
              </a:rPr>
            </a:br>
            <a: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Background on Performance Auditing</a:t>
            </a:r>
            <a:endParaRPr lang="ru-RU" sz="44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4228" y="1473200"/>
            <a:ext cx="11578949" cy="5313681"/>
          </a:xfrm>
        </p:spPr>
        <p:txBody>
          <a:bodyPr>
            <a:noAutofit/>
          </a:bodyPr>
          <a:lstStyle/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Twinning </a:t>
            </a:r>
            <a:r>
              <a:rPr lang="en-GB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project on Strengthening the Institutional and Administrative Capacity of the Chamber of </a:t>
            </a: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Accounts, Supreme </a:t>
            </a:r>
            <a:r>
              <a:rPr lang="en-GB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Audit </a:t>
            </a: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Office of Poland</a:t>
            </a:r>
            <a:r>
              <a:rPr lang="en-GB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, Supreme Audit </a:t>
            </a: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Office of Slovak Republic, European Union, 2017-2020</a:t>
            </a:r>
          </a:p>
          <a:p>
            <a:pPr>
              <a:buClrTx/>
            </a:pPr>
            <a:endParaRPr lang="en-GB" sz="24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342900" indent="-342900">
              <a:buClr>
                <a:srgbClr val="66FF33"/>
              </a:buClr>
              <a:buFont typeface="Wingdings" panose="05000000000000000000" pitchFamily="2" charset="2"/>
              <a:buChar char="ü"/>
            </a:pPr>
            <a:endParaRPr lang="en-GB" sz="2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342900" indent="-342900">
              <a:buClr>
                <a:srgbClr val="66FF33"/>
              </a:buClr>
              <a:buFont typeface="Wingdings" panose="05000000000000000000" pitchFamily="2" charset="2"/>
              <a:buChar char="ü"/>
            </a:pPr>
            <a:endParaRPr lang="en-GB" sz="2400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342900" indent="-342900">
              <a:buClr>
                <a:srgbClr val="66FF33"/>
              </a:buClr>
              <a:buFont typeface="Wingdings" panose="05000000000000000000" pitchFamily="2" charset="2"/>
              <a:buChar char="ü"/>
            </a:pPr>
            <a:endParaRPr lang="en-GB" sz="2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In 2018 Performance Audit had included to mandate of our SAI</a:t>
            </a: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In 2020 Performance Audit Division was established and in 2021 it transformed to Performance Audit Department</a:t>
            </a: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In </a:t>
            </a:r>
            <a:r>
              <a:rPr lang="en-GB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2021 </a:t>
            </a: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Performance Audit Guideline prepared and it amended in 2023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112107"/>
            <a:ext cx="1406106" cy="136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9" y="135845"/>
            <a:ext cx="1339971" cy="13047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492" y="3088542"/>
            <a:ext cx="2694773" cy="13906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40" y="3052490"/>
            <a:ext cx="2931437" cy="13906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8770" y="3052490"/>
            <a:ext cx="2854722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05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94" y="-555082"/>
            <a:ext cx="12314987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976" y="-348343"/>
            <a:ext cx="11706045" cy="23125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Palatino Linotype" panose="02040502050505030304" pitchFamily="18" charset="0"/>
              </a:rPr>
              <a:t/>
            </a:r>
            <a:br>
              <a:rPr lang="en-US" sz="3600" dirty="0" smtClean="0">
                <a:latin typeface="Palatino Linotype" panose="02040502050505030304" pitchFamily="18" charset="0"/>
              </a:rPr>
            </a:br>
            <a: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Activities in a PAS and </a:t>
            </a:r>
            <a:r>
              <a:rPr lang="en-GB" sz="4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/>
            </a:r>
            <a:br>
              <a:rPr lang="en-GB" sz="4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r>
              <a:rPr lang="en-GB" sz="4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PESA-P </a:t>
            </a:r>
            <a: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frameworks</a:t>
            </a:r>
            <a:b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endParaRPr lang="ru-RU" sz="44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4228" y="1473200"/>
            <a:ext cx="11578949" cy="5313681"/>
          </a:xfrm>
        </p:spPr>
        <p:txBody>
          <a:bodyPr>
            <a:noAutofit/>
          </a:bodyPr>
          <a:lstStyle/>
          <a:p>
            <a:pPr marL="457200" indent="-457200">
              <a:buClrTx/>
              <a:buFont typeface="Wingdings" panose="05000000000000000000" pitchFamily="2" charset="2"/>
              <a:buChar char="ü"/>
            </a:pPr>
            <a:endParaRPr lang="en-GB" sz="28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GB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Member of the PAS since 2020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GB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Comments and proposals were issued to</a:t>
            </a:r>
          </a:p>
          <a:p>
            <a:pPr>
              <a:buClr>
                <a:srgbClr val="66FF33"/>
              </a:buClr>
            </a:pPr>
            <a:r>
              <a:rPr lang="en-GB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  7 draft documents of PAS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GB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Participation in 14th </a:t>
            </a:r>
            <a:r>
              <a:rPr lang="en-GB" sz="28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annual INTOSAI </a:t>
            </a:r>
            <a:r>
              <a:rPr lang="en-GB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Performance</a:t>
            </a:r>
          </a:p>
          <a:p>
            <a:pPr>
              <a:buClr>
                <a:srgbClr val="66FF33"/>
              </a:buClr>
            </a:pPr>
            <a:r>
              <a:rPr lang="en-GB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	Audit </a:t>
            </a:r>
            <a:r>
              <a:rPr lang="en-GB" sz="28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Sub-committee </a:t>
            </a:r>
            <a:r>
              <a:rPr lang="en-GB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meeting and in</a:t>
            </a:r>
          </a:p>
          <a:p>
            <a:pPr>
              <a:buClr>
                <a:srgbClr val="66FF33"/>
              </a:buClr>
            </a:pPr>
            <a:r>
              <a:rPr lang="en-GB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	online meetings</a:t>
            </a:r>
          </a:p>
          <a:p>
            <a:pPr marL="457200" indent="-457200">
              <a:buClrTx/>
              <a:buFont typeface="Wingdings" panose="05000000000000000000" pitchFamily="2" charset="2"/>
              <a:buChar char="ü"/>
            </a:pPr>
            <a:r>
              <a:rPr lang="en-GB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2 PESA-P certificates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112107"/>
            <a:ext cx="1406106" cy="136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9" y="140266"/>
            <a:ext cx="1339971" cy="13047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1590" y="1964205"/>
            <a:ext cx="3349840" cy="23075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952" y="4440141"/>
            <a:ext cx="4517478" cy="23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8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94" y="-555082"/>
            <a:ext cx="12314987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287" y="1"/>
            <a:ext cx="11706045" cy="16437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Palatino Linotype" panose="02040502050505030304" pitchFamily="18" charset="0"/>
              </a:rPr>
              <a:t/>
            </a:r>
            <a:br>
              <a:rPr lang="en-US" sz="3600" dirty="0" smtClean="0">
                <a:latin typeface="Palatino Linotype" panose="02040502050505030304" pitchFamily="18" charset="0"/>
              </a:rPr>
            </a:br>
            <a: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Performance Audit practice</a:t>
            </a:r>
            <a:b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</a:br>
            <a:endParaRPr lang="ru-RU" sz="44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4228" y="1473200"/>
            <a:ext cx="11578949" cy="5313681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</a:pPr>
            <a:r>
              <a:rPr lang="en-GB" sz="32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91121"/>
            <a:ext cx="1406106" cy="136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9" y="147440"/>
            <a:ext cx="1339971" cy="1304774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866674"/>
              </p:ext>
            </p:extLst>
          </p:nvPr>
        </p:nvGraphicFramePr>
        <p:xfrm>
          <a:off x="484227" y="1643743"/>
          <a:ext cx="10510343" cy="499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7860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94" y="-555082"/>
            <a:ext cx="12314987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287" y="1"/>
            <a:ext cx="11706045" cy="10885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Palatino Linotype" panose="02040502050505030304" pitchFamily="18" charset="0"/>
              </a:rPr>
              <a:t/>
            </a:r>
            <a:br>
              <a:rPr lang="en-US" sz="3600" dirty="0" smtClean="0">
                <a:latin typeface="Palatino Linotype" panose="02040502050505030304" pitchFamily="18" charset="0"/>
              </a:rPr>
            </a:br>
            <a:r>
              <a:rPr lang="en-GB" sz="4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Performance Audit practice (cont.).</a:t>
            </a:r>
            <a:endParaRPr lang="ru-RU" sz="44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4228" y="1473200"/>
            <a:ext cx="11578949" cy="5313681"/>
          </a:xfrm>
        </p:spPr>
        <p:txBody>
          <a:bodyPr>
            <a:noAutofit/>
          </a:bodyPr>
          <a:lstStyle/>
          <a:p>
            <a:pPr>
              <a:buClr>
                <a:srgbClr val="66FF33"/>
              </a:buClr>
            </a:pPr>
            <a:r>
              <a:rPr lang="en-GB" sz="3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Areas of PAs</a:t>
            </a:r>
          </a:p>
          <a:p>
            <a:pPr>
              <a:buClr>
                <a:schemeClr val="accent2"/>
              </a:buClr>
            </a:pPr>
            <a:r>
              <a:rPr lang="en-GB" sz="32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112106"/>
            <a:ext cx="1406106" cy="136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06" y="112106"/>
            <a:ext cx="1339971" cy="13047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95" y="2106689"/>
            <a:ext cx="11929582" cy="46801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95" y="5372100"/>
            <a:ext cx="3802682" cy="1414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1475" y="5372100"/>
            <a:ext cx="4071702" cy="14147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401" y="5372099"/>
            <a:ext cx="3791723" cy="14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58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94" y="-555082"/>
            <a:ext cx="12314987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287" y="1"/>
            <a:ext cx="11706045" cy="13047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Palatino Linotype" panose="02040502050505030304" pitchFamily="18" charset="0"/>
              </a:rPr>
              <a:t/>
            </a:r>
            <a:br>
              <a:rPr lang="en-US" sz="3600" dirty="0" smtClean="0">
                <a:latin typeface="Palatino Linotype" panose="02040502050505030304" pitchFamily="18" charset="0"/>
              </a:rPr>
            </a:br>
            <a:endParaRPr lang="ru-RU" sz="44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61494" y="250371"/>
            <a:ext cx="12253494" cy="5425107"/>
          </a:xfrm>
        </p:spPr>
        <p:txBody>
          <a:bodyPr>
            <a:noAutofit/>
          </a:bodyPr>
          <a:lstStyle/>
          <a:p>
            <a:pPr algn="ctr">
              <a:buClr>
                <a:srgbClr val="66FF33"/>
              </a:buClr>
            </a:pPr>
            <a:r>
              <a:rPr lang="en-GB" sz="3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Audit of SDG </a:t>
            </a:r>
            <a:r>
              <a:rPr lang="en-GB" sz="3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implementation </a:t>
            </a:r>
            <a:r>
              <a:rPr lang="en-GB" sz="3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as a part </a:t>
            </a:r>
            <a:endParaRPr lang="en-GB" sz="36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ctr">
              <a:buClr>
                <a:srgbClr val="66FF33"/>
              </a:buClr>
            </a:pPr>
            <a:r>
              <a:rPr lang="en-GB" sz="3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o</a:t>
            </a:r>
            <a:r>
              <a:rPr lang="en-GB" sz="3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f Performance </a:t>
            </a:r>
            <a:r>
              <a:rPr lang="en-GB" sz="3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Audits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GB" sz="3200" b="1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112106"/>
            <a:ext cx="1406106" cy="136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07" y="112106"/>
            <a:ext cx="1339971" cy="13047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0" y="2098107"/>
            <a:ext cx="7267575" cy="4688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4175" y="3256992"/>
            <a:ext cx="2594000" cy="2353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5500" y="3143250"/>
            <a:ext cx="2349106" cy="22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22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185" y="-431818"/>
            <a:ext cx="12314987" cy="7968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287" y="1"/>
            <a:ext cx="11706045" cy="13047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Palatino Linotype" panose="02040502050505030304" pitchFamily="18" charset="0"/>
              </a:rPr>
              <a:t/>
            </a:r>
            <a:br>
              <a:rPr lang="en-US" sz="3600" dirty="0" smtClean="0">
                <a:latin typeface="Palatino Linotype" panose="02040502050505030304" pitchFamily="18" charset="0"/>
              </a:rPr>
            </a:br>
            <a:endParaRPr lang="ru-RU" sz="44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4288" y="1473200"/>
            <a:ext cx="11838890" cy="5313681"/>
          </a:xfrm>
        </p:spPr>
        <p:txBody>
          <a:bodyPr>
            <a:noAutofit/>
          </a:bodyPr>
          <a:lstStyle/>
          <a:p>
            <a:pPr>
              <a:buClr>
                <a:srgbClr val="66FF33"/>
              </a:buClr>
            </a:pPr>
            <a:endParaRPr lang="en-GB" sz="36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>
              <a:buClr>
                <a:schemeClr val="accent2"/>
              </a:buClr>
            </a:pPr>
            <a:endParaRPr lang="en-GB" sz="3200" b="1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112106"/>
            <a:ext cx="1406106" cy="136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79" y="97307"/>
            <a:ext cx="1339971" cy="13047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1226" y="3185871"/>
            <a:ext cx="2349106" cy="2259966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782366"/>
              </p:ext>
            </p:extLst>
          </p:nvPr>
        </p:nvGraphicFramePr>
        <p:xfrm>
          <a:off x="224288" y="1730830"/>
          <a:ext cx="9081638" cy="477347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816486"/>
                <a:gridCol w="2627581"/>
                <a:gridCol w="2637571"/>
              </a:tblGrid>
              <a:tr h="1860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Global SDG indicator framework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Calculated by State Statistical Committee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</a:tr>
              <a:tr h="1457487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Number </a:t>
                      </a:r>
                      <a:r>
                        <a:rPr lang="en-GB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of </a:t>
                      </a:r>
                      <a:r>
                        <a:rPr lang="en-GB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SDG</a:t>
                      </a:r>
                    </a:p>
                    <a:p>
                      <a:pPr algn="l" fontAlgn="b"/>
                      <a:r>
                        <a:rPr lang="en-GB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Indicators</a:t>
                      </a:r>
                      <a:endParaRPr lang="en-GB" sz="20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</a:tr>
              <a:tr h="1455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Number </a:t>
                      </a:r>
                      <a:r>
                        <a:rPr lang="en-GB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of </a:t>
                      </a:r>
                      <a:r>
                        <a:rPr lang="en-GB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SDG</a:t>
                      </a:r>
                    </a:p>
                    <a:p>
                      <a:pPr algn="l" fontAlgn="b"/>
                      <a:r>
                        <a:rPr lang="en-GB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Indicators</a:t>
                      </a:r>
                      <a:r>
                        <a:rPr lang="en-GB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evaluated </a:t>
                      </a:r>
                      <a:r>
                        <a:rPr lang="en-GB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</a:t>
                      </a:r>
                    </a:p>
                    <a:p>
                      <a:pPr algn="l" fontAlgn="b"/>
                      <a:r>
                        <a:rPr lang="en-GB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</a:t>
                      </a:r>
                      <a:r>
                        <a:rPr lang="en-GB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Performance Audits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F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7733" y="185617"/>
            <a:ext cx="12192000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66FF33"/>
              </a:buClr>
            </a:pPr>
            <a:r>
              <a:rPr lang="en-GB" sz="36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Audit of SDG implementation as a part </a:t>
            </a:r>
          </a:p>
          <a:p>
            <a:pPr lvl="0" algn="ctr" defTabSz="457200">
              <a:spcBef>
                <a:spcPts val="1000"/>
              </a:spcBef>
              <a:buClr>
                <a:srgbClr val="66FF33"/>
              </a:buClr>
            </a:pPr>
            <a:r>
              <a:rPr lang="en-GB" sz="3600" b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of </a:t>
            </a:r>
            <a:r>
              <a:rPr lang="en-GB" sz="36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Performance Audits</a:t>
            </a:r>
          </a:p>
        </p:txBody>
      </p:sp>
    </p:spTree>
    <p:extLst>
      <p:ext uri="{BB962C8B-B14F-4D97-AF65-F5344CB8AC3E}">
        <p14:creationId xmlns:p14="http://schemas.microsoft.com/office/powerpoint/2010/main" val="205523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6696</TotalTime>
  <Words>306</Words>
  <Application>Microsoft Office PowerPoint</Application>
  <PresentationFormat>Широкоэкранный</PresentationFormat>
  <Paragraphs>89</Paragraphs>
  <Slides>12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Palatino Linotype</vt:lpstr>
      <vt:lpstr>Verdana</vt:lpstr>
      <vt:lpstr>Wingdings</vt:lpstr>
      <vt:lpstr>Wingdings 3</vt:lpstr>
      <vt:lpstr>Легкий дым</vt:lpstr>
      <vt:lpstr> REPUBLIC of AZERBAIJAN CHAMBER of ACCOUNTS</vt:lpstr>
      <vt:lpstr>AGENDA</vt:lpstr>
      <vt:lpstr>  Background on Performance Auditing</vt:lpstr>
      <vt:lpstr> Background on Performance Auditing</vt:lpstr>
      <vt:lpstr> Activities in a PAS and  PESA-P frameworks </vt:lpstr>
      <vt:lpstr> Performance Audit practice </vt:lpstr>
      <vt:lpstr> Performance Audit practice (cont.).</vt:lpstr>
      <vt:lpstr> </vt:lpstr>
      <vt:lpstr> </vt:lpstr>
      <vt:lpstr> </vt:lpstr>
      <vt:lpstr> Challenges </vt:lpstr>
      <vt:lpstr> REPUBLIC of AZERBAIJAN CHAMBER of ACCOUNTS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Republic of Azerbaijan Chamber of Accounts</dc:title>
  <dc:creator>Sanan Sh. Agakishiyev</dc:creator>
  <cp:lastModifiedBy>Sanan Sh. Agakishiyev</cp:lastModifiedBy>
  <cp:revision>103</cp:revision>
  <dcterms:created xsi:type="dcterms:W3CDTF">2022-04-10T11:55:00Z</dcterms:created>
  <dcterms:modified xsi:type="dcterms:W3CDTF">2024-03-01T12:21:40Z</dcterms:modified>
</cp:coreProperties>
</file>