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sdx" ContentType="application/vnd.ms-visio.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4" r:id="rId2"/>
    <p:sldId id="304" r:id="rId3"/>
    <p:sldId id="305" r:id="rId4"/>
    <p:sldId id="317" r:id="rId5"/>
    <p:sldId id="307" r:id="rId6"/>
    <p:sldId id="306" r:id="rId7"/>
    <p:sldId id="311" r:id="rId8"/>
    <p:sldId id="310" r:id="rId9"/>
    <p:sldId id="291" r:id="rId10"/>
    <p:sldId id="320" r:id="rId11"/>
    <p:sldId id="309" r:id="rId12"/>
    <p:sldId id="321" r:id="rId13"/>
    <p:sldId id="322" r:id="rId14"/>
    <p:sldId id="314" r:id="rId15"/>
    <p:sldId id="325" r:id="rId16"/>
    <p:sldId id="319" r:id="rId17"/>
    <p:sldId id="312" r:id="rId18"/>
    <p:sldId id="315" r:id="rId19"/>
    <p:sldId id="313" r:id="rId20"/>
    <p:sldId id="324" r:id="rId21"/>
    <p:sldId id="302" r:id="rId22"/>
  </p:sldIdLst>
  <p:sldSz cx="9144000" cy="6858000" type="screen4x3"/>
  <p:notesSz cx="6797675" cy="9926638"/>
  <p:defaultTextStyle>
    <a:defPPr>
      <a:defRPr lang="en-A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DBB4"/>
    <a:srgbClr val="F1BDAD"/>
    <a:srgbClr val="C4DAD0"/>
    <a:srgbClr val="4E75B8"/>
    <a:srgbClr val="DDDDDD"/>
    <a:srgbClr val="FBFBFB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50" autoAdjust="0"/>
  </p:normalViewPr>
  <p:slideViewPr>
    <p:cSldViewPr>
      <p:cViewPr varScale="1">
        <p:scale>
          <a:sx n="83" d="100"/>
          <a:sy n="83" d="100"/>
        </p:scale>
        <p:origin x="229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4014" y="96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EE37D8-7055-C3B3-0079-3E13AF0B95A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endParaRPr lang="en-AU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685963-F988-B881-1614-2E1E5D2B57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CD69DA-138C-4592-99B9-3547BF3C0C90}" type="datetimeFigureOut">
              <a:rPr lang="en-AU" smtClean="0"/>
              <a:t>3/05/2024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97A18F-6F07-9367-C1FD-1F18DAB144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endParaRPr lang="en-AU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EAD18A-DE1A-7EB3-B5C0-F3199C5658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AAE753-FCF7-45FD-BC5E-0E1CB973845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7402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55" y="0"/>
            <a:ext cx="2946135" cy="496253"/>
          </a:xfrm>
          <a:prstGeom prst="rect">
            <a:avLst/>
          </a:prstGeom>
        </p:spPr>
        <p:txBody>
          <a:bodyPr vert="horz" lIns="91312" tIns="45656" rIns="91312" bIns="45656" rtlCol="0"/>
          <a:lstStyle>
            <a:lvl1pPr algn="r">
              <a:defRPr sz="1200"/>
            </a:lvl1pPr>
          </a:lstStyle>
          <a:p>
            <a:fld id="{E6B08C63-45E1-4E94-8FAB-AB2BEEA1AC64}" type="datetimeFigureOut">
              <a:rPr lang="en-AU" smtClean="0"/>
              <a:t>3/05/2024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12" tIns="45656" rIns="91312" bIns="45656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5" y="4715192"/>
            <a:ext cx="5437187" cy="4466274"/>
          </a:xfrm>
          <a:prstGeom prst="rect">
            <a:avLst/>
          </a:prstGeom>
        </p:spPr>
        <p:txBody>
          <a:bodyPr vert="horz" lIns="91312" tIns="45656" rIns="91312" bIns="4565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55" y="9428801"/>
            <a:ext cx="2946135" cy="496252"/>
          </a:xfrm>
          <a:prstGeom prst="rect">
            <a:avLst/>
          </a:prstGeom>
        </p:spPr>
        <p:txBody>
          <a:bodyPr vert="horz" lIns="91312" tIns="45656" rIns="91312" bIns="45656" rtlCol="0" anchor="b"/>
          <a:lstStyle>
            <a:lvl1pPr algn="r">
              <a:defRPr sz="1200"/>
            </a:lvl1pPr>
          </a:lstStyle>
          <a:p>
            <a:fld id="{A8066FA3-9B91-4426-BAA6-0CA7CDA1F052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526859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924B104-7320-7F22-3F0D-68961C43F86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AF1ADF42-DD89-773F-19F7-E56ED52CFDA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865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245" y="4465638"/>
            <a:ext cx="5437187" cy="471582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10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49DEEB-B75D-4F20-18B1-CE92D5B9B39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C309198C-D040-3327-1E52-EB30FCDCB10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4090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11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2DDDC2-417D-41EC-4B8A-33813D9569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E45D27F3-C3E7-4924-1A90-40A499F954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2050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12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FDC43AF-6816-E849-BEE0-6E8959FF51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20D0429C-1A59-91DA-F971-75D6DC5FAC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4524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13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26D499E-D5AD-F998-81D2-67EDC56605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BFD5D59E-1E1F-AF33-63CB-173C91EF746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6257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14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C856E65-9B37-1BBC-BEBB-C4A0B87FBB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69C24095-5773-36AF-0386-A281C5A883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34044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15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55454E8-AE9E-1F3D-5608-EF6721E1C6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8053E8B4-B85A-B186-0EAA-2911D2A9F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2682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16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2F15086-1B58-9C82-7AB4-4D4701B312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6A96FE1E-757D-5659-E9F3-4EEB4E1F4B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5162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17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EC1EC7-EFD8-245C-FCA8-9FDA1B6449D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65C0E4CD-83C8-7134-6479-7087FE644E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6082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18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B58E09-5B96-EBDF-EDFA-7D41713392C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3D249E14-BC89-2C56-8B45-2CBDF8089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09980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19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3C7AB7-B8BE-312E-E19B-97444338B3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F5C2B7F5-FDF1-C4C7-6E8D-6B66D9258BC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7193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27" indent="-171227">
              <a:buFont typeface="Arial" panose="020B0604020202020204" pitchFamily="34" charset="0"/>
              <a:buChar char="•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2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C883175-311A-D485-7EB8-2AC9673B6E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B965C6B9-05F4-01EB-75B9-70FB429BB0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764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20</a:t>
            </a:fld>
            <a:endParaRPr lang="en-AU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725F51D-4009-07B8-829A-EAF02B8D402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9603908C-8DD4-0619-87F0-7FF49F8106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7949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21</a:t>
            </a:fld>
            <a:endParaRPr lang="en-A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E1181-402D-1DCE-24E6-6047324AE59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0520AED-076C-7DC2-637C-64DA1FF0A1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747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227" indent="-171227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3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FC75B1-DB74-F91F-0E31-A992F83A9B1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F57ADD44-17FB-4D0B-9595-43C026C995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0595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4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E3CF0CD-FCF1-6401-AB7C-3FC7EC5861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5D867791-EF45-6861-38A2-CEB818AB39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6991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245" y="4465638"/>
            <a:ext cx="5437187" cy="4715828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5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88BDD6F-6A34-83E4-8F70-DC5B35F037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3733E3D0-74BD-77DD-3AC3-CBFA8FFD38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1307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245" y="4531271"/>
            <a:ext cx="5437187" cy="5112568"/>
          </a:xfrm>
        </p:spPr>
        <p:txBody>
          <a:bodyPr/>
          <a:lstStyle/>
          <a:p>
            <a:endParaRPr lang="en-AU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6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6C418AE-AF87-829B-DCB7-0F622DBE06C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86DD9687-8CD0-A9E9-6A97-7FB047A747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9939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245" y="4465638"/>
            <a:ext cx="5437187" cy="4715828"/>
          </a:xfrm>
        </p:spPr>
        <p:txBody>
          <a:bodyPr/>
          <a:lstStyle/>
          <a:p>
            <a:endParaRPr lang="en-AU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7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BAC4660-60C8-5A0A-72DE-E534924FF42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4B49C14B-BC5B-35F5-418F-1F343E5BCB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0546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0245" y="4531271"/>
            <a:ext cx="5437187" cy="5040560"/>
          </a:xfrm>
        </p:spPr>
        <p:txBody>
          <a:bodyPr/>
          <a:lstStyle/>
          <a:p>
            <a:endParaRPr lang="en-AU" sz="1100" dirty="0"/>
          </a:p>
          <a:p>
            <a:endParaRPr lang="en-AU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8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74B5BE-D2AA-91F6-8502-BEBC267F047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E735C43F-0A70-0BF6-716C-9079EABC26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5239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066FA3-9B91-4426-BAA6-0CA7CDA1F052}" type="slidenum">
              <a:rPr lang="en-AU" smtClean="0"/>
              <a:t>9</a:t>
            </a:fld>
            <a:endParaRPr lang="en-AU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28EEA26-84E8-6D28-D4E9-82B1615E76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801"/>
            <a:ext cx="2946135" cy="496252"/>
          </a:xfrm>
        </p:spPr>
        <p:txBody>
          <a:bodyPr/>
          <a:lstStyle/>
          <a:p>
            <a:endParaRPr lang="en-AU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FFCB650D-EECF-9323-1B5F-DFC8DBB9B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625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8736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BE4B6-280B-4E65-8ECC-80A0B6228FA4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02EAF-D2FD-4D83-A263-A685678CE844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912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912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0C1ED-63ED-449F-9C3C-604C12A5970E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6CC984-C86A-4F98-B024-BC1FA9747754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1FD4A-C152-4478-8408-B58D44C8ECB5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656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3742B-943B-41D8-ACAD-98F36C45BD63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4BABD-C1E7-4E79-B702-44F327DE4128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EAA60-5035-4409-AFFA-EEADE27BAC9F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CA430B-7705-45A8-9C9C-44D45CB1F2B1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77C2BA-8477-4021-8C58-DADC63D34255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A627B-82F2-48C4-9997-790BF2AE5E37}" type="slidenum">
              <a:rPr lang="en-AU"/>
              <a:pPr/>
              <a:t>‹#›</a:t>
            </a:fld>
            <a:endParaRPr lang="en-AU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37288"/>
            <a:ext cx="9144000" cy="647700"/>
          </a:xfrm>
          <a:prstGeom prst="rect">
            <a:avLst/>
          </a:prstGeom>
          <a:solidFill>
            <a:srgbClr val="4E75B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 dirty="0"/>
          </a:p>
        </p:txBody>
      </p:sp>
      <p:grpSp>
        <p:nvGrpSpPr>
          <p:cNvPr id="1052" name="Group 28"/>
          <p:cNvGrpSpPr>
            <a:grpSpLocks/>
          </p:cNvGrpSpPr>
          <p:nvPr/>
        </p:nvGrpSpPr>
        <p:grpSpPr bwMode="auto">
          <a:xfrm>
            <a:off x="-4284663" y="-2187575"/>
            <a:ext cx="6092826" cy="7062788"/>
            <a:chOff x="-2137" y="-17"/>
            <a:chExt cx="3838" cy="4449"/>
          </a:xfrm>
        </p:grpSpPr>
        <p:sp>
          <p:nvSpPr>
            <p:cNvPr id="1047" name="Freeform 23"/>
            <p:cNvSpPr>
              <a:spLocks/>
            </p:cNvSpPr>
            <p:nvPr userDrawn="1"/>
          </p:nvSpPr>
          <p:spPr bwMode="auto">
            <a:xfrm>
              <a:off x="-1747" y="-17"/>
              <a:ext cx="2477" cy="44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49" y="2177"/>
                </a:cxn>
                <a:cxn ang="0">
                  <a:pos x="0" y="4400"/>
                </a:cxn>
              </a:cxnLst>
              <a:rect l="0" t="0" r="r" b="b"/>
              <a:pathLst>
                <a:path w="2449" h="4400">
                  <a:moveTo>
                    <a:pt x="0" y="0"/>
                  </a:moveTo>
                  <a:lnTo>
                    <a:pt x="2449" y="2177"/>
                  </a:lnTo>
                  <a:lnTo>
                    <a:pt x="0" y="4400"/>
                  </a:lnTo>
                </a:path>
              </a:pathLst>
            </a:custGeom>
            <a:noFill/>
            <a:ln w="38100">
              <a:solidFill>
                <a:srgbClr val="DDDDD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48" name="Freeform 24"/>
            <p:cNvSpPr>
              <a:spLocks/>
            </p:cNvSpPr>
            <p:nvPr userDrawn="1"/>
          </p:nvSpPr>
          <p:spPr bwMode="auto">
            <a:xfrm>
              <a:off x="-1611" y="-17"/>
              <a:ext cx="2477" cy="44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49" y="2177"/>
                </a:cxn>
                <a:cxn ang="0">
                  <a:pos x="0" y="4400"/>
                </a:cxn>
              </a:cxnLst>
              <a:rect l="0" t="0" r="r" b="b"/>
              <a:pathLst>
                <a:path w="2449" h="4400">
                  <a:moveTo>
                    <a:pt x="0" y="0"/>
                  </a:moveTo>
                  <a:lnTo>
                    <a:pt x="2449" y="2177"/>
                  </a:lnTo>
                  <a:lnTo>
                    <a:pt x="0" y="4400"/>
                  </a:lnTo>
                </a:path>
              </a:pathLst>
            </a:custGeom>
            <a:noFill/>
            <a:ln w="3810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49" name="Freeform 25"/>
            <p:cNvSpPr>
              <a:spLocks/>
            </p:cNvSpPr>
            <p:nvPr userDrawn="1"/>
          </p:nvSpPr>
          <p:spPr bwMode="auto">
            <a:xfrm>
              <a:off x="-1066" y="-17"/>
              <a:ext cx="2477" cy="44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49" y="2177"/>
                </a:cxn>
                <a:cxn ang="0">
                  <a:pos x="0" y="4400"/>
                </a:cxn>
              </a:cxnLst>
              <a:rect l="0" t="0" r="r" b="b"/>
              <a:pathLst>
                <a:path w="2449" h="4400">
                  <a:moveTo>
                    <a:pt x="0" y="0"/>
                  </a:moveTo>
                  <a:lnTo>
                    <a:pt x="2449" y="2177"/>
                  </a:lnTo>
                  <a:lnTo>
                    <a:pt x="0" y="4400"/>
                  </a:lnTo>
                </a:path>
              </a:pathLst>
            </a:custGeom>
            <a:noFill/>
            <a:ln w="8890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50" name="Freeform 26"/>
            <p:cNvSpPr>
              <a:spLocks/>
            </p:cNvSpPr>
            <p:nvPr userDrawn="1"/>
          </p:nvSpPr>
          <p:spPr bwMode="auto">
            <a:xfrm>
              <a:off x="-2137" y="-17"/>
              <a:ext cx="2477" cy="44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49" y="2177"/>
                </a:cxn>
                <a:cxn ang="0">
                  <a:pos x="0" y="4400"/>
                </a:cxn>
              </a:cxnLst>
              <a:rect l="0" t="0" r="r" b="b"/>
              <a:pathLst>
                <a:path w="2449" h="4400">
                  <a:moveTo>
                    <a:pt x="0" y="0"/>
                  </a:moveTo>
                  <a:lnTo>
                    <a:pt x="2449" y="2177"/>
                  </a:lnTo>
                  <a:lnTo>
                    <a:pt x="0" y="4400"/>
                  </a:lnTo>
                </a:path>
              </a:pathLst>
            </a:custGeom>
            <a:noFill/>
            <a:ln w="7620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51" name="Freeform 27"/>
            <p:cNvSpPr>
              <a:spLocks/>
            </p:cNvSpPr>
            <p:nvPr userDrawn="1"/>
          </p:nvSpPr>
          <p:spPr bwMode="auto">
            <a:xfrm>
              <a:off x="-776" y="-17"/>
              <a:ext cx="2477" cy="444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49" y="2177"/>
                </a:cxn>
                <a:cxn ang="0">
                  <a:pos x="0" y="4400"/>
                </a:cxn>
              </a:cxnLst>
              <a:rect l="0" t="0" r="r" b="b"/>
              <a:pathLst>
                <a:path w="2449" h="4400">
                  <a:moveTo>
                    <a:pt x="0" y="0"/>
                  </a:moveTo>
                  <a:lnTo>
                    <a:pt x="2449" y="2177"/>
                  </a:lnTo>
                  <a:lnTo>
                    <a:pt x="0" y="4400"/>
                  </a:lnTo>
                </a:path>
              </a:pathLst>
            </a:custGeom>
            <a:noFill/>
            <a:ln w="25400">
              <a:solidFill>
                <a:srgbClr val="F8F8F8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 dirty="0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74638"/>
            <a:ext cx="72009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00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905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78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8B899BF3-5B6A-4929-92D7-31FCC1D0FECF}" type="slidenum">
              <a:rPr lang="en-AU"/>
              <a:pPr/>
              <a:t>‹#›</a:t>
            </a:fld>
            <a:endParaRPr lang="en-AU" dirty="0"/>
          </a:p>
        </p:txBody>
      </p:sp>
      <p:pic>
        <p:nvPicPr>
          <p:cNvPr id="1059" name="Picture 35" descr="G16585 cop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27988" y="188913"/>
            <a:ext cx="1008062" cy="974725"/>
          </a:xfrm>
          <a:prstGeom prst="rect">
            <a:avLst/>
          </a:prstGeom>
          <a:noFill/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1268413"/>
            <a:ext cx="9144000" cy="73025"/>
          </a:xfrm>
          <a:prstGeom prst="rect">
            <a:avLst/>
          </a:prstGeom>
          <a:solidFill>
            <a:srgbClr val="4E75B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AU" dirty="0"/>
          </a:p>
        </p:txBody>
      </p:sp>
      <p:sp>
        <p:nvSpPr>
          <p:cNvPr id="2" name="JS SlideHeader">
            <a:extLst>
              <a:ext uri="{FF2B5EF4-FFF2-40B4-BE49-F238E27FC236}">
                <a16:creationId xmlns:a16="http://schemas.microsoft.com/office/drawing/2014/main" id="{C5A5FB36-8F51-F959-6D2A-BAE02DBD4EB2}"/>
              </a:ext>
            </a:extLst>
          </p:cNvPr>
          <p:cNvSpPr txBox="1"/>
          <p:nvPr userDrawn="1"/>
        </p:nvSpPr>
        <p:spPr>
          <a:xfrm>
            <a:off x="914400" y="63500"/>
            <a:ext cx="73152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endParaRPr lang="en-AU" sz="1200" b="1" i="0" u="none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40000"/>
        </a:spcBef>
        <a:spcAft>
          <a:spcPct val="4000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40000"/>
        </a:spcBef>
        <a:spcAft>
          <a:spcPct val="4000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40000"/>
        </a:spcBef>
        <a:spcAft>
          <a:spcPct val="4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40000"/>
        </a:spcBef>
        <a:spcAft>
          <a:spcPct val="4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40000"/>
        </a:spcBef>
        <a:spcAft>
          <a:spcPct val="4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40000"/>
        </a:spcBef>
        <a:spcAft>
          <a:spcPct val="4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40000"/>
        </a:spcBef>
        <a:spcAft>
          <a:spcPct val="4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40000"/>
        </a:spcBef>
        <a:spcAft>
          <a:spcPct val="4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40000"/>
        </a:spcBef>
        <a:spcAft>
          <a:spcPct val="4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Visio_Drawing.vsdx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772816"/>
            <a:ext cx="7776864" cy="4104456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4000" b="1" dirty="0"/>
              <a:t>First Nations peoples’ involvement in audits of Indigenous land councils</a:t>
            </a:r>
            <a:br>
              <a:rPr lang="en-AU" sz="4000" b="1" dirty="0"/>
            </a:br>
            <a:br>
              <a:rPr lang="en-AU" sz="2000" dirty="0"/>
            </a:br>
            <a:br>
              <a:rPr lang="en-AU" sz="2000" dirty="0"/>
            </a:br>
            <a:br>
              <a:rPr lang="en-AU" sz="2400" b="1" spc="-10" dirty="0">
                <a:solidFill>
                  <a:srgbClr val="4E75B8"/>
                </a:solidFill>
              </a:rPr>
            </a:br>
            <a:r>
              <a:rPr lang="en-AU" sz="2400" b="1" spc="-10" dirty="0">
                <a:solidFill>
                  <a:srgbClr val="4E75B8"/>
                </a:solidFill>
              </a:rPr>
              <a:t>Christine Chalmers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dirty="0">
                <a:solidFill>
                  <a:srgbClr val="4E75B8"/>
                </a:solidFill>
              </a:rPr>
              <a:t>Executive Director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400" b="1" dirty="0">
                <a:solidFill>
                  <a:srgbClr val="4E75B8"/>
                </a:solidFill>
              </a:rPr>
              <a:t>Performance Audit Services Group</a:t>
            </a:r>
          </a:p>
        </p:txBody>
      </p:sp>
    </p:spTree>
    <p:extLst>
      <p:ext uri="{BB962C8B-B14F-4D97-AF65-F5344CB8AC3E}">
        <p14:creationId xmlns:p14="http://schemas.microsoft.com/office/powerpoint/2010/main" val="4021678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6E05A-27AE-F64A-B0EE-DBD74410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2"/>
            <a:ext cx="7200900" cy="1143000"/>
          </a:xfrm>
        </p:spPr>
        <p:txBody>
          <a:bodyPr/>
          <a:lstStyle/>
          <a:p>
            <a:pPr algn="l"/>
            <a:r>
              <a:rPr lang="en-AU" dirty="0"/>
              <a:t>Citizen involvement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7D6A56-8D01-C7F6-1CA7-C26268A98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43" y="1484784"/>
            <a:ext cx="6660232" cy="4955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C4788-6559-ACFE-B62C-D5175B750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413" y="116632"/>
            <a:ext cx="3630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82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85C05-7375-34D4-B5CE-D035FC42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54325"/>
            <a:ext cx="8209409" cy="1143000"/>
          </a:xfrm>
        </p:spPr>
        <p:txBody>
          <a:bodyPr/>
          <a:lstStyle/>
          <a:p>
            <a:pPr algn="l"/>
            <a:r>
              <a:rPr lang="en-AU" dirty="0"/>
              <a:t>Pre-fieldwork engagement</a:t>
            </a:r>
          </a:p>
        </p:txBody>
      </p:sp>
      <p:pic>
        <p:nvPicPr>
          <p:cNvPr id="8" name="Picture 7" descr="Two people standing in front of a plane&#10;&#10;Description automatically generated with medium confidence">
            <a:extLst>
              <a:ext uri="{FF2B5EF4-FFF2-40B4-BE49-F238E27FC236}">
                <a16:creationId xmlns:a16="http://schemas.microsoft.com/office/drawing/2014/main" id="{63416CA4-79A1-5ECD-77A2-2D4E9525F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3" r="-3" b="10525"/>
          <a:stretch/>
        </p:blipFill>
        <p:spPr bwMode="auto">
          <a:xfrm>
            <a:off x="4618856" y="4005064"/>
            <a:ext cx="4067944" cy="185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EF1C29-396E-1EED-213E-CDE97227C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7" name="Picture 6" descr="A newspaper with a picture of a person&#10;&#10;Description automatically generated with medium confidence">
            <a:extLst>
              <a:ext uri="{FF2B5EF4-FFF2-40B4-BE49-F238E27FC236}">
                <a16:creationId xmlns:a16="http://schemas.microsoft.com/office/drawing/2014/main" id="{D11AE3E8-D73B-2694-6ECE-87BF428128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15" r="4" b="2453"/>
          <a:stretch/>
        </p:blipFill>
        <p:spPr bwMode="auto">
          <a:xfrm>
            <a:off x="179512" y="1563367"/>
            <a:ext cx="5040561" cy="2957609"/>
          </a:xfrm>
          <a:custGeom>
            <a:avLst/>
            <a:gdLst/>
            <a:ahLst/>
            <a:cxnLst/>
            <a:rect l="l" t="t" r="r" b="b"/>
            <a:pathLst>
              <a:path w="5096871" h="3187173">
                <a:moveTo>
                  <a:pt x="76652" y="0"/>
                </a:moveTo>
                <a:lnTo>
                  <a:pt x="5020219" y="0"/>
                </a:lnTo>
                <a:cubicBezTo>
                  <a:pt x="5062553" y="0"/>
                  <a:pt x="5096871" y="34318"/>
                  <a:pt x="5096871" y="76652"/>
                </a:cubicBezTo>
                <a:lnTo>
                  <a:pt x="5096871" y="3110521"/>
                </a:lnTo>
                <a:cubicBezTo>
                  <a:pt x="5096871" y="3152855"/>
                  <a:pt x="5062553" y="3187173"/>
                  <a:pt x="5020219" y="3187173"/>
                </a:cubicBezTo>
                <a:lnTo>
                  <a:pt x="76652" y="3187173"/>
                </a:lnTo>
                <a:cubicBezTo>
                  <a:pt x="34318" y="3187173"/>
                  <a:pt x="0" y="3152855"/>
                  <a:pt x="0" y="3110521"/>
                </a:cubicBezTo>
                <a:lnTo>
                  <a:pt x="0" y="76652"/>
                </a:lnTo>
                <a:cubicBezTo>
                  <a:pt x="0" y="34318"/>
                  <a:pt x="34318" y="0"/>
                  <a:pt x="7665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944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8E285-72DE-81DD-6CCF-9D67F47F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316913" cy="1143000"/>
          </a:xfrm>
        </p:spPr>
        <p:txBody>
          <a:bodyPr/>
          <a:lstStyle/>
          <a:p>
            <a:r>
              <a:rPr lang="en-AU" dirty="0"/>
              <a:t>Pre-fieldwork engagement</a:t>
            </a:r>
          </a:p>
        </p:txBody>
      </p:sp>
      <p:pic>
        <p:nvPicPr>
          <p:cNvPr id="4" name="Picture 3" descr="Several posters on a wall&#10;&#10;Description automatically generated">
            <a:extLst>
              <a:ext uri="{FF2B5EF4-FFF2-40B4-BE49-F238E27FC236}">
                <a16:creationId xmlns:a16="http://schemas.microsoft.com/office/drawing/2014/main" id="{E5859E52-CD22-58E9-0D79-F12337FC87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0" y="1268760"/>
            <a:ext cx="8892480" cy="50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19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CBED6-245C-76A0-C1C2-0D6BA441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57EC7-936A-2374-1FE3-D67B3F5EFC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223" y="0"/>
            <a:ext cx="484456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BB3536-07B0-AD0E-C7E6-0BD4101FA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9" y="228238"/>
            <a:ext cx="4543306" cy="64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8389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6AA68D-C7E8-BD94-055C-52E71F3A1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" y="1484784"/>
            <a:ext cx="8172450" cy="4981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3AA33D-8DEB-D673-CDEC-D91131576F89}"/>
              </a:ext>
            </a:extLst>
          </p:cNvPr>
          <p:cNvSpPr txBox="1">
            <a:spLocks/>
          </p:cNvSpPr>
          <p:nvPr/>
        </p:nvSpPr>
        <p:spPr>
          <a:xfrm>
            <a:off x="0" y="274638"/>
            <a:ext cx="8316913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AU" kern="0" dirty="0"/>
              <a:t>Site visits</a:t>
            </a:r>
          </a:p>
        </p:txBody>
      </p:sp>
    </p:spTree>
    <p:extLst>
      <p:ext uri="{BB962C8B-B14F-4D97-AF65-F5344CB8AC3E}">
        <p14:creationId xmlns:p14="http://schemas.microsoft.com/office/powerpoint/2010/main" val="103988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64F7-655D-7018-D06E-6DEA6AA2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Site visits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1993FB-697C-4110-695A-A3DE2BB96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1256"/>
            <a:ext cx="5340085" cy="400506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FA22D80-2C6F-199C-7743-5AE1918CD7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5406426"/>
            <a:ext cx="2952328" cy="342635"/>
          </a:xfrm>
        </p:spPr>
        <p:txBody>
          <a:bodyPr/>
          <a:lstStyle/>
          <a:p>
            <a:pPr marL="0" indent="0">
              <a:buNone/>
            </a:pPr>
            <a:r>
              <a:rPr lang="en-AU" sz="1600" dirty="0"/>
              <a:t>Audit fieldwork in </a:t>
            </a:r>
            <a:r>
              <a:rPr lang="en-AU" sz="1600" dirty="0" err="1"/>
              <a:t>Wujal</a:t>
            </a:r>
            <a:r>
              <a:rPr lang="en-AU" sz="1600" dirty="0"/>
              <a:t> </a:t>
            </a:r>
            <a:r>
              <a:rPr lang="en-AU" sz="1600" dirty="0" err="1"/>
              <a:t>Wujal</a:t>
            </a:r>
            <a:endParaRPr lang="en-AU" sz="1600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88ABAD5-41C8-53C5-5737-45ADDD73C27F}"/>
              </a:ext>
            </a:extLst>
          </p:cNvPr>
          <p:cNvSpPr txBox="1">
            <a:spLocks/>
          </p:cNvSpPr>
          <p:nvPr/>
        </p:nvSpPr>
        <p:spPr bwMode="auto">
          <a:xfrm>
            <a:off x="6473956" y="2143761"/>
            <a:ext cx="2743854" cy="70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40000"/>
              </a:spcBef>
              <a:spcAft>
                <a:spcPct val="4000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40000"/>
              </a:spcBef>
              <a:spcAft>
                <a:spcPct val="4000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40000"/>
              </a:spcBef>
              <a:spcAft>
                <a:spcPct val="4000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40000"/>
              </a:spcBef>
              <a:spcAft>
                <a:spcPct val="4000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4000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4000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4000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4000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40000"/>
              </a:spcBef>
              <a:spcAft>
                <a:spcPct val="4000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AU" sz="1600" kern="0" dirty="0"/>
              <a:t>Audit fieldwork in Santa Teresa (</a:t>
            </a:r>
            <a:r>
              <a:rPr lang="en-AU" sz="1600" kern="0" dirty="0" err="1"/>
              <a:t>Ltyentye</a:t>
            </a:r>
            <a:r>
              <a:rPr lang="en-AU" sz="1600" kern="0" dirty="0"/>
              <a:t> </a:t>
            </a:r>
            <a:r>
              <a:rPr lang="en-AU" sz="1600" kern="0" dirty="0" err="1"/>
              <a:t>Apurte</a:t>
            </a:r>
            <a:r>
              <a:rPr lang="en-AU" sz="1600" kern="0" dirty="0"/>
              <a:t>)</a:t>
            </a:r>
          </a:p>
          <a:p>
            <a:pPr marL="0" indent="0">
              <a:buFontTx/>
              <a:buNone/>
            </a:pPr>
            <a:endParaRPr lang="en-AU" kern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EADB56-8DC7-34AE-2462-E47A7AD16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3050958"/>
            <a:ext cx="5076055" cy="380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0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2358-5BF8-EEBA-1CC7-2D927066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88640"/>
            <a:ext cx="7200900" cy="1143000"/>
          </a:xfrm>
        </p:spPr>
        <p:txBody>
          <a:bodyPr/>
          <a:lstStyle/>
          <a:p>
            <a:r>
              <a:rPr lang="en-AU" dirty="0"/>
              <a:t>Reporting 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62349-6010-0123-50B7-D53180C81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350848"/>
            <a:ext cx="6681338" cy="47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60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ign on the front&#10;&#10;Description automatically generated">
            <a:extLst>
              <a:ext uri="{FF2B5EF4-FFF2-40B4-BE49-F238E27FC236}">
                <a16:creationId xmlns:a16="http://schemas.microsoft.com/office/drawing/2014/main" id="{FA1DD3CE-58DD-8AD4-6553-9F4685D46F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50" y="1556792"/>
            <a:ext cx="8963500" cy="4969446"/>
          </a:xfrm>
          <a:custGeom>
            <a:avLst/>
            <a:gdLst/>
            <a:ahLst/>
            <a:cxnLst/>
            <a:rect l="l" t="t" r="r" b="b"/>
            <a:pathLst>
              <a:path w="8409473" h="6858000">
                <a:moveTo>
                  <a:pt x="1728099" y="0"/>
                </a:moveTo>
                <a:lnTo>
                  <a:pt x="6790703" y="0"/>
                </a:lnTo>
                <a:lnTo>
                  <a:pt x="6838117" y="35103"/>
                </a:lnTo>
                <a:cubicBezTo>
                  <a:pt x="7163203" y="289995"/>
                  <a:pt x="7634322" y="844445"/>
                  <a:pt x="7779864" y="1030693"/>
                </a:cubicBezTo>
                <a:cubicBezTo>
                  <a:pt x="8110524" y="1323226"/>
                  <a:pt x="8498549" y="3069453"/>
                  <a:pt x="8391273" y="3992558"/>
                </a:cubicBezTo>
                <a:cubicBezTo>
                  <a:pt x="8283997" y="4915662"/>
                  <a:pt x="7808587" y="6041023"/>
                  <a:pt x="7136207" y="6569319"/>
                </a:cubicBezTo>
                <a:cubicBezTo>
                  <a:pt x="7116158" y="6584338"/>
                  <a:pt x="6941487" y="6706149"/>
                  <a:pt x="6766816" y="6827960"/>
                </a:cubicBezTo>
                <a:lnTo>
                  <a:pt x="6723747" y="6858000"/>
                </a:lnTo>
                <a:lnTo>
                  <a:pt x="1792953" y="6858000"/>
                </a:lnTo>
                <a:lnTo>
                  <a:pt x="1480626" y="6701481"/>
                </a:lnTo>
                <a:cubicBezTo>
                  <a:pt x="1359968" y="6639658"/>
                  <a:pt x="1236965" y="6575514"/>
                  <a:pt x="1111152" y="6509441"/>
                </a:cubicBezTo>
                <a:cubicBezTo>
                  <a:pt x="483563" y="5843472"/>
                  <a:pt x="262890" y="4867560"/>
                  <a:pt x="0" y="3982763"/>
                </a:cubicBezTo>
                <a:cubicBezTo>
                  <a:pt x="35969" y="2740879"/>
                  <a:pt x="449320" y="1132033"/>
                  <a:pt x="814703" y="742951"/>
                </a:cubicBezTo>
                <a:cubicBezTo>
                  <a:pt x="1004073" y="545984"/>
                  <a:pt x="1324192" y="271564"/>
                  <a:pt x="1713122" y="9624"/>
                </a:cubicBez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B6E785-EFF5-BADD-5BE8-AC1C4052BB9F}"/>
              </a:ext>
            </a:extLst>
          </p:cNvPr>
          <p:cNvSpPr txBox="1">
            <a:spLocks/>
          </p:cNvSpPr>
          <p:nvPr/>
        </p:nvSpPr>
        <p:spPr>
          <a:xfrm>
            <a:off x="251520" y="74587"/>
            <a:ext cx="72009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AU" sz="3600" kern="0" dirty="0"/>
              <a:t>Reporting back to the Groote Strong Women’s Group</a:t>
            </a:r>
          </a:p>
        </p:txBody>
      </p:sp>
    </p:spTree>
    <p:extLst>
      <p:ext uri="{BB962C8B-B14F-4D97-AF65-F5344CB8AC3E}">
        <p14:creationId xmlns:p14="http://schemas.microsoft.com/office/powerpoint/2010/main" val="224122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C5D5317-C4DA-FA43-AB92-DC6D62540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904" y="266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U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F7BBD36-6CDA-26A9-DBA6-BDB82AC83C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878641"/>
              </p:ext>
            </p:extLst>
          </p:nvPr>
        </p:nvGraphicFramePr>
        <p:xfrm>
          <a:off x="3707904" y="304219"/>
          <a:ext cx="4754017" cy="6288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3" imgW="7305483" imgH="9677426" progId="Visio.Drawing.15">
                  <p:embed/>
                </p:oleObj>
              </mc:Choice>
              <mc:Fallback>
                <p:oleObj name="Visio" r:id="rId3" imgW="7305483" imgH="9677426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304219"/>
                        <a:ext cx="4754017" cy="62881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4A6329E-D012-2A80-FBC8-CAD37D7B4040}"/>
              </a:ext>
            </a:extLst>
          </p:cNvPr>
          <p:cNvSpPr/>
          <p:nvPr/>
        </p:nvSpPr>
        <p:spPr>
          <a:xfrm>
            <a:off x="395536" y="1556792"/>
            <a:ext cx="2808312" cy="14401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dirty="0"/>
              <a:t>Figure 4.1: Relationships between ALC, AAAC, GHAC and Winchelsea Mining, 2021-22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3D88D8-102A-9D6B-A266-FE29318F2E7F}"/>
              </a:ext>
            </a:extLst>
          </p:cNvPr>
          <p:cNvSpPr/>
          <p:nvPr/>
        </p:nvSpPr>
        <p:spPr>
          <a:xfrm>
            <a:off x="179512" y="5445224"/>
            <a:ext cx="2808312" cy="7576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1600" i="1" dirty="0"/>
              <a:t>Source: Auditor-General Report No. 29 of 2022-23</a:t>
            </a:r>
          </a:p>
        </p:txBody>
      </p:sp>
    </p:spTree>
    <p:extLst>
      <p:ext uri="{BB962C8B-B14F-4D97-AF65-F5344CB8AC3E}">
        <p14:creationId xmlns:p14="http://schemas.microsoft.com/office/powerpoint/2010/main" val="1919611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BB6E785-EFF5-BADD-5BE8-AC1C4052BB9F}"/>
              </a:ext>
            </a:extLst>
          </p:cNvPr>
          <p:cNvSpPr txBox="1">
            <a:spLocks/>
          </p:cNvSpPr>
          <p:nvPr/>
        </p:nvSpPr>
        <p:spPr>
          <a:xfrm>
            <a:off x="251520" y="74587"/>
            <a:ext cx="72009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AU" sz="3600" kern="0" dirty="0"/>
              <a:t>Reporting back to the Groote Strong Women’s Group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684B78-8E8D-F346-B1DF-C0AD0D568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01" y="1484784"/>
            <a:ext cx="7568813" cy="25810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B81CD3-3B85-E47C-D157-CA1D9F5E9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645024"/>
            <a:ext cx="5400017" cy="306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408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F936F-C9BD-03E0-A22F-F14BF29C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8100392" cy="1143000"/>
          </a:xfrm>
        </p:spPr>
        <p:txBody>
          <a:bodyPr/>
          <a:lstStyle/>
          <a:p>
            <a:r>
              <a:rPr lang="en-AU" dirty="0"/>
              <a:t>Northern Territory land councils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BE640F-6878-D4DC-3CEE-2FF15762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1" y="1412776"/>
            <a:ext cx="4914592" cy="439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CB747-A915-AFD1-58DA-311F21362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1408187"/>
            <a:ext cx="3396203" cy="543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08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3721B-EB08-3CB8-88B2-3E0581A2D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778098"/>
          </a:xfrm>
        </p:spPr>
        <p:txBody>
          <a:bodyPr/>
          <a:lstStyle/>
          <a:p>
            <a:r>
              <a:rPr lang="en-AU" dirty="0"/>
              <a:t>Managing the risks of citizen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1981B-B195-57F2-928C-59735E4933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Managing expectations</a:t>
            </a:r>
          </a:p>
          <a:p>
            <a:r>
              <a:rPr lang="en-AU" dirty="0"/>
              <a:t>Setting the parameters of performance audit work</a:t>
            </a:r>
          </a:p>
          <a:p>
            <a:r>
              <a:rPr lang="en-AU" dirty="0"/>
              <a:t>Preserving independence, neutrality and objectivity</a:t>
            </a:r>
          </a:p>
        </p:txBody>
      </p:sp>
    </p:spTree>
    <p:extLst>
      <p:ext uri="{BB962C8B-B14F-4D97-AF65-F5344CB8AC3E}">
        <p14:creationId xmlns:p14="http://schemas.microsoft.com/office/powerpoint/2010/main" val="71188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64F7-655D-7018-D06E-6DEA6AA2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Questions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B4DCF2-0E73-45C9-D179-6DB376C5BB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7638"/>
            <a:ext cx="6048672" cy="4490427"/>
          </a:xfrm>
          <a:prstGeom prst="rect">
            <a:avLst/>
          </a:prstGeom>
          <a:noFill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1733729-1131-3FA0-A7C3-7EF6B1CDA133}"/>
              </a:ext>
            </a:extLst>
          </p:cNvPr>
          <p:cNvSpPr txBox="1"/>
          <p:nvPr/>
        </p:nvSpPr>
        <p:spPr>
          <a:xfrm>
            <a:off x="1587251" y="5908065"/>
            <a:ext cx="67296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300"/>
              </a:spcBef>
              <a:spcAft>
                <a:spcPts val="300"/>
              </a:spcAft>
            </a:pP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AU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CLC</a:t>
            </a: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Council News,</a:t>
            </a:r>
            <a:r>
              <a:rPr lang="en-AU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April 2022.</a:t>
            </a:r>
          </a:p>
        </p:txBody>
      </p:sp>
    </p:spTree>
    <p:extLst>
      <p:ext uri="{BB962C8B-B14F-4D97-AF65-F5344CB8AC3E}">
        <p14:creationId xmlns:p14="http://schemas.microsoft.com/office/powerpoint/2010/main" val="3383345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B00F6-F60A-5C7F-60AC-F52F800EC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8028384" cy="1143000"/>
          </a:xfrm>
        </p:spPr>
        <p:txBody>
          <a:bodyPr/>
          <a:lstStyle/>
          <a:p>
            <a:r>
              <a:rPr lang="en-AU" dirty="0"/>
              <a:t>Northern Territory land councils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ACCCDD-9453-FDE2-5598-8A1728AE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828" y="1481092"/>
            <a:ext cx="3168352" cy="22395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5B4CBA-264A-2703-C1B9-180485936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828" y="3879720"/>
            <a:ext cx="3168352" cy="2230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1A0205-955C-C609-4DA6-9DBA093B0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851636"/>
            <a:ext cx="3164950" cy="22572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BB93FC-703A-4355-BA34-785027B336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97472"/>
            <a:ext cx="3164950" cy="22436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D7ED44E-4A50-6D64-6D74-2B60EC33C151}"/>
              </a:ext>
            </a:extLst>
          </p:cNvPr>
          <p:cNvSpPr/>
          <p:nvPr/>
        </p:nvSpPr>
        <p:spPr>
          <a:xfrm>
            <a:off x="6660232" y="1510812"/>
            <a:ext cx="2304256" cy="5500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Anindilyakwa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76E8BD-63E9-DA7D-7CEB-57957BEDDAB7}"/>
              </a:ext>
            </a:extLst>
          </p:cNvPr>
          <p:cNvSpPr/>
          <p:nvPr/>
        </p:nvSpPr>
        <p:spPr>
          <a:xfrm>
            <a:off x="6683246" y="4031193"/>
            <a:ext cx="2304256" cy="550036"/>
          </a:xfrm>
          <a:prstGeom prst="ellipse">
            <a:avLst/>
          </a:prstGeom>
          <a:solidFill>
            <a:srgbClr val="C4DAD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Tiwi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EBC5305-5302-DC8D-A675-CE18E4ADED0D}"/>
              </a:ext>
            </a:extLst>
          </p:cNvPr>
          <p:cNvSpPr/>
          <p:nvPr/>
        </p:nvSpPr>
        <p:spPr>
          <a:xfrm>
            <a:off x="194320" y="1510812"/>
            <a:ext cx="2304256" cy="550036"/>
          </a:xfrm>
          <a:prstGeom prst="ellipse">
            <a:avLst/>
          </a:prstGeom>
          <a:solidFill>
            <a:srgbClr val="EADBB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Northern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9C7C5DB-39A2-5FE9-9D33-427C45D26CE0}"/>
              </a:ext>
            </a:extLst>
          </p:cNvPr>
          <p:cNvSpPr/>
          <p:nvPr/>
        </p:nvSpPr>
        <p:spPr>
          <a:xfrm>
            <a:off x="194320" y="5326046"/>
            <a:ext cx="2304256" cy="550036"/>
          </a:xfrm>
          <a:prstGeom prst="ellipse">
            <a:avLst/>
          </a:prstGeom>
          <a:solidFill>
            <a:srgbClr val="F1BDA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bg2"/>
                </a:solidFill>
              </a:rPr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3962532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2DB68B5-CEDD-6779-ED92-3868B8E5F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421383"/>
            <a:ext cx="8532440" cy="4325244"/>
          </a:xfrm>
          <a:prstGeom prst="rect">
            <a:avLst/>
          </a:prstGeom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A07FE36B-3EA2-7B1B-D003-C7B43FD161FC}"/>
              </a:ext>
            </a:extLst>
          </p:cNvPr>
          <p:cNvSpPr txBox="1">
            <a:spLocks/>
          </p:cNvSpPr>
          <p:nvPr/>
        </p:nvSpPr>
        <p:spPr>
          <a:xfrm>
            <a:off x="1" y="274638"/>
            <a:ext cx="8028384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AU" kern="0"/>
              <a:t>Northern Territory land councils</a:t>
            </a:r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321506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2698-99CA-D034-EE6E-53EDF3129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8100392" cy="1143000"/>
          </a:xfrm>
        </p:spPr>
        <p:txBody>
          <a:bodyPr/>
          <a:lstStyle/>
          <a:p>
            <a:r>
              <a:rPr lang="en-AU" dirty="0"/>
              <a:t>Northern Territory land councils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E45C4CB-11C6-B502-51C5-39126E0C4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188" y="1422559"/>
            <a:ext cx="2910205" cy="4726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FD265EB-13DE-FE54-CF89-E035F23A1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863" y="1417638"/>
            <a:ext cx="3403045" cy="47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88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4E575-FE89-BEA5-DD42-1B0FF6EC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74638"/>
            <a:ext cx="8100392" cy="1143000"/>
          </a:xfrm>
        </p:spPr>
        <p:txBody>
          <a:bodyPr/>
          <a:lstStyle/>
          <a:p>
            <a:r>
              <a:rPr lang="en-AU" dirty="0"/>
              <a:t>Northern Territory land councils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0FFD57-EBA5-DF21-CBA0-54E5CD71A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140968"/>
            <a:ext cx="4348494" cy="3023855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7A517A0-76D3-78C4-62C8-F8453E26F8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6" y="1556791"/>
            <a:ext cx="4479032" cy="318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62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42E5465-E908-A78B-F400-CD4086CC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92" y="1399413"/>
            <a:ext cx="4852860" cy="4099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83344-5699-FA37-E3F9-11A0DE96B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155" y="1417638"/>
            <a:ext cx="5267325" cy="3248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E944C-5F97-C0A6-7A19-6869702EC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598" y="147163"/>
            <a:ext cx="7200900" cy="1143000"/>
          </a:xfrm>
        </p:spPr>
        <p:txBody>
          <a:bodyPr/>
          <a:lstStyle/>
          <a:p>
            <a:r>
              <a:rPr lang="en-AU" dirty="0"/>
              <a:t>Auditing challenges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5CD28C-8275-5AD2-A226-C2CB41253707}"/>
              </a:ext>
            </a:extLst>
          </p:cNvPr>
          <p:cNvSpPr/>
          <p:nvPr/>
        </p:nvSpPr>
        <p:spPr>
          <a:xfrm>
            <a:off x="7658441" y="2622648"/>
            <a:ext cx="1125167" cy="531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2"/>
                </a:solidFill>
              </a:rPr>
              <a:t>1967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1751CB-6DB1-6C9E-2D8B-DA5478C84103}"/>
              </a:ext>
            </a:extLst>
          </p:cNvPr>
          <p:cNvSpPr/>
          <p:nvPr/>
        </p:nvSpPr>
        <p:spPr>
          <a:xfrm>
            <a:off x="395536" y="5499007"/>
            <a:ext cx="1125167" cy="531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2"/>
                </a:solidFill>
              </a:rPr>
              <a:t>2008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92A78D-232A-45F9-A39E-512943AB3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7218" y="3224764"/>
            <a:ext cx="3535262" cy="34897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C619AB-B3B2-F1B5-6A3E-D348E4461DF1}"/>
              </a:ext>
            </a:extLst>
          </p:cNvPr>
          <p:cNvSpPr/>
          <p:nvPr/>
        </p:nvSpPr>
        <p:spPr>
          <a:xfrm>
            <a:off x="4407555" y="5689342"/>
            <a:ext cx="1125167" cy="5313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b="1" dirty="0">
                <a:solidFill>
                  <a:schemeClr val="bg2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898727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0144-B5A1-696D-77C1-8B9161EC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532440" cy="1143000"/>
          </a:xfrm>
        </p:spPr>
        <p:txBody>
          <a:bodyPr/>
          <a:lstStyle/>
          <a:p>
            <a:r>
              <a:rPr lang="en-AU" dirty="0"/>
              <a:t>Auditing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BF74E-D488-AA0A-214D-AD2228308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sz="2400" dirty="0">
                <a:solidFill>
                  <a:schemeClr val="tx1">
                    <a:alpha val="80000"/>
                  </a:schemeClr>
                </a:solidFill>
              </a:rPr>
              <a:t>Credibility and cultural competency of a Canberra-based team</a:t>
            </a:r>
          </a:p>
          <a:p>
            <a:r>
              <a:rPr lang="en-AU" sz="2400" dirty="0">
                <a:solidFill>
                  <a:schemeClr val="tx1">
                    <a:alpha val="80000"/>
                  </a:schemeClr>
                </a:solidFill>
                <a:ea typeface="Times New Roman" panose="02020603050405020304" pitchFamily="18" charset="0"/>
              </a:rPr>
              <a:t>Historical lack of trust towards government entities</a:t>
            </a:r>
          </a:p>
          <a:p>
            <a:r>
              <a:rPr lang="en-AU" sz="2400" dirty="0">
                <a:solidFill>
                  <a:schemeClr val="tx1">
                    <a:alpha val="80000"/>
                  </a:schemeClr>
                </a:solidFill>
                <a:ea typeface="Times New Roman" panose="02020603050405020304" pitchFamily="18" charset="0"/>
              </a:rPr>
              <a:t>Balancing quality fieldwork with budget and time constraints</a:t>
            </a:r>
          </a:p>
          <a:p>
            <a:r>
              <a:rPr lang="en-AU" sz="2400" dirty="0">
                <a:solidFill>
                  <a:schemeClr val="tx1">
                    <a:alpha val="80000"/>
                  </a:schemeClr>
                </a:solidFill>
              </a:rPr>
              <a:t>Balancing engagement and independence</a:t>
            </a:r>
          </a:p>
          <a:p>
            <a:r>
              <a:rPr lang="en-AU" sz="2400" dirty="0">
                <a:solidFill>
                  <a:schemeClr val="tx1">
                    <a:alpha val="80000"/>
                  </a:schemeClr>
                </a:solidFill>
              </a:rPr>
              <a:t>Combining Western and Indigenous laws and customs</a:t>
            </a:r>
          </a:p>
          <a:p>
            <a:r>
              <a:rPr lang="en-AU" sz="2400" dirty="0">
                <a:solidFill>
                  <a:schemeClr val="tx1">
                    <a:alpha val="80000"/>
                  </a:schemeClr>
                </a:solidFill>
              </a:rPr>
              <a:t>Format of English-language ANAO reports to Parliament</a:t>
            </a:r>
          </a:p>
        </p:txBody>
      </p:sp>
    </p:spTree>
    <p:extLst>
      <p:ext uri="{BB962C8B-B14F-4D97-AF65-F5344CB8AC3E}">
        <p14:creationId xmlns:p14="http://schemas.microsoft.com/office/powerpoint/2010/main" val="997103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956376" cy="1143000"/>
          </a:xfrm>
        </p:spPr>
        <p:txBody>
          <a:bodyPr/>
          <a:lstStyle/>
          <a:p>
            <a:pPr algn="l"/>
            <a:r>
              <a:rPr lang="en-AU" sz="4000" dirty="0">
                <a:solidFill>
                  <a:prstClr val="black"/>
                </a:solidFill>
                <a:cs typeface="Arial"/>
              </a:rPr>
              <a:t>NT Land Councils: Audit rationale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21088"/>
          </a:xfrm>
        </p:spPr>
        <p:txBody>
          <a:bodyPr/>
          <a:lstStyle/>
          <a:p>
            <a:pPr marL="12700" indent="0" algn="ctr">
              <a:spcBef>
                <a:spcPts val="448"/>
              </a:spcBef>
              <a:spcAft>
                <a:spcPts val="448"/>
              </a:spcAft>
              <a:buNone/>
              <a:tabLst>
                <a:tab pos="756920" algn="l"/>
              </a:tabLst>
            </a:pPr>
            <a:r>
              <a:rPr lang="en-AU" sz="2000" dirty="0">
                <a:solidFill>
                  <a:prstClr val="black"/>
                </a:solidFill>
                <a:cs typeface="Arial"/>
              </a:rPr>
              <a:t>The audit was conducted to provide independent assurance to the Australian Parliament that the Land Councils’ governance arrangements are effective in meeting legislative obligations under the </a:t>
            </a:r>
            <a:r>
              <a:rPr lang="en-AU" sz="2000" i="1" dirty="0">
                <a:solidFill>
                  <a:prstClr val="black"/>
                </a:solidFill>
                <a:cs typeface="Arial"/>
              </a:rPr>
              <a:t>Aboriginal Land Rights Act</a:t>
            </a:r>
            <a:r>
              <a:rPr lang="en-AU" sz="2000" dirty="0">
                <a:solidFill>
                  <a:prstClr val="black"/>
                </a:solidFill>
                <a:cs typeface="Arial"/>
              </a:rPr>
              <a:t>, the </a:t>
            </a:r>
            <a:r>
              <a:rPr lang="en-AU" sz="2000" i="1" dirty="0">
                <a:solidFill>
                  <a:prstClr val="black"/>
                </a:solidFill>
                <a:cs typeface="Arial"/>
              </a:rPr>
              <a:t>Native Title Act </a:t>
            </a:r>
            <a:r>
              <a:rPr lang="en-AU" sz="2000" dirty="0">
                <a:solidFill>
                  <a:prstClr val="black"/>
                </a:solidFill>
                <a:cs typeface="Arial"/>
              </a:rPr>
              <a:t>and the </a:t>
            </a:r>
            <a:r>
              <a:rPr lang="en-AU" sz="2000" i="1" dirty="0">
                <a:solidFill>
                  <a:prstClr val="black"/>
                </a:solidFill>
                <a:cs typeface="Arial"/>
              </a:rPr>
              <a:t>Performance, Governance and Public Accountability Act</a:t>
            </a:r>
            <a:r>
              <a:rPr lang="en-AU" sz="2000" dirty="0">
                <a:solidFill>
                  <a:prstClr val="black"/>
                </a:solidFill>
                <a:cs typeface="Arial"/>
              </a:rPr>
              <a:t>.  </a:t>
            </a:r>
          </a:p>
          <a:p>
            <a:pPr marL="12700" indent="0" algn="ctr">
              <a:spcBef>
                <a:spcPts val="448"/>
              </a:spcBef>
              <a:spcAft>
                <a:spcPts val="448"/>
              </a:spcAft>
              <a:buNone/>
              <a:tabLst>
                <a:tab pos="756920" algn="l"/>
              </a:tabLst>
            </a:pPr>
            <a:r>
              <a:rPr lang="en-AU" sz="2000" dirty="0">
                <a:solidFill>
                  <a:prstClr val="black"/>
                </a:solidFill>
                <a:cs typeface="Arial"/>
              </a:rPr>
              <a:t>Land Councils play an important role in securing rights and realising benefits for Aboriginal constituents. Many external stakeholders, including government entities, non-government organisations, and Indigenous and non-Indigenous businesses, rely on the efficient and effective operation of the Land Councils.</a:t>
            </a:r>
          </a:p>
          <a:p>
            <a:pPr marL="12700" indent="0" algn="ctr">
              <a:spcBef>
                <a:spcPts val="448"/>
              </a:spcBef>
              <a:spcAft>
                <a:spcPts val="448"/>
              </a:spcAft>
              <a:buNone/>
              <a:tabLst>
                <a:tab pos="756920" algn="l"/>
              </a:tabLst>
            </a:pPr>
            <a:endParaRPr lang="en-AU" sz="2000" b="1" dirty="0">
              <a:solidFill>
                <a:prstClr val="black"/>
              </a:solidFill>
              <a:cs typeface="Arial"/>
            </a:endParaRPr>
          </a:p>
          <a:p>
            <a:pPr marL="869950" lvl="1" indent="-457200" algn="ctr">
              <a:spcBef>
                <a:spcPts val="448"/>
              </a:spcBef>
              <a:spcAft>
                <a:spcPts val="448"/>
              </a:spcAft>
              <a:buFont typeface="Arial" panose="020B0604020202020204" pitchFamily="34" charset="0"/>
              <a:buChar char="•"/>
              <a:tabLst>
                <a:tab pos="756920" algn="l"/>
              </a:tabLst>
            </a:pPr>
            <a:endParaRPr lang="en-A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4842"/>
      </p:ext>
    </p:extLst>
  </p:cSld>
  <p:clrMapOvr>
    <a:masterClrMapping/>
  </p:clrMapOvr>
</p:sld>
</file>

<file path=ppt/theme/theme1.xml><?xml version="1.0" encoding="utf-8"?>
<a:theme xmlns:a="http://schemas.openxmlformats.org/drawingml/2006/main" name="ANAO Presentation PowerPoint templat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ANAO Presentation PowerPoint template</Template>
  <TotalTime>3951</TotalTime>
  <Words>310</Words>
  <Application>Microsoft Office PowerPoint</Application>
  <PresentationFormat>On-screen Show (4:3)</PresentationFormat>
  <Paragraphs>65</Paragraphs>
  <Slides>21</Slides>
  <Notes>21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Times New Roman</vt:lpstr>
      <vt:lpstr>ANAO Presentation PowerPoint template</vt:lpstr>
      <vt:lpstr>Visio</vt:lpstr>
      <vt:lpstr>PowerPoint Presentation</vt:lpstr>
      <vt:lpstr>Northern Territory land councils</vt:lpstr>
      <vt:lpstr>Northern Territory land councils</vt:lpstr>
      <vt:lpstr>PowerPoint Presentation</vt:lpstr>
      <vt:lpstr>Northern Territory land councils</vt:lpstr>
      <vt:lpstr>Northern Territory land councils</vt:lpstr>
      <vt:lpstr>Auditing challenges</vt:lpstr>
      <vt:lpstr>Auditing challenges</vt:lpstr>
      <vt:lpstr>NT Land Councils: Audit rationale</vt:lpstr>
      <vt:lpstr>Citizen involvement</vt:lpstr>
      <vt:lpstr>Pre-fieldwork engagement</vt:lpstr>
      <vt:lpstr>Pre-fieldwork engagement</vt:lpstr>
      <vt:lpstr>PowerPoint Presentation</vt:lpstr>
      <vt:lpstr>PowerPoint Presentation</vt:lpstr>
      <vt:lpstr>Site visits</vt:lpstr>
      <vt:lpstr>Reporting back</vt:lpstr>
      <vt:lpstr>PowerPoint Presentation</vt:lpstr>
      <vt:lpstr>PowerPoint Presentation</vt:lpstr>
      <vt:lpstr>PowerPoint Presentation</vt:lpstr>
      <vt:lpstr>Managing the risks of citizen engagement</vt:lpstr>
      <vt:lpstr>Questions</vt:lpstr>
    </vt:vector>
  </TitlesOfParts>
  <Company>Australian National Audit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Objective</dc:title>
  <dc:creator>ballje</dc:creator>
  <cp:keywords>2015.03.25 [SEC=UNOFFICIAL]</cp:keywords>
  <cp:lastModifiedBy>Luke Josey</cp:lastModifiedBy>
  <cp:revision>103</cp:revision>
  <cp:lastPrinted>2019-11-08T04:50:52Z</cp:lastPrinted>
  <dcterms:created xsi:type="dcterms:W3CDTF">2017-05-30T05:44:38Z</dcterms:created>
  <dcterms:modified xsi:type="dcterms:W3CDTF">2024-05-03T03:44:29Z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M_ProtectiveMarkingImage_Header">
    <vt:lpwstr>C:\Program Files\Common Files\janusNET Shared\janusSEAL\Images\DocumentSlashBlue.png</vt:lpwstr>
  </property>
  <property fmtid="{D5CDD505-2E9C-101B-9397-08002B2CF9AE}" pid="3" name="PM_Caveats_Count">
    <vt:lpwstr>0</vt:lpwstr>
  </property>
  <property fmtid="{D5CDD505-2E9C-101B-9397-08002B2CF9AE}" pid="4" name="PM_DisplayValueSecClassificationWithQualifier">
    <vt:lpwstr>UNOFFICIAL</vt:lpwstr>
  </property>
  <property fmtid="{D5CDD505-2E9C-101B-9397-08002B2CF9AE}" pid="5" name="PM_Qualifier">
    <vt:lpwstr/>
  </property>
  <property fmtid="{D5CDD505-2E9C-101B-9397-08002B2CF9AE}" pid="6" name="PM_SecurityClassification">
    <vt:lpwstr>UNOFFICIAL</vt:lpwstr>
  </property>
  <property fmtid="{D5CDD505-2E9C-101B-9397-08002B2CF9AE}" pid="7" name="PM_InsertionValue">
    <vt:lpwstr>UNOFFICIAL</vt:lpwstr>
  </property>
  <property fmtid="{D5CDD505-2E9C-101B-9397-08002B2CF9AE}" pid="8" name="PM_Originating_FileId">
    <vt:lpwstr>3F36319973F64EB286EC88D02689E9D2</vt:lpwstr>
  </property>
  <property fmtid="{D5CDD505-2E9C-101B-9397-08002B2CF9AE}" pid="9" name="PM_ProtectiveMarkingValue_Footer">
    <vt:lpwstr>UNOFFICIAL</vt:lpwstr>
  </property>
  <property fmtid="{D5CDD505-2E9C-101B-9397-08002B2CF9AE}" pid="10" name="PM_Originator_Hash_SHA1">
    <vt:lpwstr>E0CEAB062D8A99212F2341D623CE0DD7CF3360B5</vt:lpwstr>
  </property>
  <property fmtid="{D5CDD505-2E9C-101B-9397-08002B2CF9AE}" pid="11" name="PM_OriginationTimeStamp">
    <vt:lpwstr>2023-03-18T00:13:55Z</vt:lpwstr>
  </property>
  <property fmtid="{D5CDD505-2E9C-101B-9397-08002B2CF9AE}" pid="12" name="PM_ProtectiveMarkingValue_Header">
    <vt:lpwstr>UNOFFICIAL</vt:lpwstr>
  </property>
  <property fmtid="{D5CDD505-2E9C-101B-9397-08002B2CF9AE}" pid="13" name="PM_ProtectiveMarkingImage_Footer">
    <vt:lpwstr>C:\Program Files\Common Files\janusNET Shared\janusSEAL\Images\DocumentSlashBlue.png</vt:lpwstr>
  </property>
  <property fmtid="{D5CDD505-2E9C-101B-9397-08002B2CF9AE}" pid="14" name="PM_Namespace">
    <vt:lpwstr>gov.au</vt:lpwstr>
  </property>
  <property fmtid="{D5CDD505-2E9C-101B-9397-08002B2CF9AE}" pid="15" name="PM_Version">
    <vt:lpwstr>2018.4</vt:lpwstr>
  </property>
  <property fmtid="{D5CDD505-2E9C-101B-9397-08002B2CF9AE}" pid="16" name="PM_Note">
    <vt:lpwstr/>
  </property>
  <property fmtid="{D5CDD505-2E9C-101B-9397-08002B2CF9AE}" pid="17" name="PM_Markers">
    <vt:lpwstr/>
  </property>
  <property fmtid="{D5CDD505-2E9C-101B-9397-08002B2CF9AE}" pid="18" name="PM_Display">
    <vt:lpwstr>UNOFFICIAL</vt:lpwstr>
  </property>
  <property fmtid="{D5CDD505-2E9C-101B-9397-08002B2CF9AE}" pid="19" name="PMUuid">
    <vt:lpwstr>v=2022.2;d=gov.au;g=65417EFE-F3B9-5E66-BD91-1E689FEC2EA6</vt:lpwstr>
  </property>
  <property fmtid="{D5CDD505-2E9C-101B-9397-08002B2CF9AE}" pid="20" name="PM_Hash_Version">
    <vt:lpwstr>2022.1</vt:lpwstr>
  </property>
  <property fmtid="{D5CDD505-2E9C-101B-9397-08002B2CF9AE}" pid="21" name="PM_Hash_Salt_Prev">
    <vt:lpwstr>5DB8612F752B18D8E9D1D4458F647811</vt:lpwstr>
  </property>
  <property fmtid="{D5CDD505-2E9C-101B-9397-08002B2CF9AE}" pid="22" name="PM_Hash_Salt">
    <vt:lpwstr>1D4BCBB1154D41CE2E54F8DB287753BA</vt:lpwstr>
  </property>
  <property fmtid="{D5CDD505-2E9C-101B-9397-08002B2CF9AE}" pid="23" name="PM_Hash_SHA1">
    <vt:lpwstr>F17278CCD56C62E2086E2FAF1431F86A881A7795</vt:lpwstr>
  </property>
  <property fmtid="{D5CDD505-2E9C-101B-9397-08002B2CF9AE}" pid="24" name="PM_OriginatorUserAccountName_SHA256">
    <vt:lpwstr>CCB65D2CC023CD92B6D3C14112901C6B836B15839E35687815B8E9A70FFB656F</vt:lpwstr>
  </property>
  <property fmtid="{D5CDD505-2E9C-101B-9397-08002B2CF9AE}" pid="25" name="PM_OriginatorDomainName_SHA256">
    <vt:lpwstr>F5A201674DBF178F37FEDCC4870AD05CDA649F4B7A9289DCD20A1A78373B77A7</vt:lpwstr>
  </property>
  <property fmtid="{D5CDD505-2E9C-101B-9397-08002B2CF9AE}" pid="26" name="PM_PrintOutPlacement_PPT">
    <vt:lpwstr/>
  </property>
  <property fmtid="{D5CDD505-2E9C-101B-9397-08002B2CF9AE}" pid="27" name="PM_SecurityClassification_Prev">
    <vt:lpwstr>UNOFFICIAL</vt:lpwstr>
  </property>
  <property fmtid="{D5CDD505-2E9C-101B-9397-08002B2CF9AE}" pid="28" name="PM_Qualifier_Prev">
    <vt:lpwstr/>
  </property>
  <property fmtid="{D5CDD505-2E9C-101B-9397-08002B2CF9AE}" pid="29" name="PMHMAC">
    <vt:lpwstr>v=2022.1;a=SHA256;h=E212923B8B17BD9ADA8959AD299F24CC7BDC7757A43AF6794265BCE28604F678</vt:lpwstr>
  </property>
  <property fmtid="{D5CDD505-2E9C-101B-9397-08002B2CF9AE}" pid="30" name="MSIP_Label_0d7efa51-ad3b-428e-9777-0ff410d55b35_Enabled">
    <vt:lpwstr>true</vt:lpwstr>
  </property>
  <property fmtid="{D5CDD505-2E9C-101B-9397-08002B2CF9AE}" pid="31" name="MSIP_Label_0d7efa51-ad3b-428e-9777-0ff410d55b35_Name">
    <vt:lpwstr>UNOFFICIAL</vt:lpwstr>
  </property>
  <property fmtid="{D5CDD505-2E9C-101B-9397-08002B2CF9AE}" pid="32" name="MSIP_Label_0d7efa51-ad3b-428e-9777-0ff410d55b35_SetDate">
    <vt:lpwstr>2023-03-18T00:13:55Z</vt:lpwstr>
  </property>
  <property fmtid="{D5CDD505-2E9C-101B-9397-08002B2CF9AE}" pid="33" name="MSIP_Label_0d7efa51-ad3b-428e-9777-0ff410d55b35_SiteId">
    <vt:lpwstr>da0627f1-a4ca-4342-934c-6a73ba080221</vt:lpwstr>
  </property>
  <property fmtid="{D5CDD505-2E9C-101B-9397-08002B2CF9AE}" pid="34" name="MSIP_Label_0d7efa51-ad3b-428e-9777-0ff410d55b35_Method">
    <vt:lpwstr>Privileged</vt:lpwstr>
  </property>
  <property fmtid="{D5CDD505-2E9C-101B-9397-08002B2CF9AE}" pid="35" name="MSIP_Label_0d7efa51-ad3b-428e-9777-0ff410d55b35_ContentBits">
    <vt:lpwstr>0</vt:lpwstr>
  </property>
  <property fmtid="{D5CDD505-2E9C-101B-9397-08002B2CF9AE}" pid="36" name="MSIP_Label_0d7efa51-ad3b-428e-9777-0ff410d55b35_ActionId">
    <vt:lpwstr>fe1bd11f3ecf424ea59cc02e28c4d45a</vt:lpwstr>
  </property>
</Properties>
</file>