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ink/ink2.xml" ContentType="application/inkml+xml"/>
  <Override PartName="/ppt/ink/ink3.xml" ContentType="application/inkml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72" r:id="rId3"/>
    <p:sldId id="264" r:id="rId4"/>
    <p:sldId id="259" r:id="rId5"/>
    <p:sldId id="265" r:id="rId6"/>
    <p:sldId id="260" r:id="rId7"/>
    <p:sldId id="266" r:id="rId8"/>
    <p:sldId id="275" r:id="rId9"/>
    <p:sldId id="274" r:id="rId10"/>
    <p:sldId id="276" r:id="rId11"/>
    <p:sldId id="278" r:id="rId12"/>
    <p:sldId id="277" r:id="rId13"/>
    <p:sldId id="279" r:id="rId14"/>
    <p:sldId id="280" r:id="rId15"/>
    <p:sldId id="281" r:id="rId16"/>
    <p:sldId id="267" r:id="rId17"/>
    <p:sldId id="268" r:id="rId18"/>
    <p:sldId id="269" r:id="rId19"/>
    <p:sldId id="270" r:id="rId20"/>
    <p:sldId id="273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18899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954" autoAdjust="0"/>
  </p:normalViewPr>
  <p:slideViewPr>
    <p:cSldViewPr snapToGrid="0">
      <p:cViewPr varScale="1">
        <p:scale>
          <a:sx n="102" d="100"/>
          <a:sy n="102" d="100"/>
        </p:scale>
        <p:origin x="91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D84B92E-AF80-4851-9A6B-B16D1FF8BEB5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</dgm:pt>
    <dgm:pt modelId="{D3ED4BAB-0623-4E91-BE94-F740AE16058C}">
      <dgm:prSet phldrT="[Text]"/>
      <dgm:spPr/>
      <dgm:t>
        <a:bodyPr/>
        <a:lstStyle/>
        <a:p>
          <a:r>
            <a:rPr lang="en-US" dirty="0"/>
            <a:t>Set-up of project groups</a:t>
          </a:r>
        </a:p>
        <a:p>
          <a:r>
            <a:rPr lang="en-US" dirty="0"/>
            <a:t>mid-2024</a:t>
          </a:r>
          <a:endParaRPr lang="en-GB" dirty="0"/>
        </a:p>
      </dgm:t>
    </dgm:pt>
    <dgm:pt modelId="{998F7CAB-AA4E-44AC-A507-676C73218221}" type="parTrans" cxnId="{13A6D5CE-3877-4510-A41D-D126619F5638}">
      <dgm:prSet/>
      <dgm:spPr/>
      <dgm:t>
        <a:bodyPr/>
        <a:lstStyle/>
        <a:p>
          <a:endParaRPr lang="en-GB"/>
        </a:p>
      </dgm:t>
    </dgm:pt>
    <dgm:pt modelId="{0AA7F7DE-A9F8-400D-B209-8BD92AA4C39F}" type="sibTrans" cxnId="{13A6D5CE-3877-4510-A41D-D126619F5638}">
      <dgm:prSet/>
      <dgm:spPr/>
      <dgm:t>
        <a:bodyPr/>
        <a:lstStyle/>
        <a:p>
          <a:endParaRPr lang="en-GB"/>
        </a:p>
      </dgm:t>
    </dgm:pt>
    <dgm:pt modelId="{D10B6D86-187B-45B5-9B88-76C50BFAEA96}">
      <dgm:prSet phldrT="[Text]"/>
      <dgm:spPr/>
      <dgm:t>
        <a:bodyPr/>
        <a:lstStyle/>
        <a:p>
          <a:r>
            <a:rPr lang="en-US" dirty="0"/>
            <a:t>Adoption of project proposal </a:t>
          </a:r>
        </a:p>
        <a:p>
          <a:r>
            <a:rPr lang="en-US" dirty="0"/>
            <a:t>mid-2025 </a:t>
          </a:r>
          <a:endParaRPr lang="en-GB" dirty="0"/>
        </a:p>
      </dgm:t>
    </dgm:pt>
    <dgm:pt modelId="{A3496DB0-121D-41CC-8016-8251CE1C7FCB}" type="parTrans" cxnId="{1BAE1A30-9334-4E4A-8AF9-6A9528BCD591}">
      <dgm:prSet/>
      <dgm:spPr/>
      <dgm:t>
        <a:bodyPr/>
        <a:lstStyle/>
        <a:p>
          <a:endParaRPr lang="en-GB"/>
        </a:p>
      </dgm:t>
    </dgm:pt>
    <dgm:pt modelId="{E0B0421E-3B9D-476C-B3B1-40D37E532919}" type="sibTrans" cxnId="{1BAE1A30-9334-4E4A-8AF9-6A9528BCD591}">
      <dgm:prSet/>
      <dgm:spPr/>
      <dgm:t>
        <a:bodyPr/>
        <a:lstStyle/>
        <a:p>
          <a:endParaRPr lang="en-GB"/>
        </a:p>
      </dgm:t>
    </dgm:pt>
    <dgm:pt modelId="{C3BC18C1-7B5B-4CBD-B6B0-F45F2D7D692F}">
      <dgm:prSet phldrT="[Text]"/>
      <dgm:spPr/>
      <dgm:t>
        <a:bodyPr/>
        <a:lstStyle/>
        <a:p>
          <a:r>
            <a:rPr lang="en-US" dirty="0"/>
            <a:t>Substantial completion </a:t>
          </a:r>
        </a:p>
        <a:p>
          <a:r>
            <a:rPr lang="en-US" dirty="0"/>
            <a:t>2028</a:t>
          </a:r>
          <a:endParaRPr lang="en-GB" dirty="0"/>
        </a:p>
      </dgm:t>
    </dgm:pt>
    <dgm:pt modelId="{B299E46C-0697-46EA-9033-73B5BE5AE420}" type="parTrans" cxnId="{EE67825B-0DEF-42DD-A071-C8182CE46A08}">
      <dgm:prSet/>
      <dgm:spPr/>
      <dgm:t>
        <a:bodyPr/>
        <a:lstStyle/>
        <a:p>
          <a:endParaRPr lang="en-GB"/>
        </a:p>
      </dgm:t>
    </dgm:pt>
    <dgm:pt modelId="{4D27B74A-7CCC-4B5D-8C56-8AB4FCC355DF}" type="sibTrans" cxnId="{EE67825B-0DEF-42DD-A071-C8182CE46A08}">
      <dgm:prSet/>
      <dgm:spPr/>
      <dgm:t>
        <a:bodyPr/>
        <a:lstStyle/>
        <a:p>
          <a:endParaRPr lang="en-GB"/>
        </a:p>
      </dgm:t>
    </dgm:pt>
    <dgm:pt modelId="{6DDDBD84-B7A5-4C8E-9A47-EC3E3907805E}">
      <dgm:prSet/>
      <dgm:spPr/>
      <dgm:t>
        <a:bodyPr/>
        <a:lstStyle/>
        <a:p>
          <a:r>
            <a:rPr lang="en-US" dirty="0"/>
            <a:t>INTOSAI GB approval </a:t>
          </a:r>
        </a:p>
        <a:p>
          <a:r>
            <a:rPr lang="en-US" dirty="0"/>
            <a:t>2028</a:t>
          </a:r>
        </a:p>
      </dgm:t>
    </dgm:pt>
    <dgm:pt modelId="{82D13007-10D9-4E92-80F8-8ABB6A89B41B}" type="parTrans" cxnId="{06EB75E3-3421-4EC3-AEF5-E5C627C66E89}">
      <dgm:prSet/>
      <dgm:spPr/>
      <dgm:t>
        <a:bodyPr/>
        <a:lstStyle/>
        <a:p>
          <a:endParaRPr lang="en-GB"/>
        </a:p>
      </dgm:t>
    </dgm:pt>
    <dgm:pt modelId="{B7AEE42C-27BA-496D-BA14-3F3B54E88244}" type="sibTrans" cxnId="{06EB75E3-3421-4EC3-AEF5-E5C627C66E89}">
      <dgm:prSet/>
      <dgm:spPr/>
      <dgm:t>
        <a:bodyPr/>
        <a:lstStyle/>
        <a:p>
          <a:endParaRPr lang="en-GB"/>
        </a:p>
      </dgm:t>
    </dgm:pt>
    <dgm:pt modelId="{C87315BE-4C20-4E13-A672-913CFDD32C4F}">
      <dgm:prSet phldrT="[Text]"/>
      <dgm:spPr/>
      <dgm:t>
        <a:bodyPr/>
        <a:lstStyle/>
        <a:p>
          <a:r>
            <a:rPr lang="fr-BE" dirty="0" err="1"/>
            <a:t>Scoping</a:t>
          </a:r>
          <a:r>
            <a:rPr lang="fr-BE" dirty="0"/>
            <a:t> Papers </a:t>
          </a:r>
          <a:r>
            <a:rPr lang="fr-BE" dirty="0" err="1"/>
            <a:t>completed</a:t>
          </a:r>
          <a:r>
            <a:rPr lang="fr-BE" dirty="0"/>
            <a:t> March 2025</a:t>
          </a:r>
          <a:endParaRPr lang="en-GB" dirty="0"/>
        </a:p>
      </dgm:t>
    </dgm:pt>
    <dgm:pt modelId="{2E17A45D-B619-443B-B4FB-5B7160C3D26E}" type="parTrans" cxnId="{19FA82C8-DB70-4380-B1D7-235F85D3D4E1}">
      <dgm:prSet/>
      <dgm:spPr/>
      <dgm:t>
        <a:bodyPr/>
        <a:lstStyle/>
        <a:p>
          <a:endParaRPr lang="en-GB"/>
        </a:p>
      </dgm:t>
    </dgm:pt>
    <dgm:pt modelId="{B3271AEF-ABFD-4DC9-A354-FB27A0326204}" type="sibTrans" cxnId="{19FA82C8-DB70-4380-B1D7-235F85D3D4E1}">
      <dgm:prSet/>
      <dgm:spPr/>
      <dgm:t>
        <a:bodyPr/>
        <a:lstStyle/>
        <a:p>
          <a:endParaRPr lang="en-GB"/>
        </a:p>
      </dgm:t>
    </dgm:pt>
    <dgm:pt modelId="{F9871E00-4C01-4B04-915B-2C9BA78247A7}" type="pres">
      <dgm:prSet presAssocID="{FD84B92E-AF80-4851-9A6B-B16D1FF8BEB5}" presName="Name0" presStyleCnt="0">
        <dgm:presLayoutVars>
          <dgm:dir/>
          <dgm:resizeHandles val="exact"/>
        </dgm:presLayoutVars>
      </dgm:prSet>
      <dgm:spPr/>
    </dgm:pt>
    <dgm:pt modelId="{6F46531D-E205-413C-80B5-3920BD0310D6}" type="pres">
      <dgm:prSet presAssocID="{FD84B92E-AF80-4851-9A6B-B16D1FF8BEB5}" presName="arrow" presStyleLbl="bgShp" presStyleIdx="0" presStyleCnt="1" custFlipVert="1" custScaleX="95728" custScaleY="20879"/>
      <dgm:spPr>
        <a:solidFill>
          <a:srgbClr val="C00000"/>
        </a:solidFill>
      </dgm:spPr>
    </dgm:pt>
    <dgm:pt modelId="{6EF07AA9-E5BF-4194-A3DD-892C76A32778}" type="pres">
      <dgm:prSet presAssocID="{FD84B92E-AF80-4851-9A6B-B16D1FF8BEB5}" presName="points" presStyleCnt="0"/>
      <dgm:spPr/>
    </dgm:pt>
    <dgm:pt modelId="{C9831B13-FFFB-424A-AFB0-4A93C2330E0A}" type="pres">
      <dgm:prSet presAssocID="{D3ED4BAB-0623-4E91-BE94-F740AE16058C}" presName="compositeA" presStyleCnt="0"/>
      <dgm:spPr/>
    </dgm:pt>
    <dgm:pt modelId="{2150BEC1-7A28-4DEB-9A90-EE0E559A4DC4}" type="pres">
      <dgm:prSet presAssocID="{D3ED4BAB-0623-4E91-BE94-F740AE16058C}" presName="textA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4F9172-BA3F-4646-A16F-50518C8C918C}" type="pres">
      <dgm:prSet presAssocID="{D3ED4BAB-0623-4E91-BE94-F740AE16058C}" presName="circleA" presStyleLbl="node1" presStyleIdx="0" presStyleCnt="5"/>
      <dgm:spPr>
        <a:solidFill>
          <a:srgbClr val="618899"/>
        </a:solidFill>
      </dgm:spPr>
    </dgm:pt>
    <dgm:pt modelId="{28851873-8B3E-4B3C-9432-6981FA0672ED}" type="pres">
      <dgm:prSet presAssocID="{D3ED4BAB-0623-4E91-BE94-F740AE16058C}" presName="spaceA" presStyleCnt="0"/>
      <dgm:spPr/>
    </dgm:pt>
    <dgm:pt modelId="{F79853D4-E89D-411A-A518-A2C7067E3B9B}" type="pres">
      <dgm:prSet presAssocID="{0AA7F7DE-A9F8-400D-B209-8BD92AA4C39F}" presName="space" presStyleCnt="0"/>
      <dgm:spPr/>
    </dgm:pt>
    <dgm:pt modelId="{B0F9CF2B-05A5-4935-9A45-6804CCAC35BE}" type="pres">
      <dgm:prSet presAssocID="{C87315BE-4C20-4E13-A672-913CFDD32C4F}" presName="compositeB" presStyleCnt="0"/>
      <dgm:spPr/>
    </dgm:pt>
    <dgm:pt modelId="{75CBCD6B-14C0-4D55-B320-DC532EBA2641}" type="pres">
      <dgm:prSet presAssocID="{C87315BE-4C20-4E13-A672-913CFDD32C4F}" presName="textB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665502-D9C3-400E-82D4-DD104AC02B25}" type="pres">
      <dgm:prSet presAssocID="{C87315BE-4C20-4E13-A672-913CFDD32C4F}" presName="circleB" presStyleLbl="node1" presStyleIdx="1" presStyleCnt="5"/>
      <dgm:spPr/>
    </dgm:pt>
    <dgm:pt modelId="{D0F5D19F-1AB8-4270-A473-DC194E6B6033}" type="pres">
      <dgm:prSet presAssocID="{C87315BE-4C20-4E13-A672-913CFDD32C4F}" presName="spaceB" presStyleCnt="0"/>
      <dgm:spPr/>
    </dgm:pt>
    <dgm:pt modelId="{F411AD75-930E-49B5-A730-B7A0AD8036F8}" type="pres">
      <dgm:prSet presAssocID="{B3271AEF-ABFD-4DC9-A354-FB27A0326204}" presName="space" presStyleCnt="0"/>
      <dgm:spPr/>
    </dgm:pt>
    <dgm:pt modelId="{3191569F-4A01-49F7-BD6E-81D3C662B1E2}" type="pres">
      <dgm:prSet presAssocID="{D10B6D86-187B-45B5-9B88-76C50BFAEA96}" presName="compositeA" presStyleCnt="0"/>
      <dgm:spPr/>
    </dgm:pt>
    <dgm:pt modelId="{A11BFB7E-5B09-4290-8E8A-015B1307EAA9}" type="pres">
      <dgm:prSet presAssocID="{D10B6D86-187B-45B5-9B88-76C50BFAEA96}" presName="textA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750C72-C044-4241-B7A5-5B61E90230F6}" type="pres">
      <dgm:prSet presAssocID="{D10B6D86-187B-45B5-9B88-76C50BFAEA96}" presName="circleA" presStyleLbl="node1" presStyleIdx="2" presStyleCnt="5"/>
      <dgm:spPr/>
    </dgm:pt>
    <dgm:pt modelId="{404FB1ED-42CA-45AC-8174-53855F470501}" type="pres">
      <dgm:prSet presAssocID="{D10B6D86-187B-45B5-9B88-76C50BFAEA96}" presName="spaceA" presStyleCnt="0"/>
      <dgm:spPr/>
    </dgm:pt>
    <dgm:pt modelId="{10C986F6-4EC3-48EE-A4B9-6A1913C4A117}" type="pres">
      <dgm:prSet presAssocID="{E0B0421E-3B9D-476C-B3B1-40D37E532919}" presName="space" presStyleCnt="0"/>
      <dgm:spPr/>
    </dgm:pt>
    <dgm:pt modelId="{2E532C31-D8FF-41A9-A92A-BC07B2ACA9AA}" type="pres">
      <dgm:prSet presAssocID="{C3BC18C1-7B5B-4CBD-B6B0-F45F2D7D692F}" presName="compositeB" presStyleCnt="0"/>
      <dgm:spPr/>
    </dgm:pt>
    <dgm:pt modelId="{D85916D1-EEB1-40B3-B440-FBEA045413F8}" type="pres">
      <dgm:prSet presAssocID="{C3BC18C1-7B5B-4CBD-B6B0-F45F2D7D692F}" presName="textB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8F9123-36D7-4F7F-8CBC-4D6307436101}" type="pres">
      <dgm:prSet presAssocID="{C3BC18C1-7B5B-4CBD-B6B0-F45F2D7D692F}" presName="circleB" presStyleLbl="node1" presStyleIdx="3" presStyleCnt="5"/>
      <dgm:spPr/>
    </dgm:pt>
    <dgm:pt modelId="{6D074B51-DA6B-4187-8AEA-9AEB20E2B7BE}" type="pres">
      <dgm:prSet presAssocID="{C3BC18C1-7B5B-4CBD-B6B0-F45F2D7D692F}" presName="spaceB" presStyleCnt="0"/>
      <dgm:spPr/>
    </dgm:pt>
    <dgm:pt modelId="{4415E203-4E4D-4FBC-99F7-82DDDF4F9BA7}" type="pres">
      <dgm:prSet presAssocID="{4D27B74A-7CCC-4B5D-8C56-8AB4FCC355DF}" presName="space" presStyleCnt="0"/>
      <dgm:spPr/>
    </dgm:pt>
    <dgm:pt modelId="{AECF5B10-8EE9-4F9A-A222-65B153C0D065}" type="pres">
      <dgm:prSet presAssocID="{6DDDBD84-B7A5-4C8E-9A47-EC3E3907805E}" presName="compositeA" presStyleCnt="0"/>
      <dgm:spPr/>
    </dgm:pt>
    <dgm:pt modelId="{A841F16B-6CE4-484F-84E4-8DCE37E7F61D}" type="pres">
      <dgm:prSet presAssocID="{6DDDBD84-B7A5-4C8E-9A47-EC3E3907805E}" presName="textA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23ABF6-8570-4300-957C-0D3897C827B8}" type="pres">
      <dgm:prSet presAssocID="{6DDDBD84-B7A5-4C8E-9A47-EC3E3907805E}" presName="circleA" presStyleLbl="node1" presStyleIdx="4" presStyleCnt="5"/>
      <dgm:spPr/>
    </dgm:pt>
    <dgm:pt modelId="{D57ADBA5-3B1E-4907-8D63-DADD7BEC63D5}" type="pres">
      <dgm:prSet presAssocID="{6DDDBD84-B7A5-4C8E-9A47-EC3E3907805E}" presName="spaceA" presStyleCnt="0"/>
      <dgm:spPr/>
    </dgm:pt>
  </dgm:ptLst>
  <dgm:cxnLst>
    <dgm:cxn modelId="{7EC60288-064F-44B6-B7B2-EAF2BEFA48F9}" type="presOf" srcId="{6DDDBD84-B7A5-4C8E-9A47-EC3E3907805E}" destId="{A841F16B-6CE4-484F-84E4-8DCE37E7F61D}" srcOrd="0" destOrd="0" presId="urn:microsoft.com/office/officeart/2005/8/layout/hProcess11"/>
    <dgm:cxn modelId="{1BAE1A30-9334-4E4A-8AF9-6A9528BCD591}" srcId="{FD84B92E-AF80-4851-9A6B-B16D1FF8BEB5}" destId="{D10B6D86-187B-45B5-9B88-76C50BFAEA96}" srcOrd="2" destOrd="0" parTransId="{A3496DB0-121D-41CC-8016-8251CE1C7FCB}" sibTransId="{E0B0421E-3B9D-476C-B3B1-40D37E532919}"/>
    <dgm:cxn modelId="{19FA82C8-DB70-4380-B1D7-235F85D3D4E1}" srcId="{FD84B92E-AF80-4851-9A6B-B16D1FF8BEB5}" destId="{C87315BE-4C20-4E13-A672-913CFDD32C4F}" srcOrd="1" destOrd="0" parTransId="{2E17A45D-B619-443B-B4FB-5B7160C3D26E}" sibTransId="{B3271AEF-ABFD-4DC9-A354-FB27A0326204}"/>
    <dgm:cxn modelId="{58E403F1-9A5C-4B97-A96B-28FE26C2D91F}" type="presOf" srcId="{FD84B92E-AF80-4851-9A6B-B16D1FF8BEB5}" destId="{F9871E00-4C01-4B04-915B-2C9BA78247A7}" srcOrd="0" destOrd="0" presId="urn:microsoft.com/office/officeart/2005/8/layout/hProcess11"/>
    <dgm:cxn modelId="{2A038355-62A9-47D3-AB59-907896725AE2}" type="presOf" srcId="{C87315BE-4C20-4E13-A672-913CFDD32C4F}" destId="{75CBCD6B-14C0-4D55-B320-DC532EBA2641}" srcOrd="0" destOrd="0" presId="urn:microsoft.com/office/officeart/2005/8/layout/hProcess11"/>
    <dgm:cxn modelId="{EE67825B-0DEF-42DD-A071-C8182CE46A08}" srcId="{FD84B92E-AF80-4851-9A6B-B16D1FF8BEB5}" destId="{C3BC18C1-7B5B-4CBD-B6B0-F45F2D7D692F}" srcOrd="3" destOrd="0" parTransId="{B299E46C-0697-46EA-9033-73B5BE5AE420}" sibTransId="{4D27B74A-7CCC-4B5D-8C56-8AB4FCC355DF}"/>
    <dgm:cxn modelId="{BCE0C16C-0B20-4698-B53D-558662427D63}" type="presOf" srcId="{D10B6D86-187B-45B5-9B88-76C50BFAEA96}" destId="{A11BFB7E-5B09-4290-8E8A-015B1307EAA9}" srcOrd="0" destOrd="0" presId="urn:microsoft.com/office/officeart/2005/8/layout/hProcess11"/>
    <dgm:cxn modelId="{4FC822B7-25C2-4AFD-A368-83C9A19F6080}" type="presOf" srcId="{D3ED4BAB-0623-4E91-BE94-F740AE16058C}" destId="{2150BEC1-7A28-4DEB-9A90-EE0E559A4DC4}" srcOrd="0" destOrd="0" presId="urn:microsoft.com/office/officeart/2005/8/layout/hProcess11"/>
    <dgm:cxn modelId="{06EB75E3-3421-4EC3-AEF5-E5C627C66E89}" srcId="{FD84B92E-AF80-4851-9A6B-B16D1FF8BEB5}" destId="{6DDDBD84-B7A5-4C8E-9A47-EC3E3907805E}" srcOrd="4" destOrd="0" parTransId="{82D13007-10D9-4E92-80F8-8ABB6A89B41B}" sibTransId="{B7AEE42C-27BA-496D-BA14-3F3B54E88244}"/>
    <dgm:cxn modelId="{13A6D5CE-3877-4510-A41D-D126619F5638}" srcId="{FD84B92E-AF80-4851-9A6B-B16D1FF8BEB5}" destId="{D3ED4BAB-0623-4E91-BE94-F740AE16058C}" srcOrd="0" destOrd="0" parTransId="{998F7CAB-AA4E-44AC-A507-676C73218221}" sibTransId="{0AA7F7DE-A9F8-400D-B209-8BD92AA4C39F}"/>
    <dgm:cxn modelId="{1E7DC601-B838-4BB4-B0B7-1A20CC1113F1}" type="presOf" srcId="{C3BC18C1-7B5B-4CBD-B6B0-F45F2D7D692F}" destId="{D85916D1-EEB1-40B3-B440-FBEA045413F8}" srcOrd="0" destOrd="0" presId="urn:microsoft.com/office/officeart/2005/8/layout/hProcess11"/>
    <dgm:cxn modelId="{ED247085-5569-42E3-83B7-C47B966EC5BA}" type="presParOf" srcId="{F9871E00-4C01-4B04-915B-2C9BA78247A7}" destId="{6F46531D-E205-413C-80B5-3920BD0310D6}" srcOrd="0" destOrd="0" presId="urn:microsoft.com/office/officeart/2005/8/layout/hProcess11"/>
    <dgm:cxn modelId="{9805EE25-B748-4BBF-85F0-64853550A6B9}" type="presParOf" srcId="{F9871E00-4C01-4B04-915B-2C9BA78247A7}" destId="{6EF07AA9-E5BF-4194-A3DD-892C76A32778}" srcOrd="1" destOrd="0" presId="urn:microsoft.com/office/officeart/2005/8/layout/hProcess11"/>
    <dgm:cxn modelId="{7012B533-F0C9-4183-9D89-76D034B3E2D1}" type="presParOf" srcId="{6EF07AA9-E5BF-4194-A3DD-892C76A32778}" destId="{C9831B13-FFFB-424A-AFB0-4A93C2330E0A}" srcOrd="0" destOrd="0" presId="urn:microsoft.com/office/officeart/2005/8/layout/hProcess11"/>
    <dgm:cxn modelId="{77077347-175C-4807-B634-8AF5D983F6A9}" type="presParOf" srcId="{C9831B13-FFFB-424A-AFB0-4A93C2330E0A}" destId="{2150BEC1-7A28-4DEB-9A90-EE0E559A4DC4}" srcOrd="0" destOrd="0" presId="urn:microsoft.com/office/officeart/2005/8/layout/hProcess11"/>
    <dgm:cxn modelId="{9B040045-2F59-43C1-B3AC-422F1751DB01}" type="presParOf" srcId="{C9831B13-FFFB-424A-AFB0-4A93C2330E0A}" destId="{BC4F9172-BA3F-4646-A16F-50518C8C918C}" srcOrd="1" destOrd="0" presId="urn:microsoft.com/office/officeart/2005/8/layout/hProcess11"/>
    <dgm:cxn modelId="{E09C6423-0D4F-4032-B71A-12EA84EE093E}" type="presParOf" srcId="{C9831B13-FFFB-424A-AFB0-4A93C2330E0A}" destId="{28851873-8B3E-4B3C-9432-6981FA0672ED}" srcOrd="2" destOrd="0" presId="urn:microsoft.com/office/officeart/2005/8/layout/hProcess11"/>
    <dgm:cxn modelId="{B7BD3AD7-8CC0-4577-B9C1-765838177257}" type="presParOf" srcId="{6EF07AA9-E5BF-4194-A3DD-892C76A32778}" destId="{F79853D4-E89D-411A-A518-A2C7067E3B9B}" srcOrd="1" destOrd="0" presId="urn:microsoft.com/office/officeart/2005/8/layout/hProcess11"/>
    <dgm:cxn modelId="{A7AE079A-D9AD-4417-8E49-DC9C385B33C0}" type="presParOf" srcId="{6EF07AA9-E5BF-4194-A3DD-892C76A32778}" destId="{B0F9CF2B-05A5-4935-9A45-6804CCAC35BE}" srcOrd="2" destOrd="0" presId="urn:microsoft.com/office/officeart/2005/8/layout/hProcess11"/>
    <dgm:cxn modelId="{EAB56414-D0B0-4AC5-933A-CD966E01C0E2}" type="presParOf" srcId="{B0F9CF2B-05A5-4935-9A45-6804CCAC35BE}" destId="{75CBCD6B-14C0-4D55-B320-DC532EBA2641}" srcOrd="0" destOrd="0" presId="urn:microsoft.com/office/officeart/2005/8/layout/hProcess11"/>
    <dgm:cxn modelId="{3473D63B-2218-4B4D-A2B5-A0FE4DAD1E28}" type="presParOf" srcId="{B0F9CF2B-05A5-4935-9A45-6804CCAC35BE}" destId="{14665502-D9C3-400E-82D4-DD104AC02B25}" srcOrd="1" destOrd="0" presId="urn:microsoft.com/office/officeart/2005/8/layout/hProcess11"/>
    <dgm:cxn modelId="{97D8C419-D9F0-4722-A511-EBBF733C6FDA}" type="presParOf" srcId="{B0F9CF2B-05A5-4935-9A45-6804CCAC35BE}" destId="{D0F5D19F-1AB8-4270-A473-DC194E6B6033}" srcOrd="2" destOrd="0" presId="urn:microsoft.com/office/officeart/2005/8/layout/hProcess11"/>
    <dgm:cxn modelId="{71D40B82-2F4E-43B9-B402-8DBC03AB94A5}" type="presParOf" srcId="{6EF07AA9-E5BF-4194-A3DD-892C76A32778}" destId="{F411AD75-930E-49B5-A730-B7A0AD8036F8}" srcOrd="3" destOrd="0" presId="urn:microsoft.com/office/officeart/2005/8/layout/hProcess11"/>
    <dgm:cxn modelId="{C26474BE-427F-4ED1-BF8B-3AB1C421EF6F}" type="presParOf" srcId="{6EF07AA9-E5BF-4194-A3DD-892C76A32778}" destId="{3191569F-4A01-49F7-BD6E-81D3C662B1E2}" srcOrd="4" destOrd="0" presId="urn:microsoft.com/office/officeart/2005/8/layout/hProcess11"/>
    <dgm:cxn modelId="{AFD93904-4C25-4D32-9289-0E9D63DB7FB8}" type="presParOf" srcId="{3191569F-4A01-49F7-BD6E-81D3C662B1E2}" destId="{A11BFB7E-5B09-4290-8E8A-015B1307EAA9}" srcOrd="0" destOrd="0" presId="urn:microsoft.com/office/officeart/2005/8/layout/hProcess11"/>
    <dgm:cxn modelId="{4FE2AD9F-C5A0-440E-A9CD-45E78B0DB89D}" type="presParOf" srcId="{3191569F-4A01-49F7-BD6E-81D3C662B1E2}" destId="{F3750C72-C044-4241-B7A5-5B61E90230F6}" srcOrd="1" destOrd="0" presId="urn:microsoft.com/office/officeart/2005/8/layout/hProcess11"/>
    <dgm:cxn modelId="{55FCF6F0-586D-4513-8482-C0F53D11F905}" type="presParOf" srcId="{3191569F-4A01-49F7-BD6E-81D3C662B1E2}" destId="{404FB1ED-42CA-45AC-8174-53855F470501}" srcOrd="2" destOrd="0" presId="urn:microsoft.com/office/officeart/2005/8/layout/hProcess11"/>
    <dgm:cxn modelId="{A8DA5DDF-8B01-4936-A049-4366CB0F825E}" type="presParOf" srcId="{6EF07AA9-E5BF-4194-A3DD-892C76A32778}" destId="{10C986F6-4EC3-48EE-A4B9-6A1913C4A117}" srcOrd="5" destOrd="0" presId="urn:microsoft.com/office/officeart/2005/8/layout/hProcess11"/>
    <dgm:cxn modelId="{CAC207C3-A6D6-49FB-9128-EA98E7CB9743}" type="presParOf" srcId="{6EF07AA9-E5BF-4194-A3DD-892C76A32778}" destId="{2E532C31-D8FF-41A9-A92A-BC07B2ACA9AA}" srcOrd="6" destOrd="0" presId="urn:microsoft.com/office/officeart/2005/8/layout/hProcess11"/>
    <dgm:cxn modelId="{5A08339C-C392-4168-9078-5A62A6970DAB}" type="presParOf" srcId="{2E532C31-D8FF-41A9-A92A-BC07B2ACA9AA}" destId="{D85916D1-EEB1-40B3-B440-FBEA045413F8}" srcOrd="0" destOrd="0" presId="urn:microsoft.com/office/officeart/2005/8/layout/hProcess11"/>
    <dgm:cxn modelId="{6135880A-0EB8-4C78-A265-DC522D7140E1}" type="presParOf" srcId="{2E532C31-D8FF-41A9-A92A-BC07B2ACA9AA}" destId="{CC8F9123-36D7-4F7F-8CBC-4D6307436101}" srcOrd="1" destOrd="0" presId="urn:microsoft.com/office/officeart/2005/8/layout/hProcess11"/>
    <dgm:cxn modelId="{FE7DF130-2A68-421E-BC1C-787BAF823DAD}" type="presParOf" srcId="{2E532C31-D8FF-41A9-A92A-BC07B2ACA9AA}" destId="{6D074B51-DA6B-4187-8AEA-9AEB20E2B7BE}" srcOrd="2" destOrd="0" presId="urn:microsoft.com/office/officeart/2005/8/layout/hProcess11"/>
    <dgm:cxn modelId="{7E212D16-A014-40CF-B35C-352F664E37A4}" type="presParOf" srcId="{6EF07AA9-E5BF-4194-A3DD-892C76A32778}" destId="{4415E203-4E4D-4FBC-99F7-82DDDF4F9BA7}" srcOrd="7" destOrd="0" presId="urn:microsoft.com/office/officeart/2005/8/layout/hProcess11"/>
    <dgm:cxn modelId="{8B1F9C8A-7FEC-42FC-94CF-5C4AEA9EE7D8}" type="presParOf" srcId="{6EF07AA9-E5BF-4194-A3DD-892C76A32778}" destId="{AECF5B10-8EE9-4F9A-A222-65B153C0D065}" srcOrd="8" destOrd="0" presId="urn:microsoft.com/office/officeart/2005/8/layout/hProcess11"/>
    <dgm:cxn modelId="{10C7F8FF-AD9F-472A-B547-F137FA8C4FDD}" type="presParOf" srcId="{AECF5B10-8EE9-4F9A-A222-65B153C0D065}" destId="{A841F16B-6CE4-484F-84E4-8DCE37E7F61D}" srcOrd="0" destOrd="0" presId="urn:microsoft.com/office/officeart/2005/8/layout/hProcess11"/>
    <dgm:cxn modelId="{B2F23851-F982-41AD-A1EE-5B6593D2BA41}" type="presParOf" srcId="{AECF5B10-8EE9-4F9A-A222-65B153C0D065}" destId="{E723ABF6-8570-4300-957C-0D3897C827B8}" srcOrd="1" destOrd="0" presId="urn:microsoft.com/office/officeart/2005/8/layout/hProcess11"/>
    <dgm:cxn modelId="{B75DE08F-9A78-4E14-B854-439411247667}" type="presParOf" srcId="{AECF5B10-8EE9-4F9A-A222-65B153C0D065}" destId="{D57ADBA5-3B1E-4907-8D63-DADD7BEC63D5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46531D-E205-413C-80B5-3920BD0310D6}">
      <dsp:nvSpPr>
        <dsp:cNvPr id="0" name=""/>
        <dsp:cNvSpPr/>
      </dsp:nvSpPr>
      <dsp:spPr>
        <a:xfrm flipV="1">
          <a:off x="281578" y="1660736"/>
          <a:ext cx="8465147" cy="302674"/>
        </a:xfrm>
        <a:prstGeom prst="notchedRightArrow">
          <a:avLst/>
        </a:prstGeom>
        <a:solidFill>
          <a:srgbClr val="C0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50BEC1-7A28-4DEB-9A90-EE0E559A4DC4}">
      <dsp:nvSpPr>
        <dsp:cNvPr id="0" name=""/>
        <dsp:cNvSpPr/>
      </dsp:nvSpPr>
      <dsp:spPr>
        <a:xfrm>
          <a:off x="96191" y="0"/>
          <a:ext cx="1529159" cy="14496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b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/>
            <a:t>Set-up of project groups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/>
            <a:t>mid-2024</a:t>
          </a:r>
          <a:endParaRPr lang="en-GB" sz="1900" kern="1200" dirty="0"/>
        </a:p>
      </dsp:txBody>
      <dsp:txXfrm>
        <a:off x="96191" y="0"/>
        <a:ext cx="1529159" cy="1449658"/>
      </dsp:txXfrm>
    </dsp:sp>
    <dsp:sp modelId="{BC4F9172-BA3F-4646-A16F-50518C8C918C}">
      <dsp:nvSpPr>
        <dsp:cNvPr id="0" name=""/>
        <dsp:cNvSpPr/>
      </dsp:nvSpPr>
      <dsp:spPr>
        <a:xfrm>
          <a:off x="679563" y="1630866"/>
          <a:ext cx="362414" cy="362414"/>
        </a:xfrm>
        <a:prstGeom prst="ellipse">
          <a:avLst/>
        </a:prstGeom>
        <a:solidFill>
          <a:srgbClr val="6188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CBCD6B-14C0-4D55-B320-DC532EBA2641}">
      <dsp:nvSpPr>
        <dsp:cNvPr id="0" name=""/>
        <dsp:cNvSpPr/>
      </dsp:nvSpPr>
      <dsp:spPr>
        <a:xfrm>
          <a:off x="1701808" y="2174488"/>
          <a:ext cx="1529159" cy="14496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t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900" kern="1200" dirty="0" err="1"/>
            <a:t>Scoping</a:t>
          </a:r>
          <a:r>
            <a:rPr lang="fr-BE" sz="1900" kern="1200" dirty="0"/>
            <a:t> Papers </a:t>
          </a:r>
          <a:r>
            <a:rPr lang="fr-BE" sz="1900" kern="1200" dirty="0" err="1"/>
            <a:t>completed</a:t>
          </a:r>
          <a:r>
            <a:rPr lang="fr-BE" sz="1900" kern="1200" dirty="0"/>
            <a:t> March 2025</a:t>
          </a:r>
          <a:endParaRPr lang="en-GB" sz="1900" kern="1200" dirty="0"/>
        </a:p>
      </dsp:txBody>
      <dsp:txXfrm>
        <a:off x="1701808" y="2174488"/>
        <a:ext cx="1529159" cy="1449658"/>
      </dsp:txXfrm>
    </dsp:sp>
    <dsp:sp modelId="{14665502-D9C3-400E-82D4-DD104AC02B25}">
      <dsp:nvSpPr>
        <dsp:cNvPr id="0" name=""/>
        <dsp:cNvSpPr/>
      </dsp:nvSpPr>
      <dsp:spPr>
        <a:xfrm>
          <a:off x="2285181" y="1630866"/>
          <a:ext cx="362414" cy="36241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1BFB7E-5B09-4290-8E8A-015B1307EAA9}">
      <dsp:nvSpPr>
        <dsp:cNvPr id="0" name=""/>
        <dsp:cNvSpPr/>
      </dsp:nvSpPr>
      <dsp:spPr>
        <a:xfrm>
          <a:off x="3307426" y="0"/>
          <a:ext cx="1529159" cy="14496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b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/>
            <a:t>Adoption of project proposal 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/>
            <a:t>mid-2025 </a:t>
          </a:r>
          <a:endParaRPr lang="en-GB" sz="1900" kern="1200" dirty="0"/>
        </a:p>
      </dsp:txBody>
      <dsp:txXfrm>
        <a:off x="3307426" y="0"/>
        <a:ext cx="1529159" cy="1449658"/>
      </dsp:txXfrm>
    </dsp:sp>
    <dsp:sp modelId="{F3750C72-C044-4241-B7A5-5B61E90230F6}">
      <dsp:nvSpPr>
        <dsp:cNvPr id="0" name=""/>
        <dsp:cNvSpPr/>
      </dsp:nvSpPr>
      <dsp:spPr>
        <a:xfrm>
          <a:off x="3890798" y="1630866"/>
          <a:ext cx="362414" cy="36241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5916D1-EEB1-40B3-B440-FBEA045413F8}">
      <dsp:nvSpPr>
        <dsp:cNvPr id="0" name=""/>
        <dsp:cNvSpPr/>
      </dsp:nvSpPr>
      <dsp:spPr>
        <a:xfrm>
          <a:off x="4913044" y="2174488"/>
          <a:ext cx="1529159" cy="14496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t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/>
            <a:t>Substantial completion 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/>
            <a:t>2028</a:t>
          </a:r>
          <a:endParaRPr lang="en-GB" sz="1900" kern="1200" dirty="0"/>
        </a:p>
      </dsp:txBody>
      <dsp:txXfrm>
        <a:off x="4913044" y="2174488"/>
        <a:ext cx="1529159" cy="1449658"/>
      </dsp:txXfrm>
    </dsp:sp>
    <dsp:sp modelId="{CC8F9123-36D7-4F7F-8CBC-4D6307436101}">
      <dsp:nvSpPr>
        <dsp:cNvPr id="0" name=""/>
        <dsp:cNvSpPr/>
      </dsp:nvSpPr>
      <dsp:spPr>
        <a:xfrm>
          <a:off x="5496416" y="1630866"/>
          <a:ext cx="362414" cy="36241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41F16B-6CE4-484F-84E4-8DCE37E7F61D}">
      <dsp:nvSpPr>
        <dsp:cNvPr id="0" name=""/>
        <dsp:cNvSpPr/>
      </dsp:nvSpPr>
      <dsp:spPr>
        <a:xfrm>
          <a:off x="6518661" y="0"/>
          <a:ext cx="1529159" cy="14496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b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/>
            <a:t>INTOSAI GB approval 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/>
            <a:t>2028</a:t>
          </a:r>
        </a:p>
      </dsp:txBody>
      <dsp:txXfrm>
        <a:off x="6518661" y="0"/>
        <a:ext cx="1529159" cy="1449658"/>
      </dsp:txXfrm>
    </dsp:sp>
    <dsp:sp modelId="{E723ABF6-8570-4300-957C-0D3897C827B8}">
      <dsp:nvSpPr>
        <dsp:cNvPr id="0" name=""/>
        <dsp:cNvSpPr/>
      </dsp:nvSpPr>
      <dsp:spPr>
        <a:xfrm>
          <a:off x="7102034" y="1630866"/>
          <a:ext cx="362414" cy="36241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3-05T03:47:09.6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 0 7888 0 0,'0'0'856'0'0,"-12"7"-696"0"0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3-05T03:47:09.6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 0 7888 0 0,'0'0'856'0'0,"-12"7"-696"0"0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3-05T03:47:09.6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 0 7888 0 0,'0'0'856'0'0,"-12"7"-696"0"0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0D2D01-FB19-457F-9C17-E344A9FE83CA}" type="datetimeFigureOut">
              <a:rPr lang="en-GB" smtClean="0"/>
              <a:t>07/04/2025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57F3A3-1DE5-4B30-97F9-3E4F6F247C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8604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57F3A3-1DE5-4B30-97F9-3E4F6F247C37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13020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57F3A3-1DE5-4B30-97F9-3E4F6F247C37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23767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57F3A3-1DE5-4B30-97F9-3E4F6F247C37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77696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57F3A3-1DE5-4B30-97F9-3E4F6F247C37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20839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57F3A3-1DE5-4B30-97F9-3E4F6F247C37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40980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57F3A3-1DE5-4B30-97F9-3E4F6F247C37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87909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57F3A3-1DE5-4B30-97F9-3E4F6F247C37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60512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57F3A3-1DE5-4B30-97F9-3E4F6F247C37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38756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57F3A3-1DE5-4B30-97F9-3E4F6F247C37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35948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57F3A3-1DE5-4B30-97F9-3E4F6F247C37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30264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57F3A3-1DE5-4B30-97F9-3E4F6F247C37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27032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57F3A3-1DE5-4B30-97F9-3E4F6F247C37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6002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57F3A3-1DE5-4B30-97F9-3E4F6F247C37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24225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57F3A3-1DE5-4B30-97F9-3E4F6F247C37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90108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57F3A3-1DE5-4B30-97F9-3E4F6F247C37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2430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4962D-26CA-8961-666F-F84976E19C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FE03B8-91CB-7845-45FB-5EE38936CA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350C30-B35E-7EED-7197-69EFB0B2B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336BF-C044-4975-BF8C-4249E1E59523}" type="datetimeFigureOut">
              <a:rPr lang="en-GB" smtClean="0"/>
              <a:t>07/04/2025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A1E378-C48D-CDDE-37B3-3F702E4BC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65F354-72CA-5A5B-F38F-DB0F2D810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7A76C-BB73-44D7-BE11-EC7F6E96F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682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B3C87-8EA9-3B0C-9570-71F7E3C6DB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2F637D-943E-AD82-C3A0-2ED6DB520D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521393-97D7-3BDD-0722-86C016F83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336BF-C044-4975-BF8C-4249E1E59523}" type="datetimeFigureOut">
              <a:rPr lang="en-GB" smtClean="0"/>
              <a:t>07/04/2025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FA01CD-6B08-C087-14E2-290C88E5E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B9B813-C960-3690-66BC-3764350F1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7A76C-BB73-44D7-BE11-EC7F6E96F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6706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D41584-F719-E9F2-9335-238EDDEC82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04CDFE-642C-7807-CE0E-1AF701324B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5A47E6-5B66-6290-F1F7-FC829282E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336BF-C044-4975-BF8C-4249E1E59523}" type="datetimeFigureOut">
              <a:rPr lang="en-GB" smtClean="0"/>
              <a:t>07/04/2025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0FDE78-45A6-78EC-4764-F50456FA27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7444D5-F87C-6C87-A700-E696D8F80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7A76C-BB73-44D7-BE11-EC7F6E96F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976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CE39B-D5F8-C45D-34CD-59937DBCE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2580B9-F95C-23B4-6C58-D7C4BA20B0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99574D-769C-0A4C-D271-3984BCE89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336BF-C044-4975-BF8C-4249E1E59523}" type="datetimeFigureOut">
              <a:rPr lang="en-GB" smtClean="0"/>
              <a:t>07/04/2025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E1F98-F274-59AF-0E4F-DF648E695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DBEAFE-001B-CACC-D0BE-B30254EEF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7A76C-BB73-44D7-BE11-EC7F6E96F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2355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E0C265-C41C-7A21-BD21-235BEA97AB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B66BE2-A424-23AA-D771-18BD6900CF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F3B737-7406-BB0B-670A-9720B3B70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336BF-C044-4975-BF8C-4249E1E59523}" type="datetimeFigureOut">
              <a:rPr lang="en-GB" smtClean="0"/>
              <a:t>07/04/2025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E87C38-BB9C-4E07-ABDB-C6F5BF12B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394C35-DCF6-9F25-6D58-750EE4707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7A76C-BB73-44D7-BE11-EC7F6E96F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0416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50AAA-00BD-6261-3214-ED84CF1C6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EF11CB-A7A9-6CF0-B982-B1556BB4A8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F5D1FB-D3B5-B373-1BD9-F4E1A821C3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783782-4DB2-D5ED-CA0E-4BFD29672D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336BF-C044-4975-BF8C-4249E1E59523}" type="datetimeFigureOut">
              <a:rPr lang="en-GB" smtClean="0"/>
              <a:t>07/04/2025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824801-6CE1-412F-437A-264D15DA6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46B579-5645-086A-3461-191AFCD93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7A76C-BB73-44D7-BE11-EC7F6E96F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6120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00E3A3-A669-DC49-2F45-CE73C4348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21D396-7880-2ABE-9277-E496D04B3B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AB2718-FB52-DD7F-9991-66177AF613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FAAAC3-51EA-79EE-85ED-9F94E34AC6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6437EB-964A-6967-7CA6-37F6B7601C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3F53A88-F138-853D-755D-68B8DA3D6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336BF-C044-4975-BF8C-4249E1E59523}" type="datetimeFigureOut">
              <a:rPr lang="en-GB" smtClean="0"/>
              <a:t>07/04/2025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AB40287-1123-6403-7504-1D944723D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41131F-6D22-9145-EBE4-2FF2FCE75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7A76C-BB73-44D7-BE11-EC7F6E96F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3757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1060C0-5F06-53EE-30FB-3D4F94EDD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85762F-776D-3FD2-7B79-AE09804CB0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336BF-C044-4975-BF8C-4249E1E59523}" type="datetimeFigureOut">
              <a:rPr lang="en-GB" smtClean="0"/>
              <a:t>07/04/2025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9009AD-97AD-7786-EFC7-85248291A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E0AA88-7700-A3BF-AF03-FE5E5D915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7A76C-BB73-44D7-BE11-EC7F6E96F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2836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C4E4AB-F7DD-FC94-2CA4-24C3B731E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336BF-C044-4975-BF8C-4249E1E59523}" type="datetimeFigureOut">
              <a:rPr lang="en-GB" smtClean="0"/>
              <a:t>07/04/2025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16690FE-F1A5-BFE9-D552-13ADF9F7C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F64644-6817-C1E5-287C-FC8C4C14E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7A76C-BB73-44D7-BE11-EC7F6E96F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5171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26085-C865-24AA-076D-F17DE269DA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514154-E426-F4C5-A28A-5B26999E8C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44A3F9-1573-C48E-556F-3ACC480B75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2961B0-E4F1-B703-ABB3-3D9449E2D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336BF-C044-4975-BF8C-4249E1E59523}" type="datetimeFigureOut">
              <a:rPr lang="en-GB" smtClean="0"/>
              <a:t>07/04/2025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4576C3-FCF5-0D66-3CDB-35114A89E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AEF057-9B1B-5A81-C184-E3C3F7216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7A76C-BB73-44D7-BE11-EC7F6E96F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8411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531D2-E2A0-6B9B-AFB9-D9B260814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4F845AD-485E-B26E-8E76-7850E359BE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CEB229-4EEE-3228-15C5-AF3CE34F82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ACAB11-2868-0B5C-85B7-A11C94F02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336BF-C044-4975-BF8C-4249E1E59523}" type="datetimeFigureOut">
              <a:rPr lang="en-GB" smtClean="0"/>
              <a:t>07/04/2025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212EAE-374E-F3DF-01E8-4414786DD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DA5FE3-91CF-2712-5F70-A421AB469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7A76C-BB73-44D7-BE11-EC7F6E96F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2171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58F0C1B-A918-843C-7913-25E73C21A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E720D8-E56C-C4C7-86E0-D51F16DAA4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3C3A75-5936-6E45-B60A-96D901B9E9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2336BF-C044-4975-BF8C-4249E1E59523}" type="datetimeFigureOut">
              <a:rPr lang="en-GB" smtClean="0"/>
              <a:t>07/04/2025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D22B3B-6F4C-A1A3-6C82-E37A72C8FC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81C454-C02D-B1BF-57B0-9EC5310FA5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B7A76C-BB73-44D7-BE11-EC7F6E96F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8095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ustomXml" Target="../ink/ink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14" Type="http://schemas.openxmlformats.org/officeDocument/2006/relationships/image" Target="../media/image2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3000">
              <a:schemeClr val="accent2">
                <a:lumMod val="20000"/>
                <a:lumOff val="8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5D3D42C7-6498-4AF6-8244-DEDD7D3935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9002" y="234820"/>
            <a:ext cx="2729922" cy="841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9B4236F-72DF-85C3-3479-8F80BADFBA9F}"/>
              </a:ext>
            </a:extLst>
          </p:cNvPr>
          <p:cNvSpPr txBox="1"/>
          <p:nvPr/>
        </p:nvSpPr>
        <p:spPr>
          <a:xfrm>
            <a:off x="3135431" y="3302534"/>
            <a:ext cx="591231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i="1" dirty="0"/>
              <a:t>Romanian Court of Accounts, Bucharest, 1-2 April 2025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498D3D0-D257-16CD-5E81-100F39AAFB9E}"/>
              </a:ext>
            </a:extLst>
          </p:cNvPr>
          <p:cNvSpPr txBox="1"/>
          <p:nvPr/>
        </p:nvSpPr>
        <p:spPr>
          <a:xfrm>
            <a:off x="2259530" y="1773931"/>
            <a:ext cx="678821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400" b="1" dirty="0"/>
              <a:t>16</a:t>
            </a:r>
            <a:r>
              <a:rPr lang="en-GB" sz="2400" b="1" baseline="30000" dirty="0"/>
              <a:t>th</a:t>
            </a:r>
            <a:r>
              <a:rPr lang="en-GB" sz="2400" b="1" dirty="0"/>
              <a:t> INTOSAI Performance Audit Subcommittee annual meeting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8908579-3C60-608D-B143-128FA41B1FC0}"/>
              </a:ext>
            </a:extLst>
          </p:cNvPr>
          <p:cNvSpPr txBox="1"/>
          <p:nvPr/>
        </p:nvSpPr>
        <p:spPr>
          <a:xfrm>
            <a:off x="2915045" y="4821110"/>
            <a:ext cx="50692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dirty="0"/>
              <a:t>Alan Findlay, </a:t>
            </a:r>
          </a:p>
          <a:p>
            <a:pPr algn="ctr"/>
            <a:endParaRPr lang="fr-BE" dirty="0"/>
          </a:p>
          <a:p>
            <a:pPr algn="ctr"/>
            <a:r>
              <a:rPr lang="fr-BE" dirty="0"/>
              <a:t>INTOSAI Professional Standards </a:t>
            </a:r>
            <a:r>
              <a:rPr lang="fr-BE" dirty="0" err="1"/>
              <a:t>Committee</a:t>
            </a:r>
            <a:r>
              <a:rPr lang="fr-BE" dirty="0"/>
              <a:t>,</a:t>
            </a:r>
          </a:p>
          <a:p>
            <a:pPr algn="ctr"/>
            <a:r>
              <a:rPr lang="fr-BE" dirty="0" err="1"/>
              <a:t>European</a:t>
            </a:r>
            <a:r>
              <a:rPr lang="fr-BE" dirty="0"/>
              <a:t> Court of </a:t>
            </a:r>
            <a:r>
              <a:rPr lang="fr-BE" dirty="0" err="1"/>
              <a:t>Auditors</a:t>
            </a:r>
            <a:r>
              <a:rPr lang="fr-BE" dirty="0"/>
              <a:t>, Luxembourg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10793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3000">
              <a:schemeClr val="accent2">
                <a:lumMod val="20000"/>
                <a:lumOff val="8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5D3D42C7-6498-4AF6-8244-DEDD7D3935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9002" y="234820"/>
            <a:ext cx="2729922" cy="841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F6DF59E-9F9C-6EBB-1DB0-E61B86CCF2CE}"/>
              </a:ext>
            </a:extLst>
          </p:cNvPr>
          <p:cNvSpPr txBox="1"/>
          <p:nvPr/>
        </p:nvSpPr>
        <p:spPr>
          <a:xfrm>
            <a:off x="4158574" y="234820"/>
            <a:ext cx="320123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i="1" dirty="0">
                <a:latin typeface="+mj-lt"/>
              </a:rPr>
              <a:t>Revision of due process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E00212C-B14F-20C6-526B-3478D6A959B6}"/>
              </a:ext>
            </a:extLst>
          </p:cNvPr>
          <p:cNvSpPr txBox="1"/>
          <p:nvPr/>
        </p:nvSpPr>
        <p:spPr>
          <a:xfrm>
            <a:off x="283264" y="2570624"/>
            <a:ext cx="143194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i="1" dirty="0">
                <a:solidFill>
                  <a:schemeClr val="accent1">
                    <a:lumMod val="75000"/>
                  </a:schemeClr>
                </a:solidFill>
              </a:rPr>
              <a:t>Feedback on exposure drafts</a:t>
            </a:r>
            <a:endParaRPr lang="en-GB" sz="10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4D25DD1-E8D8-4A3C-D117-4CF338A26C81}"/>
              </a:ext>
            </a:extLst>
          </p:cNvPr>
          <p:cNvSpPr txBox="1"/>
          <p:nvPr/>
        </p:nvSpPr>
        <p:spPr>
          <a:xfrm>
            <a:off x="2869942" y="1076325"/>
            <a:ext cx="6094140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/>
              <a:t>	</a:t>
            </a:r>
          </a:p>
          <a:p>
            <a:r>
              <a:rPr lang="en-GB" sz="2400" dirty="0"/>
              <a:t>Current practice: </a:t>
            </a:r>
          </a:p>
          <a:p>
            <a:endParaRPr lang="en-GB" sz="2400" dirty="0"/>
          </a:p>
          <a:p>
            <a:r>
              <a:rPr lang="en-GB" sz="2400" dirty="0"/>
              <a:t>The working group notifies all INTOSAI members and other relevant stakeholders,</a:t>
            </a:r>
          </a:p>
          <a:p>
            <a:r>
              <a:rPr lang="en-GB" sz="2400" dirty="0"/>
              <a:t>Announcement in the INTOSAI Journal,</a:t>
            </a:r>
          </a:p>
          <a:p>
            <a:r>
              <a:rPr lang="en-GB" sz="2400" dirty="0"/>
              <a:t>Social Media and NICO network.</a:t>
            </a:r>
          </a:p>
          <a:p>
            <a:endParaRPr lang="en-GB" sz="2400" dirty="0"/>
          </a:p>
          <a:p>
            <a:r>
              <a:rPr lang="en-GB" sz="2400" dirty="0"/>
              <a:t>But feedback is often disappointingly low.</a:t>
            </a:r>
          </a:p>
          <a:p>
            <a:endParaRPr lang="en-GB" sz="2400" dirty="0"/>
          </a:p>
          <a:p>
            <a:r>
              <a:rPr lang="en-GB" sz="2400" dirty="0"/>
              <a:t>How to remedy this situation?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75473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3000">
              <a:schemeClr val="accent2">
                <a:lumMod val="20000"/>
                <a:lumOff val="8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5D3D42C7-6498-4AF6-8244-DEDD7D3935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9002" y="234820"/>
            <a:ext cx="2729922" cy="841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F6DF59E-9F9C-6EBB-1DB0-E61B86CCF2CE}"/>
              </a:ext>
            </a:extLst>
          </p:cNvPr>
          <p:cNvSpPr txBox="1"/>
          <p:nvPr/>
        </p:nvSpPr>
        <p:spPr>
          <a:xfrm>
            <a:off x="4158574" y="234820"/>
            <a:ext cx="320123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i="1" dirty="0">
                <a:latin typeface="+mj-lt"/>
              </a:rPr>
              <a:t>Revision of due process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E00212C-B14F-20C6-526B-3478D6A959B6}"/>
              </a:ext>
            </a:extLst>
          </p:cNvPr>
          <p:cNvSpPr txBox="1"/>
          <p:nvPr/>
        </p:nvSpPr>
        <p:spPr>
          <a:xfrm>
            <a:off x="283264" y="2570624"/>
            <a:ext cx="16217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i="1" dirty="0">
                <a:solidFill>
                  <a:schemeClr val="accent1">
                    <a:lumMod val="75000"/>
                  </a:schemeClr>
                </a:solidFill>
              </a:rPr>
              <a:t>Maintenance of standards</a:t>
            </a:r>
            <a:endParaRPr lang="en-GB" sz="10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D93434B-D0FF-F7CE-EE18-3B4EFE18BF61}"/>
              </a:ext>
            </a:extLst>
          </p:cNvPr>
          <p:cNvSpPr txBox="1"/>
          <p:nvPr/>
        </p:nvSpPr>
        <p:spPr>
          <a:xfrm>
            <a:off x="2400300" y="1076325"/>
            <a:ext cx="8267699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/>
              <a:t>The issue:</a:t>
            </a:r>
          </a:p>
          <a:p>
            <a:r>
              <a:rPr lang="en-GB" sz="2400" dirty="0"/>
              <a:t>Due process mandates that working groups decide on an appropriate frequency at which a regular review shall be carried out to ensure appropriate maintenance of the pronouncements. </a:t>
            </a:r>
          </a:p>
          <a:p>
            <a:endParaRPr lang="en-GB" sz="2400" dirty="0"/>
          </a:p>
          <a:p>
            <a:r>
              <a:rPr lang="en-GB" sz="2400" dirty="0"/>
              <a:t>The reality: </a:t>
            </a:r>
          </a:p>
          <a:p>
            <a:pPr marL="971550" lvl="1" indent="-514350">
              <a:buFont typeface="+mj-lt"/>
              <a:buAutoNum type="romanLcPeriod"/>
            </a:pPr>
            <a:r>
              <a:rPr lang="en-GB" sz="2400" dirty="0"/>
              <a:t>Many pronouncements do not contain an indication of when a revision would be appropriate, </a:t>
            </a:r>
          </a:p>
          <a:p>
            <a:pPr marL="971550" lvl="1" indent="-514350">
              <a:buFont typeface="+mj-lt"/>
              <a:buAutoNum type="romanLcPeriod"/>
            </a:pPr>
            <a:r>
              <a:rPr lang="en-GB" sz="2400" dirty="0"/>
              <a:t>information is not available on website(s)</a:t>
            </a:r>
          </a:p>
          <a:p>
            <a:endParaRPr lang="en-GB" sz="2400" dirty="0"/>
          </a:p>
          <a:p>
            <a:r>
              <a:rPr lang="en-GB" sz="2400" dirty="0"/>
              <a:t>If the working group which originally drafted the pronouncement no longer exists, there is a risk of abandoned pronouncements with no one responsible for their future well-being.</a:t>
            </a:r>
          </a:p>
        </p:txBody>
      </p:sp>
    </p:spTree>
    <p:extLst>
      <p:ext uri="{BB962C8B-B14F-4D97-AF65-F5344CB8AC3E}">
        <p14:creationId xmlns:p14="http://schemas.microsoft.com/office/powerpoint/2010/main" val="29192234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3000">
              <a:schemeClr val="accent2">
                <a:lumMod val="20000"/>
                <a:lumOff val="8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5D3D42C7-6498-4AF6-8244-DEDD7D3935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9002" y="234820"/>
            <a:ext cx="2729922" cy="841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F6DF59E-9F9C-6EBB-1DB0-E61B86CCF2CE}"/>
              </a:ext>
            </a:extLst>
          </p:cNvPr>
          <p:cNvSpPr txBox="1"/>
          <p:nvPr/>
        </p:nvSpPr>
        <p:spPr>
          <a:xfrm>
            <a:off x="4158574" y="234820"/>
            <a:ext cx="320123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i="1" dirty="0">
                <a:latin typeface="+mj-lt"/>
              </a:rPr>
              <a:t>Revision of due process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E00212C-B14F-20C6-526B-3478D6A959B6}"/>
              </a:ext>
            </a:extLst>
          </p:cNvPr>
          <p:cNvSpPr txBox="1"/>
          <p:nvPr/>
        </p:nvSpPr>
        <p:spPr>
          <a:xfrm>
            <a:off x="283264" y="2570624"/>
            <a:ext cx="143194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i="1" dirty="0">
                <a:solidFill>
                  <a:schemeClr val="accent1">
                    <a:lumMod val="75000"/>
                  </a:schemeClr>
                </a:solidFill>
              </a:rPr>
              <a:t>Main areas for discussion</a:t>
            </a:r>
            <a:endParaRPr lang="en-GB" sz="10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4D25DD1-E8D8-4A3C-D117-4CF338A26C81}"/>
              </a:ext>
            </a:extLst>
          </p:cNvPr>
          <p:cNvSpPr txBox="1"/>
          <p:nvPr/>
        </p:nvSpPr>
        <p:spPr>
          <a:xfrm>
            <a:off x="3047071" y="1997839"/>
            <a:ext cx="6094140" cy="29546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/>
              <a:t>The issues:</a:t>
            </a:r>
          </a:p>
          <a:p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“Stage 0”</a:t>
            </a:r>
          </a:p>
          <a:p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Initiating projects outside the SDP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/>
          </a:p>
          <a:p>
            <a:endParaRPr lang="en-GB" sz="24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7321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3000">
              <a:schemeClr val="accent2">
                <a:lumMod val="20000"/>
                <a:lumOff val="8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5D3D42C7-6498-4AF6-8244-DEDD7D3935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9002" y="234820"/>
            <a:ext cx="2729922" cy="841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F6DF59E-9F9C-6EBB-1DB0-E61B86CCF2CE}"/>
              </a:ext>
            </a:extLst>
          </p:cNvPr>
          <p:cNvSpPr txBox="1"/>
          <p:nvPr/>
        </p:nvSpPr>
        <p:spPr>
          <a:xfrm>
            <a:off x="4158574" y="234820"/>
            <a:ext cx="320123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i="1" dirty="0">
                <a:latin typeface="+mj-lt"/>
              </a:rPr>
              <a:t>Revision of due process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E00212C-B14F-20C6-526B-3478D6A959B6}"/>
              </a:ext>
            </a:extLst>
          </p:cNvPr>
          <p:cNvSpPr txBox="1"/>
          <p:nvPr/>
        </p:nvSpPr>
        <p:spPr>
          <a:xfrm>
            <a:off x="283264" y="2570624"/>
            <a:ext cx="165031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i="1" dirty="0">
                <a:solidFill>
                  <a:schemeClr val="accent1">
                    <a:lumMod val="75000"/>
                  </a:schemeClr>
                </a:solidFill>
              </a:rPr>
              <a:t>Referral mechanism for major disagreements</a:t>
            </a:r>
            <a:endParaRPr lang="en-GB" sz="10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4D25DD1-E8D8-4A3C-D117-4CF338A26C81}"/>
              </a:ext>
            </a:extLst>
          </p:cNvPr>
          <p:cNvSpPr txBox="1"/>
          <p:nvPr/>
        </p:nvSpPr>
        <p:spPr>
          <a:xfrm>
            <a:off x="3048930" y="854839"/>
            <a:ext cx="6094140" cy="51706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/>
              <a:t>The issue:</a:t>
            </a:r>
          </a:p>
          <a:p>
            <a:r>
              <a:rPr lang="en-GB" sz="2400" dirty="0"/>
              <a:t>FIPP must give approval to documents during at least three key stages during due process:</a:t>
            </a:r>
          </a:p>
          <a:p>
            <a:endParaRPr lang="en-GB" sz="2400" dirty="0"/>
          </a:p>
          <a:p>
            <a:pPr marL="1428750" lvl="2" indent="-514350">
              <a:buFont typeface="+mj-lt"/>
              <a:buAutoNum type="romanLcPeriod"/>
            </a:pPr>
            <a:r>
              <a:rPr lang="en-GB" sz="2400" i="1" dirty="0"/>
              <a:t>the project proposal, </a:t>
            </a:r>
          </a:p>
          <a:p>
            <a:pPr marL="1428750" lvl="2" indent="-514350">
              <a:buFont typeface="+mj-lt"/>
              <a:buAutoNum type="romanLcPeriod"/>
            </a:pPr>
            <a:r>
              <a:rPr lang="en-GB" sz="2400" i="1" dirty="0"/>
              <a:t>the exposure draft, and </a:t>
            </a:r>
          </a:p>
          <a:p>
            <a:pPr marL="1428750" lvl="2" indent="-514350">
              <a:buFont typeface="+mj-lt"/>
              <a:buAutoNum type="romanLcPeriod"/>
            </a:pPr>
            <a:r>
              <a:rPr lang="en-GB" sz="2400" i="1" dirty="0"/>
              <a:t>the endorsement version.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/>
          </a:p>
          <a:p>
            <a:r>
              <a:rPr lang="en-GB" sz="2400" dirty="0"/>
              <a:t>What happens if there is an intractable disagreement between the FIPP and the project group with neither side willing to back down on their position for good and justified reasons? 	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32460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3000">
              <a:schemeClr val="accent2">
                <a:lumMod val="20000"/>
                <a:lumOff val="8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5D3D42C7-6498-4AF6-8244-DEDD7D3935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9002" y="234820"/>
            <a:ext cx="2729922" cy="841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F6DF59E-9F9C-6EBB-1DB0-E61B86CCF2CE}"/>
              </a:ext>
            </a:extLst>
          </p:cNvPr>
          <p:cNvSpPr txBox="1"/>
          <p:nvPr/>
        </p:nvSpPr>
        <p:spPr>
          <a:xfrm>
            <a:off x="4158574" y="234820"/>
            <a:ext cx="320123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i="1" dirty="0">
                <a:latin typeface="+mj-lt"/>
              </a:rPr>
              <a:t>Planning our future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E00212C-B14F-20C6-526B-3478D6A959B6}"/>
              </a:ext>
            </a:extLst>
          </p:cNvPr>
          <p:cNvSpPr txBox="1"/>
          <p:nvPr/>
        </p:nvSpPr>
        <p:spPr>
          <a:xfrm>
            <a:off x="283264" y="2570624"/>
            <a:ext cx="165031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i="1" dirty="0">
                <a:solidFill>
                  <a:schemeClr val="accent1">
                    <a:lumMod val="75000"/>
                  </a:schemeClr>
                </a:solidFill>
              </a:rPr>
              <a:t>Handbook for INTOSAI Committees (Nov 2022)</a:t>
            </a:r>
            <a:endParaRPr lang="en-GB" sz="10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3552123-47F3-1BD9-8CD8-F57FF345B406}"/>
              </a:ext>
            </a:extLst>
          </p:cNvPr>
          <p:cNvSpPr txBox="1"/>
          <p:nvPr/>
        </p:nvSpPr>
        <p:spPr>
          <a:xfrm>
            <a:off x="2687170" y="1690062"/>
            <a:ext cx="7780020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/>
              <a:t>Each committee/working body should prepare a work plan, including a timetable and resources […]. </a:t>
            </a:r>
          </a:p>
          <a:p>
            <a:endParaRPr lang="en-GB" sz="2000" dirty="0"/>
          </a:p>
          <a:p>
            <a:r>
              <a:rPr lang="en-GB" sz="2000" dirty="0"/>
              <a:t>The work plan should be aligned with INTOSAI’s Strategic Goals and Crosscutting Priorities and approved by the respective Goal steering committee and Goal Chair. </a:t>
            </a:r>
          </a:p>
          <a:p>
            <a:endParaRPr lang="en-GB" sz="2000" dirty="0"/>
          </a:p>
          <a:p>
            <a:r>
              <a:rPr lang="en-GB" sz="2000" dirty="0"/>
              <a:t>Steering committees have the responsibility to:</a:t>
            </a:r>
          </a:p>
          <a:p>
            <a:r>
              <a:rPr lang="en-GB" sz="2000" dirty="0"/>
              <a:t>a. provide strategic direction […];</a:t>
            </a:r>
          </a:p>
          <a:p>
            <a:r>
              <a:rPr lang="en-GB" sz="2000" dirty="0"/>
              <a:t>b. monitor the progress of the committees/working bodies and their chairs on the implementation of their work plans […]</a:t>
            </a:r>
          </a:p>
        </p:txBody>
      </p:sp>
    </p:spTree>
    <p:extLst>
      <p:ext uri="{BB962C8B-B14F-4D97-AF65-F5344CB8AC3E}">
        <p14:creationId xmlns:p14="http://schemas.microsoft.com/office/powerpoint/2010/main" val="37805252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3000">
              <a:schemeClr val="accent2">
                <a:lumMod val="20000"/>
                <a:lumOff val="8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5D3D42C7-6498-4AF6-8244-DEDD7D3935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9002" y="234820"/>
            <a:ext cx="2729922" cy="841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F6DF59E-9F9C-6EBB-1DB0-E61B86CCF2CE}"/>
              </a:ext>
            </a:extLst>
          </p:cNvPr>
          <p:cNvSpPr txBox="1"/>
          <p:nvPr/>
        </p:nvSpPr>
        <p:spPr>
          <a:xfrm>
            <a:off x="4158574" y="234820"/>
            <a:ext cx="320123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i="1" dirty="0">
                <a:latin typeface="+mj-lt"/>
              </a:rPr>
              <a:t>Planning our future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E00212C-B14F-20C6-526B-3478D6A959B6}"/>
              </a:ext>
            </a:extLst>
          </p:cNvPr>
          <p:cNvSpPr txBox="1"/>
          <p:nvPr/>
        </p:nvSpPr>
        <p:spPr>
          <a:xfrm>
            <a:off x="283264" y="2570624"/>
            <a:ext cx="165031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i="1" dirty="0">
                <a:solidFill>
                  <a:schemeClr val="accent1">
                    <a:lumMod val="75000"/>
                  </a:schemeClr>
                </a:solidFill>
              </a:rPr>
              <a:t>A way forward for the PSC</a:t>
            </a:r>
            <a:endParaRPr lang="en-GB" sz="10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3552123-47F3-1BD9-8CD8-F57FF345B406}"/>
              </a:ext>
            </a:extLst>
          </p:cNvPr>
          <p:cNvSpPr txBox="1"/>
          <p:nvPr/>
        </p:nvSpPr>
        <p:spPr>
          <a:xfrm>
            <a:off x="2687170" y="1690062"/>
            <a:ext cx="778002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Collective PSC workplans expire end 2025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INTOSAI Strategic Plan goes to end 2028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/>
          </a:p>
          <a:p>
            <a:r>
              <a:rPr lang="en-GB" sz="2400" dirty="0"/>
              <a:t>Provisional timing: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Brainstorming April – September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Strategic input: PSC-SC September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Finalisation: September – December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Adoption: Early 2026 (written procedure)</a:t>
            </a:r>
          </a:p>
        </p:txBody>
      </p:sp>
    </p:spTree>
    <p:extLst>
      <p:ext uri="{BB962C8B-B14F-4D97-AF65-F5344CB8AC3E}">
        <p14:creationId xmlns:p14="http://schemas.microsoft.com/office/powerpoint/2010/main" val="31933778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3000">
              <a:schemeClr val="accent2">
                <a:lumMod val="20000"/>
                <a:lumOff val="8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5D3D42C7-6498-4AF6-8244-DEDD7D3935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9002" y="234820"/>
            <a:ext cx="2729922" cy="841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F6DF59E-9F9C-6EBB-1DB0-E61B86CCF2CE}"/>
              </a:ext>
            </a:extLst>
          </p:cNvPr>
          <p:cNvSpPr txBox="1"/>
          <p:nvPr/>
        </p:nvSpPr>
        <p:spPr>
          <a:xfrm>
            <a:off x="4158574" y="234820"/>
            <a:ext cx="320123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i="1" dirty="0">
                <a:latin typeface="+mj-lt"/>
              </a:rPr>
              <a:t>Supervisory Committee on Emerging Issues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75097E7-6974-2B81-FC5B-67A19C55898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14338" y="1503499"/>
            <a:ext cx="8254699" cy="4743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6446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3000">
              <a:schemeClr val="accent2">
                <a:lumMod val="20000"/>
                <a:lumOff val="8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5D3D42C7-6498-4AF6-8244-DEDD7D3935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9002" y="234820"/>
            <a:ext cx="2729922" cy="841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F6DF59E-9F9C-6EBB-1DB0-E61B86CCF2CE}"/>
              </a:ext>
            </a:extLst>
          </p:cNvPr>
          <p:cNvSpPr txBox="1"/>
          <p:nvPr/>
        </p:nvSpPr>
        <p:spPr>
          <a:xfrm>
            <a:off x="4158574" y="234820"/>
            <a:ext cx="320123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i="1" dirty="0">
                <a:latin typeface="+mj-lt"/>
              </a:rPr>
              <a:t>Supervisory Committee on Emerging Issues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F1849A0-5E54-C04A-2086-511F33D118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3718" y="1176454"/>
            <a:ext cx="3719031" cy="531290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2A54F35-A1F0-6F4B-B1EF-D971E0AE4BDA}"/>
              </a:ext>
            </a:extLst>
          </p:cNvPr>
          <p:cNvSpPr txBox="1"/>
          <p:nvPr/>
        </p:nvSpPr>
        <p:spPr>
          <a:xfrm>
            <a:off x="5759189" y="2420925"/>
            <a:ext cx="609414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/>
              <a:t>“This report highlights seven global mega-trends that will shape the world from2025 to 2040, presenting both challenges and opportunities for SAIs.”</a:t>
            </a:r>
          </a:p>
        </p:txBody>
      </p:sp>
    </p:spTree>
    <p:extLst>
      <p:ext uri="{BB962C8B-B14F-4D97-AF65-F5344CB8AC3E}">
        <p14:creationId xmlns:p14="http://schemas.microsoft.com/office/powerpoint/2010/main" val="3418546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3000">
              <a:schemeClr val="accent2">
                <a:lumMod val="20000"/>
                <a:lumOff val="8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5D3D42C7-6498-4AF6-8244-DEDD7D3935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9002" y="234820"/>
            <a:ext cx="2729922" cy="841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F6DF59E-9F9C-6EBB-1DB0-E61B86CCF2CE}"/>
              </a:ext>
            </a:extLst>
          </p:cNvPr>
          <p:cNvSpPr txBox="1"/>
          <p:nvPr/>
        </p:nvSpPr>
        <p:spPr>
          <a:xfrm>
            <a:off x="4158574" y="234820"/>
            <a:ext cx="320123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i="1" dirty="0">
                <a:latin typeface="+mj-lt"/>
              </a:rPr>
              <a:t>Supervisory Committee on Emerging Issues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6EC7FE0-A4CA-8B3E-A136-964CD7982C35}"/>
              </a:ext>
            </a:extLst>
          </p:cNvPr>
          <p:cNvSpPr txBox="1"/>
          <p:nvPr/>
        </p:nvSpPr>
        <p:spPr>
          <a:xfrm>
            <a:off x="533076" y="1059120"/>
            <a:ext cx="2483933" cy="50475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en-GB" sz="800" b="0" i="0" u="none" strike="noStrike" baseline="0" dirty="0">
              <a:solidFill>
                <a:srgbClr val="000000"/>
              </a:solidFill>
              <a:latin typeface="Aptos Display" panose="020B0004020202020204" pitchFamily="34" charset="0"/>
            </a:endParaRPr>
          </a:p>
          <a:p>
            <a:pPr marR="103490" algn="l"/>
            <a:r>
              <a:rPr lang="en-GB" sz="2000" b="1" i="0" u="none" strike="noStrike" baseline="0" dirty="0">
                <a:solidFill>
                  <a:srgbClr val="0070C0"/>
                </a:solidFill>
                <a:latin typeface="Aptos Display" panose="020B0004020202020204" pitchFamily="34" charset="0"/>
              </a:rPr>
              <a:t>Methodology of the Global Trends Report</a:t>
            </a:r>
          </a:p>
          <a:p>
            <a:pPr marR="103490" algn="l"/>
            <a:endParaRPr lang="en-GB" sz="2000" b="0" i="0" u="none" strike="noStrike" baseline="0" dirty="0">
              <a:solidFill>
                <a:srgbClr val="0070C0"/>
              </a:solidFill>
              <a:latin typeface="Aptos Display" panose="020B0004020202020204" pitchFamily="34" charset="0"/>
            </a:endParaRPr>
          </a:p>
          <a:p>
            <a:pPr marR="0" algn="l"/>
            <a:r>
              <a:rPr lang="en-GB" sz="1800" b="0" i="1" u="sng" strike="noStrike" baseline="0" dirty="0">
                <a:solidFill>
                  <a:srgbClr val="0070C0"/>
                </a:solidFill>
                <a:latin typeface="Aptos Display" panose="020B0004020202020204" pitchFamily="34" charset="0"/>
              </a:rPr>
              <a:t>Sources Analysed</a:t>
            </a:r>
            <a:r>
              <a:rPr lang="en-GB" sz="1800" b="0" i="1" u="none" strike="noStrike" baseline="0" dirty="0">
                <a:solidFill>
                  <a:srgbClr val="0070C0"/>
                </a:solidFill>
                <a:latin typeface="Aptos Display" panose="020B0004020202020204" pitchFamily="34" charset="0"/>
              </a:rPr>
              <a:t>: The report draws on </a:t>
            </a:r>
            <a:r>
              <a:rPr lang="en-GB" sz="1800" b="1" i="1" u="none" strike="noStrike" baseline="0" dirty="0">
                <a:solidFill>
                  <a:srgbClr val="0070C0"/>
                </a:solidFill>
                <a:latin typeface="Aptos Display" panose="020B0004020202020204" pitchFamily="34" charset="0"/>
              </a:rPr>
              <a:t>16 foresight reports </a:t>
            </a:r>
            <a:r>
              <a:rPr lang="en-GB" sz="1800" b="0" i="1" u="none" strike="noStrike" baseline="0" dirty="0">
                <a:solidFill>
                  <a:srgbClr val="0070C0"/>
                </a:solidFill>
                <a:latin typeface="Aptos Display" panose="020B0004020202020204" pitchFamily="34" charset="0"/>
              </a:rPr>
              <a:t>from leading global institutions and think tanks with foresight expertise.</a:t>
            </a:r>
          </a:p>
          <a:p>
            <a:pPr marR="0" algn="l"/>
            <a:endParaRPr lang="en-GB" sz="1800" b="0" i="1" u="none" strike="noStrike" baseline="0" dirty="0">
              <a:solidFill>
                <a:srgbClr val="0070C0"/>
              </a:solidFill>
              <a:latin typeface="Aptos Display" panose="020B0004020202020204" pitchFamily="34" charset="0"/>
            </a:endParaRPr>
          </a:p>
          <a:p>
            <a:pPr marR="0" algn="l"/>
            <a:r>
              <a:rPr lang="en-GB" sz="1800" b="0" i="1" u="sng" strike="noStrike" baseline="0" dirty="0">
                <a:solidFill>
                  <a:srgbClr val="0070C0"/>
                </a:solidFill>
                <a:latin typeface="Aptos Display" panose="020B0004020202020204" pitchFamily="34" charset="0"/>
              </a:rPr>
              <a:t>Trends Identified</a:t>
            </a:r>
            <a:r>
              <a:rPr lang="en-GB" sz="1800" b="0" i="1" u="none" strike="noStrike" baseline="0" dirty="0">
                <a:solidFill>
                  <a:srgbClr val="0070C0"/>
                </a:solidFill>
                <a:latin typeface="Aptos Display" panose="020B0004020202020204" pitchFamily="34" charset="0"/>
              </a:rPr>
              <a:t>: From these reports, </a:t>
            </a:r>
            <a:r>
              <a:rPr lang="en-GB" sz="1800" b="1" i="1" u="none" strike="noStrike" baseline="0" dirty="0">
                <a:solidFill>
                  <a:srgbClr val="0070C0"/>
                </a:solidFill>
                <a:latin typeface="Aptos Display" panose="020B0004020202020204" pitchFamily="34" charset="0"/>
              </a:rPr>
              <a:t>142 trends </a:t>
            </a:r>
            <a:r>
              <a:rPr lang="en-GB" sz="1800" b="0" i="1" u="none" strike="noStrike" baseline="0" dirty="0">
                <a:solidFill>
                  <a:srgbClr val="0070C0"/>
                </a:solidFill>
                <a:latin typeface="Aptos Display" panose="020B0004020202020204" pitchFamily="34" charset="0"/>
              </a:rPr>
              <a:t>were extracted using AI to identify and cluster related trends.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1BAB62B-D9BA-68A3-0FED-EE67A701248A}"/>
              </a:ext>
            </a:extLst>
          </p:cNvPr>
          <p:cNvSpPr txBox="1"/>
          <p:nvPr/>
        </p:nvSpPr>
        <p:spPr>
          <a:xfrm>
            <a:off x="5299618" y="1413063"/>
            <a:ext cx="6094140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en-GB" sz="800" b="0" i="0" u="none" strike="noStrike" baseline="0" dirty="0">
              <a:solidFill>
                <a:srgbClr val="000000"/>
              </a:solidFill>
              <a:latin typeface="Aptos Display" panose="020B0004020202020204" pitchFamily="34" charset="0"/>
            </a:endParaRPr>
          </a:p>
          <a:p>
            <a:endParaRPr lang="en-GB" sz="800" b="0" i="0" u="none" strike="noStrike" baseline="0" dirty="0">
              <a:latin typeface="Aptos Display" panose="020B0004020202020204" pitchFamily="34" charset="0"/>
            </a:endParaRPr>
          </a:p>
          <a:p>
            <a:pPr marR="0" algn="l"/>
            <a:r>
              <a:rPr lang="en-GB" sz="2400" b="1" i="0" u="none" strike="noStrike" baseline="0" dirty="0">
                <a:latin typeface="Aptos Display" panose="020B0004020202020204" pitchFamily="34" charset="0"/>
              </a:rPr>
              <a:t>7 global megatrends </a:t>
            </a:r>
            <a:r>
              <a:rPr lang="en-GB" sz="2400" b="0" i="0" u="none" strike="noStrike" baseline="0" dirty="0">
                <a:latin typeface="Aptos Display" panose="020B0004020202020204" pitchFamily="34" charset="0"/>
              </a:rPr>
              <a:t>most relevant to SAIs.</a:t>
            </a:r>
          </a:p>
          <a:p>
            <a:endParaRPr lang="en-GB" sz="2400" b="0" i="0" u="none" strike="noStrike" baseline="0" dirty="0">
              <a:latin typeface="Aptos Display" panose="020B0004020202020204" pitchFamily="34" charset="0"/>
            </a:endParaRPr>
          </a:p>
          <a:p>
            <a:pPr marL="400050" marR="0" indent="-400050" algn="l">
              <a:buFont typeface="+mj-lt"/>
              <a:buAutoNum type="romanLcPeriod"/>
            </a:pPr>
            <a:r>
              <a:rPr lang="en-GB" sz="2400" b="0" i="0" u="none" strike="noStrike" baseline="0" dirty="0">
                <a:latin typeface="Aptos Display" panose="020B0004020202020204" pitchFamily="34" charset="0"/>
              </a:rPr>
              <a:t>Erosion of Trust in Institutions</a:t>
            </a:r>
          </a:p>
          <a:p>
            <a:pPr marL="400050" marR="0" indent="-400050" algn="l">
              <a:buFont typeface="+mj-lt"/>
              <a:buAutoNum type="romanLcPeriod"/>
            </a:pPr>
            <a:r>
              <a:rPr lang="en-GB" sz="2400" b="0" i="0" u="none" strike="noStrike" baseline="0" dirty="0">
                <a:latin typeface="Aptos Display" panose="020B0004020202020204" pitchFamily="34" charset="0"/>
              </a:rPr>
              <a:t>Economic Challenges and Debt</a:t>
            </a:r>
          </a:p>
          <a:p>
            <a:pPr marL="400050" marR="0" indent="-400050" algn="l">
              <a:buFont typeface="+mj-lt"/>
              <a:buAutoNum type="romanLcPeriod"/>
            </a:pPr>
            <a:r>
              <a:rPr lang="en-GB" sz="2400" b="0" i="0" u="none" strike="noStrike" baseline="0" dirty="0">
                <a:latin typeface="Aptos Display" panose="020B0004020202020204" pitchFamily="34" charset="0"/>
              </a:rPr>
              <a:t>Digital Transformation</a:t>
            </a:r>
          </a:p>
          <a:p>
            <a:pPr marL="400050" marR="0" indent="-400050" algn="l">
              <a:buFont typeface="+mj-lt"/>
              <a:buAutoNum type="romanLcPeriod"/>
            </a:pPr>
            <a:r>
              <a:rPr lang="en-GB" sz="2400" b="0" i="0" u="none" strike="noStrike" baseline="0" dirty="0">
                <a:latin typeface="Aptos Display" panose="020B0004020202020204" pitchFamily="34" charset="0"/>
              </a:rPr>
              <a:t>Climate Change and the Triple Planetary Crisis</a:t>
            </a:r>
          </a:p>
          <a:p>
            <a:pPr marL="400050" marR="0" indent="-400050" algn="l">
              <a:buFont typeface="+mj-lt"/>
              <a:buAutoNum type="romanLcPeriod"/>
            </a:pPr>
            <a:r>
              <a:rPr lang="en-GB" sz="2400" b="0" i="0" u="none" strike="noStrike" baseline="0" dirty="0">
                <a:latin typeface="Aptos Display" panose="020B0004020202020204" pitchFamily="34" charset="0"/>
              </a:rPr>
              <a:t>The Widening Demographic Gap</a:t>
            </a:r>
          </a:p>
          <a:p>
            <a:pPr marL="400050" marR="0" indent="-400050" algn="l">
              <a:buFont typeface="+mj-lt"/>
              <a:buAutoNum type="romanLcPeriod"/>
            </a:pPr>
            <a:r>
              <a:rPr lang="en-GB" sz="2400" b="0" i="0" u="none" strike="noStrike" baseline="0" dirty="0">
                <a:latin typeface="Aptos Display" panose="020B0004020202020204" pitchFamily="34" charset="0"/>
              </a:rPr>
              <a:t>Global Migration</a:t>
            </a:r>
          </a:p>
          <a:p>
            <a:pPr marL="400050" marR="0" indent="-400050" algn="l">
              <a:buFont typeface="+mj-lt"/>
              <a:buAutoNum type="romanLcPeriod"/>
            </a:pPr>
            <a:r>
              <a:rPr lang="en-GB" sz="2400" b="0" i="0" u="none" strike="noStrike" baseline="0" dirty="0">
                <a:latin typeface="Aptos Display" panose="020B0004020202020204" pitchFamily="34" charset="0"/>
              </a:rPr>
              <a:t>Rising Inequalities</a:t>
            </a:r>
          </a:p>
        </p:txBody>
      </p:sp>
    </p:spTree>
    <p:extLst>
      <p:ext uri="{BB962C8B-B14F-4D97-AF65-F5344CB8AC3E}">
        <p14:creationId xmlns:p14="http://schemas.microsoft.com/office/powerpoint/2010/main" val="27651451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3000">
              <a:schemeClr val="accent2">
                <a:lumMod val="20000"/>
                <a:lumOff val="8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5D3D42C7-6498-4AF6-8244-DEDD7D3935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9002" y="234820"/>
            <a:ext cx="2729922" cy="841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F6DF59E-9F9C-6EBB-1DB0-E61B86CCF2CE}"/>
              </a:ext>
            </a:extLst>
          </p:cNvPr>
          <p:cNvSpPr txBox="1"/>
          <p:nvPr/>
        </p:nvSpPr>
        <p:spPr>
          <a:xfrm>
            <a:off x="4158574" y="234820"/>
            <a:ext cx="320123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i="1" dirty="0">
                <a:latin typeface="+mj-lt"/>
              </a:rPr>
              <a:t>Supervisory Committee on Emerging Issues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FB1F9AC-D961-BA5C-6EE5-331F91FD33B7}"/>
              </a:ext>
            </a:extLst>
          </p:cNvPr>
          <p:cNvSpPr txBox="1"/>
          <p:nvPr/>
        </p:nvSpPr>
        <p:spPr>
          <a:xfrm>
            <a:off x="4459710" y="1293542"/>
            <a:ext cx="28005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000" dirty="0">
                <a:solidFill>
                  <a:srgbClr val="0070C0"/>
                </a:solidFill>
              </a:rPr>
              <a:t>The SCEI and the PAS</a:t>
            </a:r>
            <a:endParaRPr lang="en-GB" sz="2000" dirty="0">
              <a:solidFill>
                <a:srgbClr val="0070C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FA21EB-6A7B-263E-8EB6-4F1DE1D6F126}"/>
              </a:ext>
            </a:extLst>
          </p:cNvPr>
          <p:cNvSpPr txBox="1"/>
          <p:nvPr/>
        </p:nvSpPr>
        <p:spPr>
          <a:xfrm>
            <a:off x="2174488" y="1921377"/>
            <a:ext cx="7120884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400" u="sng" dirty="0"/>
              <a:t>INTOSAI’s Role in Shaping the Future</a:t>
            </a:r>
          </a:p>
          <a:p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INTOSAI plays a key role in fostering innovation, capacity-building, and strategic foresight among SAIs.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By integrating foresight and collaboration into its global agenda, INTOSAI ensures that SAIs remain relevant, proactive, and prepared for the future.</a:t>
            </a:r>
          </a:p>
        </p:txBody>
      </p:sp>
    </p:spTree>
    <p:extLst>
      <p:ext uri="{BB962C8B-B14F-4D97-AF65-F5344CB8AC3E}">
        <p14:creationId xmlns:p14="http://schemas.microsoft.com/office/powerpoint/2010/main" val="3184452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3000">
              <a:schemeClr val="accent2">
                <a:lumMod val="20000"/>
                <a:lumOff val="8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5D3D42C7-6498-4AF6-8244-DEDD7D3935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9002" y="234820"/>
            <a:ext cx="2729922" cy="841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72237CA-7CD6-5E05-6942-CA876BF0E377}"/>
              </a:ext>
            </a:extLst>
          </p:cNvPr>
          <p:cNvSpPr txBox="1"/>
          <p:nvPr/>
        </p:nvSpPr>
        <p:spPr>
          <a:xfrm>
            <a:off x="2495912" y="2497874"/>
            <a:ext cx="7200176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BE" sz="2800" dirty="0" err="1"/>
              <a:t>Implementing</a:t>
            </a:r>
            <a:r>
              <a:rPr lang="fr-BE" sz="2800" dirty="0"/>
              <a:t> </a:t>
            </a:r>
            <a:r>
              <a:rPr lang="fr-BE" sz="2800" dirty="0" err="1"/>
              <a:t>our</a:t>
            </a:r>
            <a:r>
              <a:rPr lang="fr-BE" sz="2800" dirty="0"/>
              <a:t> Strategic </a:t>
            </a:r>
            <a:r>
              <a:rPr lang="fr-BE" sz="2800" dirty="0" err="1"/>
              <a:t>Development</a:t>
            </a:r>
            <a:r>
              <a:rPr lang="fr-BE" sz="2800" dirty="0"/>
              <a:t> Plan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BE" sz="2800" dirty="0" err="1"/>
              <a:t>Revision</a:t>
            </a:r>
            <a:r>
              <a:rPr lang="fr-BE" sz="2800" dirty="0"/>
              <a:t> of due process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BE" sz="2800" dirty="0"/>
              <a:t>Planning </a:t>
            </a:r>
            <a:r>
              <a:rPr lang="fr-BE" sz="2800" dirty="0" err="1"/>
              <a:t>our</a:t>
            </a:r>
            <a:r>
              <a:rPr lang="fr-BE" sz="2800" dirty="0"/>
              <a:t> future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BE" sz="2800" dirty="0"/>
              <a:t>SCEI</a:t>
            </a:r>
            <a:endParaRPr lang="en-GB" sz="28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B00192B-F339-B25B-8794-10D7C95EFCF1}"/>
              </a:ext>
            </a:extLst>
          </p:cNvPr>
          <p:cNvSpPr txBox="1"/>
          <p:nvPr/>
        </p:nvSpPr>
        <p:spPr>
          <a:xfrm>
            <a:off x="735980" y="1483113"/>
            <a:ext cx="185121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4000" i="1" dirty="0">
                <a:solidFill>
                  <a:srgbClr val="0070C0"/>
                </a:solidFill>
              </a:rPr>
              <a:t>Content</a:t>
            </a:r>
            <a:endParaRPr lang="en-GB" sz="4000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00690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3000">
              <a:schemeClr val="accent2">
                <a:lumMod val="20000"/>
                <a:lumOff val="8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5D3D42C7-6498-4AF6-8244-DEDD7D3935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9002" y="234820"/>
            <a:ext cx="2729922" cy="841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8ACF63A-813E-437B-4E52-79AA24C41234}"/>
              </a:ext>
            </a:extLst>
          </p:cNvPr>
          <p:cNvSpPr txBox="1"/>
          <p:nvPr/>
        </p:nvSpPr>
        <p:spPr>
          <a:xfrm>
            <a:off x="4228929" y="2419814"/>
            <a:ext cx="307494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6600" i="1" dirty="0" err="1">
                <a:latin typeface="Brush Script MT" panose="03060802040406070304" pitchFamily="66" charset="0"/>
              </a:rPr>
              <a:t>Thank</a:t>
            </a:r>
            <a:r>
              <a:rPr lang="fr-BE" sz="6600" i="1" dirty="0">
                <a:latin typeface="Brush Script MT" panose="03060802040406070304" pitchFamily="66" charset="0"/>
              </a:rPr>
              <a:t> </a:t>
            </a:r>
            <a:r>
              <a:rPr lang="fr-BE" sz="6600" i="1" dirty="0" err="1">
                <a:latin typeface="Brush Script MT" panose="03060802040406070304" pitchFamily="66" charset="0"/>
              </a:rPr>
              <a:t>you</a:t>
            </a:r>
            <a:endParaRPr lang="en-GB" sz="6600" i="1" dirty="0">
              <a:latin typeface="Brush Script MT" panose="030608020404060703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2841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3000">
              <a:schemeClr val="accent2">
                <a:lumMod val="20000"/>
                <a:lumOff val="8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5D3D42C7-6498-4AF6-8244-DEDD7D3935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9002" y="234820"/>
            <a:ext cx="2729922" cy="841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DD00504-6CAA-C1C5-5767-A768FF8252A9}"/>
              </a:ext>
            </a:extLst>
          </p:cNvPr>
          <p:cNvSpPr txBox="1"/>
          <p:nvPr/>
        </p:nvSpPr>
        <p:spPr>
          <a:xfrm>
            <a:off x="1248938" y="230384"/>
            <a:ext cx="768006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i="1" dirty="0">
                <a:latin typeface="+mj-lt"/>
              </a:rPr>
              <a:t>The IFPP’s S</a:t>
            </a:r>
            <a:r>
              <a:rPr lang="en-GB" sz="2400" b="1" i="1" dirty="0">
                <a:latin typeface="+mj-lt"/>
              </a:rPr>
              <a:t>DP Strategic development plan for the INTOSAI Framework of Professional Pronouncements in 2023-2028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94F6213C-C90B-FAB6-FC73-B410C6D0CD33}"/>
                  </a:ext>
                </a:extLst>
              </p14:cNvPr>
              <p14:cNvContentPartPr/>
              <p14:nvPr/>
            </p14:nvContentPartPr>
            <p14:xfrm>
              <a:off x="9267142" y="3318547"/>
              <a:ext cx="5040" cy="252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94F6213C-C90B-FAB6-FC73-B410C6D0CD3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257450" y="3310672"/>
                <a:ext cx="24037" cy="17955"/>
              </a:xfrm>
              <a:prstGeom prst="rect">
                <a:avLst/>
              </a:prstGeom>
            </p:spPr>
          </p:pic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4F11BA35-C8FD-9F79-2962-D6EE64335296}"/>
              </a:ext>
            </a:extLst>
          </p:cNvPr>
          <p:cNvSpPr txBox="1"/>
          <p:nvPr/>
        </p:nvSpPr>
        <p:spPr>
          <a:xfrm>
            <a:off x="1551461" y="1646137"/>
            <a:ext cx="6096000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 </a:t>
            </a:r>
            <a:r>
              <a:rPr lang="en-GB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‘A’ initiative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– Improving 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accessibility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of the framework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 </a:t>
            </a:r>
            <a:r>
              <a:rPr lang="en-GB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‘T’ initiative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–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Developing a clear and consistent </a:t>
            </a:r>
            <a:r>
              <a:rPr lang="en-GB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terminology </a:t>
            </a: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for the IFPP.</a:t>
            </a:r>
          </a:p>
          <a:p>
            <a:pPr marL="342900" lvl="0" indent="-342900">
              <a:lnSpc>
                <a:spcPct val="115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 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‘P’ initiative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– Updating the content and presentation of the INTOSAI 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Principles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 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‘I’ initiative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– Ensuring 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clarity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of the ISSAIs 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 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‘G’ initiative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– Developing a better approach to providing 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guidance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1000"/>
              </a:spcAft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99C4DD1-2C84-D10F-4671-D9B9317A75A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92540" y="1877433"/>
            <a:ext cx="4066384" cy="3103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8055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3000">
              <a:schemeClr val="accent2">
                <a:lumMod val="20000"/>
                <a:lumOff val="8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5D3D42C7-6498-4AF6-8244-DEDD7D3935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9002" y="234820"/>
            <a:ext cx="2729922" cy="841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F85DBD0C-38D9-47A3-9607-0D8557370AF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77961471"/>
              </p:ext>
            </p:extLst>
          </p:nvPr>
        </p:nvGraphicFramePr>
        <p:xfrm>
          <a:off x="1480916" y="1951462"/>
          <a:ext cx="8842917" cy="36241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EDD00504-6CAA-C1C5-5767-A768FF8252A9}"/>
              </a:ext>
            </a:extLst>
          </p:cNvPr>
          <p:cNvSpPr txBox="1"/>
          <p:nvPr/>
        </p:nvSpPr>
        <p:spPr>
          <a:xfrm>
            <a:off x="1480916" y="224308"/>
            <a:ext cx="744808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i="1" dirty="0">
                <a:latin typeface="+mj-lt"/>
              </a:rPr>
              <a:t>The IFPP’s SDP Strategic development plan for the INTOSAI Framework of Professional Pronouncements in 2023-2028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94F6213C-C90B-FAB6-FC73-B410C6D0CD33}"/>
                  </a:ext>
                </a:extLst>
              </p14:cNvPr>
              <p14:cNvContentPartPr/>
              <p14:nvPr/>
            </p14:nvContentPartPr>
            <p14:xfrm>
              <a:off x="9267142" y="3318547"/>
              <a:ext cx="5040" cy="252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94F6213C-C90B-FAB6-FC73-B410C6D0CD33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9258502" y="3309547"/>
                <a:ext cx="22680" cy="20160"/>
              </a:xfrm>
              <a:prstGeom prst="rect">
                <a:avLst/>
              </a:prstGeom>
            </p:spPr>
          </p:pic>
        </mc:Fallback>
      </mc:AlternateContent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8C4FE6D-B08F-FD8E-4277-0D6A810B5252}"/>
              </a:ext>
            </a:extLst>
          </p:cNvPr>
          <p:cNvCxnSpPr>
            <a:cxnSpLocks/>
          </p:cNvCxnSpPr>
          <p:nvPr/>
        </p:nvCxnSpPr>
        <p:spPr>
          <a:xfrm>
            <a:off x="4605454" y="1795346"/>
            <a:ext cx="0" cy="4237464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02404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3000">
              <a:schemeClr val="accent2">
                <a:lumMod val="20000"/>
                <a:lumOff val="8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5D3D42C7-6498-4AF6-8244-DEDD7D3935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9002" y="234820"/>
            <a:ext cx="2729922" cy="841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DD00504-6CAA-C1C5-5767-A768FF8252A9}"/>
              </a:ext>
            </a:extLst>
          </p:cNvPr>
          <p:cNvSpPr txBox="1"/>
          <p:nvPr/>
        </p:nvSpPr>
        <p:spPr>
          <a:xfrm>
            <a:off x="847494" y="312873"/>
            <a:ext cx="783837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i="1" dirty="0">
                <a:latin typeface="+mj-lt"/>
              </a:rPr>
              <a:t>The IFPP’s SDP Strategic development plan for the INTOSAI Framework of Professional Pronouncements in 2023-2028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94F6213C-C90B-FAB6-FC73-B410C6D0CD33}"/>
                  </a:ext>
                </a:extLst>
              </p14:cNvPr>
              <p14:cNvContentPartPr/>
              <p14:nvPr/>
            </p14:nvContentPartPr>
            <p14:xfrm>
              <a:off x="9267142" y="3318547"/>
              <a:ext cx="5040" cy="252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94F6213C-C90B-FAB6-FC73-B410C6D0CD3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257450" y="3310672"/>
                <a:ext cx="24037" cy="17955"/>
              </a:xfrm>
              <a:prstGeom prst="rect">
                <a:avLst/>
              </a:prstGeom>
            </p:spPr>
          </p:pic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56AA448D-BB10-D9E4-B981-A715EBD3ADE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1" y="1577312"/>
            <a:ext cx="5073805" cy="359080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71E0F1D-7391-7315-84A4-37AD04B8CECB}"/>
              </a:ext>
            </a:extLst>
          </p:cNvPr>
          <p:cNvSpPr txBox="1"/>
          <p:nvPr/>
        </p:nvSpPr>
        <p:spPr>
          <a:xfrm>
            <a:off x="5185317" y="2129883"/>
            <a:ext cx="5210272" cy="33239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2400" dirty="0"/>
              <a:t>9 meetings </a:t>
            </a:r>
            <a:r>
              <a:rPr lang="fr-BE" sz="2400" dirty="0" err="1"/>
              <a:t>held</a:t>
            </a:r>
            <a:r>
              <a:rPr lang="fr-BE" sz="2400" dirty="0"/>
              <a:t> to date</a:t>
            </a:r>
          </a:p>
          <a:p>
            <a:endParaRPr lang="fr-BE" sz="2400" dirty="0"/>
          </a:p>
          <a:p>
            <a:r>
              <a:rPr lang="fr-BE" sz="2400" dirty="0"/>
              <a:t>Main </a:t>
            </a:r>
            <a:r>
              <a:rPr lang="fr-BE" sz="2400" dirty="0" err="1"/>
              <a:t>decisions</a:t>
            </a:r>
            <a:r>
              <a:rPr lang="fr-BE" sz="2400" dirty="0"/>
              <a:t>:</a:t>
            </a:r>
          </a:p>
          <a:p>
            <a:endParaRPr lang="fr-BE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BE" sz="2400" dirty="0" err="1"/>
              <a:t>Adopt</a:t>
            </a:r>
            <a:r>
              <a:rPr lang="fr-BE" sz="2400" dirty="0"/>
              <a:t> concept </a:t>
            </a:r>
            <a:r>
              <a:rPr lang="fr-BE" sz="2400" dirty="0" err="1"/>
              <a:t>papers</a:t>
            </a:r>
            <a:endParaRPr lang="fr-BE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BE" sz="2400" dirty="0" err="1"/>
              <a:t>Adopt</a:t>
            </a:r>
            <a:r>
              <a:rPr lang="fr-BE" sz="2400" dirty="0"/>
              <a:t> </a:t>
            </a:r>
            <a:r>
              <a:rPr lang="fr-BE" sz="2400" dirty="0" err="1"/>
              <a:t>Core</a:t>
            </a:r>
            <a:r>
              <a:rPr lang="fr-BE" sz="2400" dirty="0"/>
              <a:t> Group </a:t>
            </a:r>
            <a:r>
              <a:rPr lang="fr-BE" sz="2400" dirty="0" err="1"/>
              <a:t>Terms</a:t>
            </a:r>
            <a:r>
              <a:rPr lang="fr-BE" sz="2400" dirty="0"/>
              <a:t> of Reference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BE" sz="2400" dirty="0"/>
              <a:t>Goal Chair supervision of </a:t>
            </a:r>
            <a:r>
              <a:rPr lang="fr-BE" sz="2400" dirty="0" err="1"/>
              <a:t>projects</a:t>
            </a:r>
            <a:endParaRPr lang="fr-BE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BE" sz="2400" dirty="0"/>
              <a:t>ISSAI 140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6171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3000">
              <a:schemeClr val="accent2">
                <a:lumMod val="20000"/>
                <a:lumOff val="8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5D3D42C7-6498-4AF6-8244-DEDD7D3935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9002" y="234820"/>
            <a:ext cx="2729922" cy="841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F6DF59E-9F9C-6EBB-1DB0-E61B86CCF2CE}"/>
              </a:ext>
            </a:extLst>
          </p:cNvPr>
          <p:cNvSpPr txBox="1"/>
          <p:nvPr/>
        </p:nvSpPr>
        <p:spPr>
          <a:xfrm>
            <a:off x="4158574" y="234820"/>
            <a:ext cx="320123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i="1" dirty="0">
                <a:latin typeface="+mj-lt"/>
              </a:rPr>
              <a:t>Revision of due process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E00212C-B14F-20C6-526B-3478D6A959B6}"/>
              </a:ext>
            </a:extLst>
          </p:cNvPr>
          <p:cNvSpPr txBox="1"/>
          <p:nvPr/>
        </p:nvSpPr>
        <p:spPr>
          <a:xfrm>
            <a:off x="283264" y="2570624"/>
            <a:ext cx="143194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i="1" dirty="0">
                <a:solidFill>
                  <a:schemeClr val="accent1">
                    <a:lumMod val="75000"/>
                  </a:schemeClr>
                </a:solidFill>
              </a:rPr>
              <a:t>Progress of the review</a:t>
            </a:r>
            <a:endParaRPr lang="en-GB" sz="10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AC2F43C-A5F8-1912-3690-D22CC2E4B41B}"/>
              </a:ext>
            </a:extLst>
          </p:cNvPr>
          <p:cNvSpPr txBox="1"/>
          <p:nvPr/>
        </p:nvSpPr>
        <p:spPr>
          <a:xfrm>
            <a:off x="2163336" y="2464688"/>
            <a:ext cx="8725145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Circulation of position paper for comments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Comments received from Goal Chairs, PSC sub-committees </a:t>
            </a:r>
          </a:p>
          <a:p>
            <a:r>
              <a:rPr lang="en-GB" sz="2400" dirty="0"/>
              <a:t>      and General Secretariat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Launch call to form an ad hoc working group and negotiate scope </a:t>
            </a:r>
          </a:p>
          <a:p>
            <a:r>
              <a:rPr lang="en-GB" sz="2400" dirty="0"/>
              <a:t>     and deadlines</a:t>
            </a:r>
          </a:p>
        </p:txBody>
      </p:sp>
    </p:spTree>
    <p:extLst>
      <p:ext uri="{BB962C8B-B14F-4D97-AF65-F5344CB8AC3E}">
        <p14:creationId xmlns:p14="http://schemas.microsoft.com/office/powerpoint/2010/main" val="2826839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3000">
              <a:schemeClr val="accent2">
                <a:lumMod val="20000"/>
                <a:lumOff val="8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5D3D42C7-6498-4AF6-8244-DEDD7D3935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9002" y="234820"/>
            <a:ext cx="2729922" cy="841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F6DF59E-9F9C-6EBB-1DB0-E61B86CCF2CE}"/>
              </a:ext>
            </a:extLst>
          </p:cNvPr>
          <p:cNvSpPr txBox="1"/>
          <p:nvPr/>
        </p:nvSpPr>
        <p:spPr>
          <a:xfrm>
            <a:off x="4158574" y="234820"/>
            <a:ext cx="320123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i="1" dirty="0">
                <a:latin typeface="+mj-lt"/>
              </a:rPr>
              <a:t>Revision of due process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E00212C-B14F-20C6-526B-3478D6A959B6}"/>
              </a:ext>
            </a:extLst>
          </p:cNvPr>
          <p:cNvSpPr txBox="1"/>
          <p:nvPr/>
        </p:nvSpPr>
        <p:spPr>
          <a:xfrm>
            <a:off x="283264" y="2570624"/>
            <a:ext cx="143194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i="1" dirty="0">
                <a:solidFill>
                  <a:schemeClr val="accent1">
                    <a:lumMod val="75000"/>
                  </a:schemeClr>
                </a:solidFill>
              </a:rPr>
              <a:t>Supervisory role of Goal Chairs</a:t>
            </a:r>
            <a:endParaRPr lang="en-GB" sz="10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4D25DD1-E8D8-4A3C-D117-4CF338A26C81}"/>
              </a:ext>
            </a:extLst>
          </p:cNvPr>
          <p:cNvSpPr txBox="1"/>
          <p:nvPr/>
        </p:nvSpPr>
        <p:spPr>
          <a:xfrm>
            <a:off x="3047071" y="1997839"/>
            <a:ext cx="6094140" cy="29546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/>
              <a:t>	</a:t>
            </a:r>
            <a:r>
              <a:rPr lang="en-GB" sz="2400" b="1" i="1" dirty="0"/>
              <a:t>Supervisory role of Goal Chairs</a:t>
            </a:r>
          </a:p>
          <a:p>
            <a:r>
              <a:rPr lang="en-GB" sz="2400" dirty="0"/>
              <a:t>	</a:t>
            </a:r>
          </a:p>
          <a:p>
            <a:r>
              <a:rPr lang="en-GB" sz="2400" dirty="0"/>
              <a:t>Goal Chairs must give assurance at the final pronouncement stage that,</a:t>
            </a:r>
          </a:p>
          <a:p>
            <a:endParaRPr lang="en-GB" sz="2400" dirty="0"/>
          </a:p>
          <a:p>
            <a:r>
              <a:rPr lang="en-GB" sz="2400" i="1" dirty="0"/>
              <a:t>“… on a project-by-project basis, … due       process has been followed in all respects”.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99005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3000">
              <a:schemeClr val="accent2">
                <a:lumMod val="20000"/>
                <a:lumOff val="8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5D3D42C7-6498-4AF6-8244-DEDD7D3935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9002" y="234820"/>
            <a:ext cx="2729922" cy="841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F6DF59E-9F9C-6EBB-1DB0-E61B86CCF2CE}"/>
              </a:ext>
            </a:extLst>
          </p:cNvPr>
          <p:cNvSpPr txBox="1"/>
          <p:nvPr/>
        </p:nvSpPr>
        <p:spPr>
          <a:xfrm>
            <a:off x="4158574" y="234820"/>
            <a:ext cx="320123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i="1" dirty="0">
                <a:latin typeface="+mj-lt"/>
              </a:rPr>
              <a:t>Revision of due process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E00212C-B14F-20C6-526B-3478D6A959B6}"/>
              </a:ext>
            </a:extLst>
          </p:cNvPr>
          <p:cNvSpPr txBox="1"/>
          <p:nvPr/>
        </p:nvSpPr>
        <p:spPr>
          <a:xfrm>
            <a:off x="245241" y="1656224"/>
            <a:ext cx="2040759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i="1" dirty="0">
                <a:solidFill>
                  <a:schemeClr val="accent1">
                    <a:lumMod val="75000"/>
                  </a:schemeClr>
                </a:solidFill>
              </a:rPr>
              <a:t>Conclusions are drawn by FIPP as a basis for approval of the endorsement version </a:t>
            </a:r>
            <a:endParaRPr lang="en-GB" sz="10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4D25DD1-E8D8-4A3C-D117-4CF338A26C81}"/>
              </a:ext>
            </a:extLst>
          </p:cNvPr>
          <p:cNvSpPr txBox="1"/>
          <p:nvPr/>
        </p:nvSpPr>
        <p:spPr>
          <a:xfrm>
            <a:off x="2609850" y="921514"/>
            <a:ext cx="8820150" cy="59708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400" b="1" i="1" dirty="0"/>
              <a:t>Basis for Conclusions</a:t>
            </a:r>
            <a:r>
              <a:rPr lang="en-GB" sz="2400" dirty="0"/>
              <a:t>	</a:t>
            </a:r>
          </a:p>
          <a:p>
            <a:pPr algn="ctr"/>
            <a:endParaRPr lang="en-GB" sz="24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dirty="0"/>
              <a:t>Recap the factors considered during the development of the exposure draft,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dirty="0"/>
              <a:t>Explain the objectives of the new or revised standard,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dirty="0"/>
              <a:t>Explain the implications of the standard,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dirty="0"/>
              <a:t>Identify which sections have not been fully reviewed and the extent to which they have been updated,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dirty="0"/>
              <a:t>Enumerate FIPP’s viewpoints on the changes,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dirty="0"/>
              <a:t>Summarise the significant departures that are made from other IFPP pronouncements and the reasons for such departures.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GB" sz="2400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GB" sz="2400" dirty="0"/>
          </a:p>
          <a:p>
            <a:r>
              <a:rPr lang="en-GB" sz="1400" i="1" dirty="0"/>
              <a:t>cf. Practices by the International Integrated Reporting Council (IIRC), IFAC, et al.</a:t>
            </a:r>
          </a:p>
          <a:p>
            <a:endParaRPr lang="en-GB" sz="24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944115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3000">
              <a:schemeClr val="accent2">
                <a:lumMod val="20000"/>
                <a:lumOff val="8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5D3D42C7-6498-4AF6-8244-DEDD7D3935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9002" y="234820"/>
            <a:ext cx="2729922" cy="841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F6DF59E-9F9C-6EBB-1DB0-E61B86CCF2CE}"/>
              </a:ext>
            </a:extLst>
          </p:cNvPr>
          <p:cNvSpPr txBox="1"/>
          <p:nvPr/>
        </p:nvSpPr>
        <p:spPr>
          <a:xfrm>
            <a:off x="4158574" y="234820"/>
            <a:ext cx="320123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i="1" dirty="0">
                <a:latin typeface="+mj-lt"/>
              </a:rPr>
              <a:t>Revision of due process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E00212C-B14F-20C6-526B-3478D6A959B6}"/>
              </a:ext>
            </a:extLst>
          </p:cNvPr>
          <p:cNvSpPr txBox="1"/>
          <p:nvPr/>
        </p:nvSpPr>
        <p:spPr>
          <a:xfrm>
            <a:off x="283264" y="2570624"/>
            <a:ext cx="185986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i="1" dirty="0">
                <a:solidFill>
                  <a:schemeClr val="accent1">
                    <a:lumMod val="75000"/>
                  </a:schemeClr>
                </a:solidFill>
              </a:rPr>
              <a:t>Translating the pronouncements</a:t>
            </a:r>
            <a:endParaRPr lang="en-GB" sz="10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4D25DD1-E8D8-4A3C-D117-4CF338A26C81}"/>
              </a:ext>
            </a:extLst>
          </p:cNvPr>
          <p:cNvSpPr txBox="1"/>
          <p:nvPr/>
        </p:nvSpPr>
        <p:spPr>
          <a:xfrm>
            <a:off x="3047071" y="1997839"/>
            <a:ext cx="7706654" cy="22159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Essential to the image of INTOSAI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Aids implementation</a:t>
            </a:r>
          </a:p>
          <a:p>
            <a:endParaRPr lang="en-GB" sz="2400" dirty="0"/>
          </a:p>
          <a:p>
            <a:r>
              <a:rPr lang="en-GB" sz="2400" dirty="0"/>
              <a:t>Current practice: translations are made after approval by FIPP … but this is not without its problems.	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3473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26610</TotalTime>
  <Words>998</Words>
  <Application>Microsoft Office PowerPoint</Application>
  <PresentationFormat>Widescreen</PresentationFormat>
  <Paragraphs>176</Paragraphs>
  <Slides>20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Aptos Display</vt:lpstr>
      <vt:lpstr>Arial</vt:lpstr>
      <vt:lpstr>Brush Script MT</vt:lpstr>
      <vt:lpstr>Calibri</vt:lpstr>
      <vt:lpstr>Calibri Light</vt:lpstr>
      <vt:lpstr>Symbol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PSC</dc:creator>
  <cp:lastModifiedBy>Mahin FitzPatrick (OCAG)</cp:lastModifiedBy>
  <cp:revision>37</cp:revision>
  <dcterms:created xsi:type="dcterms:W3CDTF">2024-02-16T09:12:47Z</dcterms:created>
  <dcterms:modified xsi:type="dcterms:W3CDTF">2025-04-25T14:27:24Z</dcterms:modified>
</cp:coreProperties>
</file>