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 id="2147483692" r:id="rId5"/>
  </p:sldMasterIdLst>
  <p:notesMasterIdLst>
    <p:notesMasterId r:id="rId19"/>
  </p:notesMasterIdLst>
  <p:handoutMasterIdLst>
    <p:handoutMasterId r:id="rId20"/>
  </p:handoutMasterIdLst>
  <p:sldIdLst>
    <p:sldId id="319" r:id="rId6"/>
    <p:sldId id="337" r:id="rId7"/>
    <p:sldId id="341" r:id="rId8"/>
    <p:sldId id="338" r:id="rId9"/>
    <p:sldId id="335" r:id="rId10"/>
    <p:sldId id="340" r:id="rId11"/>
    <p:sldId id="346" r:id="rId12"/>
    <p:sldId id="342" r:id="rId13"/>
    <p:sldId id="336" r:id="rId14"/>
    <p:sldId id="343" r:id="rId15"/>
    <p:sldId id="345" r:id="rId16"/>
    <p:sldId id="350" r:id="rId17"/>
    <p:sldId id="329" r:id="rId18"/>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2D"/>
    <a:srgbClr val="D7D854"/>
    <a:srgbClr val="425563"/>
    <a:srgbClr val="425F63"/>
    <a:srgbClr val="1FBD86"/>
    <a:srgbClr val="A3A325"/>
    <a:srgbClr val="5F8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173" autoAdjust="0"/>
  </p:normalViewPr>
  <p:slideViewPr>
    <p:cSldViewPr snapToGrid="0">
      <p:cViewPr varScale="1">
        <p:scale>
          <a:sx n="115" d="100"/>
          <a:sy n="115" d="100"/>
        </p:scale>
        <p:origin x="3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09D9B7-46BB-7BB1-C09E-4242B348D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21AC60EE-14DE-9BC9-F250-4571673ACB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9BBF2-E418-45D2-AF60-A71EBF21404B}" type="datetimeFigureOut">
              <a:rPr lang="ro-RO" smtClean="0"/>
              <a:t>25.04.2025</a:t>
            </a:fld>
            <a:endParaRPr lang="ro-RO"/>
          </a:p>
        </p:txBody>
      </p:sp>
      <p:sp>
        <p:nvSpPr>
          <p:cNvPr id="4" name="Footer Placeholder 3">
            <a:extLst>
              <a:ext uri="{FF2B5EF4-FFF2-40B4-BE49-F238E27FC236}">
                <a16:creationId xmlns:a16="http://schemas.microsoft.com/office/drawing/2014/main" id="{338D8345-A5A4-04DD-D59C-957CABABD1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34C1ABCA-49A5-10D5-DED4-526ACD0AA1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267313-4933-4B93-B96B-97FB502D428E}" type="slidenum">
              <a:rPr lang="ro-RO" smtClean="0"/>
              <a:t>‹#›</a:t>
            </a:fld>
            <a:endParaRPr lang="ro-RO"/>
          </a:p>
        </p:txBody>
      </p:sp>
    </p:spTree>
    <p:extLst>
      <p:ext uri="{BB962C8B-B14F-4D97-AF65-F5344CB8AC3E}">
        <p14:creationId xmlns:p14="http://schemas.microsoft.com/office/powerpoint/2010/main" val="61681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DB23B-B1E9-4473-B1CD-40859752EB4B}"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CE560-F9CD-4DE0-8867-46341849CC1D}" type="slidenum">
              <a:rPr lang="en-US" smtClean="0"/>
              <a:t>‹#›</a:t>
            </a:fld>
            <a:endParaRPr lang="en-US"/>
          </a:p>
        </p:txBody>
      </p:sp>
    </p:spTree>
    <p:extLst>
      <p:ext uri="{BB962C8B-B14F-4D97-AF65-F5344CB8AC3E}">
        <p14:creationId xmlns:p14="http://schemas.microsoft.com/office/powerpoint/2010/main" val="243114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CE560-F9CD-4DE0-8867-46341849CC1D}" type="slidenum">
              <a:rPr lang="en-US" smtClean="0"/>
              <a:t>2</a:t>
            </a:fld>
            <a:endParaRPr lang="en-US"/>
          </a:p>
        </p:txBody>
      </p:sp>
    </p:spTree>
    <p:extLst>
      <p:ext uri="{BB962C8B-B14F-4D97-AF65-F5344CB8AC3E}">
        <p14:creationId xmlns:p14="http://schemas.microsoft.com/office/powerpoint/2010/main" val="403853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0"/>
              </a:spcBef>
              <a:spcAft>
                <a:spcPts val="0"/>
              </a:spcAft>
              <a:tabLst>
                <a:tab pos="90170" algn="l"/>
                <a:tab pos="180340" algn="l"/>
              </a:tabLst>
            </a:pPr>
            <a:r>
              <a:rPr lang="en" sz="1200" dirty="0">
                <a:latin typeface="Verdana" panose="020B0604030504040204" pitchFamily="34" charset="0"/>
                <a:ea typeface="Calibri" panose="020F0502020204030204" pitchFamily="34" charset="0"/>
                <a:cs typeface="Arial" panose="020B0604020202020204" pitchFamily="34" charset="0"/>
              </a:rPr>
              <a:t>The planning and execution of the audit were carried out during the period </a:t>
            </a:r>
            <a:r>
              <a:rPr lang="en" sz="1200" b="1" dirty="0">
                <a:latin typeface="Verdana" panose="020B0604030504040204" pitchFamily="34" charset="0"/>
                <a:ea typeface="Calibri" panose="020F0502020204030204" pitchFamily="34" charset="0"/>
                <a:cs typeface="Arial" panose="020B0604020202020204" pitchFamily="34" charset="0"/>
              </a:rPr>
              <a:t>April-November 2024 </a:t>
            </a:r>
            <a:r>
              <a:rPr lang="en" sz="1200" dirty="0">
                <a:latin typeface="Verdana" panose="020B0604030504040204" pitchFamily="34" charset="0"/>
                <a:ea typeface="Calibri" panose="020F0502020204030204" pitchFamily="34" charset="0"/>
                <a:cs typeface="Arial" panose="020B0604020202020204" pitchFamily="34" charset="0"/>
              </a:rPr>
              <a:t>, in accordance with the audit objectives, in order to obtain sufficient and appropriate evidence to provide a reasonable basis for </a:t>
            </a:r>
            <a:r>
              <a:rPr lang="en" sz="1200" b="1" dirty="0">
                <a:latin typeface="Verdana" panose="020B0604030504040204" pitchFamily="34" charset="0"/>
                <a:ea typeface="Calibri" panose="020F0502020204030204" pitchFamily="34" charset="0"/>
                <a:cs typeface="Arial" panose="020B0604020202020204" pitchFamily="34" charset="0"/>
              </a:rPr>
              <a:t>findings and conclusions </a:t>
            </a:r>
            <a:r>
              <a:rPr lang="en" sz="1200" dirty="0">
                <a:latin typeface="Verdana" panose="020B0604030504040204" pitchFamily="34" charset="0"/>
                <a:ea typeface="Calibri" panose="020F0502020204030204" pitchFamily="34" charset="0"/>
                <a:cs typeface="Arial" panose="020B0604020202020204" pitchFamily="34" charset="0"/>
              </a:rPr>
              <a:t>.</a:t>
            </a:r>
          </a:p>
          <a:p>
            <a:pPr algn="just">
              <a:lnSpc>
                <a:spcPct val="115000"/>
              </a:lnSpc>
              <a:spcBef>
                <a:spcPts val="600"/>
              </a:spcBef>
              <a:spcAft>
                <a:spcPts val="0"/>
              </a:spcAft>
              <a:tabLst>
                <a:tab pos="90170" algn="l"/>
                <a:tab pos="180340" algn="l"/>
              </a:tabLst>
            </a:pPr>
            <a:r>
              <a:rPr lang="en" sz="1200" dirty="0">
                <a:latin typeface="Verdana" panose="020B0604030504040204" pitchFamily="34" charset="0"/>
                <a:ea typeface="Calibri" panose="020F0502020204030204" pitchFamily="34" charset="0"/>
                <a:cs typeface="Arial" panose="020B0604020202020204" pitchFamily="34" charset="0"/>
              </a:rPr>
              <a:t>The audit methodology used was in accordance with </a:t>
            </a:r>
            <a:r>
              <a:rPr lang="en" sz="1200" dirty="0">
                <a:solidFill>
                  <a:srgbClr val="000000"/>
                </a:solidFill>
                <a:latin typeface="Verdana" panose="020B0604030504040204" pitchFamily="34" charset="0"/>
                <a:ea typeface="Calibri" panose="020F0502020204030204" pitchFamily="34" charset="0"/>
                <a:cs typeface="Arial" panose="020B0604020202020204" pitchFamily="34" charset="0"/>
              </a:rPr>
              <a:t>the International Standards of Supreme Audit Institutions </a:t>
            </a:r>
            <a:r>
              <a:rPr lang="en" sz="1200" dirty="0">
                <a:latin typeface="Verdana" panose="020B0604030504040204" pitchFamily="34" charset="0"/>
                <a:ea typeface="Calibri" panose="020F0502020204030204" pitchFamily="34" charset="0"/>
                <a:cs typeface="Arial" panose="020B0604020202020204" pitchFamily="34" charset="0"/>
              </a:rPr>
              <a:t>and its own regulations.</a:t>
            </a:r>
            <a:endParaRPr lang="en-US" sz="1200" b="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0"/>
              </a:spcAft>
              <a:tabLst>
                <a:tab pos="90170" algn="l"/>
                <a:tab pos="180340" algn="l"/>
              </a:tabLst>
            </a:pPr>
            <a:r>
              <a:rPr lang="en" sz="1800" b="1" dirty="0">
                <a:solidFill>
                  <a:srgbClr val="1FBD86"/>
                </a:solidFill>
                <a:effectLst/>
                <a:latin typeface="Verdana" panose="020B0604030504040204" pitchFamily="34" charset="0"/>
                <a:ea typeface="Times New Roman" panose="02020603050405020304" pitchFamily="18" charset="0"/>
              </a:rPr>
              <a:t>Interviews</a:t>
            </a:r>
            <a:r>
              <a:rPr lang="en" sz="1800" dirty="0">
                <a:solidFill>
                  <a:srgbClr val="1FBD86"/>
                </a:solidFill>
                <a:effectLst/>
                <a:latin typeface="Verdana" panose="020B0604030504040204" pitchFamily="34" charset="0"/>
                <a:ea typeface="Times New Roman" panose="02020603050405020304" pitchFamily="18" charset="0"/>
              </a:rPr>
              <a:t> - </a:t>
            </a:r>
            <a:r>
              <a:rPr lang="en" sz="1800" b="1" dirty="0">
                <a:solidFill>
                  <a:srgbClr val="1FBD86"/>
                </a:solidFill>
                <a:effectLst/>
                <a:latin typeface="Verdana" panose="020B0604030504040204" pitchFamily="34" charset="0"/>
                <a:ea typeface="Times New Roman" panose="02020603050405020304" pitchFamily="18" charset="0"/>
              </a:rPr>
              <a:t>testimonial evidence: </a:t>
            </a:r>
            <a:r>
              <a:rPr lang="en" sz="1800" dirty="0">
                <a:solidFill>
                  <a:srgbClr val="000000"/>
                </a:solidFill>
                <a:effectLst/>
                <a:latin typeface="Verdana" panose="020B0604030504040204" pitchFamily="34" charset="0"/>
                <a:ea typeface="Times New Roman" panose="02020603050405020304" pitchFamily="18" charset="0"/>
              </a:rPr>
              <a:t>( </a:t>
            </a:r>
            <a:r>
              <a:rPr lang="en" sz="1800" i="1" dirty="0">
                <a:solidFill>
                  <a:srgbClr val="000000"/>
                </a:solidFill>
                <a:effectLst/>
                <a:latin typeface="Verdana" panose="020B0604030504040204" pitchFamily="34" charset="0"/>
                <a:ea typeface="Times New Roman" panose="02020603050405020304" pitchFamily="18" charset="0"/>
              </a:rPr>
              <a:t>structured, </a:t>
            </a:r>
            <a:r>
              <a:rPr lang="en" sz="1800" i="1" dirty="0" err="1">
                <a:solidFill>
                  <a:srgbClr val="000000"/>
                </a:solidFill>
                <a:effectLst/>
                <a:latin typeface="Verdana" panose="020B0604030504040204" pitchFamily="34" charset="0"/>
                <a:ea typeface="Times New Roman" panose="02020603050405020304" pitchFamily="18" charset="0"/>
              </a:rPr>
              <a:t>semi-structured </a:t>
            </a:r>
            <a:r>
              <a:rPr lang="en" sz="1800" i="1" dirty="0">
                <a:solidFill>
                  <a:srgbClr val="000000"/>
                </a:solidFill>
                <a:effectLst/>
                <a:latin typeface="Verdana" panose="020B0604030504040204" pitchFamily="34" charset="0"/>
                <a:ea typeface="Times New Roman" panose="02020603050405020304" pitchFamily="18" charset="0"/>
              </a:rPr>
              <a:t>and unstructured) </a:t>
            </a:r>
            <a:r>
              <a:rPr lang="en" sz="1800" dirty="0">
                <a:solidFill>
                  <a:srgbClr val="000000"/>
                </a:solidFill>
                <a:effectLst/>
                <a:latin typeface="Verdana" panose="020B0604030504040204" pitchFamily="34" charset="0"/>
                <a:ea typeface="Times New Roman" panose="02020603050405020304" pitchFamily="18" charset="0"/>
              </a:rPr>
              <a:t>- focus group, minutes, interview memorandum, shelter status, route sheet, case studies</a:t>
            </a:r>
            <a:endParaRPr lang="en-US" sz="1800" b="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0"/>
              </a:spcAft>
              <a:tabLst>
                <a:tab pos="90170" algn="l"/>
                <a:tab pos="180340" algn="l"/>
              </a:tabLst>
            </a:pPr>
            <a:r>
              <a:rPr lang="en" sz="1800" b="1" dirty="0">
                <a:solidFill>
                  <a:srgbClr val="1FBD86"/>
                </a:solidFill>
                <a:effectLst/>
                <a:latin typeface="Verdana" panose="020B0604030504040204" pitchFamily="34" charset="0"/>
                <a:ea typeface="Times New Roman" panose="02020603050405020304" pitchFamily="18" charset="0"/>
              </a:rPr>
              <a:t>Document collection - documentary evidence: </a:t>
            </a:r>
            <a:r>
              <a:rPr lang="en" sz="1800" dirty="0">
                <a:solidFill>
                  <a:srgbClr val="000000"/>
                </a:solidFill>
                <a:effectLst/>
                <a:latin typeface="Verdana" panose="020B0604030504040204" pitchFamily="34" charset="0"/>
                <a:ea typeface="Times New Roman" panose="02020603050405020304" pitchFamily="18" charset="0"/>
              </a:rPr>
              <a:t>documents, records, internal regulations, entity websites</a:t>
            </a:r>
            <a:endParaRPr lang="ro-RO" sz="1800" b="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0"/>
              </a:spcAft>
              <a:tabLst>
                <a:tab pos="90170" algn="l"/>
                <a:tab pos="180340" algn="l"/>
              </a:tabLst>
            </a:pPr>
            <a:r>
              <a:rPr lang="en" sz="1800" b="1" dirty="0">
                <a:solidFill>
                  <a:srgbClr val="1FBD86"/>
                </a:solidFill>
                <a:effectLst/>
                <a:latin typeface="Verdana" panose="020B0604030504040204" pitchFamily="34" charset="0"/>
                <a:ea typeface="Times New Roman" panose="02020603050405020304" pitchFamily="18" charset="0"/>
              </a:rPr>
              <a:t>questionnaires</a:t>
            </a:r>
            <a:r>
              <a:rPr lang="en" sz="1800" dirty="0">
                <a:solidFill>
                  <a:srgbClr val="000000"/>
                </a:solidFill>
                <a:effectLst/>
                <a:latin typeface="Verdana" panose="020B0604030504040204" pitchFamily="34" charset="0"/>
                <a:ea typeface="Times New Roman" panose="02020603050405020304" pitchFamily="18" charset="0"/>
              </a:rPr>
              <a:t> </a:t>
            </a:r>
            <a:r>
              <a:rPr lang="en" sz="1800" b="1" dirty="0">
                <a:solidFill>
                  <a:srgbClr val="1FBD86"/>
                </a:solidFill>
                <a:effectLst/>
                <a:latin typeface="Verdana" panose="020B0604030504040204" pitchFamily="34" charset="0"/>
                <a:ea typeface="Times New Roman" panose="02020603050405020304" pitchFamily="18" charset="0"/>
              </a:rPr>
              <a:t>entities surveyed </a:t>
            </a:r>
            <a:r>
              <a:rPr lang="en" sz="1800" dirty="0">
                <a:solidFill>
                  <a:srgbClr val="000000"/>
                </a:solidFill>
                <a:effectLst/>
                <a:latin typeface="Verdana" panose="020B0604030504040204" pitchFamily="34" charset="0"/>
                <a:ea typeface="Times New Roman" panose="02020603050405020304" pitchFamily="18" charset="0"/>
              </a:rPr>
              <a:t>: DSU, DGPC, IGSU, DGRIP, prefects, mayors of county capital municipalities, UTCB, DDI, ATM</a:t>
            </a:r>
            <a:endParaRPr lang="ro-RO" sz="1800" b="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0"/>
              </a:spcAft>
              <a:tabLst>
                <a:tab pos="90170" algn="l"/>
                <a:tab pos="180340" algn="l"/>
              </a:tabLst>
            </a:pPr>
            <a:r>
              <a:rPr lang="en" sz="1800" b="1" dirty="0">
                <a:solidFill>
                  <a:srgbClr val="1FBD86"/>
                </a:solidFill>
                <a:effectLst/>
                <a:latin typeface="Verdana" panose="020B0604030504040204" pitchFamily="34" charset="0"/>
                <a:ea typeface="Times New Roman" panose="02020603050405020304" pitchFamily="18" charset="0"/>
              </a:rPr>
              <a:t>Direct observation </a:t>
            </a:r>
            <a:r>
              <a:rPr lang="en" sz="1800" b="1" dirty="0">
                <a:solidFill>
                  <a:srgbClr val="1FBD86"/>
                </a:solidFill>
                <a:effectLst/>
                <a:latin typeface="Verdana" panose="020B0604030504040204" pitchFamily="34" charset="0"/>
                <a:ea typeface="Times New Roman" panose="02020603050405020304" pitchFamily="18" charset="0"/>
                <a:cs typeface="Times New Roman" panose="02020603050405020304" pitchFamily="18" charset="0"/>
              </a:rPr>
              <a:t>visits </a:t>
            </a:r>
            <a:r>
              <a:rPr lang="en"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carried out at 113 public and private shelters and 25 command points in the municipalities of Bucharest, Iași, Vaslui, Buzău, Galați, Constanța, Sibiu, Brașov, Ploiești, Cluj Napoca, Oradea, Timișoara, Arad and Craiova, selected according to urban agglomeration, number and capacity of civil protection shelters, their operational status, specifics of the area, level of implementation of HCJSU, good practice.</a:t>
            </a:r>
            <a:endParaRPr lang="en-US" sz="1800" dirty="0">
              <a:effectLst/>
              <a:latin typeface="Verdana" panose="020B060403050404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 sz="1800" dirty="0">
                <a:effectLst/>
                <a:latin typeface="Verdana" panose="020B0604030504040204" pitchFamily="34" charset="0"/>
                <a:ea typeface="Calibri" panose="020F0502020204030204" pitchFamily="34" charset="0"/>
                <a:cs typeface="Arial" panose="020B0604020202020204" pitchFamily="34" charset="0"/>
              </a:rPr>
              <a:t> </a:t>
            </a:r>
            <a:endParaRPr lang="en-US" sz="1800" dirty="0">
              <a:effectLst/>
              <a:latin typeface="Verdana" panose="020B060403050404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43CE560-F9CD-4DE0-8867-46341849CC1D}" type="slidenum">
              <a:rPr lang="en-US" smtClean="0"/>
              <a:t>3</a:t>
            </a:fld>
            <a:endParaRPr lang="en-US"/>
          </a:p>
        </p:txBody>
      </p:sp>
    </p:spTree>
    <p:extLst>
      <p:ext uri="{BB962C8B-B14F-4D97-AF65-F5344CB8AC3E}">
        <p14:creationId xmlns:p14="http://schemas.microsoft.com/office/powerpoint/2010/main" val="169642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CE560-F9CD-4DE0-8867-46341849CC1D}" type="slidenum">
              <a:rPr lang="en-US" smtClean="0"/>
              <a:t>4</a:t>
            </a:fld>
            <a:endParaRPr lang="en-US"/>
          </a:p>
        </p:txBody>
      </p:sp>
    </p:spTree>
    <p:extLst>
      <p:ext uri="{BB962C8B-B14F-4D97-AF65-F5344CB8AC3E}">
        <p14:creationId xmlns:p14="http://schemas.microsoft.com/office/powerpoint/2010/main" val="282828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0"/>
              </a:spcBef>
              <a:spcAft>
                <a:spcPts val="0"/>
              </a:spcAft>
              <a:tabLst>
                <a:tab pos="180340" algn="l"/>
                <a:tab pos="450215" algn="l"/>
              </a:tabLst>
            </a:pPr>
            <a:r>
              <a:rPr lang="en" sz="1200" b="1" dirty="0">
                <a:latin typeface="Verdana" panose="020B0604030504040204" pitchFamily="34" charset="0"/>
                <a:ea typeface="Times New Roman" panose="02020603050405020304" pitchFamily="18" charset="0"/>
                <a:cs typeface="Times New Roman" panose="02020603050405020304" pitchFamily="18" charset="0"/>
              </a:rPr>
              <a:t>Shelter </a:t>
            </a:r>
            <a:r>
              <a:rPr lang="en" sz="1200" dirty="0">
                <a:latin typeface="Verdana" panose="020B0604030504040204" pitchFamily="34" charset="0"/>
                <a:ea typeface="Times New Roman" panose="02020603050405020304" pitchFamily="18" charset="0"/>
                <a:cs typeface="Times New Roman" panose="02020603050405020304" pitchFamily="18" charset="0"/>
              </a:rPr>
              <a:t>is one of the specific measures to protect the population, material goods, cultural and heritage values, during military hostilities and emergency situations, against their effects.</a:t>
            </a:r>
            <a:endParaRPr lang="ro-RO" sz="1200" dirty="0">
              <a:latin typeface="Verdana" panose="020B060403050404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0"/>
              </a:spcAft>
              <a:tabLst>
                <a:tab pos="450215" algn="l"/>
              </a:tabLst>
            </a:pPr>
            <a:r>
              <a:rPr lang="en" sz="1200" dirty="0">
                <a:latin typeface="Verdana" panose="020B0604030504040204" pitchFamily="34" charset="0"/>
                <a:ea typeface="Times New Roman" panose="02020603050405020304" pitchFamily="18" charset="0"/>
                <a:cs typeface="Times New Roman" panose="02020603050405020304" pitchFamily="18" charset="0"/>
              </a:rPr>
              <a:t>Regarding the terminology used, confusion is often created between the two concepts of " </a:t>
            </a:r>
            <a:r>
              <a:rPr lang="en" sz="1200" b="1" dirty="0">
                <a:latin typeface="Verdana" panose="020B0604030504040204" pitchFamily="34" charset="0"/>
                <a:ea typeface="Times New Roman" panose="02020603050405020304" pitchFamily="18" charset="0"/>
                <a:cs typeface="Times New Roman" panose="02020603050405020304" pitchFamily="18" charset="0"/>
              </a:rPr>
              <a:t>civil protection shelters </a:t>
            </a:r>
            <a:r>
              <a:rPr lang="en" sz="1200" dirty="0">
                <a:latin typeface="Verdana" panose="020B0604030504040204" pitchFamily="34" charset="0"/>
                <a:ea typeface="Times New Roman" panose="02020603050405020304" pitchFamily="18" charset="0"/>
                <a:cs typeface="Times New Roman" panose="02020603050405020304" pitchFamily="18" charset="0"/>
              </a:rPr>
              <a:t>" (local anti-aircraft defense - ALA ) and " </a:t>
            </a:r>
            <a:r>
              <a:rPr lang="en" sz="1200" b="1" dirty="0">
                <a:latin typeface="Verdana" panose="020B0604030504040204" pitchFamily="34" charset="0"/>
                <a:ea typeface="Times New Roman" panose="02020603050405020304" pitchFamily="18" charset="0"/>
                <a:cs typeface="Times New Roman" panose="02020603050405020304" pitchFamily="18" charset="0"/>
              </a:rPr>
              <a:t>nuclear shelters </a:t>
            </a:r>
            <a:r>
              <a:rPr lang="en" sz="1200" dirty="0">
                <a:latin typeface="Verdana" panose="020B0604030504040204" pitchFamily="34" charset="0"/>
                <a:ea typeface="Times New Roman" panose="02020603050405020304" pitchFamily="18" charset="0"/>
                <a:cs typeface="Times New Roman" panose="02020603050405020304" pitchFamily="18" charset="0"/>
              </a:rPr>
              <a:t>" (nuclear bunkers).</a:t>
            </a:r>
            <a:endParaRPr lang="ro-RO" sz="1200" dirty="0">
              <a:latin typeface="Verdana" panose="020B060403050404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43CE560-F9CD-4DE0-8867-46341849CC1D}" type="slidenum">
              <a:rPr lang="en-US" smtClean="0"/>
              <a:t>6</a:t>
            </a:fld>
            <a:endParaRPr lang="en-US"/>
          </a:p>
        </p:txBody>
      </p:sp>
    </p:spTree>
    <p:extLst>
      <p:ext uri="{BB962C8B-B14F-4D97-AF65-F5344CB8AC3E}">
        <p14:creationId xmlns:p14="http://schemas.microsoft.com/office/powerpoint/2010/main" val="149792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latin typeface="Verdana" panose="020B0604030504040204" pitchFamily="34" charset="0"/>
                <a:ea typeface="Verdana" panose="020B0604030504040204" pitchFamily="34" charset="0"/>
              </a:rPr>
              <a:t>.</a:t>
            </a:r>
          </a:p>
          <a:p>
            <a:endParaRPr lang="en-US" dirty="0"/>
          </a:p>
        </p:txBody>
      </p:sp>
      <p:sp>
        <p:nvSpPr>
          <p:cNvPr id="4" name="Slide Number Placeholder 3"/>
          <p:cNvSpPr>
            <a:spLocks noGrp="1"/>
          </p:cNvSpPr>
          <p:nvPr>
            <p:ph type="sldNum" sz="quarter" idx="5"/>
          </p:nvPr>
        </p:nvSpPr>
        <p:spPr/>
        <p:txBody>
          <a:bodyPr/>
          <a:lstStyle/>
          <a:p>
            <a:fld id="{343CE560-F9CD-4DE0-8867-46341849CC1D}" type="slidenum">
              <a:rPr lang="en-US" smtClean="0"/>
              <a:t>8</a:t>
            </a:fld>
            <a:endParaRPr lang="en-US"/>
          </a:p>
        </p:txBody>
      </p:sp>
    </p:spTree>
    <p:extLst>
      <p:ext uri="{BB962C8B-B14F-4D97-AF65-F5344CB8AC3E}">
        <p14:creationId xmlns:p14="http://schemas.microsoft.com/office/powerpoint/2010/main" val="330842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latin typeface="Verdana" panose="020B0604030504040204" pitchFamily="34" charset="0"/>
                <a:ea typeface="Verdana" panose="020B0604030504040204" pitchFamily="34" charset="0"/>
              </a:rPr>
              <a:t>Compared to the total resident population of </a:t>
            </a:r>
            <a:r>
              <a:rPr lang="en" sz="1200" b="1" dirty="0">
                <a:latin typeface="Verdana" panose="020B0604030504040204" pitchFamily="34" charset="0"/>
                <a:ea typeface="Verdana" panose="020B0604030504040204" pitchFamily="34" charset="0"/>
              </a:rPr>
              <a:t>19,053,815 people </a:t>
            </a:r>
            <a:r>
              <a:rPr lang="en" sz="1200" dirty="0">
                <a:latin typeface="Verdana" panose="020B0604030504040204" pitchFamily="34" charset="0"/>
                <a:ea typeface="Verdana" panose="020B0604030504040204" pitchFamily="34" charset="0"/>
              </a:rPr>
              <a:t>, the </a:t>
            </a:r>
            <a:r>
              <a:rPr lang="en" sz="1200" b="1" dirty="0">
                <a:latin typeface="Verdana" panose="020B0604030504040204" pitchFamily="34" charset="0"/>
                <a:ea typeface="Verdana" panose="020B0604030504040204" pitchFamily="34" charset="0"/>
              </a:rPr>
              <a:t>total </a:t>
            </a:r>
            <a:r>
              <a:rPr lang="en" sz="1200" dirty="0">
                <a:latin typeface="Verdana" panose="020B0604030504040204" pitchFamily="34" charset="0"/>
                <a:ea typeface="Verdana" panose="020B0604030504040204" pitchFamily="34" charset="0"/>
              </a:rPr>
              <a:t>shelter capacity at the national level increases from </a:t>
            </a:r>
            <a:r>
              <a:rPr lang="en" sz="1200" b="1" dirty="0">
                <a:latin typeface="Verdana" panose="020B0604030504040204" pitchFamily="34" charset="0"/>
                <a:ea typeface="Verdana" panose="020B0604030504040204" pitchFamily="34" charset="0"/>
              </a:rPr>
              <a:t>3.21% </a:t>
            </a:r>
            <a:r>
              <a:rPr lang="en" sz="1200" dirty="0">
                <a:latin typeface="Verdana" panose="020B0604030504040204" pitchFamily="34" charset="0"/>
                <a:ea typeface="Verdana" panose="020B0604030504040204" pitchFamily="34" charset="0"/>
              </a:rPr>
              <a:t>(611,922 people) to </a:t>
            </a:r>
            <a:r>
              <a:rPr lang="en" sz="1200" b="1" dirty="0">
                <a:latin typeface="Verdana" panose="020B0604030504040204" pitchFamily="34" charset="0"/>
                <a:ea typeface="Verdana" panose="020B0604030504040204" pitchFamily="34" charset="0"/>
              </a:rPr>
              <a:t>5.19% </a:t>
            </a:r>
            <a:r>
              <a:rPr lang="en" sz="1200" dirty="0">
                <a:latin typeface="Verdana" panose="020B0604030504040204" pitchFamily="34" charset="0"/>
                <a:ea typeface="Verdana" panose="020B0604030504040204" pitchFamily="34" charset="0"/>
              </a:rPr>
              <a:t>(989,507 people).</a:t>
            </a:r>
          </a:p>
          <a:p>
            <a:r>
              <a:rPr lang="en" sz="1200" dirty="0">
                <a:latin typeface="Verdana" panose="020B0604030504040204" pitchFamily="34" charset="0"/>
                <a:ea typeface="Verdana" panose="020B0604030504040204" pitchFamily="34" charset="0"/>
              </a:rPr>
              <a:t>For </a:t>
            </a:r>
            <a:r>
              <a:rPr lang="en" sz="1200" b="1" dirty="0">
                <a:latin typeface="Verdana" panose="020B0604030504040204" pitchFamily="34" charset="0"/>
                <a:ea typeface="Verdana" panose="020B0604030504040204" pitchFamily="34" charset="0"/>
              </a:rPr>
              <a:t>the municipality of Bucharest </a:t>
            </a:r>
            <a:r>
              <a:rPr lang="en" sz="1200" dirty="0">
                <a:latin typeface="Verdana" panose="020B0604030504040204" pitchFamily="34" charset="0"/>
                <a:ea typeface="Verdana" panose="020B0604030504040204" pitchFamily="34" charset="0"/>
              </a:rPr>
              <a:t>, the accommodation capacity calculated taking into account the accommodation capacity of </a:t>
            </a:r>
            <a:r>
              <a:rPr lang="en" sz="1200" b="1" dirty="0">
                <a:latin typeface="Verdana" panose="020B0604030504040204" pitchFamily="34" charset="0"/>
                <a:ea typeface="Verdana" panose="020B0604030504040204" pitchFamily="34" charset="0"/>
              </a:rPr>
              <a:t>the metro </a:t>
            </a:r>
            <a:r>
              <a:rPr lang="en" sz="1200" dirty="0">
                <a:latin typeface="Verdana" panose="020B0604030504040204" pitchFamily="34" charset="0"/>
                <a:ea typeface="Verdana" panose="020B0604030504040204" pitchFamily="34" charset="0"/>
              </a:rPr>
              <a:t>is </a:t>
            </a:r>
            <a:r>
              <a:rPr lang="en" sz="1200" b="1" dirty="0">
                <a:latin typeface="Verdana" panose="020B0604030504040204" pitchFamily="34" charset="0"/>
                <a:ea typeface="Verdana" panose="020B0604030504040204" pitchFamily="34" charset="0"/>
              </a:rPr>
              <a:t>392,684 people </a:t>
            </a:r>
            <a:r>
              <a:rPr lang="en" sz="1200" dirty="0">
                <a:latin typeface="Verdana" panose="020B0604030504040204" pitchFamily="34" charset="0"/>
                <a:ea typeface="Verdana" panose="020B0604030504040204" pitchFamily="34" charset="0"/>
              </a:rPr>
              <a:t>, respectively </a:t>
            </a:r>
            <a:r>
              <a:rPr lang="en" sz="1200" b="1" dirty="0">
                <a:latin typeface="Verdana" panose="020B0604030504040204" pitchFamily="34" charset="0"/>
                <a:ea typeface="Verdana" panose="020B0604030504040204" pitchFamily="34" charset="0"/>
              </a:rPr>
              <a:t>22.87%, </a:t>
            </a:r>
            <a:r>
              <a:rPr lang="en" sz="1200" dirty="0">
                <a:latin typeface="Verdana" panose="020B0604030504040204" pitchFamily="34" charset="0"/>
                <a:ea typeface="Verdana" panose="020B0604030504040204" pitchFamily="34" charset="0"/>
              </a:rPr>
              <a:t>compared to the resident population of </a:t>
            </a:r>
            <a:r>
              <a:rPr lang="en" sz="1200" b="1" dirty="0">
                <a:latin typeface="Verdana" panose="020B0604030504040204" pitchFamily="34" charset="0"/>
                <a:ea typeface="Verdana" panose="020B0604030504040204" pitchFamily="34" charset="0"/>
              </a:rPr>
              <a:t>1,716,961 people </a:t>
            </a:r>
            <a:r>
              <a:rPr lang="en" sz="1200" dirty="0">
                <a:latin typeface="Verdana" panose="020B0604030504040204" pitchFamily="34" charset="0"/>
                <a:ea typeface="Verdana" panose="020B0604030504040204" pitchFamily="34" charset="0"/>
              </a:rPr>
              <a:t>.</a:t>
            </a:r>
          </a:p>
          <a:p>
            <a:endParaRPr lang="en-US" dirty="0"/>
          </a:p>
        </p:txBody>
      </p:sp>
      <p:sp>
        <p:nvSpPr>
          <p:cNvPr id="4" name="Slide Number Placeholder 3"/>
          <p:cNvSpPr>
            <a:spLocks noGrp="1"/>
          </p:cNvSpPr>
          <p:nvPr>
            <p:ph type="sldNum" sz="quarter" idx="5"/>
          </p:nvPr>
        </p:nvSpPr>
        <p:spPr/>
        <p:txBody>
          <a:bodyPr/>
          <a:lstStyle/>
          <a:p>
            <a:fld id="{343CE560-F9CD-4DE0-8867-46341849CC1D}" type="slidenum">
              <a:rPr lang="en-US" smtClean="0"/>
              <a:t>12</a:t>
            </a:fld>
            <a:endParaRPr lang="en-US"/>
          </a:p>
        </p:txBody>
      </p:sp>
    </p:spTree>
    <p:extLst>
      <p:ext uri="{BB962C8B-B14F-4D97-AF65-F5344CB8AC3E}">
        <p14:creationId xmlns:p14="http://schemas.microsoft.com/office/powerpoint/2010/main" val="116425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CE560-F9CD-4DE0-8867-46341849CC1D}" type="slidenum">
              <a:rPr lang="en-US" smtClean="0"/>
              <a:t>13</a:t>
            </a:fld>
            <a:endParaRPr lang="en-US"/>
          </a:p>
        </p:txBody>
      </p:sp>
    </p:spTree>
    <p:extLst>
      <p:ext uri="{BB962C8B-B14F-4D97-AF65-F5344CB8AC3E}">
        <p14:creationId xmlns:p14="http://schemas.microsoft.com/office/powerpoint/2010/main" val="471900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blipFill dpi="0" rotWithShape="1">
          <a:blip r:embed="rId2">
            <a:lum/>
          </a:blip>
          <a:srcRect/>
          <a:stretch>
            <a:fillRect t="-76000" r="-1000" b="-7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92E160-ACB5-9478-8B52-FF88775E498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71301" y="2479018"/>
            <a:ext cx="2547133" cy="1899963"/>
          </a:xfrm>
          <a:prstGeom prst="rect">
            <a:avLst/>
          </a:prstGeom>
        </p:spPr>
      </p:pic>
      <p:grpSp>
        <p:nvGrpSpPr>
          <p:cNvPr id="8" name="Group 7">
            <a:extLst>
              <a:ext uri="{FF2B5EF4-FFF2-40B4-BE49-F238E27FC236}">
                <a16:creationId xmlns:a16="http://schemas.microsoft.com/office/drawing/2014/main" id="{0F201729-2E31-A849-2645-41FE92D5365A}"/>
              </a:ext>
            </a:extLst>
          </p:cNvPr>
          <p:cNvGrpSpPr/>
          <p:nvPr userDrawn="1"/>
        </p:nvGrpSpPr>
        <p:grpSpPr>
          <a:xfrm rot="5400000">
            <a:off x="5860344" y="3380249"/>
            <a:ext cx="0" cy="5369590"/>
            <a:chOff x="10740688" y="743375"/>
            <a:chExt cx="0" cy="5369590"/>
          </a:xfrm>
        </p:grpSpPr>
        <p:sp>
          <p:nvSpPr>
            <p:cNvPr id="9" name="Freeform 600">
              <a:extLst>
                <a:ext uri="{FF2B5EF4-FFF2-40B4-BE49-F238E27FC236}">
                  <a16:creationId xmlns:a16="http://schemas.microsoft.com/office/drawing/2014/main" id="{5948BE4E-56C4-BD67-B5E8-9055D12DC7DA}"/>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 name="Freeform 601">
              <a:extLst>
                <a:ext uri="{FF2B5EF4-FFF2-40B4-BE49-F238E27FC236}">
                  <a16:creationId xmlns:a16="http://schemas.microsoft.com/office/drawing/2014/main" id="{E7206CB6-53C4-F0CD-9CD7-A438EA4F5B6F}"/>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1" name="Freeform 602">
              <a:extLst>
                <a:ext uri="{FF2B5EF4-FFF2-40B4-BE49-F238E27FC236}">
                  <a16:creationId xmlns:a16="http://schemas.microsoft.com/office/drawing/2014/main" id="{FA493956-EA29-F908-9FC4-433690E2B65B}"/>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13" name="Text Placeholder 12">
            <a:extLst>
              <a:ext uri="{FF2B5EF4-FFF2-40B4-BE49-F238E27FC236}">
                <a16:creationId xmlns:a16="http://schemas.microsoft.com/office/drawing/2014/main" id="{58A5AACA-E525-B4DB-2C12-7BC4ED3EFB1A}"/>
              </a:ext>
            </a:extLst>
          </p:cNvPr>
          <p:cNvSpPr>
            <a:spLocks noGrp="1"/>
          </p:cNvSpPr>
          <p:nvPr>
            <p:ph type="body" sz="quarter" idx="10" hasCustomPrompt="1"/>
          </p:nvPr>
        </p:nvSpPr>
        <p:spPr>
          <a:xfrm>
            <a:off x="873566" y="3105859"/>
            <a:ext cx="6775121" cy="655257"/>
          </a:xfrm>
        </p:spPr>
        <p:txBody>
          <a:bodyPr/>
          <a:lstStyle>
            <a:lvl1pPr marL="0" indent="0">
              <a:buNone/>
              <a:defRPr lang="ro-RO" sz="4500" kern="1200" dirty="0" smtClean="0">
                <a:solidFill>
                  <a:schemeClr val="accent6">
                    <a:lumMod val="50000"/>
                  </a:schemeClr>
                </a:solidFill>
                <a:latin typeface="Verdana" panose="020B0604030504040204" pitchFamily="34" charset="0"/>
                <a:ea typeface="Verdana" panose="020B0604030504040204" pitchFamily="34" charset="0"/>
                <a:cs typeface="+mn-cs"/>
              </a:defRPr>
            </a:lvl1pPr>
          </a:lstStyle>
          <a:p>
            <a:pPr lvl="0"/>
            <a:r>
              <a:rPr lang="ro-RO" dirty="0"/>
              <a:t>Titlu prezentare</a:t>
            </a:r>
          </a:p>
        </p:txBody>
      </p:sp>
    </p:spTree>
    <p:extLst>
      <p:ext uri="{BB962C8B-B14F-4D97-AF65-F5344CB8AC3E}">
        <p14:creationId xmlns:p14="http://schemas.microsoft.com/office/powerpoint/2010/main" val="206082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77E6D7-94CE-8AF0-C12E-DD474C96D85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126" y="5582897"/>
            <a:ext cx="9144000" cy="104487"/>
          </a:xfrm>
          <a:prstGeom prst="rect">
            <a:avLst/>
          </a:prstGeom>
          <a:noFill/>
        </p:spPr>
      </p:pic>
      <p:pic>
        <p:nvPicPr>
          <p:cNvPr id="8" name="Picture 7">
            <a:extLst>
              <a:ext uri="{FF2B5EF4-FFF2-40B4-BE49-F238E27FC236}">
                <a16:creationId xmlns:a16="http://schemas.microsoft.com/office/drawing/2014/main" id="{1E2E9B2D-29FF-2F1F-D6E8-F2C6272CEC0B}"/>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9402126" y="4851377"/>
            <a:ext cx="1960880" cy="1463040"/>
          </a:xfrm>
          <a:prstGeom prst="rect">
            <a:avLst/>
          </a:prstGeom>
        </p:spPr>
      </p:pic>
      <p:sp>
        <p:nvSpPr>
          <p:cNvPr id="9" name="Rectangle: Diagonal Corners Rounded 8">
            <a:extLst>
              <a:ext uri="{FF2B5EF4-FFF2-40B4-BE49-F238E27FC236}">
                <a16:creationId xmlns:a16="http://schemas.microsoft.com/office/drawing/2014/main" id="{98C2ED5E-69E8-8DAB-1B19-8B9EF69A308D}"/>
              </a:ext>
            </a:extLst>
          </p:cNvPr>
          <p:cNvSpPr/>
          <p:nvPr userDrawn="1"/>
        </p:nvSpPr>
        <p:spPr>
          <a:xfrm>
            <a:off x="971550" y="1338886"/>
            <a:ext cx="5124450" cy="2699714"/>
          </a:xfrm>
          <a:prstGeom prst="round2DiagRect">
            <a:avLst/>
          </a:prstGeom>
          <a:solidFill>
            <a:srgbClr val="D7D854">
              <a:alpha val="80000"/>
            </a:srgbClr>
          </a:solidFill>
          <a:ln>
            <a:solidFill>
              <a:srgbClr val="D7D854">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Title 1">
            <a:extLst>
              <a:ext uri="{FF2B5EF4-FFF2-40B4-BE49-F238E27FC236}">
                <a16:creationId xmlns:a16="http://schemas.microsoft.com/office/drawing/2014/main" id="{6FCA021B-8656-4D96-6BAD-975555C39E19}"/>
              </a:ext>
            </a:extLst>
          </p:cNvPr>
          <p:cNvSpPr txBox="1">
            <a:spLocks/>
          </p:cNvSpPr>
          <p:nvPr userDrawn="1"/>
        </p:nvSpPr>
        <p:spPr>
          <a:xfrm>
            <a:off x="971550" y="2449298"/>
            <a:ext cx="4768047" cy="979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800" dirty="0">
                <a:solidFill>
                  <a:srgbClr val="425563"/>
                </a:solidFill>
                <a:latin typeface="Verdana" panose="020B0604030504040204" pitchFamily="34" charset="0"/>
                <a:ea typeface="Verdana" panose="020B0604030504040204" pitchFamily="34" charset="0"/>
              </a:rPr>
              <a:t>Titlu prezentare (v4)</a:t>
            </a:r>
          </a:p>
        </p:txBody>
      </p:sp>
    </p:spTree>
    <p:extLst>
      <p:ext uri="{BB962C8B-B14F-4D97-AF65-F5344CB8AC3E}">
        <p14:creationId xmlns:p14="http://schemas.microsoft.com/office/powerpoint/2010/main" val="364017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v1)">
    <p:bg>
      <p:bgPr>
        <a:solidFill>
          <a:srgbClr val="425F63"/>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F201729-2E31-A849-2645-41FE92D5365A}"/>
              </a:ext>
            </a:extLst>
          </p:cNvPr>
          <p:cNvGrpSpPr/>
          <p:nvPr userDrawn="1"/>
        </p:nvGrpSpPr>
        <p:grpSpPr>
          <a:xfrm rot="5400000">
            <a:off x="5860344" y="3380249"/>
            <a:ext cx="0" cy="5369590"/>
            <a:chOff x="10740688" y="743375"/>
            <a:chExt cx="0" cy="5369590"/>
          </a:xfrm>
        </p:grpSpPr>
        <p:sp>
          <p:nvSpPr>
            <p:cNvPr id="9" name="Freeform 600">
              <a:extLst>
                <a:ext uri="{FF2B5EF4-FFF2-40B4-BE49-F238E27FC236}">
                  <a16:creationId xmlns:a16="http://schemas.microsoft.com/office/drawing/2014/main" id="{5948BE4E-56C4-BD67-B5E8-9055D12DC7DA}"/>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 name="Freeform 601">
              <a:extLst>
                <a:ext uri="{FF2B5EF4-FFF2-40B4-BE49-F238E27FC236}">
                  <a16:creationId xmlns:a16="http://schemas.microsoft.com/office/drawing/2014/main" id="{E7206CB6-53C4-F0CD-9CD7-A438EA4F5B6F}"/>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chemeClr val="tx2">
                  <a:lumMod val="75000"/>
                </a:scheme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1" name="Freeform 602">
              <a:extLst>
                <a:ext uri="{FF2B5EF4-FFF2-40B4-BE49-F238E27FC236}">
                  <a16:creationId xmlns:a16="http://schemas.microsoft.com/office/drawing/2014/main" id="{FA493956-EA29-F908-9FC4-433690E2B65B}"/>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13" name="Text Placeholder 12">
            <a:extLst>
              <a:ext uri="{FF2B5EF4-FFF2-40B4-BE49-F238E27FC236}">
                <a16:creationId xmlns:a16="http://schemas.microsoft.com/office/drawing/2014/main" id="{58A5AACA-E525-B4DB-2C12-7BC4ED3EFB1A}"/>
              </a:ext>
            </a:extLst>
          </p:cNvPr>
          <p:cNvSpPr>
            <a:spLocks noGrp="1"/>
          </p:cNvSpPr>
          <p:nvPr>
            <p:ph type="body" sz="quarter" idx="10" hasCustomPrompt="1"/>
          </p:nvPr>
        </p:nvSpPr>
        <p:spPr>
          <a:xfrm>
            <a:off x="873566" y="3105859"/>
            <a:ext cx="6775121" cy="732896"/>
          </a:xfrm>
          <a:solidFill>
            <a:srgbClr val="425F63"/>
          </a:solidFill>
        </p:spPr>
        <p:txBody>
          <a:bodyPr/>
          <a:lstStyle>
            <a:lvl1pPr marL="0" indent="0">
              <a:buNone/>
              <a:defRPr lang="ro-RO" sz="4500" kern="1200" dirty="0" smtClean="0">
                <a:solidFill>
                  <a:schemeClr val="bg1"/>
                </a:solidFill>
                <a:latin typeface="Verdana" panose="020B0604030504040204" pitchFamily="34" charset="0"/>
                <a:ea typeface="Verdana" panose="020B0604030504040204" pitchFamily="34" charset="0"/>
                <a:cs typeface="+mn-cs"/>
              </a:defRPr>
            </a:lvl1pPr>
          </a:lstStyle>
          <a:p>
            <a:pPr lvl="0"/>
            <a:r>
              <a:rPr lang="ro-RO" dirty="0"/>
              <a:t>Titlu prezentare</a:t>
            </a:r>
          </a:p>
        </p:txBody>
      </p:sp>
      <p:pic>
        <p:nvPicPr>
          <p:cNvPr id="3" name="Picture 2">
            <a:extLst>
              <a:ext uri="{FF2B5EF4-FFF2-40B4-BE49-F238E27FC236}">
                <a16:creationId xmlns:a16="http://schemas.microsoft.com/office/drawing/2014/main" id="{FD736244-7BA4-0AF0-EDD9-8BEC25B77E0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9034" y="2478024"/>
            <a:ext cx="2549400" cy="1901952"/>
          </a:xfrm>
          <a:prstGeom prst="rect">
            <a:avLst/>
          </a:prstGeom>
        </p:spPr>
      </p:pic>
    </p:spTree>
    <p:extLst>
      <p:ext uri="{BB962C8B-B14F-4D97-AF65-F5344CB8AC3E}">
        <p14:creationId xmlns:p14="http://schemas.microsoft.com/office/powerpoint/2010/main" val="217380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52C36AF-EBE8-A53F-6BD1-B9B824FA08BF}"/>
              </a:ext>
            </a:extLst>
          </p:cNvPr>
          <p:cNvGrpSpPr/>
          <p:nvPr userDrawn="1"/>
        </p:nvGrpSpPr>
        <p:grpSpPr>
          <a:xfrm>
            <a:off x="10740688" y="743375"/>
            <a:ext cx="0" cy="5369590"/>
            <a:chOff x="10740688" y="743375"/>
            <a:chExt cx="0" cy="5369590"/>
          </a:xfrm>
        </p:grpSpPr>
        <p:sp>
          <p:nvSpPr>
            <p:cNvPr id="18" name="Freeform 600">
              <a:extLst>
                <a:ext uri="{FF2B5EF4-FFF2-40B4-BE49-F238E27FC236}">
                  <a16:creationId xmlns:a16="http://schemas.microsoft.com/office/drawing/2014/main" id="{211F104E-3DB1-04CB-6225-E3E121157AD1}"/>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9" name="Freeform 601">
              <a:extLst>
                <a:ext uri="{FF2B5EF4-FFF2-40B4-BE49-F238E27FC236}">
                  <a16:creationId xmlns:a16="http://schemas.microsoft.com/office/drawing/2014/main" id="{7B38B11C-F670-D5DE-BE3A-935E5DFDCC31}"/>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20" name="Freeform 602">
              <a:extLst>
                <a:ext uri="{FF2B5EF4-FFF2-40B4-BE49-F238E27FC236}">
                  <a16:creationId xmlns:a16="http://schemas.microsoft.com/office/drawing/2014/main" id="{7F2122E0-D2E1-6D73-F1B2-63DA135E9EEC}"/>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21" name="Freeform 604">
            <a:extLst>
              <a:ext uri="{FF2B5EF4-FFF2-40B4-BE49-F238E27FC236}">
                <a16:creationId xmlns:a16="http://schemas.microsoft.com/office/drawing/2014/main" id="{FBDAB6E8-D17B-C75F-8488-ACB53EE9604D}"/>
              </a:ext>
            </a:extLst>
          </p:cNvPr>
          <p:cNvSpPr/>
          <p:nvPr userDrawn="1"/>
        </p:nvSpPr>
        <p:spPr>
          <a:xfrm>
            <a:off x="4410397" y="3592817"/>
            <a:ext cx="3371207" cy="0"/>
          </a:xfrm>
          <a:custGeom>
            <a:avLst/>
            <a:gdLst/>
            <a:ahLst/>
            <a:cxnLst/>
            <a:rect l="0" t="0" r="0" b="0"/>
            <a:pathLst>
              <a:path w="2477681">
                <a:moveTo>
                  <a:pt x="0" y="0"/>
                </a:moveTo>
                <a:lnTo>
                  <a:pt x="2477681" y="0"/>
                </a:lnTo>
              </a:path>
            </a:pathLst>
          </a:custGeom>
          <a:noFill/>
          <a:ln w="11302" cap="rnd" cmpd="sng">
            <a:solidFill>
              <a:srgbClr val="475D70">
                <a:alpha val="50000"/>
              </a:srgbClr>
            </a:solidFill>
            <a:custDash>
              <a:ds d="0" sp="200224"/>
            </a:custDash>
            <a:round/>
          </a:ln>
        </p:spPr>
        <p:style>
          <a:lnRef idx="2">
            <a:schemeClr val="accent1">
              <a:shade val="50000"/>
            </a:schemeClr>
          </a:lnRef>
          <a:fillRef idx="1">
            <a:schemeClr val="accent1"/>
          </a:fillRef>
          <a:effectRef idx="0">
            <a:schemeClr val="accent1"/>
          </a:effectRef>
          <a:fontRef idx="minor">
            <a:schemeClr val="lt1"/>
          </a:fontRef>
        </p:style>
      </p:sp>
      <p:sp>
        <p:nvSpPr>
          <p:cNvPr id="22" name="Freeform 605">
            <a:extLst>
              <a:ext uri="{FF2B5EF4-FFF2-40B4-BE49-F238E27FC236}">
                <a16:creationId xmlns:a16="http://schemas.microsoft.com/office/drawing/2014/main" id="{33484F09-7E6B-C96E-61CC-1043354B9A44}"/>
              </a:ext>
            </a:extLst>
          </p:cNvPr>
          <p:cNvSpPr/>
          <p:nvPr userDrawn="1"/>
        </p:nvSpPr>
        <p:spPr>
          <a:xfrm>
            <a:off x="4369999" y="3414011"/>
            <a:ext cx="3417396" cy="0"/>
          </a:xfrm>
          <a:custGeom>
            <a:avLst/>
            <a:gdLst/>
            <a:ahLst/>
            <a:cxnLst/>
            <a:rect l="0" t="0" r="0" b="0"/>
            <a:pathLst>
              <a:path w="2511628">
                <a:moveTo>
                  <a:pt x="0" y="0"/>
                </a:moveTo>
                <a:lnTo>
                  <a:pt x="0" y="0"/>
                </a:lnTo>
                <a:moveTo>
                  <a:pt x="2511628" y="0"/>
                </a:moveTo>
                <a:lnTo>
                  <a:pt x="2511628" y="0"/>
                </a:lnTo>
              </a:path>
            </a:pathLst>
          </a:custGeom>
          <a:noFill/>
          <a:ln w="11302" cap="rnd" cmpd="sng">
            <a:solidFill>
              <a:srgbClr val="475D70">
                <a:alpha val="5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A0CA6B3C-9932-9DA1-BB89-6C0C9061D7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22434" y="1208404"/>
            <a:ext cx="2547133" cy="1899963"/>
          </a:xfrm>
          <a:prstGeom prst="rect">
            <a:avLst/>
          </a:prstGeom>
        </p:spPr>
      </p:pic>
      <p:pic>
        <p:nvPicPr>
          <p:cNvPr id="25" name="Picture 24">
            <a:extLst>
              <a:ext uri="{FF2B5EF4-FFF2-40B4-BE49-F238E27FC236}">
                <a16:creationId xmlns:a16="http://schemas.microsoft.com/office/drawing/2014/main" id="{6AB59246-8D42-2C18-46E7-7A5B252898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5" name="Text Placeholder 4">
            <a:extLst>
              <a:ext uri="{FF2B5EF4-FFF2-40B4-BE49-F238E27FC236}">
                <a16:creationId xmlns:a16="http://schemas.microsoft.com/office/drawing/2014/main" id="{EDCB982A-82C0-C326-EBA8-3258BB676113}"/>
              </a:ext>
            </a:extLst>
          </p:cNvPr>
          <p:cNvSpPr>
            <a:spLocks noGrp="1"/>
          </p:cNvSpPr>
          <p:nvPr>
            <p:ph type="body" sz="quarter" idx="10" hasCustomPrompt="1"/>
          </p:nvPr>
        </p:nvSpPr>
        <p:spPr>
          <a:xfrm>
            <a:off x="3235412" y="3908550"/>
            <a:ext cx="5721176" cy="815975"/>
          </a:xfrm>
        </p:spPr>
        <p:txBody>
          <a:bodyPr>
            <a:normAutofit/>
          </a:bodyPr>
          <a:lstStyle>
            <a:lvl1pPr marL="0" indent="0" algn="ctr">
              <a:buNone/>
              <a:defRPr lang="ro-RO" sz="4800" b="0" kern="1200" dirty="0">
                <a:solidFill>
                  <a:srgbClr val="3A546A"/>
                </a:solidFill>
                <a:latin typeface="Verdana" panose="020B0604030504040204" pitchFamily="34" charset="0"/>
                <a:ea typeface="Verdana" panose="020B0604030504040204" pitchFamily="34" charset="0"/>
                <a:cs typeface="+mn-cs"/>
              </a:defRPr>
            </a:lvl1pPr>
          </a:lstStyle>
          <a:p>
            <a:pPr lvl="0"/>
            <a:r>
              <a:rPr lang="ro-RO" dirty="0"/>
              <a:t>Titlu prezentare</a:t>
            </a:r>
          </a:p>
        </p:txBody>
      </p:sp>
    </p:spTree>
    <p:extLst>
      <p:ext uri="{BB962C8B-B14F-4D97-AF65-F5344CB8AC3E}">
        <p14:creationId xmlns:p14="http://schemas.microsoft.com/office/powerpoint/2010/main" val="317008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blipFill dpi="0" rotWithShape="1">
          <a:blip r:embed="rId2">
            <a:lum/>
          </a:blip>
          <a:srcRect/>
          <a:stretch>
            <a:fillRect t="-76000" r="-1000" b="-76000"/>
          </a:stretch>
        </a:blipFill>
        <a:effectLst/>
      </p:bgPr>
    </p:bg>
    <p:spTree>
      <p:nvGrpSpPr>
        <p:cNvPr id="1" name=""/>
        <p:cNvGrpSpPr/>
        <p:nvPr/>
      </p:nvGrpSpPr>
      <p:grpSpPr>
        <a:xfrm>
          <a:off x="0" y="0"/>
          <a:ext cx="0" cy="0"/>
          <a:chOff x="0" y="0"/>
          <a:chExt cx="0" cy="0"/>
        </a:xfrm>
      </p:grpSpPr>
      <p:pic>
        <p:nvPicPr>
          <p:cNvPr id="4" name="Picture 3" descr="A green and yellow background&#10;&#10;Description automatically generated">
            <a:extLst>
              <a:ext uri="{FF2B5EF4-FFF2-40B4-BE49-F238E27FC236}">
                <a16:creationId xmlns:a16="http://schemas.microsoft.com/office/drawing/2014/main" id="{9A35B42D-AD1A-0230-7FFA-058B0617CDD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777"/>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BCDDC1C-6E9C-2E98-C2DA-B3C56001E90C}"/>
              </a:ext>
            </a:extLst>
          </p:cNvPr>
          <p:cNvSpPr/>
          <p:nvPr userDrawn="1"/>
        </p:nvSpPr>
        <p:spPr>
          <a:xfrm>
            <a:off x="0" y="0"/>
            <a:ext cx="12192000" cy="181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D57BF86-CB5A-D83B-9402-1CF698E3454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18004" y="261809"/>
            <a:ext cx="1724984" cy="1286704"/>
          </a:xfrm>
          <a:prstGeom prst="rect">
            <a:avLst/>
          </a:prstGeom>
        </p:spPr>
      </p:pic>
      <p:grpSp>
        <p:nvGrpSpPr>
          <p:cNvPr id="12" name="Group 11">
            <a:extLst>
              <a:ext uri="{FF2B5EF4-FFF2-40B4-BE49-F238E27FC236}">
                <a16:creationId xmlns:a16="http://schemas.microsoft.com/office/drawing/2014/main" id="{80718F1B-7DFF-6201-C5DF-8AEB5CD39EE4}"/>
              </a:ext>
            </a:extLst>
          </p:cNvPr>
          <p:cNvGrpSpPr/>
          <p:nvPr userDrawn="1"/>
        </p:nvGrpSpPr>
        <p:grpSpPr>
          <a:xfrm rot="5400000" flipH="1">
            <a:off x="5923522" y="-1574"/>
            <a:ext cx="344955" cy="12192000"/>
            <a:chOff x="10740688" y="743375"/>
            <a:chExt cx="0" cy="5369590"/>
          </a:xfrm>
        </p:grpSpPr>
        <p:sp>
          <p:nvSpPr>
            <p:cNvPr id="13" name="Freeform 600">
              <a:extLst>
                <a:ext uri="{FF2B5EF4-FFF2-40B4-BE49-F238E27FC236}">
                  <a16:creationId xmlns:a16="http://schemas.microsoft.com/office/drawing/2014/main" id="{FDE136B4-30C4-C8D1-B564-1E87EA751C5F}"/>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7" name="Freeform 601">
              <a:extLst>
                <a:ext uri="{FF2B5EF4-FFF2-40B4-BE49-F238E27FC236}">
                  <a16:creationId xmlns:a16="http://schemas.microsoft.com/office/drawing/2014/main" id="{4F3A33B6-B91A-C02A-C7F2-430991DD850A}"/>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8" name="Freeform 602">
              <a:extLst>
                <a:ext uri="{FF2B5EF4-FFF2-40B4-BE49-F238E27FC236}">
                  <a16:creationId xmlns:a16="http://schemas.microsoft.com/office/drawing/2014/main" id="{BDBE9C65-CBD3-AEA1-7ED1-53EF18D2796B}"/>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20" name="Slide Number Placeholder 4">
            <a:extLst>
              <a:ext uri="{FF2B5EF4-FFF2-40B4-BE49-F238E27FC236}">
                <a16:creationId xmlns:a16="http://schemas.microsoft.com/office/drawing/2014/main" id="{A7351880-76C0-5CD5-B0CC-2D75391CB67B}"/>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
        <p:nvSpPr>
          <p:cNvPr id="22" name="Text Placeholder 21">
            <a:extLst>
              <a:ext uri="{FF2B5EF4-FFF2-40B4-BE49-F238E27FC236}">
                <a16:creationId xmlns:a16="http://schemas.microsoft.com/office/drawing/2014/main" id="{46822E0F-C1B3-6150-1936-63E5AB6DC55F}"/>
              </a:ext>
            </a:extLst>
          </p:cNvPr>
          <p:cNvSpPr>
            <a:spLocks noGrp="1"/>
          </p:cNvSpPr>
          <p:nvPr>
            <p:ph type="body" sz="quarter" idx="10" hasCustomPrompt="1"/>
          </p:nvPr>
        </p:nvSpPr>
        <p:spPr>
          <a:xfrm>
            <a:off x="349012" y="676923"/>
            <a:ext cx="3687907" cy="456477"/>
          </a:xfrm>
        </p:spPr>
        <p:txBody>
          <a:bodyPr/>
          <a:lstStyle>
            <a:lvl1pPr marL="0" indent="0">
              <a:buNone/>
              <a:defRPr lang="ro-RO" sz="2400" b="0" kern="1200" dirty="0" smtClean="0">
                <a:solidFill>
                  <a:srgbClr val="3A546A"/>
                </a:solidFill>
                <a:latin typeface="Verdana" panose="020B0604030504040204" pitchFamily="34" charset="0"/>
                <a:ea typeface="Verdana" panose="020B0604030504040204" pitchFamily="34" charset="0"/>
                <a:cs typeface="+mn-cs"/>
              </a:defRPr>
            </a:lvl1pPr>
          </a:lstStyle>
          <a:p>
            <a:pPr lvl="0"/>
            <a:r>
              <a:rPr lang="ro-RO" dirty="0"/>
              <a:t>Titlu slide</a:t>
            </a:r>
          </a:p>
        </p:txBody>
      </p:sp>
      <p:sp>
        <p:nvSpPr>
          <p:cNvPr id="2" name="Date Placeholder 2">
            <a:extLst>
              <a:ext uri="{FF2B5EF4-FFF2-40B4-BE49-F238E27FC236}">
                <a16:creationId xmlns:a16="http://schemas.microsoft.com/office/drawing/2014/main" id="{30B1AD0D-C691-390E-9EBF-B79A4575494D}"/>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317984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ndard slide (clean)">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4284" cy="590400"/>
          </a:xfrm>
        </p:spPr>
        <p:txBody>
          <a:bodyPr/>
          <a:lstStyle>
            <a:lvl1pPr>
              <a:defRPr sz="2399" b="0">
                <a:solidFill>
                  <a:srgbClr val="425F63"/>
                </a:solidFill>
                <a:latin typeface="Verdana" panose="020B0604030504040204" pitchFamily="34" charset="0"/>
                <a:ea typeface="Verdana" panose="020B0604030504040204" pitchFamily="34" charset="0"/>
              </a:defRPr>
            </a:lvl1pPr>
          </a:lstStyle>
          <a:p>
            <a:r>
              <a:rPr lang="ro-RO" dirty="0"/>
              <a:t>Click</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304366"/>
            <a:ext cx="10974284" cy="4798137"/>
          </a:xfrm>
          <a:prstGeom prst="rect">
            <a:avLst/>
          </a:prstGeom>
        </p:spPr>
        <p:txBody>
          <a:bodyPr vert="horz" lIns="0" tIns="0" rIns="0" bIns="0" rtlCol="0" anchor="t" anchorCtr="0">
            <a:noAutofit/>
          </a:bodyPr>
          <a:lstStyle>
            <a:lvl1pPr>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Content Placeholder 4">
            <a:extLst>
              <a:ext uri="{FF2B5EF4-FFF2-40B4-BE49-F238E27FC236}">
                <a16:creationId xmlns:a16="http://schemas.microsoft.com/office/drawing/2014/main" id="{E7CFCC50-9E39-F44D-C45F-7B480B048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20" name="Picture 19">
            <a:extLst>
              <a:ext uri="{FF2B5EF4-FFF2-40B4-BE49-F238E27FC236}">
                <a16:creationId xmlns:a16="http://schemas.microsoft.com/office/drawing/2014/main" id="{44F864FA-DF6D-1833-B9D4-6318801068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3" name="Date Placeholder 2">
            <a:extLst>
              <a:ext uri="{FF2B5EF4-FFF2-40B4-BE49-F238E27FC236}">
                <a16:creationId xmlns:a16="http://schemas.microsoft.com/office/drawing/2014/main" id="{66845FB4-7CC4-AD10-74FA-70597C454A7E}"/>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
        <p:nvSpPr>
          <p:cNvPr id="6" name="Slide Number Placeholder 4">
            <a:extLst>
              <a:ext uri="{FF2B5EF4-FFF2-40B4-BE49-F238E27FC236}">
                <a16:creationId xmlns:a16="http://schemas.microsoft.com/office/drawing/2014/main" id="{8FEC7114-B63B-1A0A-6D78-458B29B8F00A}"/>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87652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tandard slide (clean)">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4284" cy="590400"/>
          </a:xfrm>
        </p:spPr>
        <p:txBody>
          <a:bodyPr/>
          <a:lstStyle>
            <a:lvl1pPr>
              <a:defRPr sz="2399" b="0">
                <a:solidFill>
                  <a:srgbClr val="425F63"/>
                </a:solidFill>
                <a:latin typeface="Verdana" panose="020B0604030504040204" pitchFamily="34" charset="0"/>
                <a:ea typeface="Verdana" panose="020B0604030504040204" pitchFamily="34" charset="0"/>
              </a:defRPr>
            </a:lvl1pPr>
          </a:lstStyle>
          <a:p>
            <a:r>
              <a:rPr lang="ro-RO" dirty="0"/>
              <a:t>Click</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8115" y="1304366"/>
            <a:ext cx="5257799" cy="4798137"/>
          </a:xfrm>
          <a:prstGeom prst="rect">
            <a:avLst/>
          </a:prstGeom>
        </p:spPr>
        <p:txBody>
          <a:bodyPr vert="horz" lIns="0" tIns="0" rIns="0" bIns="0" rtlCol="0" anchor="t" anchorCtr="0">
            <a:noAutofit/>
          </a:bodyPr>
          <a:lstStyle>
            <a:lvl1pPr>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Content Placeholder 4">
            <a:extLst>
              <a:ext uri="{FF2B5EF4-FFF2-40B4-BE49-F238E27FC236}">
                <a16:creationId xmlns:a16="http://schemas.microsoft.com/office/drawing/2014/main" id="{E7CFCC50-9E39-F44D-C45F-7B480B048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20" name="Picture 19">
            <a:extLst>
              <a:ext uri="{FF2B5EF4-FFF2-40B4-BE49-F238E27FC236}">
                <a16:creationId xmlns:a16="http://schemas.microsoft.com/office/drawing/2014/main" id="{44F864FA-DF6D-1833-B9D4-6318801068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6" name="Text Placeholder 2">
            <a:extLst>
              <a:ext uri="{FF2B5EF4-FFF2-40B4-BE49-F238E27FC236}">
                <a16:creationId xmlns:a16="http://schemas.microsoft.com/office/drawing/2014/main" id="{A835F879-7117-7F08-7F81-894D1DD62CE8}"/>
              </a:ext>
            </a:extLst>
          </p:cNvPr>
          <p:cNvSpPr>
            <a:spLocks noGrp="1"/>
          </p:cNvSpPr>
          <p:nvPr>
            <p:ph idx="10"/>
          </p:nvPr>
        </p:nvSpPr>
        <p:spPr>
          <a:xfrm>
            <a:off x="6326086" y="1300780"/>
            <a:ext cx="5257799" cy="4798137"/>
          </a:xfrm>
          <a:prstGeom prst="rect">
            <a:avLst/>
          </a:prstGeom>
        </p:spPr>
        <p:txBody>
          <a:bodyPr vert="horz" lIns="0" tIns="0" rIns="0" bIns="0" rtlCol="0" anchor="t" anchorCtr="0">
            <a:noAutofit/>
          </a:bodyPr>
          <a:lstStyle>
            <a:lvl1pPr>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2">
            <a:extLst>
              <a:ext uri="{FF2B5EF4-FFF2-40B4-BE49-F238E27FC236}">
                <a16:creationId xmlns:a16="http://schemas.microsoft.com/office/drawing/2014/main" id="{E7912284-1AB7-6720-A3E2-484877E6D042}"/>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
        <p:nvSpPr>
          <p:cNvPr id="9" name="Slide Number Placeholder 4">
            <a:extLst>
              <a:ext uri="{FF2B5EF4-FFF2-40B4-BE49-F238E27FC236}">
                <a16:creationId xmlns:a16="http://schemas.microsoft.com/office/drawing/2014/main" id="{2EA50C4A-1304-237D-8E30-10B94E4FE585}"/>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191037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tandard slide (clean)">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4284" cy="590400"/>
          </a:xfrm>
        </p:spPr>
        <p:txBody>
          <a:bodyPr/>
          <a:lstStyle>
            <a:lvl1pPr>
              <a:defRPr sz="2399" b="0">
                <a:solidFill>
                  <a:srgbClr val="425F63"/>
                </a:solidFill>
                <a:latin typeface="Verdana" panose="020B0604030504040204" pitchFamily="34" charset="0"/>
                <a:ea typeface="Verdana" panose="020B0604030504040204" pitchFamily="34" charset="0"/>
              </a:defRPr>
            </a:lvl1pPr>
          </a:lstStyle>
          <a:p>
            <a:r>
              <a:rPr lang="ro-RO" dirty="0"/>
              <a:t>Click</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pic>
        <p:nvPicPr>
          <p:cNvPr id="18" name="Content Placeholder 4">
            <a:extLst>
              <a:ext uri="{FF2B5EF4-FFF2-40B4-BE49-F238E27FC236}">
                <a16:creationId xmlns:a16="http://schemas.microsoft.com/office/drawing/2014/main" id="{E7CFCC50-9E39-F44D-C45F-7B480B048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20" name="Picture 19">
            <a:extLst>
              <a:ext uri="{FF2B5EF4-FFF2-40B4-BE49-F238E27FC236}">
                <a16:creationId xmlns:a16="http://schemas.microsoft.com/office/drawing/2014/main" id="{44F864FA-DF6D-1833-B9D4-6318801068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3" name="Text Placeholder 2">
            <a:extLst>
              <a:ext uri="{FF2B5EF4-FFF2-40B4-BE49-F238E27FC236}">
                <a16:creationId xmlns:a16="http://schemas.microsoft.com/office/drawing/2014/main" id="{48DF1982-C994-5869-9F46-F397351252EF}"/>
              </a:ext>
            </a:extLst>
          </p:cNvPr>
          <p:cNvSpPr>
            <a:spLocks noGrp="1"/>
          </p:cNvSpPr>
          <p:nvPr>
            <p:ph type="body" idx="1"/>
          </p:nvPr>
        </p:nvSpPr>
        <p:spPr>
          <a:xfrm>
            <a:off x="608116" y="1175554"/>
            <a:ext cx="5286282" cy="823912"/>
          </a:xfrm>
        </p:spPr>
        <p:txBody>
          <a:bodyPr anchor="ctr"/>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a:extLst>
              <a:ext uri="{FF2B5EF4-FFF2-40B4-BE49-F238E27FC236}">
                <a16:creationId xmlns:a16="http://schemas.microsoft.com/office/drawing/2014/main" id="{42A10DA2-C701-79E0-78B8-5CF04E2B0E69}"/>
              </a:ext>
            </a:extLst>
          </p:cNvPr>
          <p:cNvSpPr>
            <a:spLocks noGrp="1"/>
          </p:cNvSpPr>
          <p:nvPr>
            <p:ph sz="half" idx="2"/>
          </p:nvPr>
        </p:nvSpPr>
        <p:spPr>
          <a:xfrm>
            <a:off x="608116" y="1999466"/>
            <a:ext cx="5286282"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8C717C75-C766-996A-8067-F178D96DA6EA}"/>
              </a:ext>
            </a:extLst>
          </p:cNvPr>
          <p:cNvSpPr>
            <a:spLocks noGrp="1"/>
          </p:cNvSpPr>
          <p:nvPr>
            <p:ph type="body" sz="quarter" idx="3"/>
          </p:nvPr>
        </p:nvSpPr>
        <p:spPr>
          <a:xfrm>
            <a:off x="6297603" y="1175554"/>
            <a:ext cx="5286282" cy="823912"/>
          </a:xfrm>
        </p:spPr>
        <p:txBody>
          <a:bodyPr anchor="ctr"/>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982BF0BA-09AE-00DB-A83B-0225C66CAB63}"/>
              </a:ext>
            </a:extLst>
          </p:cNvPr>
          <p:cNvSpPr>
            <a:spLocks noGrp="1"/>
          </p:cNvSpPr>
          <p:nvPr>
            <p:ph sz="quarter" idx="4"/>
          </p:nvPr>
        </p:nvSpPr>
        <p:spPr>
          <a:xfrm>
            <a:off x="6297603" y="1999466"/>
            <a:ext cx="5286282"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a:extLst>
              <a:ext uri="{FF2B5EF4-FFF2-40B4-BE49-F238E27FC236}">
                <a16:creationId xmlns:a16="http://schemas.microsoft.com/office/drawing/2014/main" id="{5A32B954-1532-6855-5951-0A6862AB8BA2}"/>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
        <p:nvSpPr>
          <p:cNvPr id="8" name="Slide Number Placeholder 4">
            <a:extLst>
              <a:ext uri="{FF2B5EF4-FFF2-40B4-BE49-F238E27FC236}">
                <a16:creationId xmlns:a16="http://schemas.microsoft.com/office/drawing/2014/main" id="{05C5F62B-119C-3E67-DB89-BFB2D850E483}"/>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295827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2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2" name="Freeform 605">
            <a:extLst>
              <a:ext uri="{FF2B5EF4-FFF2-40B4-BE49-F238E27FC236}">
                <a16:creationId xmlns:a16="http://schemas.microsoft.com/office/drawing/2014/main" id="{6947F280-701C-0F82-89E4-F7E84A59C232}"/>
              </a:ext>
            </a:extLst>
          </p:cNvPr>
          <p:cNvSpPr/>
          <p:nvPr userDrawn="1"/>
        </p:nvSpPr>
        <p:spPr>
          <a:xfrm>
            <a:off x="4369999" y="3414011"/>
            <a:ext cx="3417396" cy="0"/>
          </a:xfrm>
          <a:custGeom>
            <a:avLst/>
            <a:gdLst/>
            <a:ahLst/>
            <a:cxnLst/>
            <a:rect l="0" t="0" r="0" b="0"/>
            <a:pathLst>
              <a:path w="2511628">
                <a:moveTo>
                  <a:pt x="0" y="0"/>
                </a:moveTo>
                <a:lnTo>
                  <a:pt x="0" y="0"/>
                </a:lnTo>
                <a:moveTo>
                  <a:pt x="2511628" y="0"/>
                </a:moveTo>
                <a:lnTo>
                  <a:pt x="2511628" y="0"/>
                </a:lnTo>
              </a:path>
            </a:pathLst>
          </a:custGeom>
          <a:noFill/>
          <a:ln w="11302" cap="rnd" cmpd="sng">
            <a:solidFill>
              <a:srgbClr val="475D70">
                <a:alpha val="5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BC77966-C6AB-30A8-6F78-0700C23780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5" name="TextBox 4">
            <a:extLst>
              <a:ext uri="{FF2B5EF4-FFF2-40B4-BE49-F238E27FC236}">
                <a16:creationId xmlns:a16="http://schemas.microsoft.com/office/drawing/2014/main" id="{EE5348EA-C402-3E47-D907-090DD172D77F}"/>
              </a:ext>
            </a:extLst>
          </p:cNvPr>
          <p:cNvSpPr txBox="1"/>
          <p:nvPr userDrawn="1"/>
        </p:nvSpPr>
        <p:spPr>
          <a:xfrm>
            <a:off x="2704681" y="5024084"/>
            <a:ext cx="678263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rgbClr val="425F63"/>
                </a:solidFill>
                <a:latin typeface="Georgia" panose="02040502050405020303" pitchFamily="18" charset="0"/>
              </a:rPr>
              <a:t>Curtea</a:t>
            </a:r>
            <a:r>
              <a:rPr lang="en-US" sz="1600" b="0" dirty="0">
                <a:solidFill>
                  <a:srgbClr val="425F63"/>
                </a:solidFill>
                <a:latin typeface="Georgia" panose="02040502050405020303" pitchFamily="18" charset="0"/>
              </a:rPr>
              <a:t> de Conturi a Rom</a:t>
            </a:r>
            <a:r>
              <a:rPr lang="ro-RO" sz="1600" b="0" dirty="0">
                <a:solidFill>
                  <a:srgbClr val="425F63"/>
                </a:solidFill>
                <a:latin typeface="Georgia" panose="02040502050405020303" pitchFamily="18" charset="0"/>
              </a:rPr>
              <a:t>âniei</a:t>
            </a:r>
            <a:endPar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Adres</a:t>
            </a:r>
            <a:r>
              <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ă</a:t>
            </a:r>
            <a:r>
              <a:rPr lang="en-US" sz="1600" b="0" dirty="0">
                <a:solidFill>
                  <a:srgbClr val="425F63"/>
                </a:solidFill>
                <a:latin typeface="Georgia" panose="02040502050405020303" pitchFamily="18" charset="0"/>
              </a:rPr>
              <a:t>: </a:t>
            </a:r>
            <a:r>
              <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Str. Lev Tolstoi nr.22-24, Sector 1, București</a:t>
            </a:r>
            <a:endParaRPr lang="en-US" sz="1600" b="0" dirty="0">
              <a:solidFill>
                <a:srgbClr val="425F63"/>
              </a:solidFill>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Adres</a:t>
            </a:r>
            <a:r>
              <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ă</a:t>
            </a:r>
            <a:r>
              <a:rPr lang="en-US" sz="1600" b="0" dirty="0">
                <a:solidFill>
                  <a:srgbClr val="425F63"/>
                </a:solidFill>
                <a:latin typeface="Georgia" panose="02040502050405020303" pitchFamily="18" charset="0"/>
              </a:rPr>
              <a:t> </a:t>
            </a:r>
            <a:r>
              <a:rPr lang="ro-RO" sz="1600" b="0" dirty="0">
                <a:solidFill>
                  <a:srgbClr val="425F63"/>
                </a:solidFill>
                <a:latin typeface="Georgia" panose="02040502050405020303" pitchFamily="18" charset="0"/>
              </a:rPr>
              <a:t>de e-</a:t>
            </a:r>
            <a:r>
              <a:rPr lang="en-US" sz="1600" b="0" dirty="0">
                <a:solidFill>
                  <a:srgbClr val="425F63"/>
                </a:solidFill>
                <a:latin typeface="Georgia" panose="02040502050405020303" pitchFamily="18" charset="0"/>
              </a:rPr>
              <a:t>mail</a:t>
            </a:r>
            <a:r>
              <a:rPr kumimoji="0" lang="en-US" sz="1600" b="0" i="0" u="none" strike="noStrike" kern="1200" cap="none" spc="0" normalizeH="0" baseline="0" dirty="0">
                <a:ln>
                  <a:noFill/>
                </a:ln>
                <a:solidFill>
                  <a:srgbClr val="425F63"/>
                </a:solidFill>
                <a:effectLst/>
                <a:uLnTx/>
                <a:uFillTx/>
                <a:latin typeface="Georgia" panose="02040502050405020303" pitchFamily="18" charset="0"/>
                <a:ea typeface="+mn-ea"/>
                <a:cs typeface="+mn-cs"/>
              </a:rPr>
              <a:t>: </a:t>
            </a:r>
            <a:r>
              <a:rPr kumimoji="0" lang="ro-RO" sz="1600" b="0" i="0" u="none" strike="noStrike" kern="1200" cap="none" spc="0" normalizeH="0" baseline="0" dirty="0">
                <a:ln>
                  <a:noFill/>
                </a:ln>
                <a:solidFill>
                  <a:srgbClr val="425F63"/>
                </a:solidFill>
                <a:effectLst/>
                <a:uLnTx/>
                <a:uFillTx/>
                <a:latin typeface="Georgia" panose="02040502050405020303" pitchFamily="18" charset="0"/>
                <a:ea typeface="+mn-ea"/>
                <a:cs typeface="+mn-cs"/>
              </a:rPr>
              <a:t>office@rcc.ro</a:t>
            </a:r>
            <a:endParaRPr kumimoji="0" lang="en-US"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endParaRPr>
          </a:p>
        </p:txBody>
      </p:sp>
      <p:grpSp>
        <p:nvGrpSpPr>
          <p:cNvPr id="6" name="Group 5">
            <a:extLst>
              <a:ext uri="{FF2B5EF4-FFF2-40B4-BE49-F238E27FC236}">
                <a16:creationId xmlns:a16="http://schemas.microsoft.com/office/drawing/2014/main" id="{6337A6B0-B594-E428-CF45-6619BC998BED}"/>
              </a:ext>
            </a:extLst>
          </p:cNvPr>
          <p:cNvGrpSpPr/>
          <p:nvPr userDrawn="1"/>
        </p:nvGrpSpPr>
        <p:grpSpPr>
          <a:xfrm rot="5400000">
            <a:off x="5860344" y="3380249"/>
            <a:ext cx="0" cy="5369590"/>
            <a:chOff x="10740688" y="743375"/>
            <a:chExt cx="0" cy="5369590"/>
          </a:xfrm>
        </p:grpSpPr>
        <p:sp>
          <p:nvSpPr>
            <p:cNvPr id="7" name="Freeform 600">
              <a:extLst>
                <a:ext uri="{FF2B5EF4-FFF2-40B4-BE49-F238E27FC236}">
                  <a16:creationId xmlns:a16="http://schemas.microsoft.com/office/drawing/2014/main" id="{262115AF-6B07-71A2-C1E8-DF2E80B438DA}"/>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8" name="Freeform 601">
              <a:extLst>
                <a:ext uri="{FF2B5EF4-FFF2-40B4-BE49-F238E27FC236}">
                  <a16:creationId xmlns:a16="http://schemas.microsoft.com/office/drawing/2014/main" id="{BE66E0CF-742C-D5D5-9FAC-DB1B3CAAB76B}"/>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9" name="Freeform 602">
              <a:extLst>
                <a:ext uri="{FF2B5EF4-FFF2-40B4-BE49-F238E27FC236}">
                  <a16:creationId xmlns:a16="http://schemas.microsoft.com/office/drawing/2014/main" id="{571C4032-1CC0-EA97-C4B5-339AD2252403}"/>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pic>
        <p:nvPicPr>
          <p:cNvPr id="11" name="Picture 10">
            <a:extLst>
              <a:ext uri="{FF2B5EF4-FFF2-40B4-BE49-F238E27FC236}">
                <a16:creationId xmlns:a16="http://schemas.microsoft.com/office/drawing/2014/main" id="{EAB89950-81EC-3F6A-8C68-5E0A8595770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21282" y="1190801"/>
            <a:ext cx="3549436" cy="2647603"/>
          </a:xfrm>
          <a:prstGeom prst="rect">
            <a:avLst/>
          </a:prstGeom>
        </p:spPr>
      </p:pic>
    </p:spTree>
    <p:extLst>
      <p:ext uri="{BB962C8B-B14F-4D97-AF65-F5344CB8AC3E}">
        <p14:creationId xmlns:p14="http://schemas.microsoft.com/office/powerpoint/2010/main" val="368648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6D651-B6AB-4554-A4A6-C9A66E38AC3F}"/>
              </a:ext>
            </a:extLst>
          </p:cNvPr>
          <p:cNvSpPr>
            <a:spLocks noGrp="1"/>
          </p:cNvSpPr>
          <p:nvPr>
            <p:ph type="title"/>
          </p:nvPr>
        </p:nvSpPr>
        <p:spPr>
          <a:xfrm>
            <a:off x="838200" y="365125"/>
            <a:ext cx="92727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220113-D524-8335-4A98-37CEA8223B4E}"/>
              </a:ext>
            </a:extLst>
          </p:cNvPr>
          <p:cNvSpPr>
            <a:spLocks noGrp="1"/>
          </p:cNvSpPr>
          <p:nvPr>
            <p:ph type="body" idx="1"/>
          </p:nvPr>
        </p:nvSpPr>
        <p:spPr>
          <a:xfrm>
            <a:off x="838200" y="1825625"/>
            <a:ext cx="92727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25A4A4D-72DD-7A5B-706E-1DEB0C84D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6D7A4-BD9F-48E3-B224-51CF07388827}" type="datetimeFigureOut">
              <a:rPr lang="en-US" smtClean="0"/>
              <a:t>4/25/2025</a:t>
            </a:fld>
            <a:endParaRPr lang="en-US"/>
          </a:p>
        </p:txBody>
      </p:sp>
      <p:sp>
        <p:nvSpPr>
          <p:cNvPr id="5" name="Footer Placeholder 4">
            <a:extLst>
              <a:ext uri="{FF2B5EF4-FFF2-40B4-BE49-F238E27FC236}">
                <a16:creationId xmlns:a16="http://schemas.microsoft.com/office/drawing/2014/main" id="{11610D53-16D6-A299-2B99-6E8528D33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63A49-FC98-170B-F315-B453702F2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AC9BD-0645-4DEB-9365-BAE307281641}" type="slidenum">
              <a:rPr lang="en-US" smtClean="0"/>
              <a:t>‹#›</a:t>
            </a:fld>
            <a:endParaRPr lang="en-US"/>
          </a:p>
        </p:txBody>
      </p:sp>
      <p:sp>
        <p:nvSpPr>
          <p:cNvPr id="7" name="Title 1">
            <a:extLst>
              <a:ext uri="{FF2B5EF4-FFF2-40B4-BE49-F238E27FC236}">
                <a16:creationId xmlns:a16="http://schemas.microsoft.com/office/drawing/2014/main" id="{37FF1F29-4C4B-6E08-0A88-E035DB8CA52C}"/>
              </a:ext>
            </a:extLst>
          </p:cNvPr>
          <p:cNvSpPr txBox="1">
            <a:spLocks/>
          </p:cNvSpPr>
          <p:nvPr userDrawn="1"/>
        </p:nvSpPr>
        <p:spPr>
          <a:xfrm>
            <a:off x="609601" y="294200"/>
            <a:ext cx="10972800" cy="590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400" b="1">
                <a:solidFill>
                  <a:srgbClr val="3A546A"/>
                </a:solidFill>
                <a:latin typeface="Neutra Text" panose="02000000000000000000" pitchFamily="50" charset="0"/>
                <a:ea typeface="+mn-ea"/>
                <a:cs typeface="+mn-cs"/>
              </a:rPr>
              <a:t> </a:t>
            </a:r>
            <a:endParaRPr lang="en-US" sz="2400" b="1" dirty="0">
              <a:solidFill>
                <a:srgbClr val="3A546A"/>
              </a:solidFill>
              <a:latin typeface="Neutra Text" panose="02000000000000000000" pitchFamily="50" charset="0"/>
              <a:ea typeface="+mn-ea"/>
              <a:cs typeface="+mn-cs"/>
            </a:endParaRPr>
          </a:p>
        </p:txBody>
      </p:sp>
      <p:sp>
        <p:nvSpPr>
          <p:cNvPr id="8" name="Content Placeholder 2">
            <a:extLst>
              <a:ext uri="{FF2B5EF4-FFF2-40B4-BE49-F238E27FC236}">
                <a16:creationId xmlns:a16="http://schemas.microsoft.com/office/drawing/2014/main" id="{758B1ECA-311C-4635-068C-3D5161693B3A}"/>
              </a:ext>
            </a:extLst>
          </p:cNvPr>
          <p:cNvSpPr txBox="1">
            <a:spLocks/>
          </p:cNvSpPr>
          <p:nvPr userDrawn="1"/>
        </p:nvSpPr>
        <p:spPr>
          <a:xfrm>
            <a:off x="609601" y="1487360"/>
            <a:ext cx="9545601" cy="4697569"/>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399" dirty="0">
              <a:solidFill>
                <a:srgbClr val="425F63"/>
              </a:solidFill>
              <a:latin typeface="Neutra Text" panose="02000000000000000000" pitchFamily="50" charset="0"/>
            </a:endParaRPr>
          </a:p>
        </p:txBody>
      </p:sp>
      <p:pic>
        <p:nvPicPr>
          <p:cNvPr id="9" name="Content Placeholder 4">
            <a:extLst>
              <a:ext uri="{FF2B5EF4-FFF2-40B4-BE49-F238E27FC236}">
                <a16:creationId xmlns:a16="http://schemas.microsoft.com/office/drawing/2014/main" id="{0FDFCFFA-4611-F7C3-BFAB-88FDD7381F2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10" name="Picture 12825">
            <a:extLst>
              <a:ext uri="{FF2B5EF4-FFF2-40B4-BE49-F238E27FC236}">
                <a16:creationId xmlns:a16="http://schemas.microsoft.com/office/drawing/2014/main" id="{BB71C66B-0EDE-9DE1-E12F-C1C1D9902FDE}"/>
              </a:ext>
            </a:extLst>
          </p:cNvPr>
          <p:cNvPicPr>
            <a:picLocks noChangeArrowheads="1"/>
          </p:cNvPicPr>
          <p:nvPr userDrawn="1"/>
        </p:nvPicPr>
        <p:blipFill>
          <a:blip r:embed="rId12">
            <a:alphaModFix amt="50000"/>
            <a:extLst>
              <a:ext uri="{28A0092B-C50C-407E-A947-70E740481C1C}">
                <a14:useLocalDpi xmlns:a14="http://schemas.microsoft.com/office/drawing/2010/main" val="0"/>
              </a:ext>
            </a:extLst>
          </a:blip>
          <a:srcRect/>
          <a:stretch>
            <a:fillRect/>
          </a:stretch>
        </p:blipFill>
        <p:spPr>
          <a:xfrm>
            <a:off x="10110914" y="894013"/>
            <a:ext cx="2081086" cy="5039995"/>
          </a:xfrm>
          <a:prstGeom prst="rect">
            <a:avLst/>
          </a:prstGeom>
          <a:noFill/>
        </p:spPr>
      </p:pic>
      <p:pic>
        <p:nvPicPr>
          <p:cNvPr id="11" name="Picture 10">
            <a:extLst>
              <a:ext uri="{FF2B5EF4-FFF2-40B4-BE49-F238E27FC236}">
                <a16:creationId xmlns:a16="http://schemas.microsoft.com/office/drawing/2014/main" id="{3BA443D4-738D-B33F-20D7-D8F05DB5AE7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12" name="Date Placeholder 2">
            <a:extLst>
              <a:ext uri="{FF2B5EF4-FFF2-40B4-BE49-F238E27FC236}">
                <a16:creationId xmlns:a16="http://schemas.microsoft.com/office/drawing/2014/main" id="{225F29F8-DFC7-5FCD-961D-C9C6095253B2}"/>
              </a:ext>
            </a:extLst>
          </p:cNvPr>
          <p:cNvSpPr txBox="1">
            <a:spLocks/>
          </p:cNvSpPr>
          <p:nvPr userDrawn="1"/>
        </p:nvSpPr>
        <p:spPr>
          <a:xfrm>
            <a:off x="838200" y="635634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a:solidFill>
                  <a:schemeClr val="accent6">
                    <a:lumMod val="50000"/>
                  </a:schemeClr>
                </a:solidFill>
                <a:latin typeface="Neutra Text" panose="02000000000000000000" pitchFamily="50" charset="0"/>
              </a:rPr>
              <a:t> </a:t>
            </a:r>
            <a:endParaRPr lang="en-IN" dirty="0">
              <a:solidFill>
                <a:schemeClr val="accent6">
                  <a:lumMod val="50000"/>
                </a:schemeClr>
              </a:solidFill>
              <a:latin typeface="Neutra Text" panose="02000000000000000000" pitchFamily="50" charset="0"/>
            </a:endParaRPr>
          </a:p>
        </p:txBody>
      </p:sp>
      <p:sp>
        <p:nvSpPr>
          <p:cNvPr id="13" name="Slide Number Placeholder 4">
            <a:extLst>
              <a:ext uri="{FF2B5EF4-FFF2-40B4-BE49-F238E27FC236}">
                <a16:creationId xmlns:a16="http://schemas.microsoft.com/office/drawing/2014/main" id="{9533CAED-57E8-8543-E248-AEE4116CC91A}"/>
              </a:ext>
            </a:extLst>
          </p:cNvPr>
          <p:cNvSpPr txBox="1">
            <a:spLocks/>
          </p:cNvSpPr>
          <p:nvPr userDrawn="1"/>
        </p:nvSpPr>
        <p:spPr>
          <a:xfrm>
            <a:off x="8610600" y="635634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a:solidFill>
                  <a:schemeClr val="accent6">
                    <a:lumMod val="50000"/>
                  </a:schemeClr>
                </a:solidFill>
                <a:latin typeface="Neutra Text" panose="02000000000000000000" pitchFamily="50" charset="0"/>
              </a:rPr>
              <a:t> </a:t>
            </a:r>
            <a:endParaRPr lang="ro-RO" dirty="0">
              <a:solidFill>
                <a:schemeClr val="accent6">
                  <a:lumMod val="50000"/>
                </a:schemeClr>
              </a:solidFill>
              <a:latin typeface="Neutra Text" panose="02000000000000000000" pitchFamily="50" charset="0"/>
            </a:endParaRPr>
          </a:p>
        </p:txBody>
      </p:sp>
    </p:spTree>
    <p:extLst>
      <p:ext uri="{BB962C8B-B14F-4D97-AF65-F5344CB8AC3E}">
        <p14:creationId xmlns:p14="http://schemas.microsoft.com/office/powerpoint/2010/main" val="3761888387"/>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49" r:id="rId3"/>
    <p:sldLayoutId id="2147483664" r:id="rId4"/>
    <p:sldLayoutId id="2147483671" r:id="rId5"/>
    <p:sldLayoutId id="2147483689" r:id="rId6"/>
    <p:sldLayoutId id="2147483690" r:id="rId7"/>
    <p:sldLayoutId id="2147483688"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3BEBD-CFE8-D36B-F5CC-7D836F6B0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E7BF309-A472-A3FE-3606-D517E60DA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960A07-45C0-7D66-495E-CC3DF55CB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26735-3B44-4D69-A7F5-DCB48588A84E}" type="datetimeFigureOut">
              <a:rPr lang="en-US" smtClean="0"/>
              <a:t>4/25/2025</a:t>
            </a:fld>
            <a:endParaRPr lang="en-US"/>
          </a:p>
        </p:txBody>
      </p:sp>
      <p:sp>
        <p:nvSpPr>
          <p:cNvPr id="5" name="Footer Placeholder 4">
            <a:extLst>
              <a:ext uri="{FF2B5EF4-FFF2-40B4-BE49-F238E27FC236}">
                <a16:creationId xmlns:a16="http://schemas.microsoft.com/office/drawing/2014/main" id="{F8D9F048-8E1C-A362-1716-E8032EA13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9D0918-5C52-6D51-8498-7CE535F13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F7582-228F-4328-8E6B-41F08692F71B}" type="slidenum">
              <a:rPr lang="en-US" smtClean="0"/>
              <a:t>‹#›</a:t>
            </a:fld>
            <a:endParaRPr lang="en-US"/>
          </a:p>
        </p:txBody>
      </p:sp>
    </p:spTree>
    <p:extLst>
      <p:ext uri="{BB962C8B-B14F-4D97-AF65-F5344CB8AC3E}">
        <p14:creationId xmlns:p14="http://schemas.microsoft.com/office/powerpoint/2010/main" val="4275031903"/>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CD79B-2CE6-FA42-212F-52D30020329E}"/>
              </a:ext>
            </a:extLst>
          </p:cNvPr>
          <p:cNvSpPr>
            <a:spLocks noGrp="1"/>
          </p:cNvSpPr>
          <p:nvPr>
            <p:ph type="body" sz="quarter" idx="10"/>
          </p:nvPr>
        </p:nvSpPr>
        <p:spPr>
          <a:xfrm>
            <a:off x="905242" y="1846010"/>
            <a:ext cx="7090678" cy="1097280"/>
          </a:xfrm>
          <a:effectLst>
            <a:glow rad="63500">
              <a:schemeClr val="accent1">
                <a:satMod val="175000"/>
                <a:alpha val="40000"/>
              </a:schemeClr>
            </a:glow>
          </a:effectLst>
          <a:scene3d>
            <a:camera prst="orthographicFront"/>
            <a:lightRig rig="threePt" dir="t"/>
          </a:scene3d>
          <a:sp3d>
            <a:bevelT/>
          </a:sp3d>
        </p:spPr>
        <p:txBody>
          <a:bodyPr>
            <a:normAutofit/>
          </a:bodyPr>
          <a:lstStyle/>
          <a:p>
            <a:pPr algn="ctr"/>
            <a:r>
              <a:rPr lang="en" sz="2400" b="1" dirty="0"/>
              <a:t>CIVIL PROTECTION SHELTERS</a:t>
            </a:r>
            <a:endParaRPr lang="ro-RO" sz="2400" dirty="0"/>
          </a:p>
          <a:p>
            <a:pPr algn="ctr"/>
            <a:r>
              <a:rPr lang="en" sz="2400" b="1" dirty="0"/>
              <a:t>BETWEEN REALITY AND NECESSITY</a:t>
            </a:r>
            <a:endParaRPr lang="ro-RO" sz="1600" dirty="0">
              <a:solidFill>
                <a:srgbClr val="425563"/>
              </a:solidFill>
            </a:endParaRPr>
          </a:p>
        </p:txBody>
      </p:sp>
      <p:sp>
        <p:nvSpPr>
          <p:cNvPr id="3" name="CasetăText 2">
            <a:extLst>
              <a:ext uri="{FF2B5EF4-FFF2-40B4-BE49-F238E27FC236}">
                <a16:creationId xmlns:a16="http://schemas.microsoft.com/office/drawing/2014/main" id="{3694B8D8-0ACB-457E-983B-A4D3CC8B3212}"/>
              </a:ext>
            </a:extLst>
          </p:cNvPr>
          <p:cNvSpPr txBox="1"/>
          <p:nvPr/>
        </p:nvSpPr>
        <p:spPr>
          <a:xfrm>
            <a:off x="905242" y="3112812"/>
            <a:ext cx="7090678" cy="1015663"/>
          </a:xfrm>
          <a:prstGeom prst="rect">
            <a:avLst/>
          </a:prstGeom>
          <a:noFill/>
        </p:spPr>
        <p:txBody>
          <a:bodyPr wrap="square" rtlCol="0">
            <a:spAutoFit/>
          </a:bodyPr>
          <a:lstStyle/>
          <a:p>
            <a:pPr algn="just"/>
            <a:r>
              <a:rPr lang="en" sz="2000" i="1" dirty="0"/>
              <a:t>The lack of conditions necessary to protect the population in a situation of armed conflict indicates the need to redesign the national shelter system</a:t>
            </a:r>
            <a:endParaRPr lang="ro-RO" sz="2000" dirty="0"/>
          </a:p>
        </p:txBody>
      </p:sp>
      <p:sp>
        <p:nvSpPr>
          <p:cNvPr id="4" name="TextBox 3">
            <a:extLst>
              <a:ext uri="{FF2B5EF4-FFF2-40B4-BE49-F238E27FC236}">
                <a16:creationId xmlns:a16="http://schemas.microsoft.com/office/drawing/2014/main" id="{7956DA79-0AD8-4409-9C58-E519958744E8}"/>
              </a:ext>
            </a:extLst>
          </p:cNvPr>
          <p:cNvSpPr txBox="1"/>
          <p:nvPr/>
        </p:nvSpPr>
        <p:spPr>
          <a:xfrm>
            <a:off x="1380931" y="5010539"/>
            <a:ext cx="6941975"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PAS Annual Meeting</a:t>
            </a:r>
          </a:p>
          <a:p>
            <a:pPr algn="ctr"/>
            <a:r>
              <a:rPr lang="en-US" dirty="0">
                <a:latin typeface="Verdana" panose="020B0604030504040204" pitchFamily="34" charset="0"/>
                <a:ea typeface="Verdana" panose="020B0604030504040204" pitchFamily="34" charset="0"/>
              </a:rPr>
              <a:t>April 1-2, 2025, Bucharest, Romania </a:t>
            </a:r>
          </a:p>
        </p:txBody>
      </p:sp>
    </p:spTree>
    <p:extLst>
      <p:ext uri="{BB962C8B-B14F-4D97-AF65-F5344CB8AC3E}">
        <p14:creationId xmlns:p14="http://schemas.microsoft.com/office/powerpoint/2010/main" val="320077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B2B893-597C-49CA-800A-1CA1A4669A0E}"/>
              </a:ext>
            </a:extLst>
          </p:cNvPr>
          <p:cNvSpPr>
            <a:spLocks noGrp="1"/>
          </p:cNvSpPr>
          <p:nvPr>
            <p:ph type="title"/>
          </p:nvPr>
        </p:nvSpPr>
        <p:spPr/>
        <p:txBody>
          <a:bodyPr>
            <a:normAutofit/>
          </a:bodyPr>
          <a:lstStyle/>
          <a:p>
            <a:r>
              <a:rPr lang="en" sz="1800" b="1" dirty="0">
                <a:solidFill>
                  <a:srgbClr val="1FBD86"/>
                </a:solidFill>
              </a:rPr>
              <a:t>2. Are civil protection shelters functional and can they be used in situations of armed conflict? </a:t>
            </a:r>
            <a:r>
              <a:rPr lang="ro-RO" sz="1800" b="1" dirty="0">
                <a:solidFill>
                  <a:srgbClr val="1FBD86"/>
                </a:solidFill>
              </a:rPr>
              <a:t>   </a:t>
            </a:r>
            <a:r>
              <a:rPr lang="en" sz="1800" b="1" dirty="0">
                <a:solidFill>
                  <a:srgbClr val="1FBD86"/>
                </a:solidFill>
              </a:rPr>
              <a:t>Findings</a:t>
            </a:r>
            <a:endParaRPr lang="ro-RO" sz="1800" dirty="0"/>
          </a:p>
        </p:txBody>
      </p:sp>
      <p:pic>
        <p:nvPicPr>
          <p:cNvPr id="4098" name="Imagine 43" descr="20240612_091621">
            <a:extLst>
              <a:ext uri="{FF2B5EF4-FFF2-40B4-BE49-F238E27FC236}">
                <a16:creationId xmlns:a16="http://schemas.microsoft.com/office/drawing/2014/main" id="{FA8F4B77-53E9-4BDA-9F31-17A86C42B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03285" y="1887958"/>
            <a:ext cx="3300600" cy="28147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FC5A2B8-5D5B-4E31-8351-8F0B764FB053}"/>
              </a:ext>
            </a:extLst>
          </p:cNvPr>
          <p:cNvSpPr>
            <a:spLocks noChangeArrowheads="1"/>
          </p:cNvSpPr>
          <p:nvPr/>
        </p:nvSpPr>
        <p:spPr bwMode="auto">
          <a:xfrm>
            <a:off x="646215" y="294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5" name="Rectangle 4">
            <a:extLst>
              <a:ext uri="{FF2B5EF4-FFF2-40B4-BE49-F238E27FC236}">
                <a16:creationId xmlns:a16="http://schemas.microsoft.com/office/drawing/2014/main" id="{228A8E29-D088-4D71-B453-1B4448B2773C}"/>
              </a:ext>
            </a:extLst>
          </p:cNvPr>
          <p:cNvSpPr>
            <a:spLocks noChangeArrowheads="1"/>
          </p:cNvSpPr>
          <p:nvPr/>
        </p:nvSpPr>
        <p:spPr bwMode="auto">
          <a:xfrm>
            <a:off x="646215" y="356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 altLang="ro-RO" sz="11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  </a:t>
            </a:r>
            <a:endParaRPr kumimoji="0" lang="ro-RO" altLang="ro-RO"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62EB3406-87AC-4A2D-8DF8-2C6ADAAFE353}"/>
              </a:ext>
            </a:extLst>
          </p:cNvPr>
          <p:cNvSpPr>
            <a:spLocks noChangeArrowheads="1"/>
          </p:cNvSpPr>
          <p:nvPr/>
        </p:nvSpPr>
        <p:spPr bwMode="auto">
          <a:xfrm>
            <a:off x="646215" y="5145623"/>
            <a:ext cx="28147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 altLang="ro-RO" sz="1200" b="1" dirty="0" bmk="_Toc188015291">
                <a:solidFill>
                  <a:srgbClr val="425563"/>
                </a:solidFill>
                <a:latin typeface="Verdana" panose="020B0604030504040204" pitchFamily="34" charset="0"/>
                <a:ea typeface="Verdana" panose="020B0604030504040204" pitchFamily="34" charset="0"/>
              </a:rPr>
              <a:t>Ministry of Transport - deficiencies in the filter-ventilation installation, emergency exit</a:t>
            </a:r>
            <a:endParaRPr lang="ro-RO" altLang="ro-RO" sz="1200" b="1" dirty="0">
              <a:solidFill>
                <a:srgbClr val="425563"/>
              </a:solidFill>
              <a:latin typeface="Verdana" panose="020B0604030504040204" pitchFamily="34" charset="0"/>
              <a:ea typeface="Verdana" panose="020B0604030504040204" pitchFamily="34" charset="0"/>
            </a:endParaRPr>
          </a:p>
        </p:txBody>
      </p:sp>
      <p:pic>
        <p:nvPicPr>
          <p:cNvPr id="11" name="Imagine 12" descr="C:\Users\user\Desktop\Poze pentru raport\0 Buna Practica\Cluj Fc de stiinte ec si adm afacerilor Buna practica\IMG-20240801-WA0280.jpg">
            <a:extLst>
              <a:ext uri="{FF2B5EF4-FFF2-40B4-BE49-F238E27FC236}">
                <a16:creationId xmlns:a16="http://schemas.microsoft.com/office/drawing/2014/main" id="{CA55DAC3-C6B4-4C80-8795-C1ABD77230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591" y="1639880"/>
            <a:ext cx="3098374" cy="3300600"/>
          </a:xfrm>
          <a:prstGeom prst="rect">
            <a:avLst/>
          </a:prstGeom>
          <a:noFill/>
          <a:ln>
            <a:noFill/>
          </a:ln>
        </p:spPr>
      </p:pic>
      <p:pic>
        <p:nvPicPr>
          <p:cNvPr id="12" name="Imagine 8" descr="C:\Users\user\Desktop\Poze pentru raport\0 Buna Practica\Liceul Tonitza caz de buna practica\20240613_093125.jpg">
            <a:extLst>
              <a:ext uri="{FF2B5EF4-FFF2-40B4-BE49-F238E27FC236}">
                <a16:creationId xmlns:a16="http://schemas.microsoft.com/office/drawing/2014/main" id="{A6C77F18-1C6E-4003-A02F-EDC2A4AF267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565" y="1645023"/>
            <a:ext cx="4069219" cy="3300600"/>
          </a:xfrm>
          <a:prstGeom prst="rect">
            <a:avLst/>
          </a:prstGeom>
          <a:noFill/>
          <a:ln>
            <a:noFill/>
          </a:ln>
        </p:spPr>
      </p:pic>
      <p:sp>
        <p:nvSpPr>
          <p:cNvPr id="7" name="Rectangle 6">
            <a:extLst>
              <a:ext uri="{FF2B5EF4-FFF2-40B4-BE49-F238E27FC236}">
                <a16:creationId xmlns:a16="http://schemas.microsoft.com/office/drawing/2014/main" id="{83ABE726-B151-48F4-9BA7-C4FE69DA8220}"/>
              </a:ext>
            </a:extLst>
          </p:cNvPr>
          <p:cNvSpPr/>
          <p:nvPr/>
        </p:nvSpPr>
        <p:spPr>
          <a:xfrm>
            <a:off x="3713245" y="934570"/>
            <a:ext cx="184056" cy="5291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tăText 4">
            <a:extLst>
              <a:ext uri="{FF2B5EF4-FFF2-40B4-BE49-F238E27FC236}">
                <a16:creationId xmlns:a16="http://schemas.microsoft.com/office/drawing/2014/main" id="{4DEA068E-0646-4600-87E4-58D099AF4B54}"/>
              </a:ext>
            </a:extLst>
          </p:cNvPr>
          <p:cNvSpPr txBox="1"/>
          <p:nvPr/>
        </p:nvSpPr>
        <p:spPr>
          <a:xfrm>
            <a:off x="3919812" y="5223841"/>
            <a:ext cx="3579284" cy="461665"/>
          </a:xfrm>
          <a:prstGeom prst="rect">
            <a:avLst/>
          </a:prstGeom>
          <a:noFill/>
        </p:spPr>
        <p:txBody>
          <a:bodyPr wrap="square" rtlCol="0">
            <a:spAutoFit/>
          </a:bodyPr>
          <a:lstStyle/>
          <a:p>
            <a:r>
              <a:rPr lang="en" sz="1200" b="1" dirty="0">
                <a:solidFill>
                  <a:srgbClr val="1FBD86"/>
                </a:solidFill>
                <a:latin typeface="Verdana" panose="020B0604030504040204" pitchFamily="34" charset="0"/>
                <a:ea typeface="Verdana" panose="020B0604030504040204" pitchFamily="34" charset="0"/>
              </a:rPr>
              <a:t>Faculty of Economic Sciences and Business Administration in Cluj Napoca</a:t>
            </a:r>
            <a:r>
              <a:rPr lang="en" sz="1200" dirty="0">
                <a:solidFill>
                  <a:srgbClr val="1FBD86"/>
                </a:solidFill>
                <a:latin typeface="Verdana" panose="020B0604030504040204" pitchFamily="34" charset="0"/>
                <a:ea typeface="Verdana" panose="020B0604030504040204" pitchFamily="34" charset="0"/>
              </a:rPr>
              <a:t> </a:t>
            </a:r>
          </a:p>
        </p:txBody>
      </p:sp>
      <p:pic>
        <p:nvPicPr>
          <p:cNvPr id="8" name="Picture 7">
            <a:extLst>
              <a:ext uri="{FF2B5EF4-FFF2-40B4-BE49-F238E27FC236}">
                <a16:creationId xmlns:a16="http://schemas.microsoft.com/office/drawing/2014/main" id="{49E10DC0-3544-4D1C-A935-89EFFC8A0BC7}"/>
              </a:ext>
            </a:extLst>
          </p:cNvPr>
          <p:cNvPicPr>
            <a:picLocks noChangeAspect="1"/>
          </p:cNvPicPr>
          <p:nvPr/>
        </p:nvPicPr>
        <p:blipFill>
          <a:blip r:embed="rId5"/>
          <a:stretch>
            <a:fillRect/>
          </a:stretch>
        </p:blipFill>
        <p:spPr>
          <a:xfrm>
            <a:off x="8224806" y="5290644"/>
            <a:ext cx="2572735" cy="323116"/>
          </a:xfrm>
          <a:prstGeom prst="rect">
            <a:avLst/>
          </a:prstGeom>
        </p:spPr>
      </p:pic>
      <p:pic>
        <p:nvPicPr>
          <p:cNvPr id="3" name="Picture 2">
            <a:extLst>
              <a:ext uri="{FF2B5EF4-FFF2-40B4-BE49-F238E27FC236}">
                <a16:creationId xmlns:a16="http://schemas.microsoft.com/office/drawing/2014/main" id="{01C9BE23-1085-4F81-99FD-DC748DFF6B58}"/>
              </a:ext>
            </a:extLst>
          </p:cNvPr>
          <p:cNvPicPr>
            <a:picLocks noChangeAspect="1"/>
          </p:cNvPicPr>
          <p:nvPr/>
        </p:nvPicPr>
        <p:blipFill>
          <a:blip r:embed="rId6"/>
          <a:stretch>
            <a:fillRect/>
          </a:stretch>
        </p:blipFill>
        <p:spPr>
          <a:xfrm>
            <a:off x="2739394" y="558264"/>
            <a:ext cx="237765" cy="323116"/>
          </a:xfrm>
          <a:prstGeom prst="rect">
            <a:avLst/>
          </a:prstGeom>
        </p:spPr>
      </p:pic>
    </p:spTree>
    <p:extLst>
      <p:ext uri="{BB962C8B-B14F-4D97-AF65-F5344CB8AC3E}">
        <p14:creationId xmlns:p14="http://schemas.microsoft.com/office/powerpoint/2010/main" val="142016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1">
            <a:extLst>
              <a:ext uri="{FF2B5EF4-FFF2-40B4-BE49-F238E27FC236}">
                <a16:creationId xmlns:a16="http://schemas.microsoft.com/office/drawing/2014/main" id="{FF3C26D9-3F19-4063-BE13-DA82919B616C}"/>
              </a:ext>
            </a:extLst>
          </p:cNvPr>
          <p:cNvSpPr>
            <a:spLocks noGrp="1"/>
          </p:cNvSpPr>
          <p:nvPr>
            <p:ph type="title"/>
          </p:nvPr>
        </p:nvSpPr>
        <p:spPr>
          <a:xfrm>
            <a:off x="594851" y="196809"/>
            <a:ext cx="10704520" cy="436857"/>
          </a:xfrm>
        </p:spPr>
        <p:txBody>
          <a:bodyPr>
            <a:noAutofit/>
          </a:bodyPr>
          <a:lstStyle/>
          <a:p>
            <a:r>
              <a:rPr lang="en" sz="1800" b="1" dirty="0">
                <a:solidFill>
                  <a:srgbClr val="1FBD86"/>
                </a:solidFill>
              </a:rPr>
              <a:t>3. Are civil protection shelters sufficient in case of armed conflict? </a:t>
            </a:r>
            <a:r>
              <a:rPr lang="ro-RO" sz="1800" b="1" dirty="0">
                <a:solidFill>
                  <a:srgbClr val="1FBD86"/>
                </a:solidFill>
              </a:rPr>
              <a:t>   </a:t>
            </a:r>
            <a:r>
              <a:rPr lang="en" sz="1800" b="1" dirty="0">
                <a:solidFill>
                  <a:srgbClr val="1FBD86"/>
                </a:solidFill>
              </a:rPr>
              <a:t>Findings</a:t>
            </a:r>
          </a:p>
        </p:txBody>
      </p:sp>
      <p:sp>
        <p:nvSpPr>
          <p:cNvPr id="7" name="Dreptunghi: colțuri rotunjite 6">
            <a:extLst>
              <a:ext uri="{FF2B5EF4-FFF2-40B4-BE49-F238E27FC236}">
                <a16:creationId xmlns:a16="http://schemas.microsoft.com/office/drawing/2014/main" id="{CD112776-DE50-4C24-BFF3-4824E9DCD51B}"/>
              </a:ext>
            </a:extLst>
          </p:cNvPr>
          <p:cNvSpPr/>
          <p:nvPr/>
        </p:nvSpPr>
        <p:spPr>
          <a:xfrm>
            <a:off x="1524000" y="1338540"/>
            <a:ext cx="9133113" cy="1796546"/>
          </a:xfrm>
          <a:prstGeom prst="roundRect">
            <a:avLst/>
          </a:prstGeom>
          <a:solidFill>
            <a:srgbClr val="C5C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b="1" dirty="0">
                <a:solidFill>
                  <a:schemeClr val="tx1"/>
                </a:solidFill>
                <a:latin typeface="Verdana" panose="020B0604030504040204" pitchFamily="34" charset="0"/>
                <a:ea typeface="Verdana" panose="020B0604030504040204" pitchFamily="34" charset="0"/>
              </a:rPr>
              <a:t>The capacity of existing civil protection shelters in Romania is insufficient compared to the resident population that must be sheltered in the event of an armed conflict.</a:t>
            </a:r>
          </a:p>
        </p:txBody>
      </p:sp>
      <p:sp>
        <p:nvSpPr>
          <p:cNvPr id="10" name="Dreptunghi: colțuri rotunjite 9">
            <a:extLst>
              <a:ext uri="{FF2B5EF4-FFF2-40B4-BE49-F238E27FC236}">
                <a16:creationId xmlns:a16="http://schemas.microsoft.com/office/drawing/2014/main" id="{52AFD866-09EC-4B5C-9FCD-B0F5FC8CABE4}"/>
              </a:ext>
            </a:extLst>
          </p:cNvPr>
          <p:cNvSpPr/>
          <p:nvPr/>
        </p:nvSpPr>
        <p:spPr>
          <a:xfrm>
            <a:off x="1524000" y="3592450"/>
            <a:ext cx="9133113" cy="1719779"/>
          </a:xfrm>
          <a:prstGeom prst="roundRect">
            <a:avLst/>
          </a:prstGeom>
          <a:solidFill>
            <a:srgbClr val="C5C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b="1" dirty="0">
                <a:solidFill>
                  <a:schemeClr val="tx1"/>
                </a:solidFill>
                <a:latin typeface="Verdana" panose="020B0604030504040204" pitchFamily="34" charset="0"/>
                <a:ea typeface="Verdana" panose="020B0604030504040204" pitchFamily="34" charset="0"/>
              </a:rPr>
              <a:t>The records regarding the shelter fund are incomplete and are based only on the situations prepared by IGSU of specially built civil protection shelters equipped with specific facilities.</a:t>
            </a:r>
          </a:p>
        </p:txBody>
      </p:sp>
      <p:pic>
        <p:nvPicPr>
          <p:cNvPr id="2" name="Picture 1">
            <a:extLst>
              <a:ext uri="{FF2B5EF4-FFF2-40B4-BE49-F238E27FC236}">
                <a16:creationId xmlns:a16="http://schemas.microsoft.com/office/drawing/2014/main" id="{D2C9F03B-6DFF-4FF1-8CF4-7FEAC059F477}"/>
              </a:ext>
            </a:extLst>
          </p:cNvPr>
          <p:cNvPicPr>
            <a:picLocks noChangeAspect="1"/>
          </p:cNvPicPr>
          <p:nvPr/>
        </p:nvPicPr>
        <p:blipFill>
          <a:blip r:embed="rId2"/>
          <a:stretch>
            <a:fillRect/>
          </a:stretch>
        </p:blipFill>
        <p:spPr>
          <a:xfrm>
            <a:off x="9261492" y="253679"/>
            <a:ext cx="237765" cy="323116"/>
          </a:xfrm>
          <a:prstGeom prst="rect">
            <a:avLst/>
          </a:prstGeom>
        </p:spPr>
      </p:pic>
    </p:spTree>
    <p:extLst>
      <p:ext uri="{BB962C8B-B14F-4D97-AF65-F5344CB8AC3E}">
        <p14:creationId xmlns:p14="http://schemas.microsoft.com/office/powerpoint/2010/main" val="53958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1CD7A4-D410-4F4B-9DE3-64AEC0845355}"/>
              </a:ext>
            </a:extLst>
          </p:cNvPr>
          <p:cNvSpPr>
            <a:spLocks noGrp="1"/>
          </p:cNvSpPr>
          <p:nvPr>
            <p:ph type="title"/>
          </p:nvPr>
        </p:nvSpPr>
        <p:spPr/>
        <p:txBody>
          <a:bodyPr>
            <a:normAutofit fontScale="90000"/>
          </a:bodyPr>
          <a:lstStyle/>
          <a:p>
            <a:r>
              <a:rPr lang="en" sz="2400" b="1" dirty="0">
                <a:solidFill>
                  <a:srgbClr val="1FBD86"/>
                </a:solidFill>
              </a:rPr>
              <a:t>3. Are civil protection shelters sufficient in case of armed conflict?</a:t>
            </a:r>
            <a:r>
              <a:rPr lang="ro-RO" sz="2400" b="1" dirty="0">
                <a:solidFill>
                  <a:srgbClr val="1FBD86"/>
                </a:solidFill>
              </a:rPr>
              <a:t> </a:t>
            </a:r>
            <a:r>
              <a:rPr lang="en" sz="2400" b="1" dirty="0">
                <a:solidFill>
                  <a:srgbClr val="1FBD86"/>
                </a:solidFill>
              </a:rPr>
              <a:t> </a:t>
            </a:r>
            <a:r>
              <a:rPr lang="ro-RO" sz="2400" b="1" dirty="0">
                <a:solidFill>
                  <a:srgbClr val="1FBD86"/>
                </a:solidFill>
              </a:rPr>
              <a:t>            	</a:t>
            </a:r>
            <a:r>
              <a:rPr lang="en" sz="2400" b="1" dirty="0">
                <a:solidFill>
                  <a:srgbClr val="1FBD86"/>
                </a:solidFill>
              </a:rPr>
              <a:t>Findings</a:t>
            </a:r>
            <a:endParaRPr lang="ro-RO" dirty="0"/>
          </a:p>
        </p:txBody>
      </p:sp>
      <p:sp>
        <p:nvSpPr>
          <p:cNvPr id="3" name="TextBox 2">
            <a:extLst>
              <a:ext uri="{FF2B5EF4-FFF2-40B4-BE49-F238E27FC236}">
                <a16:creationId xmlns:a16="http://schemas.microsoft.com/office/drawing/2014/main" id="{D4F4C06B-CDFD-473D-A151-B3C1D96139A7}"/>
              </a:ext>
            </a:extLst>
          </p:cNvPr>
          <p:cNvSpPr txBox="1"/>
          <p:nvPr/>
        </p:nvSpPr>
        <p:spPr>
          <a:xfrm>
            <a:off x="1014692" y="1114035"/>
            <a:ext cx="6710083" cy="2308324"/>
          </a:xfrm>
          <a:prstGeom prst="rect">
            <a:avLst/>
          </a:prstGeom>
          <a:noFill/>
        </p:spPr>
        <p:txBody>
          <a:bodyPr wrap="square" rtlCol="0">
            <a:spAutoFit/>
          </a:bodyPr>
          <a:lstStyle/>
          <a:p>
            <a:endParaRPr lang="ro-RO" b="1" dirty="0">
              <a:latin typeface="Verdana" panose="020B0604030504040204" pitchFamily="34" charset="0"/>
              <a:ea typeface="Verdana" panose="020B0604030504040204" pitchFamily="34" charset="0"/>
            </a:endParaRPr>
          </a:p>
          <a:p>
            <a:r>
              <a:rPr lang="en" dirty="0">
                <a:latin typeface="Verdana" panose="020B0604030504040204" pitchFamily="34" charset="0"/>
                <a:ea typeface="Verdana" panose="020B0604030504040204" pitchFamily="34" charset="0"/>
              </a:rPr>
              <a:t>The </a:t>
            </a:r>
            <a:r>
              <a:rPr lang="en" sz="1800" dirty="0">
                <a:latin typeface="Verdana" panose="020B0604030504040204" pitchFamily="34" charset="0"/>
                <a:ea typeface="Verdana" panose="020B0604030504040204" pitchFamily="34" charset="0"/>
              </a:rPr>
              <a:t>shelter capacity in civil protection shelters (</a:t>
            </a:r>
            <a:r>
              <a:rPr lang="en" dirty="0">
                <a:latin typeface="Verdana" panose="020B0604030504040204" pitchFamily="34" charset="0"/>
                <a:ea typeface="Verdana" panose="020B0604030504040204" pitchFamily="34" charset="0"/>
              </a:rPr>
              <a:t>specially built and equipped with specific facilities) </a:t>
            </a:r>
            <a:r>
              <a:rPr lang="en" sz="1800" dirty="0">
                <a:latin typeface="Verdana" panose="020B0604030504040204" pitchFamily="34" charset="0"/>
                <a:ea typeface="Verdana" panose="020B0604030504040204" pitchFamily="34" charset="0"/>
              </a:rPr>
              <a:t>is </a:t>
            </a:r>
            <a:r>
              <a:rPr lang="en" sz="1800" b="1" dirty="0">
                <a:latin typeface="Verdana" panose="020B0604030504040204" pitchFamily="34" charset="0"/>
                <a:ea typeface="Verdana" panose="020B0604030504040204" pitchFamily="34" charset="0"/>
              </a:rPr>
              <a:t>3.21% </a:t>
            </a:r>
            <a:r>
              <a:rPr lang="en" sz="1800" dirty="0">
                <a:latin typeface="Verdana" panose="020B0604030504040204" pitchFamily="34" charset="0"/>
                <a:ea typeface="Verdana" panose="020B0604030504040204" pitchFamily="34" charset="0"/>
              </a:rPr>
              <a:t>(611,922 people)</a:t>
            </a:r>
            <a:endParaRPr lang="ro-RO" b="1" dirty="0">
              <a:latin typeface="Verdana" panose="020B0604030504040204" pitchFamily="34" charset="0"/>
              <a:ea typeface="Verdana" panose="020B0604030504040204" pitchFamily="34" charset="0"/>
            </a:endParaRPr>
          </a:p>
          <a:p>
            <a:endParaRPr lang="ro-RO" b="1" dirty="0">
              <a:latin typeface="Verdana" panose="020B0604030504040204" pitchFamily="34" charset="0"/>
              <a:ea typeface="Verdana" panose="020B0604030504040204" pitchFamily="34" charset="0"/>
            </a:endParaRPr>
          </a:p>
          <a:p>
            <a:pPr algn="just"/>
            <a:r>
              <a:rPr lang="en" dirty="0">
                <a:latin typeface="Verdana" panose="020B0604030504040204" pitchFamily="34" charset="0"/>
                <a:ea typeface="Verdana" panose="020B0604030504040204" pitchFamily="34" charset="0"/>
              </a:rPr>
              <a:t>Total shelter capacity (of specially built shelters equipped with specific facilities and other shelter spaces) - </a:t>
            </a:r>
            <a:r>
              <a:rPr lang="en" sz="1800" b="1" dirty="0">
                <a:latin typeface="Verdana" panose="020B0604030504040204" pitchFamily="34" charset="0"/>
                <a:ea typeface="Verdana" panose="020B0604030504040204" pitchFamily="34" charset="0"/>
              </a:rPr>
              <a:t>5.19% </a:t>
            </a:r>
            <a:r>
              <a:rPr lang="en" sz="1800" dirty="0">
                <a:latin typeface="Verdana" panose="020B0604030504040204" pitchFamily="34" charset="0"/>
                <a:ea typeface="Verdana" panose="020B0604030504040204" pitchFamily="34" charset="0"/>
              </a:rPr>
              <a:t>(989,507 people).</a:t>
            </a:r>
            <a:endParaRPr lang="ro-RO" b="1"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EAC4B510-3D2A-4D1F-90A2-1FF2EE866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318" y="4143315"/>
            <a:ext cx="1750920" cy="1667180"/>
          </a:xfrm>
          <a:prstGeom prst="rect">
            <a:avLst/>
          </a:prstGeom>
        </p:spPr>
      </p:pic>
      <p:pic>
        <p:nvPicPr>
          <p:cNvPr id="11" name="Picture 10">
            <a:extLst>
              <a:ext uri="{FF2B5EF4-FFF2-40B4-BE49-F238E27FC236}">
                <a16:creationId xmlns:a16="http://schemas.microsoft.com/office/drawing/2014/main" id="{0F765778-A1DD-43BE-B91E-DA8A28CFF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737" y="1432683"/>
            <a:ext cx="3231654" cy="2308324"/>
          </a:xfrm>
          <a:prstGeom prst="rect">
            <a:avLst/>
          </a:prstGeom>
          <a:solidFill>
            <a:schemeClr val="accent1">
              <a:alpha val="0"/>
            </a:schemeClr>
          </a:solidFill>
          <a:effectLst>
            <a:outerShdw blurRad="50800" dist="50800" dir="5400000" algn="ctr" rotWithShape="0">
              <a:srgbClr val="000000">
                <a:alpha val="0"/>
              </a:srgbClr>
            </a:outerShdw>
          </a:effectLst>
        </p:spPr>
      </p:pic>
      <p:sp>
        <p:nvSpPr>
          <p:cNvPr id="13" name="TextBox 12">
            <a:extLst>
              <a:ext uri="{FF2B5EF4-FFF2-40B4-BE49-F238E27FC236}">
                <a16:creationId xmlns:a16="http://schemas.microsoft.com/office/drawing/2014/main" id="{D82A2E95-5A13-4D68-BCEF-E18BF797813D}"/>
              </a:ext>
            </a:extLst>
          </p:cNvPr>
          <p:cNvSpPr txBox="1"/>
          <p:nvPr/>
        </p:nvSpPr>
        <p:spPr>
          <a:xfrm>
            <a:off x="4424082" y="4434283"/>
            <a:ext cx="4558554" cy="923330"/>
          </a:xfrm>
          <a:prstGeom prst="rect">
            <a:avLst/>
          </a:prstGeom>
          <a:noFill/>
        </p:spPr>
        <p:txBody>
          <a:bodyPr wrap="square" rtlCol="0">
            <a:spAutoFit/>
          </a:bodyPr>
          <a:lstStyle/>
          <a:p>
            <a:r>
              <a:rPr lang="en" sz="1800" dirty="0">
                <a:latin typeface="Verdana" panose="020B0604030504040204" pitchFamily="34" charset="0"/>
                <a:ea typeface="Verdana" panose="020B0604030504040204" pitchFamily="34" charset="0"/>
              </a:rPr>
              <a:t>For the municipality of Bucharest</a:t>
            </a:r>
            <a:r>
              <a:rPr lang="en" dirty="0">
                <a:latin typeface="Verdana" panose="020B0604030504040204" pitchFamily="34" charset="0"/>
                <a:ea typeface="Verdana" panose="020B0604030504040204" pitchFamily="34" charset="0"/>
              </a:rPr>
              <a:t>, the total shelter capacity </a:t>
            </a:r>
            <a:r>
              <a:rPr lang="en" sz="1800" dirty="0">
                <a:latin typeface="Verdana" panose="020B0604030504040204" pitchFamily="34" charset="0"/>
                <a:ea typeface="Verdana" panose="020B0604030504040204" pitchFamily="34" charset="0"/>
              </a:rPr>
              <a:t>is </a:t>
            </a:r>
            <a:r>
              <a:rPr lang="en" b="1" dirty="0">
                <a:latin typeface="Verdana" panose="020B0604030504040204" pitchFamily="34" charset="0"/>
                <a:ea typeface="Verdana" panose="020B0604030504040204" pitchFamily="34" charset="0"/>
              </a:rPr>
              <a:t>22.87% </a:t>
            </a:r>
            <a:r>
              <a:rPr lang="en" dirty="0">
                <a:latin typeface="Verdana" panose="020B0604030504040204" pitchFamily="34" charset="0"/>
                <a:ea typeface="Verdana" panose="020B0604030504040204" pitchFamily="34" charset="0"/>
              </a:rPr>
              <a:t>(392,961 people)</a:t>
            </a:r>
            <a:endParaRPr lang="en-US" dirty="0"/>
          </a:p>
        </p:txBody>
      </p:sp>
      <p:pic>
        <p:nvPicPr>
          <p:cNvPr id="4" name="Picture 3">
            <a:extLst>
              <a:ext uri="{FF2B5EF4-FFF2-40B4-BE49-F238E27FC236}">
                <a16:creationId xmlns:a16="http://schemas.microsoft.com/office/drawing/2014/main" id="{03FEE241-9301-4C72-B1E5-DB30A2F78DFF}"/>
              </a:ext>
            </a:extLst>
          </p:cNvPr>
          <p:cNvPicPr>
            <a:picLocks noChangeAspect="1"/>
          </p:cNvPicPr>
          <p:nvPr/>
        </p:nvPicPr>
        <p:blipFill>
          <a:blip r:embed="rId5"/>
          <a:stretch>
            <a:fillRect/>
          </a:stretch>
        </p:blipFill>
        <p:spPr>
          <a:xfrm>
            <a:off x="1291665" y="589400"/>
            <a:ext cx="237765" cy="323116"/>
          </a:xfrm>
          <a:prstGeom prst="rect">
            <a:avLst/>
          </a:prstGeom>
        </p:spPr>
      </p:pic>
    </p:spTree>
    <p:extLst>
      <p:ext uri="{BB962C8B-B14F-4D97-AF65-F5344CB8AC3E}">
        <p14:creationId xmlns:p14="http://schemas.microsoft.com/office/powerpoint/2010/main" val="245021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76032FC0-B31B-4BC6-BF7A-D430EBE01D11}"/>
              </a:ext>
            </a:extLst>
          </p:cNvPr>
          <p:cNvSpPr txBox="1"/>
          <p:nvPr/>
        </p:nvSpPr>
        <p:spPr>
          <a:xfrm>
            <a:off x="2866103" y="3799347"/>
            <a:ext cx="6459794" cy="1077218"/>
          </a:xfrm>
          <a:prstGeom prst="rect">
            <a:avLst/>
          </a:prstGeom>
          <a:noFill/>
        </p:spPr>
        <p:txBody>
          <a:bodyPr wrap="square" rtlCol="0">
            <a:spAutoFit/>
          </a:bodyPr>
          <a:lstStyle/>
          <a:p>
            <a:r>
              <a:rPr lang="en-US" sz="1200" dirty="0">
                <a:solidFill>
                  <a:srgbClr val="1FBD86"/>
                </a:solidFill>
                <a:latin typeface="Verdana" panose="020B0604030504040204" pitchFamily="34" charset="0"/>
                <a:ea typeface="Verdana" panose="020B0604030504040204" pitchFamily="34" charset="0"/>
              </a:rPr>
              <a:t>For more details you can consult the report in English on the following link:</a:t>
            </a:r>
            <a:endParaRPr lang="ro-RO" sz="1200" dirty="0">
              <a:solidFill>
                <a:srgbClr val="1FBD86"/>
              </a:solidFill>
              <a:latin typeface="Verdana" panose="020B0604030504040204" pitchFamily="34" charset="0"/>
              <a:ea typeface="Verdana" panose="020B0604030504040204" pitchFamily="34" charset="0"/>
            </a:endParaRPr>
          </a:p>
          <a:p>
            <a:endParaRPr lang="ro-RO" sz="1200" dirty="0">
              <a:solidFill>
                <a:srgbClr val="1FBD86"/>
              </a:solidFill>
              <a:latin typeface="Verdana" panose="020B0604030504040204" pitchFamily="34" charset="0"/>
              <a:ea typeface="Verdana" panose="020B0604030504040204" pitchFamily="34" charset="0"/>
            </a:endParaRPr>
          </a:p>
          <a:p>
            <a:endParaRPr lang="ro-RO" sz="1200" dirty="0">
              <a:solidFill>
                <a:srgbClr val="1FBD86"/>
              </a:solidFill>
              <a:latin typeface="Verdana" panose="020B0604030504040204" pitchFamily="34" charset="0"/>
              <a:ea typeface="Verdana" panose="020B0604030504040204" pitchFamily="34" charset="0"/>
            </a:endParaRPr>
          </a:p>
          <a:p>
            <a:r>
              <a:rPr lang="en" sz="2800" b="1" dirty="0">
                <a:solidFill>
                  <a:srgbClr val="1FBD86"/>
                </a:solidFill>
                <a:latin typeface="Verdana" panose="020B0604030504040204" pitchFamily="34" charset="0"/>
                <a:ea typeface="Verdana" panose="020B0604030504040204" pitchFamily="34" charset="0"/>
              </a:rPr>
              <a:t>Thank you for your attention!</a:t>
            </a:r>
          </a:p>
        </p:txBody>
      </p:sp>
    </p:spTree>
    <p:extLst>
      <p:ext uri="{BB962C8B-B14F-4D97-AF65-F5344CB8AC3E}">
        <p14:creationId xmlns:p14="http://schemas.microsoft.com/office/powerpoint/2010/main" val="410749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1CD7A4-D410-4F4B-9DE3-64AEC0845355}"/>
              </a:ext>
            </a:extLst>
          </p:cNvPr>
          <p:cNvSpPr>
            <a:spLocks noGrp="1"/>
          </p:cNvSpPr>
          <p:nvPr>
            <p:ph type="title"/>
          </p:nvPr>
        </p:nvSpPr>
        <p:spPr>
          <a:xfrm>
            <a:off x="609601" y="508000"/>
            <a:ext cx="10974284" cy="376600"/>
          </a:xfrm>
        </p:spPr>
        <p:txBody>
          <a:bodyPr>
            <a:noAutofit/>
          </a:bodyPr>
          <a:lstStyle/>
          <a:p>
            <a:r>
              <a:rPr lang="en" sz="2000" b="1" dirty="0"/>
              <a:t>Performance audit objectives</a:t>
            </a:r>
            <a:endParaRPr lang="ro-RO" sz="2000" dirty="0"/>
          </a:p>
        </p:txBody>
      </p:sp>
      <p:pic>
        <p:nvPicPr>
          <p:cNvPr id="7" name="Substituent conținut 6">
            <a:extLst>
              <a:ext uri="{FF2B5EF4-FFF2-40B4-BE49-F238E27FC236}">
                <a16:creationId xmlns:a16="http://schemas.microsoft.com/office/drawing/2014/main" id="{AB068318-D301-44B5-A98F-387E5D9246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7897" y="1304925"/>
            <a:ext cx="10697794" cy="4797425"/>
          </a:xfrm>
        </p:spPr>
      </p:pic>
    </p:spTree>
    <p:extLst>
      <p:ext uri="{BB962C8B-B14F-4D97-AF65-F5344CB8AC3E}">
        <p14:creationId xmlns:p14="http://schemas.microsoft.com/office/powerpoint/2010/main" val="334077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1CD7A4-D410-4F4B-9DE3-64AEC0845355}"/>
              </a:ext>
            </a:extLst>
          </p:cNvPr>
          <p:cNvSpPr>
            <a:spLocks noGrp="1"/>
          </p:cNvSpPr>
          <p:nvPr>
            <p:ph type="title"/>
          </p:nvPr>
        </p:nvSpPr>
        <p:spPr>
          <a:xfrm>
            <a:off x="609601" y="508000"/>
            <a:ext cx="10974284" cy="376600"/>
          </a:xfrm>
        </p:spPr>
        <p:txBody>
          <a:bodyPr>
            <a:noAutofit/>
          </a:bodyPr>
          <a:lstStyle/>
          <a:p>
            <a:r>
              <a:rPr lang="en" sz="2000" b="1" dirty="0"/>
              <a:t>Audit methodology</a:t>
            </a:r>
          </a:p>
        </p:txBody>
      </p:sp>
      <p:graphicFrame>
        <p:nvGraphicFramePr>
          <p:cNvPr id="10" name="Tabel 9">
            <a:extLst>
              <a:ext uri="{FF2B5EF4-FFF2-40B4-BE49-F238E27FC236}">
                <a16:creationId xmlns:a16="http://schemas.microsoft.com/office/drawing/2014/main" id="{7393E02D-D5F6-4EC4-92C1-A5C895A414F1}"/>
              </a:ext>
            </a:extLst>
          </p:cNvPr>
          <p:cNvGraphicFramePr>
            <a:graphicFrameLocks noGrp="1"/>
          </p:cNvGraphicFramePr>
          <p:nvPr>
            <p:extLst>
              <p:ext uri="{D42A27DB-BD31-4B8C-83A1-F6EECF244321}">
                <p14:modId xmlns:p14="http://schemas.microsoft.com/office/powerpoint/2010/main" val="1009781739"/>
              </p:ext>
            </p:extLst>
          </p:nvPr>
        </p:nvGraphicFramePr>
        <p:xfrm>
          <a:off x="342900" y="2422003"/>
          <a:ext cx="5336540" cy="3604344"/>
        </p:xfrm>
        <a:graphic>
          <a:graphicData uri="http://schemas.openxmlformats.org/drawingml/2006/table">
            <a:tbl>
              <a:tblPr firstRow="1" firstCol="1" bandRow="1">
                <a:tableStyleId>{5C22544A-7EE6-4342-B048-85BDC9FD1C3A}</a:tableStyleId>
              </a:tblPr>
              <a:tblGrid>
                <a:gridCol w="743062">
                  <a:extLst>
                    <a:ext uri="{9D8B030D-6E8A-4147-A177-3AD203B41FA5}">
                      <a16:colId xmlns:a16="http://schemas.microsoft.com/office/drawing/2014/main" val="2481844924"/>
                    </a:ext>
                  </a:extLst>
                </a:gridCol>
                <a:gridCol w="4593478">
                  <a:extLst>
                    <a:ext uri="{9D8B030D-6E8A-4147-A177-3AD203B41FA5}">
                      <a16:colId xmlns:a16="http://schemas.microsoft.com/office/drawing/2014/main" val="195467011"/>
                    </a:ext>
                  </a:extLst>
                </a:gridCol>
              </a:tblGrid>
              <a:tr h="457461">
                <a:tc rowSpan="7">
                  <a:txBody>
                    <a:bodyPr/>
                    <a:lstStyle/>
                    <a:p>
                      <a:pPr algn="ctr">
                        <a:lnSpc>
                          <a:spcPct val="115000"/>
                        </a:lnSpc>
                        <a:spcAft>
                          <a:spcPts val="0"/>
                        </a:spcAft>
                        <a:tabLst>
                          <a:tab pos="180340" algn="l"/>
                        </a:tabLst>
                      </a:pPr>
                      <a:r>
                        <a:rPr lang="ro-RO" sz="1200" dirty="0">
                          <a:effectLst/>
                        </a:rPr>
                        <a:t>E</a:t>
                      </a:r>
                      <a:r>
                        <a:rPr lang="en" sz="1200" dirty="0">
                          <a:effectLst/>
                        </a:rPr>
                        <a:t>ntity</a:t>
                      </a:r>
                    </a:p>
                    <a:p>
                      <a:pPr algn="ctr">
                        <a:lnSpc>
                          <a:spcPct val="115000"/>
                        </a:lnSpc>
                        <a:spcAft>
                          <a:spcPts val="0"/>
                        </a:spcAft>
                        <a:tabLst>
                          <a:tab pos="180340" algn="l"/>
                        </a:tabLst>
                      </a:pPr>
                      <a:r>
                        <a:rPr lang="en" sz="1200" dirty="0">
                          <a:effectLst/>
                        </a:rPr>
                        <a:t>from where they were</a:t>
                      </a:r>
                    </a:p>
                    <a:p>
                      <a:pPr algn="ctr">
                        <a:lnSpc>
                          <a:spcPct val="115000"/>
                        </a:lnSpc>
                        <a:spcAft>
                          <a:spcPts val="0"/>
                        </a:spcAft>
                        <a:tabLst>
                          <a:tab pos="180340" algn="l"/>
                        </a:tabLst>
                      </a:pPr>
                      <a:r>
                        <a:rPr lang="en" sz="1200" dirty="0">
                          <a:effectLst/>
                        </a:rPr>
                        <a:t>data collected</a:t>
                      </a:r>
                      <a:endParaRPr lang="ro-RO" sz="1200" dirty="0">
                        <a:solidFill>
                          <a:srgbClr val="000000"/>
                        </a:solidFill>
                        <a:effectLst/>
                        <a:latin typeface="Times New Roman" panose="02020603050405020304" pitchFamily="18" charset="0"/>
                        <a:ea typeface="Georgia" panose="02040502050405020303" pitchFamily="18" charset="0"/>
                      </a:endParaRPr>
                    </a:p>
                  </a:txBody>
                  <a:tcPr marL="68580" marR="68580" marT="0" marB="0" anchor="ctr"/>
                </a:tc>
                <a:tc>
                  <a:txBody>
                    <a:bodyPr/>
                    <a:lstStyle/>
                    <a:p>
                      <a:pPr algn="just">
                        <a:lnSpc>
                          <a:spcPct val="115000"/>
                        </a:lnSpc>
                        <a:spcAft>
                          <a:spcPts val="0"/>
                        </a:spcAft>
                        <a:tabLst>
                          <a:tab pos="180340" algn="l"/>
                        </a:tabLst>
                      </a:pPr>
                      <a:r>
                        <a:rPr lang="en" sz="1200" dirty="0">
                          <a:effectLst/>
                        </a:rPr>
                        <a:t>Central public administration level</a:t>
                      </a:r>
                      <a:endParaRPr lang="ro-RO" sz="1200" dirty="0">
                        <a:solidFill>
                          <a:srgbClr val="000000"/>
                        </a:solidFill>
                        <a:effectLst/>
                        <a:latin typeface="Times New Roman" panose="02020603050405020304" pitchFamily="18" charset="0"/>
                        <a:ea typeface="Georgia" panose="02040502050405020303" pitchFamily="18" charset="0"/>
                      </a:endParaRPr>
                    </a:p>
                  </a:txBody>
                  <a:tcPr marL="68580" marR="68580" marT="0" marB="0">
                    <a:solidFill>
                      <a:srgbClr val="425F63"/>
                    </a:solidFill>
                  </a:tcPr>
                </a:tc>
                <a:extLst>
                  <a:ext uri="{0D108BD9-81ED-4DB2-BD59-A6C34878D82A}">
                    <a16:rowId xmlns:a16="http://schemas.microsoft.com/office/drawing/2014/main" val="3969954943"/>
                  </a:ext>
                </a:extLst>
              </a:tr>
              <a:tr h="539400">
                <a:tc vMerge="1">
                  <a:txBody>
                    <a:bodyPr/>
                    <a:lstStyle/>
                    <a:p>
                      <a:endParaRPr lang="ro-RO"/>
                    </a:p>
                  </a:txBody>
                  <a:tcPr/>
                </a:tc>
                <a:tc>
                  <a:txBody>
                    <a:bodyPr/>
                    <a:lstStyle/>
                    <a:p>
                      <a:pPr marL="342900" lvl="0" indent="-342900" algn="just">
                        <a:lnSpc>
                          <a:spcPct val="115000"/>
                        </a:lnSpc>
                        <a:spcAft>
                          <a:spcPts val="0"/>
                        </a:spcAft>
                        <a:buFont typeface="Symbol" panose="05050102010706020507" pitchFamily="18" charset="2"/>
                        <a:buBlip>
                          <a:blip r:embed="rId3"/>
                        </a:buBlip>
                        <a:tabLst>
                          <a:tab pos="180340" algn="l"/>
                        </a:tabLst>
                      </a:pPr>
                      <a:r>
                        <a:rPr lang="en" sz="1200" b="1" dirty="0">
                          <a:effectLst/>
                        </a:rPr>
                        <a:t>MAI and subordinate or coordinating structures </a:t>
                      </a:r>
                      <a:r>
                        <a:rPr lang="en" sz="1200" dirty="0">
                          <a:effectLst/>
                        </a:rPr>
                        <a:t>: DSU, DGRIP, IGSU, 42 Prefect Institutions (41 prefects)</a:t>
                      </a:r>
                      <a:endParaRPr lang="ro-RO" sz="1200" dirty="0">
                        <a:solidFill>
                          <a:srgbClr val="000000"/>
                        </a:solidFill>
                        <a:effectLst/>
                        <a:latin typeface="Times New Roman" panose="02020603050405020304" pitchFamily="18" charset="0"/>
                        <a:ea typeface="Georgia" panose="02040502050405020303" pitchFamily="18" charset="0"/>
                      </a:endParaRPr>
                    </a:p>
                  </a:txBody>
                  <a:tcPr marL="68580" marR="68580" marT="0" marB="0"/>
                </a:tc>
                <a:extLst>
                  <a:ext uri="{0D108BD9-81ED-4DB2-BD59-A6C34878D82A}">
                    <a16:rowId xmlns:a16="http://schemas.microsoft.com/office/drawing/2014/main" val="2531721161"/>
                  </a:ext>
                </a:extLst>
              </a:tr>
              <a:tr h="478315">
                <a:tc vMerge="1">
                  <a:txBody>
                    <a:bodyPr/>
                    <a:lstStyle/>
                    <a:p>
                      <a:endParaRPr lang="ro-RO"/>
                    </a:p>
                  </a:txBody>
                  <a:tcPr/>
                </a:tc>
                <a:tc>
                  <a:txBody>
                    <a:bodyPr/>
                    <a:lstStyle/>
                    <a:p>
                      <a:pPr marL="342900" lvl="0" indent="-342900" algn="just">
                        <a:lnSpc>
                          <a:spcPct val="115000"/>
                        </a:lnSpc>
                        <a:spcAft>
                          <a:spcPts val="0"/>
                        </a:spcAft>
                        <a:buFont typeface="Symbol" panose="05050102010706020507" pitchFamily="18" charset="2"/>
                        <a:buBlip>
                          <a:blip r:embed="rId3"/>
                        </a:buBlip>
                        <a:tabLst>
                          <a:tab pos="180340" algn="l"/>
                        </a:tabLst>
                      </a:pPr>
                      <a:r>
                        <a:rPr lang="en" sz="1200" b="1" dirty="0">
                          <a:effectLst/>
                        </a:rPr>
                        <a:t>MApN (DDI and ATM), ANRSPS, INS, Metrorex</a:t>
                      </a:r>
                      <a:endParaRPr lang="ro-RO" sz="1200" b="1" dirty="0">
                        <a:solidFill>
                          <a:srgbClr val="000000"/>
                        </a:solidFill>
                        <a:effectLst/>
                        <a:latin typeface="Times New Roman" panose="02020603050405020304" pitchFamily="18" charset="0"/>
                        <a:ea typeface="Georgia" panose="02040502050405020303" pitchFamily="18" charset="0"/>
                      </a:endParaRPr>
                    </a:p>
                  </a:txBody>
                  <a:tcPr marL="68580" marR="68580" marT="0" marB="0"/>
                </a:tc>
                <a:extLst>
                  <a:ext uri="{0D108BD9-81ED-4DB2-BD59-A6C34878D82A}">
                    <a16:rowId xmlns:a16="http://schemas.microsoft.com/office/drawing/2014/main" val="1193644954"/>
                  </a:ext>
                </a:extLst>
              </a:tr>
              <a:tr h="493953">
                <a:tc vMerge="1">
                  <a:txBody>
                    <a:bodyPr/>
                    <a:lstStyle/>
                    <a:p>
                      <a:endParaRPr lang="ro-RO"/>
                    </a:p>
                  </a:txBody>
                  <a:tcPr/>
                </a:tc>
                <a:tc>
                  <a:txBody>
                    <a:bodyPr/>
                    <a:lstStyle/>
                    <a:p>
                      <a:pPr algn="just">
                        <a:lnSpc>
                          <a:spcPct val="115000"/>
                        </a:lnSpc>
                        <a:spcAft>
                          <a:spcPts val="0"/>
                        </a:spcAft>
                        <a:tabLst>
                          <a:tab pos="180340" algn="l"/>
                        </a:tabLst>
                      </a:pPr>
                      <a:r>
                        <a:rPr lang="en" sz="1200" b="1" dirty="0">
                          <a:solidFill>
                            <a:schemeClr val="bg1"/>
                          </a:solidFill>
                          <a:effectLst/>
                        </a:rPr>
                        <a:t>Local public administration level</a:t>
                      </a:r>
                      <a:endParaRPr lang="ro-RO" sz="1200" b="1" dirty="0">
                        <a:solidFill>
                          <a:schemeClr val="bg1"/>
                        </a:solidFill>
                        <a:effectLst/>
                        <a:latin typeface="Times New Roman" panose="02020603050405020304" pitchFamily="18" charset="0"/>
                        <a:ea typeface="Georgia" panose="02040502050405020303" pitchFamily="18" charset="0"/>
                      </a:endParaRPr>
                    </a:p>
                  </a:txBody>
                  <a:tcPr marL="68580" marR="68580" marT="0" marB="0">
                    <a:solidFill>
                      <a:srgbClr val="5F898F"/>
                    </a:solidFill>
                  </a:tcPr>
                </a:tc>
                <a:extLst>
                  <a:ext uri="{0D108BD9-81ED-4DB2-BD59-A6C34878D82A}">
                    <a16:rowId xmlns:a16="http://schemas.microsoft.com/office/drawing/2014/main" val="3763158525"/>
                  </a:ext>
                </a:extLst>
              </a:tr>
              <a:tr h="817886">
                <a:tc vMerge="1">
                  <a:txBody>
                    <a:bodyPr/>
                    <a:lstStyle/>
                    <a:p>
                      <a:endParaRPr lang="ro-RO"/>
                    </a:p>
                  </a:txBody>
                  <a:tcPr/>
                </a:tc>
                <a:tc>
                  <a:txBody>
                    <a:bodyPr/>
                    <a:lstStyle/>
                    <a:p>
                      <a:pPr marL="342900" lvl="0" indent="-342900" algn="just">
                        <a:lnSpc>
                          <a:spcPct val="115000"/>
                        </a:lnSpc>
                        <a:spcAft>
                          <a:spcPts val="0"/>
                        </a:spcAft>
                        <a:buFont typeface="Symbol" panose="05050102010706020507" pitchFamily="18" charset="2"/>
                        <a:buBlip>
                          <a:blip r:embed="rId3"/>
                        </a:buBlip>
                        <a:tabLst>
                          <a:tab pos="180340" algn="l"/>
                        </a:tabLst>
                      </a:pPr>
                      <a:r>
                        <a:rPr lang="en" sz="1200" b="1" dirty="0">
                          <a:effectLst/>
                        </a:rPr>
                        <a:t>40 </a:t>
                      </a:r>
                      <a:r>
                        <a:rPr lang="en-US" sz="1200" b="1" noProof="0" dirty="0">
                          <a:effectLst/>
                        </a:rPr>
                        <a:t>town</a:t>
                      </a:r>
                      <a:r>
                        <a:rPr lang="ro-RO" sz="1200" b="1" dirty="0">
                          <a:effectLst/>
                        </a:rPr>
                        <a:t> </a:t>
                      </a:r>
                      <a:r>
                        <a:rPr lang="en-US" sz="1200" b="1" noProof="0" dirty="0">
                          <a:effectLst/>
                        </a:rPr>
                        <a:t>halls</a:t>
                      </a:r>
                      <a:r>
                        <a:rPr lang="en" sz="1200" b="1" dirty="0">
                          <a:effectLst/>
                        </a:rPr>
                        <a:t> of county capital municipalities and the municipality of Bucharest </a:t>
                      </a:r>
                      <a:r>
                        <a:rPr lang="en" sz="1200" dirty="0">
                          <a:effectLst/>
                        </a:rPr>
                        <a:t>(40 </a:t>
                      </a:r>
                      <a:r>
                        <a:rPr lang="en-US" sz="1200" noProof="0" dirty="0">
                          <a:effectLst/>
                        </a:rPr>
                        <a:t>town</a:t>
                      </a:r>
                      <a:r>
                        <a:rPr lang="ro-RO" sz="1200" dirty="0">
                          <a:effectLst/>
                        </a:rPr>
                        <a:t> </a:t>
                      </a:r>
                      <a:r>
                        <a:rPr lang="en-US" sz="1200" noProof="0" dirty="0">
                          <a:effectLst/>
                        </a:rPr>
                        <a:t>halls</a:t>
                      </a:r>
                      <a:r>
                        <a:rPr lang="en" sz="1200" dirty="0">
                          <a:effectLst/>
                        </a:rPr>
                        <a:t> of county capital municipalities and 7 </a:t>
                      </a:r>
                      <a:r>
                        <a:rPr lang="en-US" sz="1200" noProof="0" dirty="0">
                          <a:effectLst/>
                        </a:rPr>
                        <a:t>town</a:t>
                      </a:r>
                      <a:r>
                        <a:rPr lang="ro-RO" sz="1200" dirty="0">
                          <a:effectLst/>
                        </a:rPr>
                        <a:t> </a:t>
                      </a:r>
                      <a:r>
                        <a:rPr lang="en-US" sz="1200" noProof="0" dirty="0">
                          <a:effectLst/>
                        </a:rPr>
                        <a:t>halls</a:t>
                      </a:r>
                      <a:r>
                        <a:rPr lang="en" sz="1200" dirty="0">
                          <a:effectLst/>
                        </a:rPr>
                        <a:t> of Bucharest)</a:t>
                      </a:r>
                      <a:endParaRPr lang="ro-RO" sz="1200" dirty="0">
                        <a:solidFill>
                          <a:srgbClr val="000000"/>
                        </a:solidFill>
                        <a:effectLst/>
                        <a:latin typeface="Times New Roman" panose="02020603050405020304" pitchFamily="18" charset="0"/>
                        <a:ea typeface="Georgia" panose="02040502050405020303" pitchFamily="18" charset="0"/>
                      </a:endParaRPr>
                    </a:p>
                  </a:txBody>
                  <a:tcPr marL="68580" marR="68580" marT="0" marB="0"/>
                </a:tc>
                <a:extLst>
                  <a:ext uri="{0D108BD9-81ED-4DB2-BD59-A6C34878D82A}">
                    <a16:rowId xmlns:a16="http://schemas.microsoft.com/office/drawing/2014/main" val="3065584507"/>
                  </a:ext>
                </a:extLst>
              </a:tr>
              <a:tr h="339014">
                <a:tc vMerge="1">
                  <a:txBody>
                    <a:bodyPr/>
                    <a:lstStyle/>
                    <a:p>
                      <a:endParaRPr lang="ro-RO"/>
                    </a:p>
                  </a:txBody>
                  <a:tcPr/>
                </a:tc>
                <a:tc>
                  <a:txBody>
                    <a:bodyPr/>
                    <a:lstStyle/>
                    <a:p>
                      <a:pPr algn="just">
                        <a:lnSpc>
                          <a:spcPct val="115000"/>
                        </a:lnSpc>
                        <a:spcAft>
                          <a:spcPts val="0"/>
                        </a:spcAft>
                        <a:tabLst>
                          <a:tab pos="180340" algn="l"/>
                        </a:tabLst>
                      </a:pPr>
                      <a:r>
                        <a:rPr lang="en" sz="1200" b="1" dirty="0">
                          <a:solidFill>
                            <a:schemeClr val="bg1"/>
                          </a:solidFill>
                          <a:effectLst/>
                        </a:rPr>
                        <a:t>University environment</a:t>
                      </a:r>
                      <a:endParaRPr lang="ro-RO" sz="1200" b="1" dirty="0">
                        <a:solidFill>
                          <a:schemeClr val="bg1"/>
                        </a:solidFill>
                        <a:effectLst/>
                        <a:latin typeface="Times New Roman" panose="02020603050405020304" pitchFamily="18" charset="0"/>
                        <a:ea typeface="Georgia" panose="02040502050405020303"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113177181"/>
                  </a:ext>
                </a:extLst>
              </a:tr>
              <a:tr h="478315">
                <a:tc vMerge="1">
                  <a:txBody>
                    <a:bodyPr/>
                    <a:lstStyle/>
                    <a:p>
                      <a:endParaRPr lang="ro-RO"/>
                    </a:p>
                  </a:txBody>
                  <a:tcPr/>
                </a:tc>
                <a:tc>
                  <a:txBody>
                    <a:bodyPr/>
                    <a:lstStyle/>
                    <a:p>
                      <a:pPr marL="342900" lvl="0" indent="-342900" algn="just">
                        <a:lnSpc>
                          <a:spcPct val="115000"/>
                        </a:lnSpc>
                        <a:spcAft>
                          <a:spcPts val="0"/>
                        </a:spcAft>
                        <a:buFont typeface="Symbol" panose="05050102010706020507" pitchFamily="18" charset="2"/>
                        <a:buBlip>
                          <a:blip r:embed="rId3"/>
                        </a:buBlip>
                        <a:tabLst>
                          <a:tab pos="180340" algn="l"/>
                        </a:tabLst>
                      </a:pPr>
                      <a:r>
                        <a:rPr lang="en" sz="1200" b="1" dirty="0">
                          <a:effectLst/>
                        </a:rPr>
                        <a:t>Technical University of Civil Engineering Bucharest</a:t>
                      </a:r>
                      <a:endParaRPr lang="ro-RO" sz="1200" b="1" dirty="0">
                        <a:solidFill>
                          <a:srgbClr val="000000"/>
                        </a:solidFill>
                        <a:effectLst/>
                        <a:latin typeface="Times New Roman" panose="02020603050405020304" pitchFamily="18" charset="0"/>
                        <a:ea typeface="Georgia" panose="02040502050405020303" pitchFamily="18" charset="0"/>
                      </a:endParaRPr>
                    </a:p>
                  </a:txBody>
                  <a:tcPr marL="68580" marR="68580" marT="0" marB="0"/>
                </a:tc>
                <a:extLst>
                  <a:ext uri="{0D108BD9-81ED-4DB2-BD59-A6C34878D82A}">
                    <a16:rowId xmlns:a16="http://schemas.microsoft.com/office/drawing/2014/main" val="1780707276"/>
                  </a:ext>
                </a:extLst>
              </a:tr>
            </a:tbl>
          </a:graphicData>
        </a:graphic>
      </p:graphicFrame>
      <p:pic>
        <p:nvPicPr>
          <p:cNvPr id="5" name="Content Placeholder 4">
            <a:extLst>
              <a:ext uri="{FF2B5EF4-FFF2-40B4-BE49-F238E27FC236}">
                <a16:creationId xmlns:a16="http://schemas.microsoft.com/office/drawing/2014/main" id="{8DA35363-301E-40ED-A0C0-D3EC324C6C1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65510" y="929602"/>
            <a:ext cx="3533400" cy="1506627"/>
          </a:xfrm>
        </p:spPr>
      </p:pic>
      <p:pic>
        <p:nvPicPr>
          <p:cNvPr id="6" name="Imagine 5">
            <a:extLst>
              <a:ext uri="{FF2B5EF4-FFF2-40B4-BE49-F238E27FC236}">
                <a16:creationId xmlns:a16="http://schemas.microsoft.com/office/drawing/2014/main" id="{FADEEFEA-9D42-442F-8344-B01331085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440" y="2436229"/>
            <a:ext cx="6125430" cy="3610479"/>
          </a:xfrm>
          <a:prstGeom prst="rect">
            <a:avLst/>
          </a:prstGeom>
        </p:spPr>
      </p:pic>
    </p:spTree>
    <p:extLst>
      <p:ext uri="{BB962C8B-B14F-4D97-AF65-F5344CB8AC3E}">
        <p14:creationId xmlns:p14="http://schemas.microsoft.com/office/powerpoint/2010/main" val="130088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a:extLst>
              <a:ext uri="{FF2B5EF4-FFF2-40B4-BE49-F238E27FC236}">
                <a16:creationId xmlns:a16="http://schemas.microsoft.com/office/drawing/2014/main" id="{92BBCC08-42A2-4CAB-BAB6-4BFBB3497D8D}"/>
              </a:ext>
            </a:extLst>
          </p:cNvPr>
          <p:cNvSpPr txBox="1">
            <a:spLocks/>
          </p:cNvSpPr>
          <p:nvPr/>
        </p:nvSpPr>
        <p:spPr>
          <a:xfrm>
            <a:off x="732502" y="314229"/>
            <a:ext cx="10773697" cy="6110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399" b="0" kern="1200">
                <a:solidFill>
                  <a:srgbClr val="425F63"/>
                </a:solidFill>
                <a:latin typeface="Verdana" panose="020B0604030504040204" pitchFamily="34" charset="0"/>
                <a:ea typeface="Verdana" panose="020B0604030504040204" pitchFamily="34" charset="0"/>
                <a:cs typeface="+mj-cs"/>
              </a:defRPr>
            </a:lvl1pPr>
          </a:lstStyle>
          <a:p>
            <a:r>
              <a:rPr lang="en" sz="1800" b="1" dirty="0">
                <a:solidFill>
                  <a:srgbClr val="1FBD86"/>
                </a:solidFill>
              </a:rPr>
              <a:t>1. Was the management of the population shelter activity in case of armed conflict effective? - Findings</a:t>
            </a:r>
          </a:p>
        </p:txBody>
      </p:sp>
      <p:sp>
        <p:nvSpPr>
          <p:cNvPr id="5" name="Dreptunghi: colțuri rotunjite 4">
            <a:extLst>
              <a:ext uri="{FF2B5EF4-FFF2-40B4-BE49-F238E27FC236}">
                <a16:creationId xmlns:a16="http://schemas.microsoft.com/office/drawing/2014/main" id="{B80B7550-043B-4D2E-A16B-BF74804DB723}"/>
              </a:ext>
            </a:extLst>
          </p:cNvPr>
          <p:cNvSpPr/>
          <p:nvPr/>
        </p:nvSpPr>
        <p:spPr>
          <a:xfrm>
            <a:off x="1415144" y="1103570"/>
            <a:ext cx="9111342" cy="2064172"/>
          </a:xfrm>
          <a:prstGeom prst="roundRect">
            <a:avLst/>
          </a:prstGeom>
          <a:solidFill>
            <a:srgbClr val="C5C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b="1" dirty="0">
                <a:solidFill>
                  <a:schemeClr val="tx1"/>
                </a:solidFill>
                <a:latin typeface="Verdana" panose="020B0604030504040204" pitchFamily="34" charset="0"/>
                <a:ea typeface="Verdana" panose="020B0604030504040204" pitchFamily="34" charset="0"/>
              </a:rPr>
              <a:t>Some components of the SNMSU did not ensure efficient management of the activity of sheltering the population in the event of armed conflict</a:t>
            </a:r>
            <a:r>
              <a:rPr lang="ro-RO" b="1" dirty="0">
                <a:solidFill>
                  <a:schemeClr val="tx1"/>
                </a:solidFill>
                <a:latin typeface="Verdana" panose="020B0604030504040204" pitchFamily="34" charset="0"/>
                <a:ea typeface="Verdana" panose="020B0604030504040204" pitchFamily="34" charset="0"/>
              </a:rPr>
              <a:t>.</a:t>
            </a:r>
            <a:endParaRPr lang="ro-RO" dirty="0">
              <a:solidFill>
                <a:schemeClr val="tx1"/>
              </a:solidFill>
              <a:latin typeface="Verdana" panose="020B0604030504040204" pitchFamily="34" charset="0"/>
              <a:ea typeface="Verdana" panose="020B0604030504040204" pitchFamily="34" charset="0"/>
            </a:endParaRPr>
          </a:p>
        </p:txBody>
      </p:sp>
      <p:sp>
        <p:nvSpPr>
          <p:cNvPr id="12" name="Dreptunghi: colțuri rotunjite 11">
            <a:extLst>
              <a:ext uri="{FF2B5EF4-FFF2-40B4-BE49-F238E27FC236}">
                <a16:creationId xmlns:a16="http://schemas.microsoft.com/office/drawing/2014/main" id="{B469D529-6C64-4A8A-B133-042139DD424E}"/>
              </a:ext>
            </a:extLst>
          </p:cNvPr>
          <p:cNvSpPr/>
          <p:nvPr/>
        </p:nvSpPr>
        <p:spPr>
          <a:xfrm>
            <a:off x="1415144" y="3690258"/>
            <a:ext cx="9111341" cy="1883228"/>
          </a:xfrm>
          <a:prstGeom prst="roundRect">
            <a:avLst/>
          </a:prstGeom>
          <a:solidFill>
            <a:srgbClr val="C5C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b="1" dirty="0">
                <a:solidFill>
                  <a:schemeClr val="tx1"/>
                </a:solidFill>
                <a:latin typeface="Verdana" panose="020B0604030504040204" pitchFamily="34" charset="0"/>
                <a:ea typeface="Verdana" panose="020B0604030504040204" pitchFamily="34" charset="0"/>
              </a:rPr>
              <a:t>Shelter, as a component of civil protection in Romania, is insufficiently regulated, and existing legislation must be adapted to the current context.</a:t>
            </a:r>
          </a:p>
        </p:txBody>
      </p:sp>
    </p:spTree>
    <p:extLst>
      <p:ext uri="{BB962C8B-B14F-4D97-AF65-F5344CB8AC3E}">
        <p14:creationId xmlns:p14="http://schemas.microsoft.com/office/powerpoint/2010/main" val="277520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0EA564B-DD65-4F69-9C11-5927E059403A}"/>
              </a:ext>
            </a:extLst>
          </p:cNvPr>
          <p:cNvSpPr>
            <a:spLocks noGrp="1"/>
          </p:cNvSpPr>
          <p:nvPr>
            <p:ph type="title"/>
          </p:nvPr>
        </p:nvSpPr>
        <p:spPr>
          <a:xfrm>
            <a:off x="609601" y="121920"/>
            <a:ext cx="10974284" cy="762680"/>
          </a:xfrm>
        </p:spPr>
        <p:txBody>
          <a:bodyPr>
            <a:normAutofit/>
          </a:bodyPr>
          <a:lstStyle/>
          <a:p>
            <a:r>
              <a:rPr lang="en" sz="1800" b="1" dirty="0">
                <a:solidFill>
                  <a:srgbClr val="1FBD86"/>
                </a:solidFill>
              </a:rPr>
              <a:t>1. Was the management of the population shelter activity in case of armed conflict effective? </a:t>
            </a:r>
            <a:r>
              <a:rPr lang="ro-RO" sz="1800" b="1" dirty="0">
                <a:solidFill>
                  <a:srgbClr val="1FBD86"/>
                </a:solidFill>
              </a:rPr>
              <a:t>    </a:t>
            </a:r>
            <a:r>
              <a:rPr lang="en" sz="1800" b="1" dirty="0">
                <a:solidFill>
                  <a:srgbClr val="1FBD86"/>
                </a:solidFill>
              </a:rPr>
              <a:t>Findings</a:t>
            </a:r>
          </a:p>
        </p:txBody>
      </p:sp>
      <p:sp>
        <p:nvSpPr>
          <p:cNvPr id="3" name="Arrow: Right 2">
            <a:extLst>
              <a:ext uri="{FF2B5EF4-FFF2-40B4-BE49-F238E27FC236}">
                <a16:creationId xmlns:a16="http://schemas.microsoft.com/office/drawing/2014/main" id="{CEF190E7-5E95-47AA-97DF-C3056628B543}"/>
              </a:ext>
            </a:extLst>
          </p:cNvPr>
          <p:cNvSpPr/>
          <p:nvPr/>
        </p:nvSpPr>
        <p:spPr>
          <a:xfrm>
            <a:off x="2052734" y="475861"/>
            <a:ext cx="223935" cy="2891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ubstituent conținut 7">
            <a:extLst>
              <a:ext uri="{FF2B5EF4-FFF2-40B4-BE49-F238E27FC236}">
                <a16:creationId xmlns:a16="http://schemas.microsoft.com/office/drawing/2014/main" id="{140CE8A9-665F-4BC7-91E9-4075B4D3E7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207" y="985026"/>
            <a:ext cx="9831585" cy="5100391"/>
          </a:xfrm>
        </p:spPr>
      </p:pic>
    </p:spTree>
    <p:extLst>
      <p:ext uri="{BB962C8B-B14F-4D97-AF65-F5344CB8AC3E}">
        <p14:creationId xmlns:p14="http://schemas.microsoft.com/office/powerpoint/2010/main" val="82950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1CD7A4-D410-4F4B-9DE3-64AEC0845355}"/>
              </a:ext>
            </a:extLst>
          </p:cNvPr>
          <p:cNvSpPr>
            <a:spLocks noGrp="1"/>
          </p:cNvSpPr>
          <p:nvPr>
            <p:ph type="title"/>
          </p:nvPr>
        </p:nvSpPr>
        <p:spPr/>
        <p:txBody>
          <a:bodyPr>
            <a:normAutofit fontScale="90000"/>
          </a:bodyPr>
          <a:lstStyle/>
          <a:p>
            <a:r>
              <a:rPr lang="en" sz="2400" b="1" dirty="0">
                <a:solidFill>
                  <a:srgbClr val="1FBD86"/>
                </a:solidFill>
              </a:rPr>
              <a:t>1. Was the management of the population shelter activity in case of armed conflict effective?</a:t>
            </a:r>
            <a:r>
              <a:rPr lang="ro-RO" sz="2400" b="1" dirty="0">
                <a:solidFill>
                  <a:srgbClr val="1FBD86"/>
                </a:solidFill>
              </a:rPr>
              <a:t> </a:t>
            </a:r>
            <a:r>
              <a:rPr lang="en" sz="2400" b="1" dirty="0">
                <a:solidFill>
                  <a:srgbClr val="1FBD86"/>
                </a:solidFill>
              </a:rPr>
              <a:t> </a:t>
            </a:r>
            <a:r>
              <a:rPr lang="ro-RO" sz="2400" b="1" dirty="0">
                <a:solidFill>
                  <a:srgbClr val="1FBD86"/>
                </a:solidFill>
              </a:rPr>
              <a:t>   </a:t>
            </a:r>
            <a:r>
              <a:rPr lang="en" sz="2400" b="1" dirty="0">
                <a:solidFill>
                  <a:srgbClr val="1FBD86"/>
                </a:solidFill>
              </a:rPr>
              <a:t>Findings</a:t>
            </a:r>
          </a:p>
        </p:txBody>
      </p:sp>
      <p:sp>
        <p:nvSpPr>
          <p:cNvPr id="3" name="Dreptunghi 2">
            <a:extLst>
              <a:ext uri="{FF2B5EF4-FFF2-40B4-BE49-F238E27FC236}">
                <a16:creationId xmlns:a16="http://schemas.microsoft.com/office/drawing/2014/main" id="{2E45D5BA-F440-4837-A306-495ED30CF555}"/>
              </a:ext>
            </a:extLst>
          </p:cNvPr>
          <p:cNvSpPr/>
          <p:nvPr/>
        </p:nvSpPr>
        <p:spPr>
          <a:xfrm>
            <a:off x="6095999" y="1008972"/>
            <a:ext cx="3854132" cy="338554"/>
          </a:xfrm>
          <a:prstGeom prst="rect">
            <a:avLst/>
          </a:prstGeom>
        </p:spPr>
        <p:txBody>
          <a:bodyPr wrap="none">
            <a:spAutoFit/>
          </a:bodyPr>
          <a:lstStyle/>
          <a:p>
            <a:r>
              <a:rPr lang="en" sz="1600" dirty="0"/>
              <a:t>is complemented by </a:t>
            </a:r>
            <a:r>
              <a:rPr lang="en" sz="1600" b="1" dirty="0"/>
              <a:t>other accommodation spaces </a:t>
            </a:r>
            <a:r>
              <a:rPr lang="en" sz="1600" dirty="0"/>
              <a:t>:</a:t>
            </a:r>
          </a:p>
        </p:txBody>
      </p:sp>
      <p:sp>
        <p:nvSpPr>
          <p:cNvPr id="28" name="CasetăText 27">
            <a:extLst>
              <a:ext uri="{FF2B5EF4-FFF2-40B4-BE49-F238E27FC236}">
                <a16:creationId xmlns:a16="http://schemas.microsoft.com/office/drawing/2014/main" id="{BF0D9F69-3E11-4BE9-8657-54A75357466E}"/>
              </a:ext>
            </a:extLst>
          </p:cNvPr>
          <p:cNvSpPr txBox="1"/>
          <p:nvPr/>
        </p:nvSpPr>
        <p:spPr>
          <a:xfrm>
            <a:off x="1063850" y="5647558"/>
            <a:ext cx="4149213" cy="523220"/>
          </a:xfrm>
          <a:prstGeom prst="rect">
            <a:avLst/>
          </a:prstGeom>
          <a:noFill/>
        </p:spPr>
        <p:txBody>
          <a:bodyPr wrap="square" rtlCol="0">
            <a:spAutoFit/>
          </a:bodyPr>
          <a:lstStyle/>
          <a:p>
            <a:pPr algn="ctr"/>
            <a:r>
              <a:rPr lang="en" sz="1400" b="1" dirty="0">
                <a:solidFill>
                  <a:srgbClr val="1FBD86"/>
                </a:solidFill>
                <a:latin typeface="Verdana" panose="020B0604030504040204" pitchFamily="34" charset="0"/>
                <a:ea typeface="Verdana" panose="020B0604030504040204" pitchFamily="34" charset="0"/>
              </a:rPr>
              <a:t>Specially built and equipped shelters</a:t>
            </a:r>
          </a:p>
          <a:p>
            <a:pPr algn="ctr"/>
            <a:r>
              <a:rPr lang="en" sz="1400" b="1" dirty="0">
                <a:solidFill>
                  <a:srgbClr val="1FBD86"/>
                </a:solidFill>
                <a:latin typeface="Verdana" panose="020B0604030504040204" pitchFamily="34" charset="0"/>
                <a:ea typeface="Verdana" panose="020B0604030504040204" pitchFamily="34" charset="0"/>
              </a:rPr>
              <a:t>with specific installations</a:t>
            </a:r>
          </a:p>
        </p:txBody>
      </p:sp>
      <p:sp>
        <p:nvSpPr>
          <p:cNvPr id="29" name="Semnul plus 28">
            <a:extLst>
              <a:ext uri="{FF2B5EF4-FFF2-40B4-BE49-F238E27FC236}">
                <a16:creationId xmlns:a16="http://schemas.microsoft.com/office/drawing/2014/main" id="{B49C0C95-82EA-439B-8168-7CBFAE9923CB}"/>
              </a:ext>
            </a:extLst>
          </p:cNvPr>
          <p:cNvSpPr/>
          <p:nvPr/>
        </p:nvSpPr>
        <p:spPr>
          <a:xfrm>
            <a:off x="5472953" y="5614078"/>
            <a:ext cx="554539" cy="46166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0" name="CasetăText 29">
            <a:extLst>
              <a:ext uri="{FF2B5EF4-FFF2-40B4-BE49-F238E27FC236}">
                <a16:creationId xmlns:a16="http://schemas.microsoft.com/office/drawing/2014/main" id="{FBC03FDF-FECA-47D0-B9E9-AD4522FA499B}"/>
              </a:ext>
            </a:extLst>
          </p:cNvPr>
          <p:cNvSpPr txBox="1"/>
          <p:nvPr/>
        </p:nvSpPr>
        <p:spPr>
          <a:xfrm>
            <a:off x="7530984" y="5691021"/>
            <a:ext cx="2340604" cy="307777"/>
          </a:xfrm>
          <a:prstGeom prst="rect">
            <a:avLst/>
          </a:prstGeom>
          <a:noFill/>
        </p:spPr>
        <p:txBody>
          <a:bodyPr wrap="square" rtlCol="0">
            <a:spAutoFit/>
          </a:bodyPr>
          <a:lstStyle/>
          <a:p>
            <a:pPr algn="ctr"/>
            <a:r>
              <a:rPr lang="en" sz="1400" b="1" dirty="0">
                <a:solidFill>
                  <a:srgbClr val="D2A000"/>
                </a:solidFill>
                <a:latin typeface="Verdana" panose="020B0604030504040204" pitchFamily="34" charset="0"/>
                <a:ea typeface="Verdana" panose="020B0604030504040204" pitchFamily="34" charset="0"/>
              </a:rPr>
              <a:t>Simple shelters</a:t>
            </a:r>
          </a:p>
        </p:txBody>
      </p:sp>
      <p:sp>
        <p:nvSpPr>
          <p:cNvPr id="4" name="CasetăText 3">
            <a:extLst>
              <a:ext uri="{FF2B5EF4-FFF2-40B4-BE49-F238E27FC236}">
                <a16:creationId xmlns:a16="http://schemas.microsoft.com/office/drawing/2014/main" id="{3E384903-9668-40C0-91CB-E3389855041B}"/>
              </a:ext>
            </a:extLst>
          </p:cNvPr>
          <p:cNvSpPr txBox="1"/>
          <p:nvPr/>
        </p:nvSpPr>
        <p:spPr>
          <a:xfrm>
            <a:off x="6041836" y="1322459"/>
            <a:ext cx="1160206" cy="523220"/>
          </a:xfrm>
          <a:prstGeom prst="rect">
            <a:avLst/>
          </a:prstGeom>
          <a:noFill/>
        </p:spPr>
        <p:txBody>
          <a:bodyPr wrap="square" rtlCol="0">
            <a:spAutoFit/>
          </a:bodyPr>
          <a:lstStyle/>
          <a:p>
            <a:r>
              <a:rPr lang="en" sz="1400" b="1" dirty="0">
                <a:solidFill>
                  <a:srgbClr val="A3A325"/>
                </a:solidFill>
                <a:latin typeface="Verdana" panose="020B0604030504040204" pitchFamily="34" charset="0"/>
                <a:ea typeface="Verdana" panose="020B0604030504040204" pitchFamily="34" charset="0"/>
              </a:rPr>
              <a:t>165,466 people</a:t>
            </a:r>
          </a:p>
        </p:txBody>
      </p:sp>
      <p:sp>
        <p:nvSpPr>
          <p:cNvPr id="5" name="CasetăText 4">
            <a:extLst>
              <a:ext uri="{FF2B5EF4-FFF2-40B4-BE49-F238E27FC236}">
                <a16:creationId xmlns:a16="http://schemas.microsoft.com/office/drawing/2014/main" id="{290095A6-CF9D-4A69-B25E-0736C632C359}"/>
              </a:ext>
            </a:extLst>
          </p:cNvPr>
          <p:cNvSpPr txBox="1"/>
          <p:nvPr/>
        </p:nvSpPr>
        <p:spPr>
          <a:xfrm>
            <a:off x="10614300" y="1168571"/>
            <a:ext cx="1104364" cy="523220"/>
          </a:xfrm>
          <a:prstGeom prst="rect">
            <a:avLst/>
          </a:prstGeom>
          <a:noFill/>
        </p:spPr>
        <p:txBody>
          <a:bodyPr wrap="square" rtlCol="0">
            <a:spAutoFit/>
          </a:bodyPr>
          <a:lstStyle/>
          <a:p>
            <a:r>
              <a:rPr lang="en" sz="1400" b="1" dirty="0">
                <a:solidFill>
                  <a:srgbClr val="A3A325"/>
                </a:solidFill>
                <a:latin typeface="Verdana" panose="020B0604030504040204" pitchFamily="34" charset="0"/>
                <a:ea typeface="Verdana" panose="020B0604030504040204" pitchFamily="34" charset="0"/>
              </a:rPr>
              <a:t>72,730 people</a:t>
            </a:r>
          </a:p>
        </p:txBody>
      </p:sp>
      <p:sp>
        <p:nvSpPr>
          <p:cNvPr id="6" name="CasetăText 5">
            <a:extLst>
              <a:ext uri="{FF2B5EF4-FFF2-40B4-BE49-F238E27FC236}">
                <a16:creationId xmlns:a16="http://schemas.microsoft.com/office/drawing/2014/main" id="{EEECEADA-A696-4686-88C6-F8151B3F1162}"/>
              </a:ext>
            </a:extLst>
          </p:cNvPr>
          <p:cNvSpPr txBox="1"/>
          <p:nvPr/>
        </p:nvSpPr>
        <p:spPr>
          <a:xfrm>
            <a:off x="1492624" y="1023098"/>
            <a:ext cx="2732312" cy="338554"/>
          </a:xfrm>
          <a:prstGeom prst="rect">
            <a:avLst/>
          </a:prstGeom>
          <a:noFill/>
        </p:spPr>
        <p:txBody>
          <a:bodyPr wrap="square" rtlCol="0">
            <a:spAutoFit/>
          </a:bodyPr>
          <a:lstStyle/>
          <a:p>
            <a:r>
              <a:rPr lang="en" sz="1600" b="1" dirty="0">
                <a:solidFill>
                  <a:srgbClr val="A3A325"/>
                </a:solidFill>
                <a:latin typeface="Verdana" panose="020B0604030504040204" pitchFamily="34" charset="0"/>
                <a:ea typeface="Verdana" panose="020B0604030504040204" pitchFamily="34" charset="0"/>
              </a:rPr>
              <a:t>611,922 people</a:t>
            </a:r>
          </a:p>
        </p:txBody>
      </p:sp>
      <p:sp>
        <p:nvSpPr>
          <p:cNvPr id="7" name="CasetăText 6">
            <a:extLst>
              <a:ext uri="{FF2B5EF4-FFF2-40B4-BE49-F238E27FC236}">
                <a16:creationId xmlns:a16="http://schemas.microsoft.com/office/drawing/2014/main" id="{CEE96435-C632-42E9-A690-AF8F4EFE2D0E}"/>
              </a:ext>
            </a:extLst>
          </p:cNvPr>
          <p:cNvSpPr txBox="1"/>
          <p:nvPr/>
        </p:nvSpPr>
        <p:spPr>
          <a:xfrm>
            <a:off x="8190271" y="1399404"/>
            <a:ext cx="1681317" cy="307777"/>
          </a:xfrm>
          <a:prstGeom prst="rect">
            <a:avLst/>
          </a:prstGeom>
          <a:noFill/>
        </p:spPr>
        <p:txBody>
          <a:bodyPr wrap="square" rtlCol="0">
            <a:spAutoFit/>
          </a:bodyPr>
          <a:lstStyle/>
          <a:p>
            <a:r>
              <a:rPr lang="en" sz="1400" b="1" dirty="0">
                <a:solidFill>
                  <a:srgbClr val="A3A325"/>
                </a:solidFill>
                <a:latin typeface="Verdana" panose="020B0604030504040204" pitchFamily="34" charset="0"/>
                <a:ea typeface="Verdana" panose="020B0604030504040204" pitchFamily="34" charset="0"/>
              </a:rPr>
              <a:t>unidentified</a:t>
            </a:r>
          </a:p>
        </p:txBody>
      </p:sp>
      <p:cxnSp>
        <p:nvCxnSpPr>
          <p:cNvPr id="9" name="Conector drept cu săgeată 8">
            <a:extLst>
              <a:ext uri="{FF2B5EF4-FFF2-40B4-BE49-F238E27FC236}">
                <a16:creationId xmlns:a16="http://schemas.microsoft.com/office/drawing/2014/main" id="{10AC3163-26AC-44E5-917F-D239E3549A32}"/>
              </a:ext>
            </a:extLst>
          </p:cNvPr>
          <p:cNvCxnSpPr/>
          <p:nvPr/>
        </p:nvCxnSpPr>
        <p:spPr>
          <a:xfrm flipH="1">
            <a:off x="8358404" y="1688874"/>
            <a:ext cx="422787" cy="121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drept cu săgeată 36">
            <a:extLst>
              <a:ext uri="{FF2B5EF4-FFF2-40B4-BE49-F238E27FC236}">
                <a16:creationId xmlns:a16="http://schemas.microsoft.com/office/drawing/2014/main" id="{A8C10F4E-EBB9-409F-BAB4-D03E76F0FDC6}"/>
              </a:ext>
            </a:extLst>
          </p:cNvPr>
          <p:cNvCxnSpPr>
            <a:cxnSpLocks/>
          </p:cNvCxnSpPr>
          <p:nvPr/>
        </p:nvCxnSpPr>
        <p:spPr>
          <a:xfrm>
            <a:off x="9003443" y="1712482"/>
            <a:ext cx="589934" cy="133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9BBB487-6987-4456-BD85-6D35AD439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64" y="1399405"/>
            <a:ext cx="5230621" cy="3771102"/>
          </a:xfrm>
          <a:prstGeom prst="rect">
            <a:avLst/>
          </a:prstGeom>
        </p:spPr>
      </p:pic>
      <p:pic>
        <p:nvPicPr>
          <p:cNvPr id="12" name="Picture 11">
            <a:extLst>
              <a:ext uri="{FF2B5EF4-FFF2-40B4-BE49-F238E27FC236}">
                <a16:creationId xmlns:a16="http://schemas.microsoft.com/office/drawing/2014/main" id="{F7BBC451-0D07-478D-89E9-D8E20ABC5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546" y="1966621"/>
            <a:ext cx="6206821" cy="1970419"/>
          </a:xfrm>
          <a:prstGeom prst="rect">
            <a:avLst/>
          </a:prstGeom>
        </p:spPr>
      </p:pic>
      <p:pic>
        <p:nvPicPr>
          <p:cNvPr id="8" name="Picture 7">
            <a:extLst>
              <a:ext uri="{FF2B5EF4-FFF2-40B4-BE49-F238E27FC236}">
                <a16:creationId xmlns:a16="http://schemas.microsoft.com/office/drawing/2014/main" id="{B3ED54B7-4AAD-4C5E-9612-F7A26B301EF1}"/>
              </a:ext>
            </a:extLst>
          </p:cNvPr>
          <p:cNvPicPr>
            <a:picLocks noChangeAspect="1"/>
          </p:cNvPicPr>
          <p:nvPr/>
        </p:nvPicPr>
        <p:blipFill>
          <a:blip r:embed="rId5"/>
          <a:stretch>
            <a:fillRect/>
          </a:stretch>
        </p:blipFill>
        <p:spPr>
          <a:xfrm>
            <a:off x="4708154" y="589400"/>
            <a:ext cx="237765" cy="323116"/>
          </a:xfrm>
          <a:prstGeom prst="rect">
            <a:avLst/>
          </a:prstGeom>
        </p:spPr>
      </p:pic>
    </p:spTree>
    <p:extLst>
      <p:ext uri="{BB962C8B-B14F-4D97-AF65-F5344CB8AC3E}">
        <p14:creationId xmlns:p14="http://schemas.microsoft.com/office/powerpoint/2010/main" val="192540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u 1">
            <a:extLst>
              <a:ext uri="{FF2B5EF4-FFF2-40B4-BE49-F238E27FC236}">
                <a16:creationId xmlns:a16="http://schemas.microsoft.com/office/drawing/2014/main" id="{DAEE5263-EE66-422F-983B-3A101B60410C}"/>
              </a:ext>
            </a:extLst>
          </p:cNvPr>
          <p:cNvSpPr>
            <a:spLocks noGrp="1"/>
          </p:cNvSpPr>
          <p:nvPr>
            <p:ph type="title"/>
          </p:nvPr>
        </p:nvSpPr>
        <p:spPr>
          <a:xfrm>
            <a:off x="650875" y="186977"/>
            <a:ext cx="10757354" cy="847166"/>
          </a:xfrm>
        </p:spPr>
        <p:txBody>
          <a:bodyPr>
            <a:normAutofit/>
          </a:bodyPr>
          <a:lstStyle/>
          <a:p>
            <a:r>
              <a:rPr lang="en" sz="1800" b="1" dirty="0">
                <a:solidFill>
                  <a:srgbClr val="1FBD86"/>
                </a:solidFill>
              </a:rPr>
              <a:t>2. Are civil protection shelters functional and can they be used in situations of armed conflict? </a:t>
            </a:r>
            <a:r>
              <a:rPr lang="ro-RO" sz="1800" b="1" dirty="0">
                <a:solidFill>
                  <a:srgbClr val="1FBD86"/>
                </a:solidFill>
              </a:rPr>
              <a:t>    </a:t>
            </a:r>
            <a:r>
              <a:rPr lang="en" sz="1800" b="1" dirty="0">
                <a:solidFill>
                  <a:srgbClr val="1FBD86"/>
                </a:solidFill>
              </a:rPr>
              <a:t>Findings</a:t>
            </a:r>
          </a:p>
        </p:txBody>
      </p:sp>
      <p:sp>
        <p:nvSpPr>
          <p:cNvPr id="20" name="Dreptunghi: colțuri rotunjite 19">
            <a:extLst>
              <a:ext uri="{FF2B5EF4-FFF2-40B4-BE49-F238E27FC236}">
                <a16:creationId xmlns:a16="http://schemas.microsoft.com/office/drawing/2014/main" id="{4CC4756F-C9FB-4E23-9C83-75B6FCF00678}"/>
              </a:ext>
            </a:extLst>
          </p:cNvPr>
          <p:cNvSpPr/>
          <p:nvPr/>
        </p:nvSpPr>
        <p:spPr>
          <a:xfrm>
            <a:off x="1513114" y="2014654"/>
            <a:ext cx="9198429" cy="2056603"/>
          </a:xfrm>
          <a:prstGeom prst="roundRect">
            <a:avLst/>
          </a:prstGeom>
          <a:solidFill>
            <a:srgbClr val="C5C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b="1" dirty="0">
                <a:solidFill>
                  <a:schemeClr val="tx1"/>
                </a:solidFill>
                <a:latin typeface="Verdana" panose="020B0604030504040204" pitchFamily="34" charset="0"/>
                <a:ea typeface="Verdana" panose="020B0604030504040204" pitchFamily="34" charset="0"/>
              </a:rPr>
              <a:t>Over half of the number of civil protection shelters do not meet functionality requirements</a:t>
            </a:r>
            <a:r>
              <a:rPr lang="ro-RO" b="1" dirty="0">
                <a:solidFill>
                  <a:schemeClr val="tx1"/>
                </a:solidFill>
                <a:latin typeface="Verdana" panose="020B0604030504040204" pitchFamily="34" charset="0"/>
                <a:ea typeface="Verdana" panose="020B0604030504040204" pitchFamily="34" charset="0"/>
              </a:rPr>
              <a:t>.</a:t>
            </a:r>
            <a:endParaRPr lang="en" b="1" dirty="0">
              <a:solidFill>
                <a:schemeClr val="tx1"/>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6718B4FE-C4BD-48BE-A545-BB542D270C32}"/>
              </a:ext>
            </a:extLst>
          </p:cNvPr>
          <p:cNvPicPr>
            <a:picLocks noChangeAspect="1"/>
          </p:cNvPicPr>
          <p:nvPr/>
        </p:nvPicPr>
        <p:blipFill>
          <a:blip r:embed="rId2"/>
          <a:stretch>
            <a:fillRect/>
          </a:stretch>
        </p:blipFill>
        <p:spPr>
          <a:xfrm>
            <a:off x="2842031" y="610560"/>
            <a:ext cx="237765" cy="323116"/>
          </a:xfrm>
          <a:prstGeom prst="rect">
            <a:avLst/>
          </a:prstGeom>
        </p:spPr>
      </p:pic>
    </p:spTree>
    <p:extLst>
      <p:ext uri="{BB962C8B-B14F-4D97-AF65-F5344CB8AC3E}">
        <p14:creationId xmlns:p14="http://schemas.microsoft.com/office/powerpoint/2010/main" val="297152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1CD7A4-D410-4F4B-9DE3-64AEC0845355}"/>
              </a:ext>
            </a:extLst>
          </p:cNvPr>
          <p:cNvSpPr>
            <a:spLocks noGrp="1"/>
          </p:cNvSpPr>
          <p:nvPr>
            <p:ph type="title"/>
          </p:nvPr>
        </p:nvSpPr>
        <p:spPr/>
        <p:txBody>
          <a:bodyPr>
            <a:normAutofit fontScale="90000"/>
          </a:bodyPr>
          <a:lstStyle/>
          <a:p>
            <a:r>
              <a:rPr lang="en" sz="2400" b="1" dirty="0">
                <a:solidFill>
                  <a:srgbClr val="1FBD86"/>
                </a:solidFill>
              </a:rPr>
              <a:t>2. Are civil protection shelters functional and can they be used in situations of armed conflict? </a:t>
            </a:r>
            <a:r>
              <a:rPr lang="ro-RO" sz="2400" b="1" dirty="0">
                <a:solidFill>
                  <a:srgbClr val="1FBD86"/>
                </a:solidFill>
              </a:rPr>
              <a:t>  </a:t>
            </a:r>
            <a:r>
              <a:rPr lang="en" sz="2400" b="1" dirty="0">
                <a:solidFill>
                  <a:srgbClr val="1FBD86"/>
                </a:solidFill>
              </a:rPr>
              <a:t>Findings</a:t>
            </a:r>
            <a:endParaRPr lang="ro-RO" dirty="0"/>
          </a:p>
        </p:txBody>
      </p:sp>
      <p:graphicFrame>
        <p:nvGraphicFramePr>
          <p:cNvPr id="4" name="Tabel 3">
            <a:extLst>
              <a:ext uri="{FF2B5EF4-FFF2-40B4-BE49-F238E27FC236}">
                <a16:creationId xmlns:a16="http://schemas.microsoft.com/office/drawing/2014/main" id="{A6D8C02E-C167-4167-A388-16EC4A4B6FA5}"/>
              </a:ext>
            </a:extLst>
          </p:cNvPr>
          <p:cNvGraphicFramePr>
            <a:graphicFrameLocks noGrp="1"/>
          </p:cNvGraphicFramePr>
          <p:nvPr>
            <p:extLst>
              <p:ext uri="{D42A27DB-BD31-4B8C-83A1-F6EECF244321}">
                <p14:modId xmlns:p14="http://schemas.microsoft.com/office/powerpoint/2010/main" val="3814581076"/>
              </p:ext>
            </p:extLst>
          </p:nvPr>
        </p:nvGraphicFramePr>
        <p:xfrm>
          <a:off x="4988859" y="1037293"/>
          <a:ext cx="6525457" cy="4489447"/>
        </p:xfrm>
        <a:graphic>
          <a:graphicData uri="http://schemas.openxmlformats.org/drawingml/2006/table">
            <a:tbl>
              <a:tblPr firstRow="1" firstCol="1" bandRow="1"/>
              <a:tblGrid>
                <a:gridCol w="4706669">
                  <a:extLst>
                    <a:ext uri="{9D8B030D-6E8A-4147-A177-3AD203B41FA5}">
                      <a16:colId xmlns:a16="http://schemas.microsoft.com/office/drawing/2014/main" val="4035759768"/>
                    </a:ext>
                  </a:extLst>
                </a:gridCol>
                <a:gridCol w="1818788">
                  <a:extLst>
                    <a:ext uri="{9D8B030D-6E8A-4147-A177-3AD203B41FA5}">
                      <a16:colId xmlns:a16="http://schemas.microsoft.com/office/drawing/2014/main" val="1428580013"/>
                    </a:ext>
                  </a:extLst>
                </a:gridCol>
              </a:tblGrid>
              <a:tr h="1143000">
                <a:tc>
                  <a:txBody>
                    <a:bodyPr/>
                    <a:lstStyle/>
                    <a:p>
                      <a:pPr algn="ctr">
                        <a:lnSpc>
                          <a:spcPct val="115000"/>
                        </a:lnSpc>
                        <a:spcBef>
                          <a:spcPts val="600"/>
                        </a:spcBef>
                        <a:spcAft>
                          <a:spcPts val="0"/>
                        </a:spcAft>
                      </a:pPr>
                      <a:r>
                        <a:rPr lang="en" sz="1100" b="1" dirty="0">
                          <a:solidFill>
                            <a:srgbClr val="FFFFFF"/>
                          </a:solidFill>
                          <a:effectLst/>
                          <a:latin typeface="Verdana" panose="020B0604030504040204" pitchFamily="34" charset="0"/>
                          <a:ea typeface="Calibri" panose="020F0502020204030204" pitchFamily="34" charset="0"/>
                          <a:cs typeface="Arial" panose="020B0604020202020204" pitchFamily="34" charset="0"/>
                        </a:rPr>
                        <a:t>Type of shelter</a:t>
                      </a:r>
                      <a:endParaRPr lang="ro-RO"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BD86"/>
                    </a:solidFill>
                  </a:tcPr>
                </a:tc>
                <a:tc>
                  <a:txBody>
                    <a:bodyPr/>
                    <a:lstStyle/>
                    <a:p>
                      <a:pPr algn="ctr">
                        <a:lnSpc>
                          <a:spcPct val="115000"/>
                        </a:lnSpc>
                        <a:spcAft>
                          <a:spcPts val="0"/>
                        </a:spcAft>
                      </a:pPr>
                      <a:r>
                        <a:rPr lang="en" sz="1100" b="1">
                          <a:solidFill>
                            <a:srgbClr val="FFFFFF"/>
                          </a:solidFill>
                          <a:effectLst/>
                          <a:latin typeface="Verdana" panose="020B0604030504040204" pitchFamily="34" charset="0"/>
                          <a:ea typeface="Calibri" panose="020F0502020204030204" pitchFamily="34" charset="0"/>
                          <a:cs typeface="Arial" panose="020B0604020202020204" pitchFamily="34" charset="0"/>
                        </a:rPr>
                        <a:t>Total related capacity </a:t>
                      </a:r>
                      <a:r>
                        <a:rPr lang="en" sz="1100" i="1">
                          <a:solidFill>
                            <a:srgbClr val="FFFFFF"/>
                          </a:solidFill>
                          <a:effectLst/>
                          <a:latin typeface="Verdana" panose="020B0604030504040204" pitchFamily="34" charset="0"/>
                          <a:ea typeface="Calibri" panose="020F0502020204030204" pitchFamily="34" charset="0"/>
                          <a:cs typeface="Arial" panose="020B0604020202020204" pitchFamily="34" charset="0"/>
                        </a:rPr>
                        <a:t>(people)</a:t>
                      </a:r>
                      <a:endParaRPr lang="ro-RO" sz="14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BD86"/>
                    </a:solidFill>
                  </a:tcPr>
                </a:tc>
                <a:extLst>
                  <a:ext uri="{0D108BD9-81ED-4DB2-BD59-A6C34878D82A}">
                    <a16:rowId xmlns:a16="http://schemas.microsoft.com/office/drawing/2014/main" val="837862149"/>
                  </a:ext>
                </a:extLst>
              </a:tr>
              <a:tr h="556902">
                <a:tc>
                  <a:txBody>
                    <a:bodyPr/>
                    <a:lstStyle/>
                    <a:p>
                      <a:pPr algn="just">
                        <a:lnSpc>
                          <a:spcPct val="115000"/>
                        </a:lnSpc>
                        <a:spcBef>
                          <a:spcPts val="600"/>
                        </a:spcBef>
                        <a:spcAft>
                          <a:spcPts val="0"/>
                        </a:spcAft>
                      </a:pPr>
                      <a:r>
                        <a:rPr lang="en" sz="1100" dirty="0">
                          <a:effectLst/>
                          <a:latin typeface="Verdana" panose="020B0604030504040204" pitchFamily="34" charset="0"/>
                          <a:ea typeface="Calibri" panose="020F0502020204030204" pitchFamily="34" charset="0"/>
                          <a:cs typeface="Arial" panose="020B0604020202020204" pitchFamily="34" charset="0"/>
                        </a:rPr>
                        <a:t>Civil protection shelters – </a:t>
                      </a:r>
                      <a:r>
                        <a:rPr lang="en" sz="1100" b="1" i="1" dirty="0">
                          <a:effectLst/>
                          <a:latin typeface="Verdana" panose="020B0604030504040204" pitchFamily="34" charset="0"/>
                          <a:ea typeface="Calibri" panose="020F0502020204030204" pitchFamily="34" charset="0"/>
                          <a:cs typeface="Arial" panose="020B0604020202020204" pitchFamily="34" charset="0"/>
                        </a:rPr>
                        <a:t>public and private </a:t>
                      </a:r>
                      <a:r>
                        <a:rPr lang="en" sz="1100" dirty="0">
                          <a:effectLst/>
                          <a:latin typeface="Verdana" panose="020B0604030504040204" pitchFamily="34" charset="0"/>
                          <a:ea typeface="Calibri" panose="020F0502020204030204" pitchFamily="34" charset="0"/>
                          <a:cs typeface="Arial" panose="020B0604020202020204" pitchFamily="34" charset="0"/>
                        </a:rPr>
                        <a:t>( </a:t>
                      </a:r>
                      <a:r>
                        <a:rPr lang="en" sz="1100" b="1" i="1" dirty="0">
                          <a:effectLst/>
                          <a:latin typeface="Verdana" panose="020B0604030504040204" pitchFamily="34" charset="0"/>
                          <a:ea typeface="Calibri" panose="020F0502020204030204" pitchFamily="34" charset="0"/>
                          <a:cs typeface="Arial" panose="020B0604020202020204" pitchFamily="34" charset="0"/>
                        </a:rPr>
                        <a:t>old and new constructions </a:t>
                      </a:r>
                      <a:r>
                        <a:rPr lang="en" sz="1100" dirty="0">
                          <a:effectLst/>
                          <a:latin typeface="Verdana" panose="020B0604030504040204" pitchFamily="34" charset="0"/>
                          <a:ea typeface="Calibri" panose="020F0502020204030204" pitchFamily="34" charset="0"/>
                          <a:cs typeface="Arial" panose="020B0604020202020204" pitchFamily="34" charset="0"/>
                        </a:rPr>
                        <a:t>)</a:t>
                      </a:r>
                      <a:endParaRPr lang="ro-RO"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 sz="1200" b="1" dirty="0">
                          <a:effectLst/>
                          <a:latin typeface="Verdana" panose="020B0604030504040204" pitchFamily="34" charset="0"/>
                          <a:ea typeface="Calibri" panose="020F0502020204030204" pitchFamily="34" charset="0"/>
                          <a:cs typeface="Arial" panose="020B0604020202020204" pitchFamily="34" charset="0"/>
                        </a:rPr>
                        <a:t>611,922</a:t>
                      </a:r>
                      <a:endParaRPr lang="ro-RO" sz="1600" b="1"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063797"/>
                  </a:ext>
                </a:extLst>
              </a:tr>
              <a:tr h="364188">
                <a:tc>
                  <a:txBody>
                    <a:bodyPr/>
                    <a:lstStyle/>
                    <a:p>
                      <a:pPr algn="just">
                        <a:lnSpc>
                          <a:spcPct val="115000"/>
                        </a:lnSpc>
                        <a:spcBef>
                          <a:spcPts val="600"/>
                        </a:spcBef>
                        <a:spcAft>
                          <a:spcPts val="0"/>
                        </a:spcAft>
                      </a:pPr>
                      <a:r>
                        <a:rPr lang="en" sz="1100" dirty="0">
                          <a:effectLst/>
                          <a:latin typeface="Verdana" panose="020B0604030504040204" pitchFamily="34" charset="0"/>
                          <a:ea typeface="Calibri" panose="020F0502020204030204" pitchFamily="34" charset="0"/>
                          <a:cs typeface="Arial" panose="020B0604020202020204" pitchFamily="34" charset="0"/>
                        </a:rPr>
                        <a:t>Shelters – </a:t>
                      </a:r>
                      <a:r>
                        <a:rPr lang="en" sz="1100" b="1" i="1" dirty="0">
                          <a:effectLst/>
                          <a:latin typeface="Verdana" panose="020B0604030504040204" pitchFamily="34" charset="0"/>
                          <a:ea typeface="Calibri" panose="020F0502020204030204" pitchFamily="34" charset="0"/>
                          <a:cs typeface="Arial" panose="020B0604020202020204" pitchFamily="34" charset="0"/>
                        </a:rPr>
                        <a:t>command points</a:t>
                      </a:r>
                      <a:endParaRPr lang="ro-RO"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 sz="1200" dirty="0">
                          <a:effectLst/>
                          <a:latin typeface="Verdana" panose="020B0604030504040204" pitchFamily="34" charset="0"/>
                          <a:ea typeface="Calibri" panose="020F0502020204030204" pitchFamily="34" charset="0"/>
                          <a:cs typeface="Arial" panose="020B0604020202020204" pitchFamily="34" charset="0"/>
                        </a:rPr>
                        <a:t>-</a:t>
                      </a:r>
                      <a:endParaRPr lang="ro-RO" sz="16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781032"/>
                  </a:ext>
                </a:extLst>
              </a:tr>
              <a:tr h="436119">
                <a:tc>
                  <a:txBody>
                    <a:bodyPr/>
                    <a:lstStyle/>
                    <a:p>
                      <a:pPr algn="just">
                        <a:lnSpc>
                          <a:spcPct val="115000"/>
                        </a:lnSpc>
                        <a:spcBef>
                          <a:spcPts val="600"/>
                        </a:spcBef>
                        <a:spcAft>
                          <a:spcPts val="0"/>
                        </a:spcAft>
                      </a:pPr>
                      <a:r>
                        <a:rPr lang="en" sz="1100" dirty="0">
                          <a:effectLst/>
                          <a:latin typeface="Verdana" panose="020B0604030504040204" pitchFamily="34" charset="0"/>
                          <a:ea typeface="Calibri" panose="020F0502020204030204" pitchFamily="34" charset="0"/>
                          <a:cs typeface="Arial" panose="020B0604020202020204" pitchFamily="34" charset="0"/>
                        </a:rPr>
                        <a:t>Simple shelters</a:t>
                      </a:r>
                      <a:endParaRPr lang="ro-RO"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 sz="1200" dirty="0">
                          <a:effectLst/>
                          <a:latin typeface="Verdana" panose="020B0604030504040204" pitchFamily="34" charset="0"/>
                          <a:ea typeface="Calibri" panose="020F0502020204030204" pitchFamily="34" charset="0"/>
                          <a:cs typeface="Arial" panose="020B0604020202020204" pitchFamily="34" charset="0"/>
                        </a:rPr>
                        <a:t>unidentified*</a:t>
                      </a:r>
                      <a:endParaRPr lang="ro-RO" sz="16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618942"/>
                  </a:ext>
                </a:extLst>
              </a:tr>
              <a:tr h="556902">
                <a:tc>
                  <a:txBody>
                    <a:bodyPr/>
                    <a:lstStyle/>
                    <a:p>
                      <a:pPr algn="just">
                        <a:lnSpc>
                          <a:spcPct val="115000"/>
                        </a:lnSpc>
                        <a:spcBef>
                          <a:spcPts val="600"/>
                        </a:spcBef>
                        <a:spcAft>
                          <a:spcPts val="0"/>
                        </a:spcAft>
                        <a:tabLst>
                          <a:tab pos="180340" algn="l"/>
                        </a:tabLst>
                      </a:pPr>
                      <a:r>
                        <a:rPr lang="en" sz="1100" dirty="0">
                          <a:effectLst/>
                          <a:latin typeface="Verdana" panose="020B0604030504040204" pitchFamily="34" charset="0"/>
                          <a:ea typeface="Calibri" panose="020F0502020204030204" pitchFamily="34" charset="0"/>
                          <a:cs typeface="Arial" panose="020B0604020202020204" pitchFamily="34" charset="0"/>
                        </a:rPr>
                        <a:t>Shelters – other spaces: </a:t>
                      </a:r>
                      <a:r>
                        <a:rPr lang="en" sz="1100" b="1" i="1" dirty="0">
                          <a:effectLst/>
                          <a:latin typeface="Verdana" panose="020B0604030504040204" pitchFamily="34" charset="0"/>
                          <a:ea typeface="Calibri" panose="020F0502020204030204" pitchFamily="34" charset="0"/>
                          <a:cs typeface="Arial" panose="020B0604020202020204" pitchFamily="34" charset="0"/>
                        </a:rPr>
                        <a:t>tunnels, passages, parking lots, caves, grottos, </a:t>
                      </a:r>
                      <a:r>
                        <a:rPr lang="en" sz="1100" dirty="0">
                          <a:effectLst/>
                          <a:latin typeface="Verdana" panose="020B0604030504040204" pitchFamily="34" charset="0"/>
                          <a:ea typeface="Calibri" panose="020F0502020204030204" pitchFamily="34" charset="0"/>
                          <a:cs typeface="Arial" panose="020B0604020202020204" pitchFamily="34" charset="0"/>
                        </a:rPr>
                        <a:t>etc.</a:t>
                      </a:r>
                      <a:endParaRPr lang="ro-RO"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 sz="1200" dirty="0">
                          <a:effectLst/>
                          <a:latin typeface="Verdana" panose="020B0604030504040204" pitchFamily="34" charset="0"/>
                          <a:ea typeface="Calibri" panose="020F0502020204030204" pitchFamily="34" charset="0"/>
                          <a:cs typeface="Arial" panose="020B0604020202020204" pitchFamily="34" charset="0"/>
                        </a:rPr>
                        <a:t>72,730</a:t>
                      </a:r>
                      <a:endParaRPr lang="ro-RO" sz="16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32443"/>
                  </a:ext>
                </a:extLst>
              </a:tr>
              <a:tr h="556902">
                <a:tc>
                  <a:txBody>
                    <a:bodyPr/>
                    <a:lstStyle/>
                    <a:p>
                      <a:pPr algn="just">
                        <a:lnSpc>
                          <a:spcPct val="115000"/>
                        </a:lnSpc>
                        <a:spcBef>
                          <a:spcPts val="600"/>
                        </a:spcBef>
                        <a:spcAft>
                          <a:spcPts val="0"/>
                        </a:spcAft>
                        <a:tabLst>
                          <a:tab pos="90170" algn="l"/>
                          <a:tab pos="180340" algn="l"/>
                        </a:tabLst>
                      </a:pPr>
                      <a:r>
                        <a:rPr lang="en" sz="1100">
                          <a:effectLst/>
                          <a:latin typeface="Verdana" panose="020B0604030504040204" pitchFamily="34" charset="0"/>
                          <a:ea typeface="Calibri" panose="020F0502020204030204" pitchFamily="34" charset="0"/>
                          <a:cs typeface="Arial" panose="020B0604020202020204" pitchFamily="34" charset="0"/>
                        </a:rPr>
                        <a:t>Shelters – other spaces: </a:t>
                      </a:r>
                      <a:r>
                        <a:rPr lang="en" sz="1100" b="1" i="1">
                          <a:effectLst/>
                          <a:latin typeface="Verdana" panose="020B0604030504040204" pitchFamily="34" charset="0"/>
                          <a:ea typeface="Calibri" panose="020F0502020204030204" pitchFamily="34" charset="0"/>
                          <a:cs typeface="Arial" panose="020B0604020202020204" pitchFamily="34" charset="0"/>
                        </a:rPr>
                        <a:t>metro and other spaces at the metro</a:t>
                      </a:r>
                      <a:endParaRPr lang="ro-RO" sz="14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 sz="1200" dirty="0">
                          <a:effectLst/>
                          <a:latin typeface="Verdana" panose="020B0604030504040204" pitchFamily="34" charset="0"/>
                          <a:ea typeface="Calibri" panose="020F0502020204030204" pitchFamily="34" charset="0"/>
                          <a:cs typeface="Arial" panose="020B0604020202020204" pitchFamily="34" charset="0"/>
                        </a:rPr>
                        <a:t>165,466</a:t>
                      </a:r>
                      <a:endParaRPr lang="ro-RO" sz="16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977759"/>
                  </a:ext>
                </a:extLst>
              </a:tr>
              <a:tr h="556902">
                <a:tc>
                  <a:txBody>
                    <a:bodyPr/>
                    <a:lstStyle/>
                    <a:p>
                      <a:pPr algn="just">
                        <a:lnSpc>
                          <a:spcPct val="115000"/>
                        </a:lnSpc>
                        <a:spcBef>
                          <a:spcPts val="600"/>
                        </a:spcBef>
                        <a:spcAft>
                          <a:spcPts val="0"/>
                        </a:spcAft>
                      </a:pPr>
                      <a:r>
                        <a:rPr lang="en" sz="1100" dirty="0">
                          <a:effectLst/>
                          <a:latin typeface="Verdana" panose="020B0604030504040204" pitchFamily="34" charset="0"/>
                          <a:ea typeface="Calibri" panose="020F0502020204030204" pitchFamily="34" charset="0"/>
                          <a:cs typeface="Arial" panose="020B0604020202020204" pitchFamily="34" charset="0"/>
                        </a:rPr>
                        <a:t>Shelter capacity related to </a:t>
                      </a:r>
                      <a:r>
                        <a:rPr lang="en" sz="1100" b="1" i="1" dirty="0">
                          <a:effectLst/>
                          <a:latin typeface="Verdana" panose="020B0604030504040204" pitchFamily="34" charset="0"/>
                          <a:ea typeface="Calibri" panose="020F0502020204030204" pitchFamily="34" charset="0"/>
                          <a:cs typeface="Arial" panose="020B0604020202020204" pitchFamily="34" charset="0"/>
                        </a:rPr>
                        <a:t>approved and unauthorized constructions</a:t>
                      </a:r>
                      <a:endParaRPr lang="ro-RO"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 sz="1200" dirty="0">
                          <a:effectLst/>
                          <a:latin typeface="Verdana" panose="020B0604030504040204" pitchFamily="34" charset="0"/>
                          <a:ea typeface="Calibri" panose="020F0502020204030204" pitchFamily="34" charset="0"/>
                          <a:cs typeface="Arial" panose="020B0604020202020204" pitchFamily="34" charset="0"/>
                        </a:rPr>
                        <a:t>139,389</a:t>
                      </a:r>
                      <a:endParaRPr lang="ro-RO" sz="16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10093"/>
                  </a:ext>
                </a:extLst>
              </a:tr>
              <a:tr h="318532">
                <a:tc>
                  <a:txBody>
                    <a:bodyPr/>
                    <a:lstStyle/>
                    <a:p>
                      <a:pPr algn="just">
                        <a:lnSpc>
                          <a:spcPct val="115000"/>
                        </a:lnSpc>
                        <a:spcBef>
                          <a:spcPts val="600"/>
                        </a:spcBef>
                        <a:spcAft>
                          <a:spcPts val="0"/>
                        </a:spcAft>
                      </a:pPr>
                      <a:r>
                        <a:rPr lang="en" sz="1100" b="1" dirty="0">
                          <a:effectLst/>
                          <a:latin typeface="Verdana" panose="020B0604030504040204" pitchFamily="34" charset="0"/>
                          <a:ea typeface="Calibri" panose="020F0502020204030204" pitchFamily="34" charset="0"/>
                          <a:cs typeface="Arial" panose="020B0604020202020204" pitchFamily="34" charset="0"/>
                        </a:rPr>
                        <a:t>Total accommodation capacity</a:t>
                      </a:r>
                      <a:endParaRPr lang="ro-RO"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0D6"/>
                    </a:solidFill>
                  </a:tcPr>
                </a:tc>
                <a:tc>
                  <a:txBody>
                    <a:bodyPr/>
                    <a:lstStyle/>
                    <a:p>
                      <a:pPr algn="r">
                        <a:lnSpc>
                          <a:spcPct val="115000"/>
                        </a:lnSpc>
                        <a:spcAft>
                          <a:spcPts val="0"/>
                        </a:spcAft>
                      </a:pPr>
                      <a:r>
                        <a:rPr lang="en" sz="1200" b="1" dirty="0">
                          <a:effectLst/>
                          <a:latin typeface="Verdana" panose="020B0604030504040204" pitchFamily="34" charset="0"/>
                          <a:ea typeface="Calibri" panose="020F0502020204030204" pitchFamily="34" charset="0"/>
                          <a:cs typeface="Arial" panose="020B0604020202020204" pitchFamily="34" charset="0"/>
                        </a:rPr>
                        <a:t>989,507</a:t>
                      </a:r>
                      <a:endParaRPr lang="ro-RO" sz="16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0D6"/>
                    </a:solidFill>
                  </a:tcPr>
                </a:tc>
                <a:extLst>
                  <a:ext uri="{0D108BD9-81ED-4DB2-BD59-A6C34878D82A}">
                    <a16:rowId xmlns:a16="http://schemas.microsoft.com/office/drawing/2014/main" val="3662633750"/>
                  </a:ext>
                </a:extLst>
              </a:tr>
            </a:tbl>
          </a:graphicData>
        </a:graphic>
      </p:graphicFrame>
      <p:sp>
        <p:nvSpPr>
          <p:cNvPr id="6" name="CasetăText 5">
            <a:extLst>
              <a:ext uri="{FF2B5EF4-FFF2-40B4-BE49-F238E27FC236}">
                <a16:creationId xmlns:a16="http://schemas.microsoft.com/office/drawing/2014/main" id="{5DAC569E-06C7-45EA-A6C7-D80A82DF1F1C}"/>
              </a:ext>
            </a:extLst>
          </p:cNvPr>
          <p:cNvSpPr txBox="1"/>
          <p:nvPr/>
        </p:nvSpPr>
        <p:spPr>
          <a:xfrm>
            <a:off x="5311588" y="5636040"/>
            <a:ext cx="5994989" cy="369332"/>
          </a:xfrm>
          <a:prstGeom prst="rect">
            <a:avLst/>
          </a:prstGeom>
          <a:noFill/>
        </p:spPr>
        <p:txBody>
          <a:bodyPr wrap="square" rtlCol="0">
            <a:spAutoFit/>
          </a:bodyPr>
          <a:lstStyle/>
          <a:p>
            <a:r>
              <a:rPr lang="en" sz="900" i="1" dirty="0"/>
              <a:t>* </a:t>
            </a:r>
            <a:r>
              <a:rPr lang="en" sz="900" i="1" dirty="0">
                <a:latin typeface="Verdana" panose="020B0604030504040204" pitchFamily="34" charset="0"/>
                <a:ea typeface="Verdana" panose="020B0604030504040204" pitchFamily="34" charset="0"/>
              </a:rPr>
              <a:t>the capacity of simple shelters has not been determined as there is no record of them at the local level</a:t>
            </a:r>
            <a:endParaRPr lang="ro-RO" sz="900"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3C9DA9D2-D9A8-4BC5-AB65-FCA8117F5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28" y="1948536"/>
            <a:ext cx="4659731" cy="2666960"/>
          </a:xfrm>
          <a:prstGeom prst="rect">
            <a:avLst/>
          </a:prstGeom>
        </p:spPr>
      </p:pic>
      <p:pic>
        <p:nvPicPr>
          <p:cNvPr id="3" name="Picture 2">
            <a:extLst>
              <a:ext uri="{FF2B5EF4-FFF2-40B4-BE49-F238E27FC236}">
                <a16:creationId xmlns:a16="http://schemas.microsoft.com/office/drawing/2014/main" id="{F6141797-B157-451F-98AD-918156607196}"/>
              </a:ext>
            </a:extLst>
          </p:cNvPr>
          <p:cNvPicPr>
            <a:picLocks noChangeAspect="1"/>
          </p:cNvPicPr>
          <p:nvPr/>
        </p:nvPicPr>
        <p:blipFill>
          <a:blip r:embed="rId4"/>
          <a:stretch>
            <a:fillRect/>
          </a:stretch>
        </p:blipFill>
        <p:spPr>
          <a:xfrm>
            <a:off x="5192705" y="589400"/>
            <a:ext cx="237765" cy="323116"/>
          </a:xfrm>
          <a:prstGeom prst="rect">
            <a:avLst/>
          </a:prstGeom>
        </p:spPr>
      </p:pic>
    </p:spTree>
    <p:extLst>
      <p:ext uri="{BB962C8B-B14F-4D97-AF65-F5344CB8AC3E}">
        <p14:creationId xmlns:p14="http://schemas.microsoft.com/office/powerpoint/2010/main" val="195265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B2B893-597C-49CA-800A-1CA1A4669A0E}"/>
              </a:ext>
            </a:extLst>
          </p:cNvPr>
          <p:cNvSpPr>
            <a:spLocks noGrp="1"/>
          </p:cNvSpPr>
          <p:nvPr>
            <p:ph type="title"/>
          </p:nvPr>
        </p:nvSpPr>
        <p:spPr/>
        <p:txBody>
          <a:bodyPr>
            <a:normAutofit/>
          </a:bodyPr>
          <a:lstStyle/>
          <a:p>
            <a:r>
              <a:rPr lang="en" sz="1800" b="1" dirty="0">
                <a:solidFill>
                  <a:srgbClr val="1FBD86"/>
                </a:solidFill>
              </a:rPr>
              <a:t>2. Are civil protection shelters functional and can they be used in situations of armed conflict? </a:t>
            </a:r>
            <a:r>
              <a:rPr lang="ro-RO" sz="1800" b="1" dirty="0">
                <a:solidFill>
                  <a:srgbClr val="1FBD86"/>
                </a:solidFill>
              </a:rPr>
              <a:t>    </a:t>
            </a:r>
            <a:r>
              <a:rPr lang="en" sz="1800" b="1" dirty="0">
                <a:solidFill>
                  <a:srgbClr val="1FBD86"/>
                </a:solidFill>
              </a:rPr>
              <a:t>Findings</a:t>
            </a:r>
            <a:endParaRPr lang="ro-RO" sz="1800" dirty="0"/>
          </a:p>
        </p:txBody>
      </p:sp>
      <p:pic>
        <p:nvPicPr>
          <p:cNvPr id="4" name="Substituent conținut 3">
            <a:extLst>
              <a:ext uri="{FF2B5EF4-FFF2-40B4-BE49-F238E27FC236}">
                <a16:creationId xmlns:a16="http://schemas.microsoft.com/office/drawing/2014/main" id="{E2817526-BD19-404D-BAFB-4505F6C3878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9762" y="961103"/>
            <a:ext cx="7059561" cy="4935794"/>
          </a:xfrm>
          <a:prstGeom prst="rect">
            <a:avLst/>
          </a:prstGeom>
        </p:spPr>
      </p:pic>
      <p:pic>
        <p:nvPicPr>
          <p:cNvPr id="5" name="Imagine 4">
            <a:extLst>
              <a:ext uri="{FF2B5EF4-FFF2-40B4-BE49-F238E27FC236}">
                <a16:creationId xmlns:a16="http://schemas.microsoft.com/office/drawing/2014/main" id="{7EBA6C8F-6D15-44D1-BCBD-B59A383D5F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19361" y="2320412"/>
            <a:ext cx="3271002" cy="2883310"/>
          </a:xfrm>
          <a:prstGeom prst="rect">
            <a:avLst/>
          </a:prstGeom>
        </p:spPr>
      </p:pic>
      <p:pic>
        <p:nvPicPr>
          <p:cNvPr id="3" name="Picture 2">
            <a:extLst>
              <a:ext uri="{FF2B5EF4-FFF2-40B4-BE49-F238E27FC236}">
                <a16:creationId xmlns:a16="http://schemas.microsoft.com/office/drawing/2014/main" id="{426BEC5C-8396-49CB-AB34-2340904B417D}"/>
              </a:ext>
            </a:extLst>
          </p:cNvPr>
          <p:cNvPicPr>
            <a:picLocks noChangeAspect="1"/>
          </p:cNvPicPr>
          <p:nvPr/>
        </p:nvPicPr>
        <p:blipFill>
          <a:blip r:embed="rId4"/>
          <a:stretch>
            <a:fillRect/>
          </a:stretch>
        </p:blipFill>
        <p:spPr>
          <a:xfrm>
            <a:off x="2795378" y="561484"/>
            <a:ext cx="237765" cy="323116"/>
          </a:xfrm>
          <a:prstGeom prst="rect">
            <a:avLst/>
          </a:prstGeom>
        </p:spPr>
      </p:pic>
    </p:spTree>
    <p:extLst>
      <p:ext uri="{BB962C8B-B14F-4D97-AF65-F5344CB8AC3E}">
        <p14:creationId xmlns:p14="http://schemas.microsoft.com/office/powerpoint/2010/main" val="1856506853"/>
      </p:ext>
    </p:extLst>
  </p:cSld>
  <p:clrMapOvr>
    <a:masterClrMapping/>
  </p:clrMapOvr>
</p:sld>
</file>

<file path=ppt/theme/theme1.xml><?xml version="1.0" encoding="utf-8"?>
<a:theme xmlns:a="http://schemas.openxmlformats.org/drawingml/2006/main" name="Office Theme">
  <a:themeElements>
    <a:clrScheme name="CCR">
      <a:dk1>
        <a:sysClr val="windowText" lastClr="000000"/>
      </a:dk1>
      <a:lt1>
        <a:sysClr val="window" lastClr="FFFFFF"/>
      </a:lt1>
      <a:dk2>
        <a:srgbClr val="44546A"/>
      </a:dk2>
      <a:lt2>
        <a:srgbClr val="E7E6E6"/>
      </a:lt2>
      <a:accent1>
        <a:srgbClr val="425F63"/>
      </a:accent1>
      <a:accent2>
        <a:srgbClr val="1FBD86"/>
      </a:accent2>
      <a:accent3>
        <a:srgbClr val="D7D854"/>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4867BEA1C4345AD0D422BC51B8C28" ma:contentTypeVersion="13" ma:contentTypeDescription="Create a new document." ma:contentTypeScope="" ma:versionID="0d9b5f305669b8a4aea71952288fa4ba">
  <xsd:schema xmlns:xsd="http://www.w3.org/2001/XMLSchema" xmlns:xs="http://www.w3.org/2001/XMLSchema" xmlns:p="http://schemas.microsoft.com/office/2006/metadata/properties" xmlns:ns2="4f64d2b4-e815-40e1-b01a-8fda11f4c381" xmlns:ns3="bde95d11-adfa-4b21-ad27-800772cf76a3" targetNamespace="http://schemas.microsoft.com/office/2006/metadata/properties" ma:root="true" ma:fieldsID="c4e8a94d4e8f7d1b07a7f59d611d2531" ns2:_="" ns3:_="">
    <xsd:import namespace="4f64d2b4-e815-40e1-b01a-8fda11f4c381"/>
    <xsd:import namespace="bde95d11-adfa-4b21-ad27-800772cf76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4d2b4-e815-40e1-b01a-8fda11f4c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e95d11-adfa-4b21-ad27-800772cf76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0a84747-1dd1-4f49-9066-49a6d22b2af7}" ma:internalName="TaxCatchAll" ma:showField="CatchAllData" ma:web="bde95d11-adfa-4b21-ad27-800772cf76a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64d2b4-e815-40e1-b01a-8fda11f4c381">
      <Terms xmlns="http://schemas.microsoft.com/office/infopath/2007/PartnerControls"/>
    </lcf76f155ced4ddcb4097134ff3c332f>
    <TaxCatchAll xmlns="bde95d11-adfa-4b21-ad27-800772cf76a3" xsi:nil="true"/>
  </documentManagement>
</p:properties>
</file>

<file path=customXml/itemProps1.xml><?xml version="1.0" encoding="utf-8"?>
<ds:datastoreItem xmlns:ds="http://schemas.openxmlformats.org/officeDocument/2006/customXml" ds:itemID="{F20E0911-2B22-4DDC-9854-0DCE7ACFD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64d2b4-e815-40e1-b01a-8fda11f4c381"/>
    <ds:schemaRef ds:uri="bde95d11-adfa-4b21-ad27-800772cf7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04972-A780-4E5A-A986-F0013AAA3800}">
  <ds:schemaRefs>
    <ds:schemaRef ds:uri="http://schemas.microsoft.com/sharepoint/v3/contenttype/forms"/>
  </ds:schemaRefs>
</ds:datastoreItem>
</file>

<file path=customXml/itemProps3.xml><?xml version="1.0" encoding="utf-8"?>
<ds:datastoreItem xmlns:ds="http://schemas.openxmlformats.org/officeDocument/2006/customXml" ds:itemID="{0BFD0A0C-A589-4E27-B517-99189F8FD9B5}">
  <ds:schemaRefs>
    <ds:schemaRef ds:uri="http://schemas.openxmlformats.org/package/2006/metadata/core-properties"/>
    <ds:schemaRef ds:uri="http://purl.org/dc/terms/"/>
    <ds:schemaRef ds:uri="4f64d2b4-e815-40e1-b01a-8fda11f4c381"/>
    <ds:schemaRef ds:uri="http://schemas.microsoft.com/office/2006/documentManagement/types"/>
    <ds:schemaRef ds:uri="bde95d11-adfa-4b21-ad27-800772cf76a3"/>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2989</TotalTime>
  <Words>994</Words>
  <Application>Microsoft Office PowerPoint</Application>
  <PresentationFormat>Widescreen</PresentationFormat>
  <Paragraphs>87</Paragraphs>
  <Slides>13</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Georgia</vt:lpstr>
      <vt:lpstr>Neutra Text</vt:lpstr>
      <vt:lpstr>Symbol</vt:lpstr>
      <vt:lpstr>Times New Roman</vt:lpstr>
      <vt:lpstr>Verdana</vt:lpstr>
      <vt:lpstr>Office Theme</vt:lpstr>
      <vt:lpstr>Custom Design</vt:lpstr>
      <vt:lpstr>PowerPoint Presentation</vt:lpstr>
      <vt:lpstr>Performance audit objectives</vt:lpstr>
      <vt:lpstr>Audit methodology</vt:lpstr>
      <vt:lpstr>PowerPoint Presentation</vt:lpstr>
      <vt:lpstr>1. Was the management of the population shelter activity in case of armed conflict effective?     Findings</vt:lpstr>
      <vt:lpstr>1. Was the management of the population shelter activity in case of armed conflict effective?     Findings</vt:lpstr>
      <vt:lpstr>2. Are civil protection shelters functional and can they be used in situations of armed conflict?     Findings</vt:lpstr>
      <vt:lpstr>2. Are civil protection shelters functional and can they be used in situations of armed conflict?   Findings</vt:lpstr>
      <vt:lpstr>2. Are civil protection shelters functional and can they be used in situations of armed conflict?     Findings</vt:lpstr>
      <vt:lpstr>2. Are civil protection shelters functional and can they be used in situations of armed conflict?    Findings</vt:lpstr>
      <vt:lpstr>3. Are civil protection shelters sufficient in case of armed conflict?    Findings</vt:lpstr>
      <vt:lpstr>3. Are civil protection shelters sufficient in case of armed conflict?               Findings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Badea</dc:creator>
  <cp:lastModifiedBy>Mahin FitzPatrick (OCAG)</cp:lastModifiedBy>
  <cp:revision>106</cp:revision>
  <dcterms:created xsi:type="dcterms:W3CDTF">2023-11-02T19:25:45Z</dcterms:created>
  <dcterms:modified xsi:type="dcterms:W3CDTF">2025-04-25T14:30:39Z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0x0101009DA4867BEA1C4345AD0D422BC51B8C28</vt:lpwstr>
  </property>
  <property fmtid="{D5CDD505-2E9C-101B-9397-08002B2CF9AE}" pid="3" name="MediaServiceImageTags">
    <vt:lpwstr/>
  </property>
</Properties>
</file>