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57" r:id="rId4"/>
    <p:sldId id="259" r:id="rId5"/>
    <p:sldId id="260" r:id="rId6"/>
    <p:sldId id="261" r:id="rId7"/>
    <p:sldId id="262" r:id="rId8"/>
    <p:sldId id="263" r:id="rId9"/>
    <p:sldId id="264" r:id="rId10"/>
    <p:sldId id="265" r:id="rId11"/>
    <p:sldId id="266" r:id="rId12"/>
    <p:sldId id="267" r:id="rId13"/>
    <p:sldId id="268"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88970" autoAdjust="0"/>
  </p:normalViewPr>
  <p:slideViewPr>
    <p:cSldViewPr snapToGrid="0">
      <p:cViewPr varScale="1">
        <p:scale>
          <a:sx n="102" d="100"/>
          <a:sy n="102" d="100"/>
        </p:scale>
        <p:origin x="88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'ინტერესის დონე-სწავლის გაგრზ'!$G$74</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'ინტერესის დონე-სწავლის გაგრზ'!$F$75:$F$76</c:f>
              <c:strCache>
                <c:ptCount val="2"/>
                <c:pt idx="0">
                  <c:v>Girl</c:v>
                </c:pt>
                <c:pt idx="1">
                  <c:v>Boy</c:v>
                </c:pt>
              </c:strCache>
            </c:strRef>
          </c:cat>
          <c:val>
            <c:numRef>
              <c:f>'ინტერესის დონე-სწავლის გაგრზ'!$G$75:$G$76</c:f>
              <c:numCache>
                <c:formatCode>0%</c:formatCode>
                <c:ptCount val="2"/>
                <c:pt idx="0">
                  <c:v>0.35</c:v>
                </c:pt>
                <c:pt idx="1">
                  <c:v>0.7</c:v>
                </c:pt>
              </c:numCache>
            </c:numRef>
          </c:val>
          <c:extLst>
            <c:ext xmlns:c16="http://schemas.microsoft.com/office/drawing/2014/chart" uri="{C3380CC4-5D6E-409C-BE32-E72D297353CC}">
              <c16:uniqueId val="{00000000-FDC5-4A89-AD77-39586F83E787}"/>
            </c:ext>
          </c:extLst>
        </c:ser>
        <c:ser>
          <c:idx val="1"/>
          <c:order val="1"/>
          <c:tx>
            <c:strRef>
              <c:f>'ინტერესის დონე-სწავლის გაგრზ'!$H$74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'ინტერესის დონე-სწავლის გაგრზ'!$F$75:$F$76</c:f>
              <c:strCache>
                <c:ptCount val="2"/>
                <c:pt idx="0">
                  <c:v>Girl</c:v>
                </c:pt>
                <c:pt idx="1">
                  <c:v>Boy</c:v>
                </c:pt>
              </c:strCache>
            </c:strRef>
          </c:cat>
          <c:val>
            <c:numRef>
              <c:f>'ინტერესის დონე-სწავლის გაგრზ'!$H$75:$H$76</c:f>
              <c:numCache>
                <c:formatCode>0%</c:formatCode>
                <c:ptCount val="2"/>
                <c:pt idx="0">
                  <c:v>0.65</c:v>
                </c:pt>
                <c:pt idx="1">
                  <c:v>0.3</c:v>
                </c:pt>
              </c:numCache>
            </c:numRef>
          </c:val>
          <c:extLst>
            <c:ext xmlns:c16="http://schemas.microsoft.com/office/drawing/2014/chart" uri="{C3380CC4-5D6E-409C-BE32-E72D297353CC}">
              <c16:uniqueId val="{00000001-FDC5-4A89-AD77-39586F83E787}"/>
            </c:ext>
          </c:extLst>
        </c:ser>
        <c:dLbls>
          <c:dLblPos val="ctr"/>
          <c:showLegendKey val="0"/>
          <c:showVal val="1"/>
          <c:showCatName val="0"/>
          <c:showSerName val="0"/>
          <c:showPercent val="0"/>
          <c:showBubbleSize val="0"/>
        </c:dLbls>
        <c:gapWidth val="150"/>
        <c:overlap val="100"/>
        <c:axId val="-370141344"/>
        <c:axId val="-370133728"/>
      </c:barChart>
      <c:catAx>
        <c:axId val="-37014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133728"/>
        <c:crosses val="autoZero"/>
        <c:auto val="1"/>
        <c:lblAlgn val="ctr"/>
        <c:lblOffset val="100"/>
        <c:noMultiLvlLbl val="0"/>
      </c:catAx>
      <c:valAx>
        <c:axId val="-370133728"/>
        <c:scaling>
          <c:orientation val="minMax"/>
        </c:scaling>
        <c:delete val="1"/>
        <c:axPos val="l"/>
        <c:numFmt formatCode="0%" sourceLinked="1"/>
        <c:majorTickMark val="none"/>
        <c:minorTickMark val="none"/>
        <c:tickLblPos val="nextTo"/>
        <c:crossAx val="-37014134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'ინტერესის დონე-სწავლის გაგრზ'!$G$88</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'ინტერესის დონე-სწავლის გაგრზ'!$F$89:$F$90</c:f>
              <c:strCache>
                <c:ptCount val="2"/>
                <c:pt idx="0">
                  <c:v>girl</c:v>
                </c:pt>
                <c:pt idx="1">
                  <c:v>boy</c:v>
                </c:pt>
              </c:strCache>
            </c:strRef>
          </c:cat>
          <c:val>
            <c:numRef>
              <c:f>'ინტერესის დონე-სწავლის გაგრზ'!$G$89:$G$90</c:f>
              <c:numCache>
                <c:formatCode>0%</c:formatCode>
                <c:ptCount val="2"/>
                <c:pt idx="0">
                  <c:v>0.71</c:v>
                </c:pt>
                <c:pt idx="1">
                  <c:v>1</c:v>
                </c:pt>
              </c:numCache>
            </c:numRef>
          </c:val>
          <c:extLst>
            <c:ext xmlns:c16="http://schemas.microsoft.com/office/drawing/2014/chart" uri="{C3380CC4-5D6E-409C-BE32-E72D297353CC}">
              <c16:uniqueId val="{00000000-DE95-420E-B5F7-6B01D3F02138}"/>
            </c:ext>
          </c:extLst>
        </c:ser>
        <c:ser>
          <c:idx val="1"/>
          <c:order val="1"/>
          <c:tx>
            <c:strRef>
              <c:f>'ინტერესის დონე-სწავლის გაგრზ'!$H$88</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'ინტერესის დონე-სწავლის გაგრზ'!$F$89:$F$90</c:f>
              <c:strCache>
                <c:ptCount val="2"/>
                <c:pt idx="0">
                  <c:v>girl</c:v>
                </c:pt>
                <c:pt idx="1">
                  <c:v>boy</c:v>
                </c:pt>
              </c:strCache>
            </c:strRef>
          </c:cat>
          <c:val>
            <c:numRef>
              <c:f>'ინტერესის დონე-სწავლის გაგრზ'!$H$89:$H$90</c:f>
              <c:numCache>
                <c:formatCode>0%</c:formatCode>
                <c:ptCount val="2"/>
                <c:pt idx="0">
                  <c:v>0.28999999999999998</c:v>
                </c:pt>
                <c:pt idx="1">
                  <c:v>0</c:v>
                </c:pt>
              </c:numCache>
            </c:numRef>
          </c:val>
          <c:extLst>
            <c:ext xmlns:c16="http://schemas.microsoft.com/office/drawing/2014/chart" uri="{C3380CC4-5D6E-409C-BE32-E72D297353CC}">
              <c16:uniqueId val="{00000001-DE95-420E-B5F7-6B01D3F02138}"/>
            </c:ext>
          </c:extLst>
        </c:ser>
        <c:dLbls>
          <c:dLblPos val="ctr"/>
          <c:showLegendKey val="0"/>
          <c:showVal val="1"/>
          <c:showCatName val="0"/>
          <c:showSerName val="0"/>
          <c:showPercent val="0"/>
          <c:showBubbleSize val="0"/>
        </c:dLbls>
        <c:gapWidth val="150"/>
        <c:overlap val="100"/>
        <c:axId val="-274340288"/>
        <c:axId val="-274337024"/>
      </c:barChart>
      <c:catAx>
        <c:axId val="-27434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337024"/>
        <c:crosses val="autoZero"/>
        <c:auto val="1"/>
        <c:lblAlgn val="ctr"/>
        <c:lblOffset val="100"/>
        <c:noMultiLvlLbl val="0"/>
      </c:catAx>
      <c:valAx>
        <c:axId val="-274337024"/>
        <c:scaling>
          <c:orientation val="minMax"/>
        </c:scaling>
        <c:delete val="1"/>
        <c:axPos val="l"/>
        <c:numFmt formatCode="0%" sourceLinked="1"/>
        <c:majorTickMark val="none"/>
        <c:minorTickMark val="none"/>
        <c:tickLblPos val="nextTo"/>
        <c:crossAx val="-274340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0" dirty="0" smtClean="0"/>
              <a:t>According</a:t>
            </a:r>
            <a:r>
              <a:rPr lang="en-US" sz="1000" b="0" baseline="0" dirty="0" smtClean="0"/>
              <a:t> to the </a:t>
            </a:r>
            <a:r>
              <a:rPr lang="en-US" sz="1000" b="0" dirty="0" smtClean="0"/>
              <a:t> interviewees there  </a:t>
            </a:r>
            <a:r>
              <a:rPr lang="en-US" sz="1000" b="0" dirty="0"/>
              <a:t>is </a:t>
            </a:r>
            <a:r>
              <a:rPr lang="en-US" sz="1000" b="0" dirty="0" smtClean="0"/>
              <a:t>a </a:t>
            </a:r>
            <a:r>
              <a:rPr lang="en-US" sz="1000" b="0" dirty="0"/>
              <a:t>need for additional guidelines related to gender equality, to better reflect the criteria mentioned in the nomenclature</a:t>
            </a:r>
            <a:r>
              <a:rPr lang="ka-GE" sz="1000" b="0" baseline="0" dirty="0"/>
              <a:t> </a:t>
            </a:r>
            <a:endParaRPr lang="en-US" sz="1000" b="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Sheet1!$D$2</c:f>
              <c:strCache>
                <c:ptCount val="1"/>
                <c:pt idx="0">
                  <c:v>yes</c:v>
                </c:pt>
              </c:strCache>
            </c:strRef>
          </c:tx>
          <c:spPr>
            <a:solidFill>
              <a:schemeClr val="accent1"/>
            </a:solidFill>
            <a:ln>
              <a:noFill/>
            </a:ln>
            <a:effectLst/>
          </c:spPr>
          <c:invertIfNegative val="0"/>
          <c:cat>
            <c:strRef>
              <c:f>Sheet1!$C$3:$C$5</c:f>
              <c:strCache>
                <c:ptCount val="3"/>
                <c:pt idx="0">
                  <c:v>Group of authors</c:v>
                </c:pt>
                <c:pt idx="1">
                  <c:v>Subject group of reviewers </c:v>
                </c:pt>
                <c:pt idx="2">
                  <c:v>A Specialist/ Psychologist</c:v>
                </c:pt>
              </c:strCache>
            </c:strRef>
          </c:cat>
          <c:val>
            <c:numRef>
              <c:f>Sheet1!$D$3:$D$5</c:f>
              <c:numCache>
                <c:formatCode>0%</c:formatCode>
                <c:ptCount val="3"/>
                <c:pt idx="0">
                  <c:v>0.56000000000000005</c:v>
                </c:pt>
                <c:pt idx="1">
                  <c:v>0.56000000000000005</c:v>
                </c:pt>
                <c:pt idx="2">
                  <c:v>0.89</c:v>
                </c:pt>
              </c:numCache>
            </c:numRef>
          </c:val>
          <c:extLst>
            <c:ext xmlns:c16="http://schemas.microsoft.com/office/drawing/2014/chart" uri="{C3380CC4-5D6E-409C-BE32-E72D297353CC}">
              <c16:uniqueId val="{00000000-DDE9-40D1-8368-B81F04966274}"/>
            </c:ext>
          </c:extLst>
        </c:ser>
        <c:ser>
          <c:idx val="1"/>
          <c:order val="1"/>
          <c:tx>
            <c:strRef>
              <c:f>Sheet1!$E$2</c:f>
              <c:strCache>
                <c:ptCount val="1"/>
                <c:pt idx="0">
                  <c:v>no</c:v>
                </c:pt>
              </c:strCache>
            </c:strRef>
          </c:tx>
          <c:spPr>
            <a:solidFill>
              <a:schemeClr val="accent2"/>
            </a:solidFill>
            <a:ln>
              <a:noFill/>
            </a:ln>
            <a:effectLst/>
          </c:spPr>
          <c:invertIfNegative val="0"/>
          <c:cat>
            <c:strRef>
              <c:f>Sheet1!$C$3:$C$5</c:f>
              <c:strCache>
                <c:ptCount val="3"/>
                <c:pt idx="0">
                  <c:v>Group of authors</c:v>
                </c:pt>
                <c:pt idx="1">
                  <c:v>Subject group of reviewers </c:v>
                </c:pt>
                <c:pt idx="2">
                  <c:v>A Specialist/ Psychologist</c:v>
                </c:pt>
              </c:strCache>
            </c:strRef>
          </c:cat>
          <c:val>
            <c:numRef>
              <c:f>Sheet1!$E$3:$E$5</c:f>
              <c:numCache>
                <c:formatCode>0%</c:formatCode>
                <c:ptCount val="3"/>
                <c:pt idx="0">
                  <c:v>0.22</c:v>
                </c:pt>
                <c:pt idx="1">
                  <c:v>0.22</c:v>
                </c:pt>
                <c:pt idx="2">
                  <c:v>0.04</c:v>
                </c:pt>
              </c:numCache>
            </c:numRef>
          </c:val>
          <c:extLst>
            <c:ext xmlns:c16="http://schemas.microsoft.com/office/drawing/2014/chart" uri="{C3380CC4-5D6E-409C-BE32-E72D297353CC}">
              <c16:uniqueId val="{00000001-DDE9-40D1-8368-B81F04966274}"/>
            </c:ext>
          </c:extLst>
        </c:ser>
        <c:ser>
          <c:idx val="2"/>
          <c:order val="2"/>
          <c:tx>
            <c:strRef>
              <c:f>Sheet1!$F$2</c:f>
              <c:strCache>
                <c:ptCount val="1"/>
                <c:pt idx="0">
                  <c:v>not sure</c:v>
                </c:pt>
              </c:strCache>
            </c:strRef>
          </c:tx>
          <c:spPr>
            <a:solidFill>
              <a:schemeClr val="accent3"/>
            </a:solidFill>
            <a:ln>
              <a:noFill/>
            </a:ln>
            <a:effectLst/>
          </c:spPr>
          <c:invertIfNegative val="0"/>
          <c:cat>
            <c:strRef>
              <c:f>Sheet1!$C$3:$C$5</c:f>
              <c:strCache>
                <c:ptCount val="3"/>
                <c:pt idx="0">
                  <c:v>Group of authors</c:v>
                </c:pt>
                <c:pt idx="1">
                  <c:v>Subject group of reviewers </c:v>
                </c:pt>
                <c:pt idx="2">
                  <c:v>A Specialist/ Psychologist</c:v>
                </c:pt>
              </c:strCache>
            </c:strRef>
          </c:cat>
          <c:val>
            <c:numRef>
              <c:f>Sheet1!$F$3:$F$5</c:f>
              <c:numCache>
                <c:formatCode>0%</c:formatCode>
                <c:ptCount val="3"/>
                <c:pt idx="0">
                  <c:v>0.22</c:v>
                </c:pt>
                <c:pt idx="1">
                  <c:v>0.22</c:v>
                </c:pt>
                <c:pt idx="2" formatCode="General">
                  <c:v>0</c:v>
                </c:pt>
              </c:numCache>
            </c:numRef>
          </c:val>
          <c:extLst>
            <c:ext xmlns:c16="http://schemas.microsoft.com/office/drawing/2014/chart" uri="{C3380CC4-5D6E-409C-BE32-E72D297353CC}">
              <c16:uniqueId val="{00000002-DDE9-40D1-8368-B81F04966274}"/>
            </c:ext>
          </c:extLst>
        </c:ser>
        <c:dLbls>
          <c:showLegendKey val="0"/>
          <c:showVal val="0"/>
          <c:showCatName val="0"/>
          <c:showSerName val="0"/>
          <c:showPercent val="0"/>
          <c:showBubbleSize val="0"/>
        </c:dLbls>
        <c:gapWidth val="182"/>
        <c:axId val="-274334848"/>
        <c:axId val="-274330496"/>
      </c:barChart>
      <c:catAx>
        <c:axId val="-27433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330496"/>
        <c:crosses val="autoZero"/>
        <c:auto val="1"/>
        <c:lblAlgn val="ctr"/>
        <c:lblOffset val="100"/>
        <c:noMultiLvlLbl val="0"/>
      </c:catAx>
      <c:valAx>
        <c:axId val="-2743304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334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dirty="0"/>
              <a:t>The opinion of the interviewees regarding additional trainings for better integration of the criteria mentioned in the manuals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Sheet1!$D$20</c:f>
              <c:strCache>
                <c:ptCount val="1"/>
                <c:pt idx="0">
                  <c:v>yes</c:v>
                </c:pt>
              </c:strCache>
            </c:strRef>
          </c:tx>
          <c:spPr>
            <a:solidFill>
              <a:schemeClr val="accent1"/>
            </a:solidFill>
            <a:ln>
              <a:noFill/>
            </a:ln>
            <a:effectLst/>
          </c:spPr>
          <c:invertIfNegative val="0"/>
          <c:cat>
            <c:strRef>
              <c:f>Sheet1!$C$21:$C$23</c:f>
              <c:strCache>
                <c:ptCount val="3"/>
                <c:pt idx="0">
                  <c:v>Group of authors</c:v>
                </c:pt>
                <c:pt idx="1">
                  <c:v>Subject group of reviewers </c:v>
                </c:pt>
                <c:pt idx="2">
                  <c:v>A Specialist/ Psychologist</c:v>
                </c:pt>
              </c:strCache>
            </c:strRef>
          </c:cat>
          <c:val>
            <c:numRef>
              <c:f>Sheet1!$D$21:$D$23</c:f>
              <c:numCache>
                <c:formatCode>0%</c:formatCode>
                <c:ptCount val="3"/>
                <c:pt idx="0">
                  <c:v>0.66</c:v>
                </c:pt>
                <c:pt idx="1">
                  <c:v>0.7</c:v>
                </c:pt>
                <c:pt idx="2">
                  <c:v>0.72</c:v>
                </c:pt>
              </c:numCache>
            </c:numRef>
          </c:val>
          <c:extLst>
            <c:ext xmlns:c16="http://schemas.microsoft.com/office/drawing/2014/chart" uri="{C3380CC4-5D6E-409C-BE32-E72D297353CC}">
              <c16:uniqueId val="{00000000-E95E-403C-8965-9CEA723902E5}"/>
            </c:ext>
          </c:extLst>
        </c:ser>
        <c:ser>
          <c:idx val="1"/>
          <c:order val="1"/>
          <c:tx>
            <c:strRef>
              <c:f>Sheet1!$E$20</c:f>
              <c:strCache>
                <c:ptCount val="1"/>
                <c:pt idx="0">
                  <c:v>no</c:v>
                </c:pt>
              </c:strCache>
            </c:strRef>
          </c:tx>
          <c:spPr>
            <a:solidFill>
              <a:schemeClr val="accent2"/>
            </a:solidFill>
            <a:ln>
              <a:noFill/>
            </a:ln>
            <a:effectLst/>
          </c:spPr>
          <c:invertIfNegative val="0"/>
          <c:cat>
            <c:strRef>
              <c:f>Sheet1!$C$21:$C$23</c:f>
              <c:strCache>
                <c:ptCount val="3"/>
                <c:pt idx="0">
                  <c:v>Group of authors</c:v>
                </c:pt>
                <c:pt idx="1">
                  <c:v>Subject group of reviewers </c:v>
                </c:pt>
                <c:pt idx="2">
                  <c:v>A Specialist/ Psychologist</c:v>
                </c:pt>
              </c:strCache>
            </c:strRef>
          </c:cat>
          <c:val>
            <c:numRef>
              <c:f>Sheet1!$E$21:$E$23</c:f>
              <c:numCache>
                <c:formatCode>0%</c:formatCode>
                <c:ptCount val="3"/>
                <c:pt idx="0">
                  <c:v>0.34</c:v>
                </c:pt>
                <c:pt idx="1">
                  <c:v>0.3</c:v>
                </c:pt>
                <c:pt idx="2">
                  <c:v>0.28000000000000003</c:v>
                </c:pt>
              </c:numCache>
            </c:numRef>
          </c:val>
          <c:extLst>
            <c:ext xmlns:c16="http://schemas.microsoft.com/office/drawing/2014/chart" uri="{C3380CC4-5D6E-409C-BE32-E72D297353CC}">
              <c16:uniqueId val="{00000001-E95E-403C-8965-9CEA723902E5}"/>
            </c:ext>
          </c:extLst>
        </c:ser>
        <c:dLbls>
          <c:showLegendKey val="0"/>
          <c:showVal val="0"/>
          <c:showCatName val="0"/>
          <c:showSerName val="0"/>
          <c:showPercent val="0"/>
          <c:showBubbleSize val="0"/>
        </c:dLbls>
        <c:gapWidth val="182"/>
        <c:axId val="-274341376"/>
        <c:axId val="-274340832"/>
      </c:barChart>
      <c:catAx>
        <c:axId val="-274341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340832"/>
        <c:crosses val="autoZero"/>
        <c:auto val="1"/>
        <c:lblAlgn val="ctr"/>
        <c:lblOffset val="100"/>
        <c:noMultiLvlLbl val="0"/>
      </c:catAx>
      <c:valAx>
        <c:axId val="-274340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341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900"/>
              <a:t>Have you heard various gender stereotypical expressions from teachers? (total</a:t>
            </a:r>
            <a:r>
              <a:rPr lang="ka-GE" sz="900"/>
              <a: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A3-4F41-97B4-125501D222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A3-4F41-97B4-125501D222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A3-4F41-97B4-125501D222F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'თანასწ. შეფასება'!$V$16:$V$18</c:f>
              <c:strCache>
                <c:ptCount val="3"/>
                <c:pt idx="0">
                  <c:v>yes</c:v>
                </c:pt>
                <c:pt idx="1">
                  <c:v>no</c:v>
                </c:pt>
                <c:pt idx="2">
                  <c:v>not sure</c:v>
                </c:pt>
              </c:strCache>
            </c:strRef>
          </c:cat>
          <c:val>
            <c:numRef>
              <c:f>'თანასწ. შეფასება'!$W$16:$W$18</c:f>
              <c:numCache>
                <c:formatCode>0.00%</c:formatCode>
                <c:ptCount val="3"/>
                <c:pt idx="0" formatCode="0%">
                  <c:v>0.53</c:v>
                </c:pt>
                <c:pt idx="1">
                  <c:v>0.28599999999999998</c:v>
                </c:pt>
                <c:pt idx="2">
                  <c:v>0.184</c:v>
                </c:pt>
              </c:numCache>
            </c:numRef>
          </c:val>
          <c:extLst>
            <c:ext xmlns:c16="http://schemas.microsoft.com/office/drawing/2014/chart" uri="{C3380CC4-5D6E-409C-BE32-E72D297353CC}">
              <c16:uniqueId val="{00000006-20A3-4F41-97B4-125501D222F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2C19E-692A-4E21-9EA2-9D14ECD4CCC5}"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7E581A1B-4392-4326-9C2B-471B0A48CAD4}">
      <dgm:prSet phldrT="[Text]" custT="1"/>
      <dgm:spPr>
        <a:solidFill>
          <a:srgbClr val="25A2A6"/>
        </a:solidFill>
        <a:ln>
          <a:noFill/>
        </a:ln>
        <a:effectLst>
          <a:outerShdw blurRad="50800" dist="38100" dir="2700000" algn="tl" rotWithShape="0">
            <a:prstClr val="black">
              <a:alpha val="40000"/>
            </a:prstClr>
          </a:outerShdw>
        </a:effectLst>
      </dgm:spPr>
      <dgm:t>
        <a:bodyPr/>
        <a:lstStyle/>
        <a:p>
          <a:r>
            <a:rPr lang="en-GB" sz="1700" b="0" dirty="0" smtClean="0">
              <a:solidFill>
                <a:schemeClr val="bg1"/>
              </a:solidFill>
              <a:latin typeface="Calibri" panose="020F0502020204030204" pitchFamily="34" charset="0"/>
              <a:cs typeface="Calibri" panose="020F0502020204030204" pitchFamily="34" charset="0"/>
            </a:rPr>
            <a:t>Gender Mainstreaming in the General Education Strategy</a:t>
          </a:r>
          <a:endParaRPr lang="en-US" sz="1700" b="0" dirty="0">
            <a:solidFill>
              <a:schemeClr val="bg1"/>
            </a:solidFill>
            <a:latin typeface="Calibri" panose="020F0502020204030204" pitchFamily="34" charset="0"/>
            <a:cs typeface="Calibri" panose="020F0502020204030204" pitchFamily="34" charset="0"/>
          </a:endParaRPr>
        </a:p>
      </dgm:t>
    </dgm:pt>
    <dgm:pt modelId="{949B3ADA-10C6-4BEA-8C1D-F0B1F65EFC9A}" type="parTrans" cxnId="{9EE3F6CF-F7CA-4C9B-8D5A-E7C538C73C5D}">
      <dgm:prSet/>
      <dgm:spPr/>
      <dgm:t>
        <a:bodyPr/>
        <a:lstStyle/>
        <a:p>
          <a:endParaRPr lang="en-US" sz="1700" b="0">
            <a:solidFill>
              <a:schemeClr val="bg1"/>
            </a:solidFill>
            <a:latin typeface="Calibri" panose="020F0502020204030204" pitchFamily="34" charset="0"/>
            <a:cs typeface="Calibri" panose="020F0502020204030204" pitchFamily="34" charset="0"/>
          </a:endParaRPr>
        </a:p>
      </dgm:t>
    </dgm:pt>
    <dgm:pt modelId="{FF72CD16-86D5-49EF-AAFF-682265A200B1}" type="sibTrans" cxnId="{9EE3F6CF-F7CA-4C9B-8D5A-E7C538C73C5D}">
      <dgm:prSet/>
      <dgm:spPr/>
      <dgm:t>
        <a:bodyPr/>
        <a:lstStyle/>
        <a:p>
          <a:endParaRPr lang="en-US" sz="1700" b="0">
            <a:solidFill>
              <a:schemeClr val="bg1"/>
            </a:solidFill>
            <a:latin typeface="Calibri" panose="020F0502020204030204" pitchFamily="34" charset="0"/>
            <a:cs typeface="Calibri" panose="020F0502020204030204" pitchFamily="34" charset="0"/>
          </a:endParaRPr>
        </a:p>
      </dgm:t>
    </dgm:pt>
    <dgm:pt modelId="{CD0E1908-4874-41C6-BFFE-03E9A17A6CDB}">
      <dgm:prSet phldrT="[Text]" custT="1"/>
      <dgm:spPr>
        <a:solidFill>
          <a:srgbClr val="8ABE23"/>
        </a:solidFill>
        <a:ln>
          <a:noFill/>
        </a:ln>
        <a:effectLst>
          <a:outerShdw blurRad="50800" dist="38100" dir="2700000" algn="tl" rotWithShape="0">
            <a:prstClr val="black">
              <a:alpha val="40000"/>
            </a:prstClr>
          </a:outerShdw>
        </a:effectLst>
      </dgm:spPr>
      <dgm:t>
        <a:bodyPr/>
        <a:lstStyle/>
        <a:p>
          <a:r>
            <a:rPr lang="en-GB" sz="1700" b="0" dirty="0" smtClean="0">
              <a:solidFill>
                <a:schemeClr val="bg1"/>
              </a:solidFill>
              <a:latin typeface="Calibri" panose="020F0502020204030204" pitchFamily="34" charset="0"/>
              <a:cs typeface="Calibri" panose="020F0502020204030204" pitchFamily="34" charset="0"/>
            </a:rPr>
            <a:t>Integration of Gender Equality into the National Curriculum and Textbooks</a:t>
          </a:r>
          <a:endParaRPr lang="en-US" sz="1700" b="0" dirty="0">
            <a:solidFill>
              <a:schemeClr val="bg1"/>
            </a:solidFill>
            <a:latin typeface="Calibri" panose="020F0502020204030204" pitchFamily="34" charset="0"/>
            <a:cs typeface="Calibri" panose="020F0502020204030204" pitchFamily="34" charset="0"/>
          </a:endParaRPr>
        </a:p>
      </dgm:t>
    </dgm:pt>
    <dgm:pt modelId="{9DB27EC3-F93E-4686-B79D-5655C90F5FCA}" type="parTrans" cxnId="{955A30AF-96AC-4266-B7D7-2AF41F8A6EEC}">
      <dgm:prSet/>
      <dgm:spPr/>
      <dgm:t>
        <a:bodyPr/>
        <a:lstStyle/>
        <a:p>
          <a:endParaRPr lang="en-US" sz="1700" b="0">
            <a:solidFill>
              <a:schemeClr val="bg1"/>
            </a:solidFill>
            <a:latin typeface="Calibri" panose="020F0502020204030204" pitchFamily="34" charset="0"/>
            <a:cs typeface="Calibri" panose="020F0502020204030204" pitchFamily="34" charset="0"/>
          </a:endParaRPr>
        </a:p>
      </dgm:t>
    </dgm:pt>
    <dgm:pt modelId="{22DFBFD3-8DB9-4B46-B8F8-05EBA87FE956}" type="sibTrans" cxnId="{955A30AF-96AC-4266-B7D7-2AF41F8A6EEC}">
      <dgm:prSet/>
      <dgm:spPr/>
      <dgm:t>
        <a:bodyPr/>
        <a:lstStyle/>
        <a:p>
          <a:endParaRPr lang="en-US" sz="1700" b="0">
            <a:solidFill>
              <a:schemeClr val="bg1"/>
            </a:solidFill>
            <a:latin typeface="Calibri" panose="020F0502020204030204" pitchFamily="34" charset="0"/>
            <a:cs typeface="Calibri" panose="020F0502020204030204" pitchFamily="34" charset="0"/>
          </a:endParaRPr>
        </a:p>
      </dgm:t>
    </dgm:pt>
    <dgm:pt modelId="{E597B55F-2255-48AF-A1A9-5C35E8277018}">
      <dgm:prSet custT="1"/>
      <dgm:spPr>
        <a:solidFill>
          <a:schemeClr val="bg1">
            <a:lumMod val="50000"/>
          </a:schemeClr>
        </a:solidFill>
        <a:ln>
          <a:noFill/>
        </a:ln>
        <a:effectLst>
          <a:outerShdw blurRad="50800" dist="38100" dir="2700000" algn="tl" rotWithShape="0">
            <a:prstClr val="black">
              <a:alpha val="40000"/>
            </a:prstClr>
          </a:outerShdw>
        </a:effectLst>
      </dgm:spPr>
      <dgm:t>
        <a:bodyPr/>
        <a:lstStyle/>
        <a:p>
          <a:r>
            <a:rPr lang="en-GB" sz="1700" b="0" dirty="0" smtClean="0">
              <a:solidFill>
                <a:schemeClr val="bg1"/>
              </a:solidFill>
              <a:latin typeface="Calibri" panose="020F0502020204030204" pitchFamily="34" charset="0"/>
              <a:cs typeface="Calibri" panose="020F0502020204030204" pitchFamily="34" charset="0"/>
            </a:rPr>
            <a:t>Professional Development of Teachers for Implementing Gender-Responsive Pedagogy</a:t>
          </a:r>
          <a:endParaRPr lang="en-US" sz="1700" dirty="0">
            <a:latin typeface="Calibri" panose="020F0502020204030204" pitchFamily="34" charset="0"/>
            <a:cs typeface="Calibri" panose="020F0502020204030204" pitchFamily="34" charset="0"/>
          </a:endParaRPr>
        </a:p>
      </dgm:t>
    </dgm:pt>
    <dgm:pt modelId="{E5E8419E-E9FF-412E-A938-92E1F964005A}" type="parTrans" cxnId="{826AC322-8653-46E9-96CB-2ECE89D4ADA5}">
      <dgm:prSet/>
      <dgm:spPr/>
      <dgm:t>
        <a:bodyPr/>
        <a:lstStyle/>
        <a:p>
          <a:endParaRPr lang="en-US">
            <a:latin typeface="Calibri" panose="020F0502020204030204" pitchFamily="34" charset="0"/>
            <a:cs typeface="Calibri" panose="020F0502020204030204" pitchFamily="34" charset="0"/>
          </a:endParaRPr>
        </a:p>
      </dgm:t>
    </dgm:pt>
    <dgm:pt modelId="{E9FF0978-FF84-4A7D-9991-6FBCF9D5FE72}" type="sibTrans" cxnId="{826AC322-8653-46E9-96CB-2ECE89D4ADA5}">
      <dgm:prSet/>
      <dgm:spPr/>
      <dgm:t>
        <a:bodyPr/>
        <a:lstStyle/>
        <a:p>
          <a:endParaRPr lang="en-US">
            <a:latin typeface="Calibri" panose="020F0502020204030204" pitchFamily="34" charset="0"/>
            <a:cs typeface="Calibri" panose="020F0502020204030204" pitchFamily="34" charset="0"/>
          </a:endParaRPr>
        </a:p>
      </dgm:t>
    </dgm:pt>
    <dgm:pt modelId="{46AA9F8E-64A2-4C2C-B9CF-B06ED52676D5}" type="pres">
      <dgm:prSet presAssocID="{29C2C19E-692A-4E21-9EA2-9D14ECD4CCC5}" presName="diagram" presStyleCnt="0">
        <dgm:presLayoutVars>
          <dgm:dir/>
          <dgm:resizeHandles val="exact"/>
        </dgm:presLayoutVars>
      </dgm:prSet>
      <dgm:spPr/>
      <dgm:t>
        <a:bodyPr/>
        <a:lstStyle/>
        <a:p>
          <a:endParaRPr lang="en-US"/>
        </a:p>
      </dgm:t>
    </dgm:pt>
    <dgm:pt modelId="{C5DEA3D5-2310-4524-A684-E71758E84617}" type="pres">
      <dgm:prSet presAssocID="{7E581A1B-4392-4326-9C2B-471B0A48CAD4}" presName="node" presStyleLbl="node1" presStyleIdx="0" presStyleCnt="3" custScaleX="2000000" custScaleY="2000000" custLinFactX="-14041" custLinFactNeighborX="-100000" custLinFactNeighborY="-327">
        <dgm:presLayoutVars>
          <dgm:bulletEnabled val="1"/>
        </dgm:presLayoutVars>
      </dgm:prSet>
      <dgm:spPr/>
      <dgm:t>
        <a:bodyPr/>
        <a:lstStyle/>
        <a:p>
          <a:endParaRPr lang="en-US"/>
        </a:p>
      </dgm:t>
    </dgm:pt>
    <dgm:pt modelId="{9A177AD2-4FD3-4FFF-B6D8-0F2474BF59B1}" type="pres">
      <dgm:prSet presAssocID="{FF72CD16-86D5-49EF-AAFF-682265A200B1}" presName="sibTrans" presStyleCnt="0"/>
      <dgm:spPr/>
    </dgm:pt>
    <dgm:pt modelId="{ABC908B0-41D3-4614-8DF0-AE72D2440FF9}" type="pres">
      <dgm:prSet presAssocID="{CD0E1908-4874-41C6-BFFE-03E9A17A6CDB}" presName="node" presStyleLbl="node1" presStyleIdx="1" presStyleCnt="3" custScaleX="2000000" custScaleY="2000000" custLinFactNeighborX="26107">
        <dgm:presLayoutVars>
          <dgm:bulletEnabled val="1"/>
        </dgm:presLayoutVars>
      </dgm:prSet>
      <dgm:spPr/>
      <dgm:t>
        <a:bodyPr/>
        <a:lstStyle/>
        <a:p>
          <a:endParaRPr lang="en-US"/>
        </a:p>
      </dgm:t>
    </dgm:pt>
    <dgm:pt modelId="{D1804DE6-39DA-43F8-94A7-DAF65361D561}" type="pres">
      <dgm:prSet presAssocID="{22DFBFD3-8DB9-4B46-B8F8-05EBA87FE956}" presName="sibTrans" presStyleCnt="0"/>
      <dgm:spPr/>
    </dgm:pt>
    <dgm:pt modelId="{29283C7F-C568-472E-B955-E7431172FC58}" type="pres">
      <dgm:prSet presAssocID="{E597B55F-2255-48AF-A1A9-5C35E8277018}" presName="node" presStyleLbl="node1" presStyleIdx="2" presStyleCnt="3" custScaleX="2000000" custScaleY="2000000" custLinFactX="57904" custLinFactNeighborX="100000">
        <dgm:presLayoutVars>
          <dgm:bulletEnabled val="1"/>
        </dgm:presLayoutVars>
      </dgm:prSet>
      <dgm:spPr/>
      <dgm:t>
        <a:bodyPr/>
        <a:lstStyle/>
        <a:p>
          <a:endParaRPr lang="en-US"/>
        </a:p>
      </dgm:t>
    </dgm:pt>
  </dgm:ptLst>
  <dgm:cxnLst>
    <dgm:cxn modelId="{01036FAA-532F-4923-A725-59DAD2274718}" type="presOf" srcId="{29C2C19E-692A-4E21-9EA2-9D14ECD4CCC5}" destId="{46AA9F8E-64A2-4C2C-B9CF-B06ED52676D5}" srcOrd="0" destOrd="0" presId="urn:microsoft.com/office/officeart/2005/8/layout/default"/>
    <dgm:cxn modelId="{A0E86AE7-3870-4D6E-93D7-3C4955F61E95}" type="presOf" srcId="{CD0E1908-4874-41C6-BFFE-03E9A17A6CDB}" destId="{ABC908B0-41D3-4614-8DF0-AE72D2440FF9}" srcOrd="0" destOrd="0" presId="urn:microsoft.com/office/officeart/2005/8/layout/default"/>
    <dgm:cxn modelId="{955A30AF-96AC-4266-B7D7-2AF41F8A6EEC}" srcId="{29C2C19E-692A-4E21-9EA2-9D14ECD4CCC5}" destId="{CD0E1908-4874-41C6-BFFE-03E9A17A6CDB}" srcOrd="1" destOrd="0" parTransId="{9DB27EC3-F93E-4686-B79D-5655C90F5FCA}" sibTransId="{22DFBFD3-8DB9-4B46-B8F8-05EBA87FE956}"/>
    <dgm:cxn modelId="{9EE3F6CF-F7CA-4C9B-8D5A-E7C538C73C5D}" srcId="{29C2C19E-692A-4E21-9EA2-9D14ECD4CCC5}" destId="{7E581A1B-4392-4326-9C2B-471B0A48CAD4}" srcOrd="0" destOrd="0" parTransId="{949B3ADA-10C6-4BEA-8C1D-F0B1F65EFC9A}" sibTransId="{FF72CD16-86D5-49EF-AAFF-682265A200B1}"/>
    <dgm:cxn modelId="{826C3F2E-9D96-48A2-A589-C795E6C0E170}" type="presOf" srcId="{E597B55F-2255-48AF-A1A9-5C35E8277018}" destId="{29283C7F-C568-472E-B955-E7431172FC58}" srcOrd="0" destOrd="0" presId="urn:microsoft.com/office/officeart/2005/8/layout/default"/>
    <dgm:cxn modelId="{826AC322-8653-46E9-96CB-2ECE89D4ADA5}" srcId="{29C2C19E-692A-4E21-9EA2-9D14ECD4CCC5}" destId="{E597B55F-2255-48AF-A1A9-5C35E8277018}" srcOrd="2" destOrd="0" parTransId="{E5E8419E-E9FF-412E-A938-92E1F964005A}" sibTransId="{E9FF0978-FF84-4A7D-9991-6FBCF9D5FE72}"/>
    <dgm:cxn modelId="{8F3A8BCE-CD42-4367-BC5A-5EC7563F93C2}" type="presOf" srcId="{7E581A1B-4392-4326-9C2B-471B0A48CAD4}" destId="{C5DEA3D5-2310-4524-A684-E71758E84617}" srcOrd="0" destOrd="0" presId="urn:microsoft.com/office/officeart/2005/8/layout/default"/>
    <dgm:cxn modelId="{515A6A3C-CF01-4389-85CA-8E8119809159}" type="presParOf" srcId="{46AA9F8E-64A2-4C2C-B9CF-B06ED52676D5}" destId="{C5DEA3D5-2310-4524-A684-E71758E84617}" srcOrd="0" destOrd="0" presId="urn:microsoft.com/office/officeart/2005/8/layout/default"/>
    <dgm:cxn modelId="{CCE0210D-AFE1-4324-B232-3D2914863C21}" type="presParOf" srcId="{46AA9F8E-64A2-4C2C-B9CF-B06ED52676D5}" destId="{9A177AD2-4FD3-4FFF-B6D8-0F2474BF59B1}" srcOrd="1" destOrd="0" presId="urn:microsoft.com/office/officeart/2005/8/layout/default"/>
    <dgm:cxn modelId="{8A05A4CA-F2AB-4502-B2FA-A53F51B5BB50}" type="presParOf" srcId="{46AA9F8E-64A2-4C2C-B9CF-B06ED52676D5}" destId="{ABC908B0-41D3-4614-8DF0-AE72D2440FF9}" srcOrd="2" destOrd="0" presId="urn:microsoft.com/office/officeart/2005/8/layout/default"/>
    <dgm:cxn modelId="{299A14AE-729E-498F-A2FB-4EA392B88AFD}" type="presParOf" srcId="{46AA9F8E-64A2-4C2C-B9CF-B06ED52676D5}" destId="{D1804DE6-39DA-43F8-94A7-DAF65361D561}" srcOrd="3" destOrd="0" presId="urn:microsoft.com/office/officeart/2005/8/layout/default"/>
    <dgm:cxn modelId="{03A1A9AB-364D-4528-AC91-BBDB6BD9ECAB}" type="presParOf" srcId="{46AA9F8E-64A2-4C2C-B9CF-B06ED52676D5}" destId="{29283C7F-C568-472E-B955-E7431172FC5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EA3D5-2310-4524-A684-E71758E84617}">
      <dsp:nvSpPr>
        <dsp:cNvPr id="0" name=""/>
        <dsp:cNvSpPr/>
      </dsp:nvSpPr>
      <dsp:spPr>
        <a:xfrm>
          <a:off x="525820" y="430"/>
          <a:ext cx="3029396" cy="1817637"/>
        </a:xfrm>
        <a:prstGeom prst="rect">
          <a:avLst/>
        </a:prstGeom>
        <a:solidFill>
          <a:srgbClr val="25A2A6"/>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1"/>
              </a:solidFill>
              <a:latin typeface="Calibri" panose="020F0502020204030204" pitchFamily="34" charset="0"/>
              <a:cs typeface="Calibri" panose="020F0502020204030204" pitchFamily="34" charset="0"/>
            </a:rPr>
            <a:t>Gender Mainstreaming in the General Education Strategy</a:t>
          </a:r>
          <a:endParaRPr lang="en-US" sz="1700" b="0" kern="1200" dirty="0">
            <a:solidFill>
              <a:schemeClr val="bg1"/>
            </a:solidFill>
            <a:latin typeface="Calibri" panose="020F0502020204030204" pitchFamily="34" charset="0"/>
            <a:cs typeface="Calibri" panose="020F0502020204030204" pitchFamily="34" charset="0"/>
          </a:endParaRPr>
        </a:p>
      </dsp:txBody>
      <dsp:txXfrm>
        <a:off x="525820" y="430"/>
        <a:ext cx="3029396" cy="1817637"/>
      </dsp:txXfrm>
    </dsp:sp>
    <dsp:sp modelId="{ABC908B0-41D3-4614-8DF0-AE72D2440FF9}">
      <dsp:nvSpPr>
        <dsp:cNvPr id="0" name=""/>
        <dsp:cNvSpPr/>
      </dsp:nvSpPr>
      <dsp:spPr>
        <a:xfrm>
          <a:off x="3782645" y="728"/>
          <a:ext cx="3029396" cy="1817637"/>
        </a:xfrm>
        <a:prstGeom prst="rect">
          <a:avLst/>
        </a:prstGeom>
        <a:solidFill>
          <a:srgbClr val="8ABE23"/>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1"/>
              </a:solidFill>
              <a:latin typeface="Calibri" panose="020F0502020204030204" pitchFamily="34" charset="0"/>
              <a:cs typeface="Calibri" panose="020F0502020204030204" pitchFamily="34" charset="0"/>
            </a:rPr>
            <a:t>Integration of Gender Equality into the National Curriculum and Textbooks</a:t>
          </a:r>
          <a:endParaRPr lang="en-US" sz="1700" b="0" kern="1200" dirty="0">
            <a:solidFill>
              <a:schemeClr val="bg1"/>
            </a:solidFill>
            <a:latin typeface="Calibri" panose="020F0502020204030204" pitchFamily="34" charset="0"/>
            <a:cs typeface="Calibri" panose="020F0502020204030204" pitchFamily="34" charset="0"/>
          </a:endParaRPr>
        </a:p>
      </dsp:txBody>
      <dsp:txXfrm>
        <a:off x="3782645" y="728"/>
        <a:ext cx="3029396" cy="1817637"/>
      </dsp:txXfrm>
    </dsp:sp>
    <dsp:sp modelId="{29283C7F-C568-472E-B955-E7431172FC58}">
      <dsp:nvSpPr>
        <dsp:cNvPr id="0" name=""/>
        <dsp:cNvSpPr/>
      </dsp:nvSpPr>
      <dsp:spPr>
        <a:xfrm>
          <a:off x="7026822" y="728"/>
          <a:ext cx="3029396" cy="1817637"/>
        </a:xfrm>
        <a:prstGeom prst="rect">
          <a:avLst/>
        </a:prstGeom>
        <a:solidFill>
          <a:schemeClr val="bg1">
            <a:lumMod val="5000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1"/>
              </a:solidFill>
              <a:latin typeface="Calibri" panose="020F0502020204030204" pitchFamily="34" charset="0"/>
              <a:cs typeface="Calibri" panose="020F0502020204030204" pitchFamily="34" charset="0"/>
            </a:rPr>
            <a:t>Professional Development of Teachers for Implementing Gender-Responsive Pedagogy</a:t>
          </a:r>
          <a:endParaRPr lang="en-US" sz="1700" kern="1200" dirty="0">
            <a:latin typeface="Calibri" panose="020F0502020204030204" pitchFamily="34" charset="0"/>
            <a:cs typeface="Calibri" panose="020F0502020204030204" pitchFamily="34" charset="0"/>
          </a:endParaRPr>
        </a:p>
      </dsp:txBody>
      <dsp:txXfrm>
        <a:off x="7026822" y="728"/>
        <a:ext cx="3029396" cy="18176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8D33E-FBC5-4378-B546-FC09ADD7DE3D}"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1DEE6-7C3E-417A-945A-6F29EA9B1329}" type="slidenum">
              <a:rPr lang="en-US" smtClean="0"/>
              <a:t>‹#›</a:t>
            </a:fld>
            <a:endParaRPr lang="en-US"/>
          </a:p>
        </p:txBody>
      </p:sp>
    </p:spTree>
    <p:extLst>
      <p:ext uri="{BB962C8B-B14F-4D97-AF65-F5344CB8AC3E}">
        <p14:creationId xmlns:p14="http://schemas.microsoft.com/office/powerpoint/2010/main" val="406937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1DEE6-7C3E-417A-945A-6F29EA9B1329}" type="slidenum">
              <a:rPr lang="en-US" smtClean="0"/>
              <a:t>3</a:t>
            </a:fld>
            <a:endParaRPr lang="en-US"/>
          </a:p>
        </p:txBody>
      </p:sp>
    </p:spTree>
    <p:extLst>
      <p:ext uri="{BB962C8B-B14F-4D97-AF65-F5344CB8AC3E}">
        <p14:creationId xmlns:p14="http://schemas.microsoft.com/office/powerpoint/2010/main" val="354940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1DEE6-7C3E-417A-945A-6F29EA9B1329}" type="slidenum">
              <a:rPr lang="en-US" smtClean="0"/>
              <a:t>6</a:t>
            </a:fld>
            <a:endParaRPr lang="en-US"/>
          </a:p>
        </p:txBody>
      </p:sp>
    </p:spTree>
    <p:extLst>
      <p:ext uri="{BB962C8B-B14F-4D97-AF65-F5344CB8AC3E}">
        <p14:creationId xmlns:p14="http://schemas.microsoft.com/office/powerpoint/2010/main" val="94610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1DEE6-7C3E-417A-945A-6F29EA9B1329}" type="slidenum">
              <a:rPr lang="en-US" smtClean="0"/>
              <a:t>7</a:t>
            </a:fld>
            <a:endParaRPr lang="en-US"/>
          </a:p>
        </p:txBody>
      </p:sp>
    </p:spTree>
    <p:extLst>
      <p:ext uri="{BB962C8B-B14F-4D97-AF65-F5344CB8AC3E}">
        <p14:creationId xmlns:p14="http://schemas.microsoft.com/office/powerpoint/2010/main" val="3619667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1DEE6-7C3E-417A-945A-6F29EA9B1329}" type="slidenum">
              <a:rPr lang="en-US" smtClean="0"/>
              <a:t>9</a:t>
            </a:fld>
            <a:endParaRPr lang="en-US"/>
          </a:p>
        </p:txBody>
      </p:sp>
    </p:spTree>
    <p:extLst>
      <p:ext uri="{BB962C8B-B14F-4D97-AF65-F5344CB8AC3E}">
        <p14:creationId xmlns:p14="http://schemas.microsoft.com/office/powerpoint/2010/main" val="78286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1DEE6-7C3E-417A-945A-6F29EA9B1329}" type="slidenum">
              <a:rPr lang="en-US" smtClean="0"/>
              <a:t>10</a:t>
            </a:fld>
            <a:endParaRPr lang="en-US"/>
          </a:p>
        </p:txBody>
      </p:sp>
    </p:spTree>
    <p:extLst>
      <p:ext uri="{BB962C8B-B14F-4D97-AF65-F5344CB8AC3E}">
        <p14:creationId xmlns:p14="http://schemas.microsoft.com/office/powerpoint/2010/main" val="112603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091DEE6-7C3E-417A-945A-6F29EA9B1329}" type="slidenum">
              <a:rPr lang="en-US" smtClean="0"/>
              <a:t>12</a:t>
            </a:fld>
            <a:endParaRPr lang="en-US"/>
          </a:p>
        </p:txBody>
      </p:sp>
    </p:spTree>
    <p:extLst>
      <p:ext uri="{BB962C8B-B14F-4D97-AF65-F5344CB8AC3E}">
        <p14:creationId xmlns:p14="http://schemas.microsoft.com/office/powerpoint/2010/main" val="1517750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328783-0123-4CBB-8BBE-75DACA6DF150}"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CBDAE-72DE-4704-95AD-8D2B67888911}" type="slidenum">
              <a:rPr lang="en-US" smtClean="0"/>
              <a:t>‹#›</a:t>
            </a:fld>
            <a:endParaRPr lang="en-US"/>
          </a:p>
        </p:txBody>
      </p:sp>
      <p:pic>
        <p:nvPicPr>
          <p:cNvPr id="7" name="Picture 6" descr="NEW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9715"/>
          </a:xfrm>
          <a:prstGeom prst="rect">
            <a:avLst/>
          </a:prstGeom>
        </p:spPr>
      </p:pic>
    </p:spTree>
    <p:extLst>
      <p:ext uri="{BB962C8B-B14F-4D97-AF65-F5344CB8AC3E}">
        <p14:creationId xmlns:p14="http://schemas.microsoft.com/office/powerpoint/2010/main" val="11713685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28783-0123-4CBB-8BBE-75DACA6DF150}"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CBDAE-72DE-4704-95AD-8D2B67888911}" type="slidenum">
              <a:rPr lang="en-US" smtClean="0"/>
              <a:t>‹#›</a:t>
            </a:fld>
            <a:endParaRPr lang="en-US"/>
          </a:p>
        </p:txBody>
      </p:sp>
    </p:spTree>
    <p:extLst>
      <p:ext uri="{BB962C8B-B14F-4D97-AF65-F5344CB8AC3E}">
        <p14:creationId xmlns:p14="http://schemas.microsoft.com/office/powerpoint/2010/main" val="29183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28783-0123-4CBB-8BBE-75DACA6DF150}"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CBDAE-72DE-4704-95AD-8D2B67888911}" type="slidenum">
              <a:rPr lang="en-US" smtClean="0"/>
              <a:t>‹#›</a:t>
            </a:fld>
            <a:endParaRPr lang="en-US"/>
          </a:p>
        </p:txBody>
      </p:sp>
    </p:spTree>
    <p:extLst>
      <p:ext uri="{BB962C8B-B14F-4D97-AF65-F5344CB8AC3E}">
        <p14:creationId xmlns:p14="http://schemas.microsoft.com/office/powerpoint/2010/main" val="188597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28783-0123-4CBB-8BBE-75DACA6DF150}"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CBDAE-72DE-4704-95AD-8D2B67888911}" type="slidenum">
              <a:rPr lang="en-US" smtClean="0"/>
              <a:t>‹#›</a:t>
            </a:fld>
            <a:endParaRPr lang="en-US"/>
          </a:p>
        </p:txBody>
      </p:sp>
      <p:pic>
        <p:nvPicPr>
          <p:cNvPr id="5" name="Picture 4" descr="NEW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9715"/>
          </a:xfrm>
          <a:prstGeom prst="rect">
            <a:avLst/>
          </a:prstGeom>
        </p:spPr>
      </p:pic>
    </p:spTree>
    <p:extLst>
      <p:ext uri="{BB962C8B-B14F-4D97-AF65-F5344CB8AC3E}">
        <p14:creationId xmlns:p14="http://schemas.microsoft.com/office/powerpoint/2010/main" val="208346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28783-0123-4CBB-8BBE-75DACA6DF150}"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CBDAE-72DE-4704-95AD-8D2B67888911}" type="slidenum">
              <a:rPr lang="en-US" smtClean="0"/>
              <a:t>‹#›</a:t>
            </a:fld>
            <a:endParaRPr lang="en-US"/>
          </a:p>
        </p:txBody>
      </p:sp>
    </p:spTree>
    <p:extLst>
      <p:ext uri="{BB962C8B-B14F-4D97-AF65-F5344CB8AC3E}">
        <p14:creationId xmlns:p14="http://schemas.microsoft.com/office/powerpoint/2010/main" val="357388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328783-0123-4CBB-8BBE-75DACA6DF150}"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CBDAE-72DE-4704-95AD-8D2B67888911}" type="slidenum">
              <a:rPr lang="en-US" smtClean="0"/>
              <a:t>‹#›</a:t>
            </a:fld>
            <a:endParaRPr lang="en-US"/>
          </a:p>
        </p:txBody>
      </p:sp>
    </p:spTree>
    <p:extLst>
      <p:ext uri="{BB962C8B-B14F-4D97-AF65-F5344CB8AC3E}">
        <p14:creationId xmlns:p14="http://schemas.microsoft.com/office/powerpoint/2010/main" val="33265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328783-0123-4CBB-8BBE-75DACA6DF150}"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CBDAE-72DE-4704-95AD-8D2B67888911}" type="slidenum">
              <a:rPr lang="en-US" smtClean="0"/>
              <a:t>‹#›</a:t>
            </a:fld>
            <a:endParaRPr lang="en-US"/>
          </a:p>
        </p:txBody>
      </p:sp>
    </p:spTree>
    <p:extLst>
      <p:ext uri="{BB962C8B-B14F-4D97-AF65-F5344CB8AC3E}">
        <p14:creationId xmlns:p14="http://schemas.microsoft.com/office/powerpoint/2010/main" val="131947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328783-0123-4CBB-8BBE-75DACA6DF150}"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CBDAE-72DE-4704-95AD-8D2B67888911}" type="slidenum">
              <a:rPr lang="en-US" smtClean="0"/>
              <a:t>‹#›</a:t>
            </a:fld>
            <a:endParaRPr lang="en-US"/>
          </a:p>
        </p:txBody>
      </p:sp>
    </p:spTree>
    <p:extLst>
      <p:ext uri="{BB962C8B-B14F-4D97-AF65-F5344CB8AC3E}">
        <p14:creationId xmlns:p14="http://schemas.microsoft.com/office/powerpoint/2010/main" val="141661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328783-0123-4CBB-8BBE-75DACA6DF150}"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CBDAE-72DE-4704-95AD-8D2B67888911}" type="slidenum">
              <a:rPr lang="en-US" smtClean="0"/>
              <a:t>‹#›</a:t>
            </a:fld>
            <a:endParaRPr lang="en-US"/>
          </a:p>
        </p:txBody>
      </p:sp>
    </p:spTree>
    <p:extLst>
      <p:ext uri="{BB962C8B-B14F-4D97-AF65-F5344CB8AC3E}">
        <p14:creationId xmlns:p14="http://schemas.microsoft.com/office/powerpoint/2010/main" val="88730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28783-0123-4CBB-8BBE-75DACA6DF150}"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CBDAE-72DE-4704-95AD-8D2B67888911}" type="slidenum">
              <a:rPr lang="en-US" smtClean="0"/>
              <a:t>‹#›</a:t>
            </a:fld>
            <a:endParaRPr lang="en-US"/>
          </a:p>
        </p:txBody>
      </p:sp>
    </p:spTree>
    <p:extLst>
      <p:ext uri="{BB962C8B-B14F-4D97-AF65-F5344CB8AC3E}">
        <p14:creationId xmlns:p14="http://schemas.microsoft.com/office/powerpoint/2010/main" val="425770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328783-0123-4CBB-8BBE-75DACA6DF150}"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CBDAE-72DE-4704-95AD-8D2B67888911}" type="slidenum">
              <a:rPr lang="en-US" smtClean="0"/>
              <a:t>‹#›</a:t>
            </a:fld>
            <a:endParaRPr lang="en-US"/>
          </a:p>
        </p:txBody>
      </p:sp>
    </p:spTree>
    <p:extLst>
      <p:ext uri="{BB962C8B-B14F-4D97-AF65-F5344CB8AC3E}">
        <p14:creationId xmlns:p14="http://schemas.microsoft.com/office/powerpoint/2010/main" val="47034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328783-0123-4CBB-8BBE-75DACA6DF150}"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CBDAE-72DE-4704-95AD-8D2B67888911}" type="slidenum">
              <a:rPr lang="en-US" smtClean="0"/>
              <a:t>‹#›</a:t>
            </a:fld>
            <a:endParaRPr lang="en-US"/>
          </a:p>
        </p:txBody>
      </p:sp>
    </p:spTree>
    <p:extLst>
      <p:ext uri="{BB962C8B-B14F-4D97-AF65-F5344CB8AC3E}">
        <p14:creationId xmlns:p14="http://schemas.microsoft.com/office/powerpoint/2010/main" val="25196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8.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28783-0123-4CBB-8BBE-75DACA6DF150}" type="datetimeFigureOut">
              <a:rPr lang="en-US" smtClean="0"/>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CBDAE-72DE-4704-95AD-8D2B67888911}" type="slidenum">
              <a:rPr lang="en-US" smtClean="0"/>
              <a:t>‹#›</a:t>
            </a:fld>
            <a:endParaRPr lang="en-US"/>
          </a:p>
        </p:txBody>
      </p:sp>
    </p:spTree>
    <p:extLst>
      <p:ext uri="{BB962C8B-B14F-4D97-AF65-F5344CB8AC3E}">
        <p14:creationId xmlns:p14="http://schemas.microsoft.com/office/powerpoint/2010/main" val="333075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661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dirty="0">
                <a:solidFill>
                  <a:srgbClr val="47C3D0"/>
                </a:solidFill>
                <a:latin typeface="Sylfaen" panose="010A0502050306030303" pitchFamily="18" charset="0"/>
                <a:ea typeface="+mn-ea"/>
                <a:cs typeface="+mn-cs"/>
              </a:rPr>
              <a:t>Integration of Gender Equality into the National Curriculum and Textbooks</a:t>
            </a:r>
            <a:endParaRPr lang="en-US" sz="2400" dirty="0">
              <a:solidFill>
                <a:srgbClr val="47C3D0"/>
              </a:solidFill>
              <a:latin typeface="Sylfaen" panose="010A0502050306030303" pitchFamily="18" charset="0"/>
              <a:ea typeface="+mn-ea"/>
              <a:cs typeface="+mn-cs"/>
            </a:endParaRPr>
          </a:p>
        </p:txBody>
      </p:sp>
      <p:sp>
        <p:nvSpPr>
          <p:cNvPr id="4" name="Rectangle 3"/>
          <p:cNvSpPr/>
          <p:nvPr/>
        </p:nvSpPr>
        <p:spPr>
          <a:xfrm>
            <a:off x="957798" y="1407358"/>
            <a:ext cx="1377300" cy="369332"/>
          </a:xfrm>
          <a:prstGeom prst="rect">
            <a:avLst/>
          </a:prstGeom>
        </p:spPr>
        <p:txBody>
          <a:bodyPr wrap="none">
            <a:spAutoFit/>
          </a:bodyPr>
          <a:lstStyle/>
          <a:p>
            <a:r>
              <a:rPr lang="en-US" b="1" dirty="0" smtClean="0">
                <a:solidFill>
                  <a:schemeClr val="accent2"/>
                </a:solidFill>
                <a:latin typeface="Inter"/>
              </a:rPr>
              <a:t>Finding</a:t>
            </a:r>
            <a:r>
              <a:rPr lang="ka-GE" b="1" dirty="0" smtClean="0">
                <a:solidFill>
                  <a:schemeClr val="accent2"/>
                </a:solidFill>
                <a:latin typeface="Inter"/>
              </a:rPr>
              <a:t> N3</a:t>
            </a:r>
            <a:endParaRPr lang="en-US" b="1" dirty="0">
              <a:solidFill>
                <a:schemeClr val="accent2"/>
              </a:solidFill>
            </a:endParaRPr>
          </a:p>
        </p:txBody>
      </p:sp>
      <p:graphicFrame>
        <p:nvGraphicFramePr>
          <p:cNvPr id="5" name="Chart 4"/>
          <p:cNvGraphicFramePr/>
          <p:nvPr>
            <p:extLst>
              <p:ext uri="{D42A27DB-BD31-4B8C-83A1-F6EECF244321}">
                <p14:modId xmlns:p14="http://schemas.microsoft.com/office/powerpoint/2010/main" val="3625972709"/>
              </p:ext>
            </p:extLst>
          </p:nvPr>
        </p:nvGraphicFramePr>
        <p:xfrm>
          <a:off x="3064747" y="2552361"/>
          <a:ext cx="2984124" cy="2952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029797225"/>
              </p:ext>
            </p:extLst>
          </p:nvPr>
        </p:nvGraphicFramePr>
        <p:xfrm>
          <a:off x="5895975" y="2552361"/>
          <a:ext cx="3097300" cy="296227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365996" y="5611273"/>
            <a:ext cx="6096000" cy="587853"/>
          </a:xfrm>
          <a:prstGeom prst="rect">
            <a:avLst/>
          </a:prstGeom>
        </p:spPr>
        <p:txBody>
          <a:bodyPr>
            <a:spAutoFit/>
          </a:bodyPr>
          <a:lstStyle/>
          <a:p>
            <a:pPr algn="just">
              <a:lnSpc>
                <a:spcPct val="115000"/>
              </a:lnSpc>
              <a:spcAft>
                <a:spcPts val="800"/>
              </a:spcAft>
            </a:pPr>
            <a:r>
              <a:rPr lang="en-US" sz="1400" b="1" dirty="0">
                <a:solidFill>
                  <a:schemeClr val="accent2"/>
                </a:solidFill>
                <a:latin typeface="Sylfaen" panose="010A0502050306030303" pitchFamily="18" charset="0"/>
                <a:ea typeface="Calibri" panose="020F0502020204030204" pitchFamily="34" charset="0"/>
                <a:cs typeface="Arial" panose="020B0604020202020204" pitchFamily="34" charset="0"/>
              </a:rPr>
              <a:t>Graph </a:t>
            </a:r>
            <a:r>
              <a:rPr lang="ka-GE" sz="1400" b="1" dirty="0">
                <a:solidFill>
                  <a:schemeClr val="accent2"/>
                </a:solidFill>
                <a:latin typeface="Sylfaen" panose="010A0502050306030303" pitchFamily="18" charset="0"/>
                <a:ea typeface="Calibri" panose="020F0502020204030204" pitchFamily="34" charset="0"/>
                <a:cs typeface="Arial" panose="020B0604020202020204" pitchFamily="34" charset="0"/>
              </a:rPr>
              <a:t>3</a:t>
            </a:r>
            <a:r>
              <a:rPr lang="en-US" sz="1400" b="1" dirty="0" smtClean="0">
                <a:solidFill>
                  <a:schemeClr val="accent2"/>
                </a:solidFill>
                <a:latin typeface="Sylfaen" panose="010A0502050306030303" pitchFamily="18" charset="0"/>
                <a:ea typeface="Calibri" panose="020F0502020204030204" pitchFamily="34" charset="0"/>
                <a:cs typeface="Arial" panose="020B0604020202020204" pitchFamily="34" charset="0"/>
              </a:rPr>
              <a:t>. </a:t>
            </a:r>
            <a:r>
              <a:rPr lang="en-US" sz="1400" dirty="0">
                <a:latin typeface="Sylfaen" panose="010A0502050306030303" pitchFamily="18" charset="0"/>
                <a:ea typeface="Calibri" panose="020F0502020204030204" pitchFamily="34" charset="0"/>
                <a:cs typeface="Arial" panose="020B0604020202020204" pitchFamily="34" charset="0"/>
              </a:rPr>
              <a:t>Attitudes of the parties involved in the Griffiths process regarding the need for additional guidance and training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887313" y="2765426"/>
            <a:ext cx="2478683" cy="2188356"/>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
            </a:pPr>
            <a:r>
              <a:rPr lang="en-GB" sz="1600" b="1" dirty="0" smtClean="0">
                <a:latin typeface="Calibri" panose="020F0502020204030204" pitchFamily="34" charset="0"/>
                <a:ea typeface="Calibri" panose="020F0502020204030204" pitchFamily="34" charset="0"/>
                <a:cs typeface="Calibri" panose="020F0502020204030204" pitchFamily="34" charset="0"/>
              </a:rPr>
              <a:t>There </a:t>
            </a:r>
            <a:r>
              <a:rPr lang="en-GB" sz="1600" b="1" dirty="0">
                <a:latin typeface="Calibri" panose="020F0502020204030204" pitchFamily="34" charset="0"/>
                <a:ea typeface="Calibri" panose="020F0502020204030204" pitchFamily="34" charset="0"/>
                <a:cs typeface="Calibri" panose="020F0502020204030204" pitchFamily="34" charset="0"/>
              </a:rPr>
              <a:t>are no manual guidelines based on international best practices for people involved in the development and approval process of textbooks</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p:cNvSpPr/>
          <p:nvPr/>
        </p:nvSpPr>
        <p:spPr>
          <a:xfrm>
            <a:off x="8875117" y="2765426"/>
            <a:ext cx="2478683" cy="1512273"/>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
            </a:pPr>
            <a:r>
              <a:rPr lang="en-GB" sz="1600" b="1" dirty="0" smtClean="0">
                <a:latin typeface="Calibri" panose="020F0502020204030204" pitchFamily="34" charset="0"/>
                <a:ea typeface="Calibri" panose="020F0502020204030204" pitchFamily="34" charset="0"/>
                <a:cs typeface="Calibri" panose="020F0502020204030204" pitchFamily="34" charset="0"/>
              </a:rPr>
              <a:t>Large-scale </a:t>
            </a:r>
            <a:r>
              <a:rPr lang="en-GB" sz="1600" b="1" dirty="0">
                <a:latin typeface="Calibri" panose="020F0502020204030204" pitchFamily="34" charset="0"/>
                <a:ea typeface="Calibri" panose="020F0502020204030204" pitchFamily="34" charset="0"/>
                <a:cs typeface="Calibri" panose="020F0502020204030204" pitchFamily="34" charset="0"/>
              </a:rPr>
              <a:t>coverage of implemented gender equality trainings could not be achieved</a:t>
            </a:r>
          </a:p>
          <a:p>
            <a:pPr marL="285750" indent="-285750">
              <a:lnSpc>
                <a:spcPct val="107000"/>
              </a:lnSpc>
              <a:spcAft>
                <a:spcPts val="800"/>
              </a:spcAft>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887313" y="1805089"/>
            <a:ext cx="6041654" cy="369332"/>
          </a:xfrm>
          <a:prstGeom prst="rect">
            <a:avLst/>
          </a:prstGeom>
        </p:spPr>
        <p:txBody>
          <a:bodyPr wrap="none">
            <a:spAutoFit/>
          </a:bodyPr>
          <a:lstStyle/>
          <a:p>
            <a:r>
              <a:rPr lang="en-GB" dirty="0"/>
              <a:t>Development of school teaching materials/ textbook approval:</a:t>
            </a:r>
          </a:p>
        </p:txBody>
      </p:sp>
    </p:spTree>
    <p:extLst>
      <p:ext uri="{BB962C8B-B14F-4D97-AF65-F5344CB8AC3E}">
        <p14:creationId xmlns:p14="http://schemas.microsoft.com/office/powerpoint/2010/main" val="349887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5"/>
            <a:ext cx="10515600" cy="1325563"/>
          </a:xfrm>
        </p:spPr>
        <p:txBody>
          <a:bodyPr>
            <a:normAutofit/>
          </a:bodyPr>
          <a:lstStyle/>
          <a:p>
            <a:pPr algn="ctr"/>
            <a:r>
              <a:rPr lang="en-GB" sz="2800" dirty="0">
                <a:solidFill>
                  <a:srgbClr val="47C3D0"/>
                </a:solidFill>
                <a:latin typeface="Sylfaen" panose="010A0502050306030303" pitchFamily="18" charset="0"/>
                <a:ea typeface="+mn-ea"/>
                <a:cs typeface="+mn-cs"/>
              </a:rPr>
              <a:t>Integration of Gender Equality into the National Curriculum and Textbooks</a:t>
            </a:r>
            <a:endParaRPr lang="en-US" sz="2800" dirty="0">
              <a:solidFill>
                <a:srgbClr val="47C3D0"/>
              </a:solidFill>
              <a:latin typeface="Sylfaen" panose="010A0502050306030303" pitchFamily="18" charset="0"/>
              <a:ea typeface="+mn-ea"/>
              <a:cs typeface="+mn-cs"/>
            </a:endParaRPr>
          </a:p>
        </p:txBody>
      </p:sp>
      <p:sp>
        <p:nvSpPr>
          <p:cNvPr id="3" name="Content Placeholder 2"/>
          <p:cNvSpPr>
            <a:spLocks noGrp="1"/>
          </p:cNvSpPr>
          <p:nvPr>
            <p:ph idx="1"/>
          </p:nvPr>
        </p:nvSpPr>
        <p:spPr>
          <a:xfrm>
            <a:off x="838200" y="1508125"/>
            <a:ext cx="10515600" cy="3457575"/>
          </a:xfrm>
        </p:spPr>
        <p:txBody>
          <a:bodyPr/>
          <a:lstStyle/>
          <a:p>
            <a:pPr marL="0" indent="0">
              <a:buNone/>
            </a:pPr>
            <a:r>
              <a:rPr lang="en-GB" b="1" baseline="3276" dirty="0">
                <a:solidFill>
                  <a:srgbClr val="389BC2"/>
                </a:solidFill>
                <a:cs typeface="Calibri"/>
              </a:rPr>
              <a:t>Recommendation</a:t>
            </a:r>
            <a:r>
              <a:rPr lang="en-GB" sz="1400" dirty="0"/>
              <a:t> </a:t>
            </a:r>
            <a:r>
              <a:rPr lang="ka-GE" b="1" baseline="3276" dirty="0" smtClean="0">
                <a:solidFill>
                  <a:srgbClr val="389BC2"/>
                </a:solidFill>
                <a:cs typeface="Calibri"/>
              </a:rPr>
              <a:t>N</a:t>
            </a:r>
            <a:r>
              <a:rPr lang="en-US" b="1" baseline="3276" dirty="0" smtClean="0">
                <a:solidFill>
                  <a:srgbClr val="389BC2"/>
                </a:solidFill>
                <a:cs typeface="Calibri"/>
              </a:rPr>
              <a:t>2</a:t>
            </a:r>
            <a:endParaRPr lang="ka-GE" sz="1400" dirty="0" smtClean="0"/>
          </a:p>
          <a:p>
            <a:pPr marL="0" indent="0">
              <a:buNone/>
            </a:pPr>
            <a:r>
              <a:rPr lang="en-GB" sz="2000" dirty="0"/>
              <a:t>The </a:t>
            </a:r>
            <a:r>
              <a:rPr lang="en-GB" sz="2000" dirty="0" smtClean="0"/>
              <a:t>Ministry</a:t>
            </a:r>
            <a:endParaRPr lang="ka-GE" sz="2000" dirty="0" smtClean="0"/>
          </a:p>
          <a:p>
            <a:pPr marL="0" indent="0">
              <a:buNone/>
            </a:pPr>
            <a:r>
              <a:rPr lang="en-GB" sz="2000" dirty="0" smtClean="0"/>
              <a:t>In </a:t>
            </a:r>
            <a:r>
              <a:rPr lang="en-GB" sz="2000" dirty="0"/>
              <a:t>order to improve the process of integrating gender equality issues into the national curriculum, the Ministry shall ensure</a:t>
            </a:r>
            <a:r>
              <a:rPr lang="en-GB" sz="2000" dirty="0" smtClean="0"/>
              <a:t>:</a:t>
            </a:r>
            <a:endParaRPr lang="ka-GE" sz="2000" dirty="0" smtClean="0"/>
          </a:p>
          <a:p>
            <a:pPr algn="just">
              <a:buFont typeface="Wingdings" panose="05000000000000000000" pitchFamily="2" charset="2"/>
              <a:buChar char="§"/>
            </a:pPr>
            <a:r>
              <a:rPr lang="en-GB" sz="2000" dirty="0" smtClean="0"/>
              <a:t>Revision </a:t>
            </a:r>
            <a:r>
              <a:rPr lang="en-GB" sz="2000" dirty="0"/>
              <a:t>of the national curriculum in accordance with international practice, with the involvement of person(s) with expert knowledge and experience in gender issues, as well as raising the awareness of those involved in the process regarding the implementation of gender mainstreaming</a:t>
            </a:r>
            <a:r>
              <a:rPr lang="en-GB" sz="2000" dirty="0" smtClean="0"/>
              <a:t>;</a:t>
            </a:r>
            <a:endParaRPr lang="ka-GE" sz="2000" dirty="0"/>
          </a:p>
          <a:p>
            <a:pPr algn="just">
              <a:buFont typeface="Wingdings" panose="05000000000000000000" pitchFamily="2" charset="2"/>
              <a:buChar char="§"/>
            </a:pPr>
            <a:r>
              <a:rPr lang="en-GB" sz="2000" dirty="0"/>
              <a:t>For the age groups of students established by international good </a:t>
            </a:r>
            <a:r>
              <a:rPr lang="en-GB" sz="2000" dirty="0" smtClean="0"/>
              <a:t>practice, consideration </a:t>
            </a:r>
            <a:r>
              <a:rPr lang="en-GB" sz="2000" dirty="0"/>
              <a:t>of relevant gender equality issues in the subjects included in the subject group of social sciences.</a:t>
            </a:r>
            <a:endParaRPr lang="en-US" sz="2000" dirty="0"/>
          </a:p>
        </p:txBody>
      </p:sp>
      <p:sp>
        <p:nvSpPr>
          <p:cNvPr id="4" name="Rectangle 3"/>
          <p:cNvSpPr/>
          <p:nvPr/>
        </p:nvSpPr>
        <p:spPr>
          <a:xfrm>
            <a:off x="838200" y="5065236"/>
            <a:ext cx="10820400" cy="1292662"/>
          </a:xfrm>
          <a:prstGeom prst="rect">
            <a:avLst/>
          </a:prstGeom>
        </p:spPr>
        <p:txBody>
          <a:bodyPr wrap="square">
            <a:spAutoFit/>
          </a:bodyPr>
          <a:lstStyle/>
          <a:p>
            <a:pPr>
              <a:lnSpc>
                <a:spcPct val="90000"/>
              </a:lnSpc>
              <a:spcBef>
                <a:spcPts val="1000"/>
              </a:spcBef>
            </a:pPr>
            <a:r>
              <a:rPr lang="en-GB" sz="2800" b="1" baseline="3276" dirty="0">
                <a:solidFill>
                  <a:srgbClr val="389BC2"/>
                </a:solidFill>
                <a:cs typeface="Calibri"/>
              </a:rPr>
              <a:t>Recommendation N3 </a:t>
            </a:r>
            <a:endParaRPr lang="ka-GE" sz="2800" b="1" baseline="3276" dirty="0">
              <a:solidFill>
                <a:srgbClr val="389BC2"/>
              </a:solidFill>
              <a:cs typeface="Calibri"/>
            </a:endParaRPr>
          </a:p>
          <a:p>
            <a:r>
              <a:rPr lang="en-GB" sz="2000" dirty="0"/>
              <a:t>To improve the assessment of textbooks/series from a gender equality perspective in the grading process, additional educational resource(s) should be developed (for example, such as guidelines, trainings, etc.) for persons involved in the process.</a:t>
            </a:r>
            <a:endParaRPr lang="en-US" sz="2000" dirty="0"/>
          </a:p>
        </p:txBody>
      </p:sp>
    </p:spTree>
    <p:extLst>
      <p:ext uri="{BB962C8B-B14F-4D97-AF65-F5344CB8AC3E}">
        <p14:creationId xmlns:p14="http://schemas.microsoft.com/office/powerpoint/2010/main" val="337256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fontScale="90000"/>
          </a:bodyPr>
          <a:lstStyle/>
          <a:p>
            <a:pPr algn="ctr"/>
            <a:r>
              <a:rPr lang="en-GB" sz="2700" dirty="0">
                <a:solidFill>
                  <a:srgbClr val="47C3D0"/>
                </a:solidFill>
                <a:latin typeface="Sylfaen" panose="010A0502050306030303" pitchFamily="18" charset="0"/>
                <a:ea typeface="+mn-ea"/>
                <a:cs typeface="+mn-cs"/>
              </a:rPr>
              <a:t>Professional Development of Teachers for Implementing Gender-Responsive Pedagogy</a:t>
            </a:r>
            <a:r>
              <a:rPr lang="en-GB" dirty="0"/>
              <a:t/>
            </a:r>
            <a:br>
              <a:rPr lang="en-GB" dirty="0"/>
            </a:br>
            <a:endParaRPr lang="en-US" dirty="0"/>
          </a:p>
        </p:txBody>
      </p:sp>
      <p:sp>
        <p:nvSpPr>
          <p:cNvPr id="3" name="Content Placeholder 2"/>
          <p:cNvSpPr>
            <a:spLocks noGrp="1"/>
          </p:cNvSpPr>
          <p:nvPr>
            <p:ph idx="1"/>
          </p:nvPr>
        </p:nvSpPr>
        <p:spPr>
          <a:xfrm>
            <a:off x="635000" y="4243944"/>
            <a:ext cx="10922000" cy="2759075"/>
          </a:xfrm>
        </p:spPr>
        <p:txBody>
          <a:bodyPr>
            <a:normAutofit/>
          </a:bodyPr>
          <a:lstStyle/>
          <a:p>
            <a:pPr algn="just">
              <a:buFont typeface="Wingdings" panose="05000000000000000000" pitchFamily="2" charset="2"/>
              <a:buChar char="§"/>
            </a:pPr>
            <a:r>
              <a:rPr lang="en-GB" sz="1800" dirty="0"/>
              <a:t>An independent training module on raising teachers' awareness about gender equality has not been developed, which would cover all issues envisaged by international good </a:t>
            </a:r>
            <a:r>
              <a:rPr lang="en-GB" sz="1800" dirty="0" smtClean="0"/>
              <a:t>practice;</a:t>
            </a:r>
            <a:endParaRPr lang="en-US" sz="1800" dirty="0"/>
          </a:p>
          <a:p>
            <a:pPr algn="just">
              <a:buFont typeface="Wingdings" panose="05000000000000000000" pitchFamily="2" charset="2"/>
              <a:buChar char="§"/>
            </a:pPr>
            <a:r>
              <a:rPr lang="en-GB" sz="1800" dirty="0" smtClean="0"/>
              <a:t>During </a:t>
            </a:r>
            <a:r>
              <a:rPr lang="en-GB" sz="1800" dirty="0"/>
              <a:t>the audit period, a number of trainings were conducted that fragmentarily included the study of gender equality issues, but the trainings are not systematic and large-scale, and these trainings were not offered to all active teachers</a:t>
            </a:r>
            <a:r>
              <a:rPr lang="en-GB" sz="1800" dirty="0" smtClean="0"/>
              <a:t>;</a:t>
            </a:r>
            <a:endParaRPr lang="ka-GE" sz="1800" dirty="0" smtClean="0"/>
          </a:p>
          <a:p>
            <a:pPr algn="just">
              <a:buFont typeface="Wingdings" panose="05000000000000000000" pitchFamily="2" charset="2"/>
              <a:buChar char="§"/>
            </a:pPr>
            <a:r>
              <a:rPr lang="en-GB" sz="1800" dirty="0"/>
              <a:t>The professional standard for teachers does not require knowledge, awareness and/or experience in terms of gender equality from </a:t>
            </a:r>
            <a:r>
              <a:rPr lang="en-GB" sz="1800" dirty="0" smtClean="0"/>
              <a:t>teachers</a:t>
            </a:r>
            <a:r>
              <a:rPr lang="ka-GE" sz="1800" dirty="0" smtClean="0"/>
              <a:t>.</a:t>
            </a:r>
            <a:endParaRPr lang="en-US" sz="1800" dirty="0"/>
          </a:p>
        </p:txBody>
      </p:sp>
      <p:sp>
        <p:nvSpPr>
          <p:cNvPr id="4" name="Rectangle 3"/>
          <p:cNvSpPr/>
          <p:nvPr/>
        </p:nvSpPr>
        <p:spPr>
          <a:xfrm>
            <a:off x="838200" y="1588056"/>
            <a:ext cx="1377300" cy="369332"/>
          </a:xfrm>
          <a:prstGeom prst="rect">
            <a:avLst/>
          </a:prstGeom>
        </p:spPr>
        <p:txBody>
          <a:bodyPr wrap="none">
            <a:spAutoFit/>
          </a:bodyPr>
          <a:lstStyle/>
          <a:p>
            <a:r>
              <a:rPr lang="en-US" b="1" dirty="0" smtClean="0">
                <a:solidFill>
                  <a:schemeClr val="accent2"/>
                </a:solidFill>
                <a:latin typeface="Inter"/>
              </a:rPr>
              <a:t>Finding</a:t>
            </a:r>
            <a:r>
              <a:rPr lang="ka-GE" b="1" dirty="0" smtClean="0">
                <a:solidFill>
                  <a:schemeClr val="accent2"/>
                </a:solidFill>
                <a:latin typeface="Inter"/>
              </a:rPr>
              <a:t> N4</a:t>
            </a:r>
            <a:endParaRPr lang="en-US" b="1" dirty="0">
              <a:solidFill>
                <a:schemeClr val="accent2"/>
              </a:solidFill>
            </a:endParaRPr>
          </a:p>
        </p:txBody>
      </p:sp>
      <p:graphicFrame>
        <p:nvGraphicFramePr>
          <p:cNvPr id="6" name="Chart 5"/>
          <p:cNvGraphicFramePr/>
          <p:nvPr>
            <p:extLst>
              <p:ext uri="{D42A27DB-BD31-4B8C-83A1-F6EECF244321}">
                <p14:modId xmlns:p14="http://schemas.microsoft.com/office/powerpoint/2010/main" val="558357110"/>
              </p:ext>
            </p:extLst>
          </p:nvPr>
        </p:nvGraphicFramePr>
        <p:xfrm>
          <a:off x="4508500" y="1635166"/>
          <a:ext cx="2628900" cy="26289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7570082" y="2071862"/>
            <a:ext cx="1675517" cy="1014380"/>
          </a:xfrm>
          <a:prstGeom prst="rect">
            <a:avLst/>
          </a:prstGeom>
        </p:spPr>
        <p:txBody>
          <a:bodyPr wrap="square">
            <a:spAutoFit/>
          </a:bodyPr>
          <a:lstStyle/>
          <a:p>
            <a:pPr>
              <a:lnSpc>
                <a:spcPct val="107000"/>
              </a:lnSpc>
              <a:spcAft>
                <a:spcPts val="800"/>
              </a:spcAft>
            </a:pPr>
            <a:r>
              <a:rPr lang="en-US" sz="1400" b="1" dirty="0" smtClean="0">
                <a:solidFill>
                  <a:schemeClr val="accent2"/>
                </a:solidFill>
                <a:latin typeface="Calibri" panose="020F0502020204030204" pitchFamily="34" charset="0"/>
                <a:ea typeface="Calibri" panose="020F0502020204030204" pitchFamily="34" charset="0"/>
                <a:cs typeface="Calibri" panose="020F0502020204030204" pitchFamily="34" charset="0"/>
              </a:rPr>
              <a:t>Diagram</a:t>
            </a:r>
            <a:r>
              <a:rPr lang="ka-GE" sz="1400" b="1" dirty="0" smtClean="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accent2"/>
                </a:solidFill>
                <a:latin typeface="Calibri" panose="020F0502020204030204" pitchFamily="34" charset="0"/>
                <a:ea typeface="Calibri" panose="020F0502020204030204" pitchFamily="34" charset="0"/>
                <a:cs typeface="Calibri" panose="020F0502020204030204" pitchFamily="34" charset="0"/>
              </a:rPr>
              <a:t>1</a:t>
            </a:r>
            <a:r>
              <a:rPr lang="ka-GE" sz="1400" dirty="0" smtClean="0">
                <a:latin typeface="Calibri" panose="020F0502020204030204" pitchFamily="34" charset="0"/>
                <a:ea typeface="Calibri" panose="020F0502020204030204" pitchFamily="34" charset="0"/>
                <a:cs typeface="Calibri" panose="020F0502020204030204" pitchFamily="34" charset="0"/>
              </a:rPr>
              <a:t> </a:t>
            </a:r>
            <a:r>
              <a:rPr lang="en-GB" sz="1400" dirty="0" smtClean="0"/>
              <a:t>Students </a:t>
            </a:r>
            <a:r>
              <a:rPr lang="en-GB" sz="1400" dirty="0"/>
              <a:t>opinions on stereotypes from teachers</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p:cNvSpPr/>
          <p:nvPr/>
        </p:nvSpPr>
        <p:spPr>
          <a:xfrm>
            <a:off x="838200" y="2208778"/>
            <a:ext cx="2398529" cy="88274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
            </a:pPr>
            <a:r>
              <a:rPr lang="en-GB" sz="1600" dirty="0" smtClean="0">
                <a:latin typeface="Calibri" panose="020F0502020204030204" pitchFamily="34" charset="0"/>
                <a:ea typeface="Calibri" panose="020F0502020204030204" pitchFamily="34" charset="0"/>
                <a:cs typeface="Calibri" panose="020F0502020204030204" pitchFamily="34" charset="0"/>
              </a:rPr>
              <a:t>Gender </a:t>
            </a:r>
            <a:r>
              <a:rPr lang="en-GB" sz="1600" dirty="0">
                <a:latin typeface="Calibri" panose="020F0502020204030204" pitchFamily="34" charset="0"/>
                <a:ea typeface="Calibri" panose="020F0502020204030204" pitchFamily="34" charset="0"/>
                <a:cs typeface="Calibri" panose="020F0502020204030204" pitchFamily="34" charset="0"/>
              </a:rPr>
              <a:t>stereotypes from teachers in the educational process</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283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dirty="0">
                <a:solidFill>
                  <a:srgbClr val="47C3D0"/>
                </a:solidFill>
                <a:latin typeface="Sylfaen" panose="010A0502050306030303" pitchFamily="18" charset="0"/>
                <a:ea typeface="+mn-ea"/>
                <a:cs typeface="+mn-cs"/>
              </a:rPr>
              <a:t>Professional Development of Teachers for Implementing Gender-Responsive Pedagogy</a:t>
            </a:r>
            <a:endParaRPr lang="en-US" sz="2400" dirty="0">
              <a:solidFill>
                <a:srgbClr val="47C3D0"/>
              </a:solidFill>
              <a:latin typeface="Sylfaen" panose="010A0502050306030303" pitchFamily="18" charset="0"/>
              <a:ea typeface="+mn-ea"/>
              <a:cs typeface="+mn-cs"/>
            </a:endParaRPr>
          </a:p>
        </p:txBody>
      </p:sp>
      <p:sp>
        <p:nvSpPr>
          <p:cNvPr id="3" name="Content Placeholder 2"/>
          <p:cNvSpPr>
            <a:spLocks noGrp="1"/>
          </p:cNvSpPr>
          <p:nvPr>
            <p:ph idx="1"/>
          </p:nvPr>
        </p:nvSpPr>
        <p:spPr/>
        <p:txBody>
          <a:bodyPr/>
          <a:lstStyle/>
          <a:p>
            <a:pPr marL="0" indent="0">
              <a:buNone/>
            </a:pPr>
            <a:r>
              <a:rPr lang="en-GB" b="1" baseline="3276" dirty="0">
                <a:solidFill>
                  <a:srgbClr val="389BC2"/>
                </a:solidFill>
                <a:cs typeface="Calibri"/>
              </a:rPr>
              <a:t>Recommendation</a:t>
            </a:r>
            <a:r>
              <a:rPr lang="en-GB" sz="1400" dirty="0"/>
              <a:t> </a:t>
            </a:r>
            <a:r>
              <a:rPr lang="ka-GE" b="1" baseline="3276" dirty="0" smtClean="0">
                <a:solidFill>
                  <a:srgbClr val="389BC2"/>
                </a:solidFill>
                <a:cs typeface="Calibri"/>
              </a:rPr>
              <a:t>N</a:t>
            </a:r>
            <a:r>
              <a:rPr lang="ka-GE" b="1" baseline="3276" dirty="0">
                <a:solidFill>
                  <a:srgbClr val="389BC2"/>
                </a:solidFill>
                <a:cs typeface="Calibri"/>
              </a:rPr>
              <a:t>4</a:t>
            </a:r>
            <a:endParaRPr lang="en-US" dirty="0"/>
          </a:p>
        </p:txBody>
      </p:sp>
      <p:sp>
        <p:nvSpPr>
          <p:cNvPr id="4" name="Rectangle 3"/>
          <p:cNvSpPr/>
          <p:nvPr/>
        </p:nvSpPr>
        <p:spPr>
          <a:xfrm>
            <a:off x="838200" y="2341940"/>
            <a:ext cx="10261600" cy="2585323"/>
          </a:xfrm>
          <a:prstGeom prst="rect">
            <a:avLst/>
          </a:prstGeom>
        </p:spPr>
        <p:txBody>
          <a:bodyPr wrap="square">
            <a:spAutoFit/>
          </a:bodyPr>
          <a:lstStyle/>
          <a:p>
            <a:r>
              <a:rPr lang="en-GB" dirty="0">
                <a:solidFill>
                  <a:srgbClr val="374151"/>
                </a:solidFill>
                <a:latin typeface="Sylfaen" panose="010A0502050306030303" pitchFamily="18" charset="0"/>
              </a:rPr>
              <a:t>LEPL - National </a:t>
            </a:r>
            <a:r>
              <a:rPr lang="en-GB" dirty="0" err="1">
                <a:solidFill>
                  <a:srgbClr val="374151"/>
                </a:solidFill>
                <a:latin typeface="Sylfaen" panose="010A0502050306030303" pitchFamily="18" charset="0"/>
              </a:rPr>
              <a:t>Center</a:t>
            </a:r>
            <a:r>
              <a:rPr lang="en-GB" dirty="0">
                <a:solidFill>
                  <a:srgbClr val="374151"/>
                </a:solidFill>
                <a:latin typeface="Sylfaen" panose="010A0502050306030303" pitchFamily="18" charset="0"/>
              </a:rPr>
              <a:t> for Teacher Professional </a:t>
            </a:r>
            <a:r>
              <a:rPr lang="en-GB" dirty="0" smtClean="0">
                <a:solidFill>
                  <a:srgbClr val="374151"/>
                </a:solidFill>
                <a:latin typeface="Sylfaen" panose="010A0502050306030303" pitchFamily="18" charset="0"/>
              </a:rPr>
              <a:t>Development</a:t>
            </a:r>
            <a:endParaRPr lang="ka-GE" dirty="0" smtClean="0">
              <a:solidFill>
                <a:srgbClr val="374151"/>
              </a:solidFill>
              <a:latin typeface="Sylfaen" panose="010A0502050306030303" pitchFamily="18" charset="0"/>
            </a:endParaRPr>
          </a:p>
          <a:p>
            <a:endParaRPr lang="ka-GE" dirty="0">
              <a:solidFill>
                <a:srgbClr val="374151"/>
              </a:solidFill>
              <a:latin typeface="Sylfaen" panose="010A0502050306030303" pitchFamily="18" charset="0"/>
            </a:endParaRPr>
          </a:p>
          <a:p>
            <a:pPr algn="just"/>
            <a:r>
              <a:rPr lang="en-GB" dirty="0" smtClean="0">
                <a:solidFill>
                  <a:srgbClr val="374151"/>
                </a:solidFill>
                <a:latin typeface="Sylfaen" panose="010A0502050306030303" pitchFamily="18" charset="0"/>
              </a:rPr>
              <a:t>To </a:t>
            </a:r>
            <a:r>
              <a:rPr lang="en-GB" dirty="0">
                <a:solidFill>
                  <a:srgbClr val="374151"/>
                </a:solidFill>
                <a:latin typeface="Sylfaen" panose="010A0502050306030303" pitchFamily="18" charset="0"/>
              </a:rPr>
              <a:t>implement gender-responsive pedagogy among teachers, eliminate gender stereotypes, and create conditions for equal education, it is advisable to: </a:t>
            </a:r>
            <a:endParaRPr lang="ka-GE" dirty="0" smtClean="0">
              <a:solidFill>
                <a:srgbClr val="374151"/>
              </a:solidFill>
              <a:latin typeface="Sylfaen" panose="010A0502050306030303" pitchFamily="18" charset="0"/>
            </a:endParaRPr>
          </a:p>
          <a:p>
            <a:pPr marL="285750" indent="-285750" algn="just">
              <a:buFont typeface="Arial" panose="020B0604020202020204" pitchFamily="34" charset="0"/>
              <a:buChar char="•"/>
            </a:pPr>
            <a:r>
              <a:rPr lang="en-GB" dirty="0" smtClean="0">
                <a:solidFill>
                  <a:srgbClr val="374151"/>
                </a:solidFill>
                <a:latin typeface="Sylfaen" panose="010A0502050306030303" pitchFamily="18" charset="0"/>
              </a:rPr>
              <a:t>Review </a:t>
            </a:r>
            <a:r>
              <a:rPr lang="en-GB" dirty="0">
                <a:solidFill>
                  <a:srgbClr val="374151"/>
                </a:solidFill>
                <a:latin typeface="Sylfaen" panose="010A0502050306030303" pitchFamily="18" charset="0"/>
              </a:rPr>
              <a:t>the professional standards for teachers to ensure that gender-responsive teaching is included in the requirements for teachers; </a:t>
            </a:r>
            <a:endParaRPr lang="ka-GE" dirty="0" smtClean="0">
              <a:solidFill>
                <a:srgbClr val="374151"/>
              </a:solidFill>
              <a:latin typeface="Sylfaen" panose="010A0502050306030303" pitchFamily="18" charset="0"/>
            </a:endParaRPr>
          </a:p>
          <a:p>
            <a:pPr marL="285750" indent="-285750" algn="just">
              <a:buFont typeface="Arial" panose="020B0604020202020204" pitchFamily="34" charset="0"/>
              <a:buChar char="•"/>
            </a:pPr>
            <a:r>
              <a:rPr lang="en-GB" dirty="0" smtClean="0">
                <a:solidFill>
                  <a:srgbClr val="374151"/>
                </a:solidFill>
                <a:latin typeface="Sylfaen" panose="010A0502050306030303" pitchFamily="18" charset="0"/>
              </a:rPr>
              <a:t>Create </a:t>
            </a:r>
            <a:r>
              <a:rPr lang="en-GB" dirty="0">
                <a:solidFill>
                  <a:srgbClr val="374151"/>
                </a:solidFill>
                <a:latin typeface="Sylfaen" panose="010A0502050306030303" pitchFamily="18" charset="0"/>
              </a:rPr>
              <a:t>an appropriate training module that will cover all necessary information based on international practices for implementing gender-responsive pedagogy, and systematically retrain active teachers based on this.</a:t>
            </a:r>
            <a:endParaRPr lang="en-US" dirty="0">
              <a:latin typeface="Sylfaen" panose="010A0502050306030303" pitchFamily="18" charset="0"/>
            </a:endParaRPr>
          </a:p>
        </p:txBody>
      </p:sp>
    </p:spTree>
    <p:extLst>
      <p:ext uri="{BB962C8B-B14F-4D97-AF65-F5344CB8AC3E}">
        <p14:creationId xmlns:p14="http://schemas.microsoft.com/office/powerpoint/2010/main" val="322765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414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7740" y="2304534"/>
            <a:ext cx="9082936" cy="646331"/>
          </a:xfrm>
          <a:prstGeom prst="rect">
            <a:avLst/>
          </a:prstGeom>
        </p:spPr>
        <p:txBody>
          <a:bodyPr wrap="none">
            <a:spAutoFit/>
          </a:bodyPr>
          <a:lstStyle/>
          <a:p>
            <a:pPr algn="ctr"/>
            <a:r>
              <a:rPr lang="en-US" sz="3600" dirty="0">
                <a:solidFill>
                  <a:srgbClr val="47C3D0"/>
                </a:solidFill>
                <a:latin typeface="Sylfaen" panose="010A0502050306030303" pitchFamily="18" charset="0"/>
              </a:rPr>
              <a:t>Ensuring gender equality in general education</a:t>
            </a:r>
          </a:p>
        </p:txBody>
      </p:sp>
      <p:sp>
        <p:nvSpPr>
          <p:cNvPr id="3" name="TextBox 2"/>
          <p:cNvSpPr txBox="1"/>
          <p:nvPr/>
        </p:nvSpPr>
        <p:spPr>
          <a:xfrm>
            <a:off x="4599258" y="5441642"/>
            <a:ext cx="2760125" cy="923330"/>
          </a:xfrm>
          <a:prstGeom prst="rect">
            <a:avLst/>
          </a:prstGeom>
          <a:noFill/>
        </p:spPr>
        <p:txBody>
          <a:bodyPr wrap="square" rtlCol="0">
            <a:spAutoFit/>
          </a:bodyPr>
          <a:lstStyle/>
          <a:p>
            <a:pPr algn="ctr"/>
            <a:r>
              <a:rPr lang="en-US" dirty="0" smtClean="0">
                <a:solidFill>
                  <a:srgbClr val="47C3D0"/>
                </a:solidFill>
                <a:latin typeface="BPG Sans Caps" panose="02000503000000020004" pitchFamily="2" charset="-52"/>
              </a:rPr>
              <a:t>Performance Audit</a:t>
            </a:r>
          </a:p>
          <a:p>
            <a:pPr algn="ctr"/>
            <a:endParaRPr lang="en-US" dirty="0">
              <a:solidFill>
                <a:srgbClr val="47C3D0"/>
              </a:solidFill>
              <a:latin typeface="BPG Sans Caps" panose="02000503000000020004" pitchFamily="2" charset="-52"/>
            </a:endParaRPr>
          </a:p>
          <a:p>
            <a:pPr algn="ctr"/>
            <a:r>
              <a:rPr lang="en-US" dirty="0" smtClean="0">
                <a:solidFill>
                  <a:srgbClr val="47C3D0"/>
                </a:solidFill>
                <a:latin typeface="BPG Sans Caps" panose="02000503000000020004" pitchFamily="2" charset="-52"/>
              </a:rPr>
              <a:t>BUCHAREST, 2025 </a:t>
            </a:r>
            <a:endParaRPr lang="en-US" dirty="0">
              <a:solidFill>
                <a:srgbClr val="47C3D0"/>
              </a:solidFill>
              <a:latin typeface="BPG Sans Caps" panose="02000503000000020004" pitchFamily="2" charset="-52"/>
            </a:endParaRPr>
          </a:p>
        </p:txBody>
      </p:sp>
    </p:spTree>
    <p:extLst>
      <p:ext uri="{BB962C8B-B14F-4D97-AF65-F5344CB8AC3E}">
        <p14:creationId xmlns:p14="http://schemas.microsoft.com/office/powerpoint/2010/main" val="14255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92" y="272266"/>
            <a:ext cx="10515600" cy="1184680"/>
          </a:xfrm>
        </p:spPr>
        <p:txBody>
          <a:bodyPr>
            <a:normAutofit/>
          </a:bodyPr>
          <a:lstStyle/>
          <a:p>
            <a:pPr algn="ctr"/>
            <a:r>
              <a:rPr lang="en-US" sz="3600" dirty="0">
                <a:solidFill>
                  <a:srgbClr val="47C3D0"/>
                </a:solidFill>
                <a:latin typeface="Sylfaen" panose="010A0502050306030303" pitchFamily="18" charset="0"/>
                <a:ea typeface="+mn-ea"/>
                <a:cs typeface="+mn-cs"/>
              </a:rPr>
              <a:t>Audit Subject and Scope</a:t>
            </a:r>
          </a:p>
        </p:txBody>
      </p:sp>
      <p:sp>
        <p:nvSpPr>
          <p:cNvPr id="3" name="Content Placeholder 2"/>
          <p:cNvSpPr>
            <a:spLocks noGrp="1"/>
          </p:cNvSpPr>
          <p:nvPr>
            <p:ph idx="1"/>
          </p:nvPr>
        </p:nvSpPr>
        <p:spPr>
          <a:xfrm>
            <a:off x="812442" y="3377469"/>
            <a:ext cx="10515600" cy="1807001"/>
          </a:xfrm>
        </p:spPr>
        <p:txBody>
          <a:bodyPr>
            <a:normAutofit/>
          </a:bodyPr>
          <a:lstStyle/>
          <a:p>
            <a:pPr marL="0" indent="0" algn="just">
              <a:buNone/>
            </a:pPr>
            <a:r>
              <a:rPr lang="en-GB" sz="1800" b="1" dirty="0" smtClean="0">
                <a:solidFill>
                  <a:schemeClr val="accent2"/>
                </a:solidFill>
              </a:rPr>
              <a:t>The </a:t>
            </a:r>
            <a:r>
              <a:rPr lang="en-GB" sz="1800" b="1" dirty="0">
                <a:solidFill>
                  <a:schemeClr val="accent2"/>
                </a:solidFill>
              </a:rPr>
              <a:t>auditee </a:t>
            </a:r>
            <a:r>
              <a:rPr lang="en-GB" sz="1800" b="1" dirty="0" smtClean="0">
                <a:solidFill>
                  <a:schemeClr val="accent2"/>
                </a:solidFill>
              </a:rPr>
              <a:t>organizations </a:t>
            </a:r>
            <a:r>
              <a:rPr lang="en-GB" sz="1800" b="1" dirty="0">
                <a:solidFill>
                  <a:schemeClr val="accent2"/>
                </a:solidFill>
              </a:rPr>
              <a:t>were defined as:</a:t>
            </a:r>
          </a:p>
          <a:p>
            <a:pPr marL="0" indent="0" algn="just">
              <a:buNone/>
            </a:pPr>
            <a:r>
              <a:rPr lang="en-GB" sz="1800" dirty="0"/>
              <a:t>› The Ministry of Education, Science, and Youth of Georgia;</a:t>
            </a:r>
          </a:p>
          <a:p>
            <a:pPr marL="0" indent="0" algn="just">
              <a:buNone/>
            </a:pPr>
            <a:r>
              <a:rPr lang="en-GB" sz="1800" dirty="0"/>
              <a:t>› The National </a:t>
            </a:r>
            <a:r>
              <a:rPr lang="en-GB" sz="1800" dirty="0" err="1"/>
              <a:t>Center</a:t>
            </a:r>
            <a:r>
              <a:rPr lang="en-GB" sz="1800" dirty="0"/>
              <a:t> for Teacher Professional Development, a legal entity under public law subordinate to the Ministry</a:t>
            </a:r>
            <a:r>
              <a:rPr lang="en-GB" sz="1800" dirty="0" smtClean="0"/>
              <a:t>.</a:t>
            </a:r>
          </a:p>
          <a:p>
            <a:pPr marL="0" indent="0" algn="just">
              <a:buNone/>
            </a:pPr>
            <a:r>
              <a:rPr lang="en-GB" sz="1800" dirty="0"/>
              <a:t>The audit period covers the years 2018–2023.</a:t>
            </a:r>
            <a:endParaRPr lang="en-GB" sz="1800" dirty="0" smtClean="0"/>
          </a:p>
          <a:p>
            <a:pPr marL="0" indent="0" algn="just">
              <a:buNone/>
            </a:pPr>
            <a:endParaRPr lang="en-US" sz="2000" dirty="0"/>
          </a:p>
        </p:txBody>
      </p:sp>
      <p:sp>
        <p:nvSpPr>
          <p:cNvPr id="5" name="Content Placeholder 2"/>
          <p:cNvSpPr txBox="1">
            <a:spLocks/>
          </p:cNvSpPr>
          <p:nvPr/>
        </p:nvSpPr>
        <p:spPr>
          <a:xfrm>
            <a:off x="645017" y="100810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400" b="1" dirty="0">
              <a:solidFill>
                <a:schemeClr val="accent1"/>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4140479824"/>
              </p:ext>
            </p:extLst>
          </p:nvPr>
        </p:nvGraphicFramePr>
        <p:xfrm>
          <a:off x="645017" y="1283242"/>
          <a:ext cx="10515600" cy="181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7983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47C3D0"/>
                </a:solidFill>
                <a:latin typeface="Sylfaen" panose="010A0502050306030303" pitchFamily="18" charset="0"/>
                <a:ea typeface="+mn-ea"/>
                <a:cs typeface="+mn-cs"/>
              </a:rPr>
              <a:t>Audit Objectives and key questions</a:t>
            </a:r>
          </a:p>
        </p:txBody>
      </p:sp>
      <p:sp>
        <p:nvSpPr>
          <p:cNvPr id="3" name="Content Placeholder 2"/>
          <p:cNvSpPr>
            <a:spLocks noGrp="1"/>
          </p:cNvSpPr>
          <p:nvPr>
            <p:ph idx="1"/>
          </p:nvPr>
        </p:nvSpPr>
        <p:spPr>
          <a:xfrm>
            <a:off x="838200" y="1490775"/>
            <a:ext cx="10515600" cy="969090"/>
          </a:xfrm>
        </p:spPr>
        <p:txBody>
          <a:bodyPr>
            <a:normAutofit fontScale="92500" lnSpcReduction="20000"/>
          </a:bodyPr>
          <a:lstStyle/>
          <a:p>
            <a:pPr marL="0" indent="0" algn="just">
              <a:buNone/>
            </a:pPr>
            <a:r>
              <a:rPr lang="en-GB" sz="2000" dirty="0"/>
              <a:t>The purpose of the audit is to assess the process of developing an education strategy in the general education sector, the inclusion of gender equality in the national curriculum and teaching materials, and measures to raise awareness among teachers on implementing gender-responsive pedagogy. Accordingly, to identify shortcomings in the processes and issue relevant recommendations.</a:t>
            </a:r>
          </a:p>
          <a:p>
            <a:pPr marL="0" indent="0" algn="just">
              <a:buNone/>
            </a:pPr>
            <a:endParaRPr lang="en-US" sz="2000" dirty="0"/>
          </a:p>
        </p:txBody>
      </p:sp>
      <p:sp>
        <p:nvSpPr>
          <p:cNvPr id="6" name="Rectangle 5"/>
          <p:cNvSpPr/>
          <p:nvPr/>
        </p:nvSpPr>
        <p:spPr>
          <a:xfrm>
            <a:off x="838200" y="2493172"/>
            <a:ext cx="10515600" cy="2862322"/>
          </a:xfrm>
          <a:prstGeom prst="rect">
            <a:avLst/>
          </a:prstGeom>
        </p:spPr>
        <p:txBody>
          <a:bodyPr wrap="square">
            <a:spAutoFit/>
          </a:bodyPr>
          <a:lstStyle/>
          <a:p>
            <a:r>
              <a:rPr lang="ka-GE" b="1" dirty="0">
                <a:solidFill>
                  <a:schemeClr val="accent2"/>
                </a:solidFill>
              </a:rPr>
              <a:t> </a:t>
            </a:r>
            <a:r>
              <a:rPr lang="en-US" b="1" dirty="0" smtClean="0">
                <a:solidFill>
                  <a:schemeClr val="accent2"/>
                </a:solidFill>
              </a:rPr>
              <a:t>Audit</a:t>
            </a:r>
            <a:r>
              <a:rPr lang="en-GB" b="1" dirty="0" smtClean="0">
                <a:solidFill>
                  <a:schemeClr val="accent2"/>
                </a:solidFill>
              </a:rPr>
              <a:t> </a:t>
            </a:r>
            <a:r>
              <a:rPr lang="en-GB" b="1" dirty="0">
                <a:solidFill>
                  <a:schemeClr val="accent2"/>
                </a:solidFill>
              </a:rPr>
              <a:t>question</a:t>
            </a:r>
            <a:r>
              <a:rPr lang="en-GB" b="1" dirty="0" smtClean="0">
                <a:solidFill>
                  <a:schemeClr val="accent2"/>
                </a:solidFill>
              </a:rPr>
              <a:t>:</a:t>
            </a:r>
            <a:endParaRPr lang="ka-GE" b="1" dirty="0" smtClean="0">
              <a:solidFill>
                <a:schemeClr val="accent2"/>
              </a:solidFill>
            </a:endParaRPr>
          </a:p>
          <a:p>
            <a:r>
              <a:rPr lang="en-GB" dirty="0" smtClean="0"/>
              <a:t>How </a:t>
            </a:r>
            <a:r>
              <a:rPr lang="en-GB" dirty="0"/>
              <a:t>effective are the measures taken to ensure gender equality in the general </a:t>
            </a:r>
            <a:r>
              <a:rPr lang="en-GB" dirty="0" smtClean="0"/>
              <a:t>education? </a:t>
            </a:r>
          </a:p>
          <a:p>
            <a:endParaRPr lang="ka-GE" dirty="0" smtClean="0"/>
          </a:p>
          <a:p>
            <a:r>
              <a:rPr lang="en-GB" b="1" dirty="0" smtClean="0">
                <a:solidFill>
                  <a:schemeClr val="accent2"/>
                </a:solidFill>
              </a:rPr>
              <a:t>The </a:t>
            </a:r>
            <a:r>
              <a:rPr lang="en-GB" b="1" dirty="0">
                <a:solidFill>
                  <a:schemeClr val="accent2"/>
                </a:solidFill>
              </a:rPr>
              <a:t>audit sub-questions are</a:t>
            </a:r>
            <a:r>
              <a:rPr lang="en-GB" b="1" dirty="0" smtClean="0">
                <a:solidFill>
                  <a:schemeClr val="accent2"/>
                </a:solidFill>
              </a:rPr>
              <a:t>:</a:t>
            </a:r>
            <a:endParaRPr lang="ka-GE" b="1" dirty="0" smtClean="0">
              <a:solidFill>
                <a:schemeClr val="accent2"/>
              </a:solidFill>
            </a:endParaRPr>
          </a:p>
          <a:p>
            <a:r>
              <a:rPr lang="en-GB" dirty="0" smtClean="0"/>
              <a:t>› </a:t>
            </a:r>
            <a:r>
              <a:rPr lang="en-GB" dirty="0"/>
              <a:t>To what extent was the analysis of the current situation in terms of gender equality carried out and relevant measures planned when developing the education strategy</a:t>
            </a:r>
            <a:r>
              <a:rPr lang="en-GB" dirty="0" smtClean="0"/>
              <a:t>?</a:t>
            </a:r>
            <a:endParaRPr lang="ka-GE" dirty="0" smtClean="0"/>
          </a:p>
          <a:p>
            <a:r>
              <a:rPr lang="en-GB" dirty="0" smtClean="0"/>
              <a:t>› </a:t>
            </a:r>
            <a:r>
              <a:rPr lang="en-GB" dirty="0"/>
              <a:t>To what extent are the principles of gender equality integrated into the national curriculum and teaching materials</a:t>
            </a:r>
            <a:r>
              <a:rPr lang="en-GB" dirty="0" smtClean="0"/>
              <a:t>?</a:t>
            </a:r>
            <a:endParaRPr lang="ka-GE" dirty="0" smtClean="0"/>
          </a:p>
          <a:p>
            <a:r>
              <a:rPr lang="en-GB" dirty="0" smtClean="0"/>
              <a:t>› </a:t>
            </a:r>
            <a:r>
              <a:rPr lang="en-GB" dirty="0"/>
              <a:t>To what extent do teacher professional development training modules ensure the awareness of teachers to implement gender-responsive pedagogy??</a:t>
            </a:r>
            <a:r>
              <a:rPr lang="ka-GE" dirty="0" smtClean="0"/>
              <a:t> </a:t>
            </a:r>
            <a:endParaRPr lang="en-US" dirty="0"/>
          </a:p>
        </p:txBody>
      </p:sp>
    </p:spTree>
    <p:extLst>
      <p:ext uri="{BB962C8B-B14F-4D97-AF65-F5344CB8AC3E}">
        <p14:creationId xmlns:p14="http://schemas.microsoft.com/office/powerpoint/2010/main" val="344599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bject 6"/>
          <p:cNvSpPr/>
          <p:nvPr/>
        </p:nvSpPr>
        <p:spPr>
          <a:xfrm>
            <a:off x="0" y="0"/>
            <a:ext cx="12186005" cy="6858000"/>
          </a:xfrm>
          <a:custGeom>
            <a:avLst/>
            <a:gdLst/>
            <a:ahLst/>
            <a:cxnLst/>
            <a:rect l="l" t="t" r="r" b="b"/>
            <a:pathLst>
              <a:path w="12186005" h="6858000">
                <a:moveTo>
                  <a:pt x="0" y="6858000"/>
                </a:moveTo>
                <a:lnTo>
                  <a:pt x="12186005" y="6858000"/>
                </a:lnTo>
                <a:lnTo>
                  <a:pt x="12186005" y="0"/>
                </a:lnTo>
                <a:lnTo>
                  <a:pt x="0" y="0"/>
                </a:lnTo>
                <a:lnTo>
                  <a:pt x="0" y="6858000"/>
                </a:lnTo>
                <a:close/>
              </a:path>
            </a:pathLst>
          </a:custGeom>
          <a:solidFill>
            <a:srgbClr val="47C2CF"/>
          </a:solidFill>
        </p:spPr>
        <p:txBody>
          <a:bodyPr wrap="square" lIns="0" tIns="0" rIns="0" bIns="0" rtlCol="0">
            <a:noAutofit/>
          </a:bodyPr>
          <a:lstStyle/>
          <a:p>
            <a:endParaRPr dirty="0"/>
          </a:p>
        </p:txBody>
      </p:sp>
      <p:sp>
        <p:nvSpPr>
          <p:cNvPr id="5" name="TextBox 4"/>
          <p:cNvSpPr txBox="1"/>
          <p:nvPr/>
        </p:nvSpPr>
        <p:spPr>
          <a:xfrm>
            <a:off x="750627" y="2674961"/>
            <a:ext cx="10795379" cy="723275"/>
          </a:xfrm>
          <a:prstGeom prst="rect">
            <a:avLst/>
          </a:prstGeom>
          <a:noFill/>
        </p:spPr>
        <p:txBody>
          <a:bodyPr wrap="square" rtlCol="0">
            <a:spAutoFit/>
          </a:bodyPr>
          <a:lstStyle/>
          <a:p>
            <a:pPr algn="ctr"/>
            <a:r>
              <a:rPr lang="en-US" sz="6150" b="1" baseline="3330" dirty="0">
                <a:solidFill>
                  <a:srgbClr val="FDFDFD"/>
                </a:solidFill>
                <a:latin typeface="Calibri"/>
                <a:cs typeface="Calibri"/>
              </a:rPr>
              <a:t>Audit findings and </a:t>
            </a:r>
            <a:r>
              <a:rPr lang="en-US" sz="6150" b="1" baseline="3330" dirty="0" smtClean="0">
                <a:solidFill>
                  <a:srgbClr val="FDFDFD"/>
                </a:solidFill>
                <a:latin typeface="Calibri"/>
                <a:cs typeface="Calibri"/>
              </a:rPr>
              <a:t>recommendations</a:t>
            </a:r>
            <a:endParaRPr lang="en-US" sz="6150" b="1" baseline="3330" dirty="0">
              <a:solidFill>
                <a:srgbClr val="FDFDFD"/>
              </a:solidFill>
              <a:latin typeface="Calibri"/>
              <a:cs typeface="Calibri"/>
            </a:endParaRPr>
          </a:p>
        </p:txBody>
      </p:sp>
    </p:spTree>
    <p:extLst>
      <p:ext uri="{BB962C8B-B14F-4D97-AF65-F5344CB8AC3E}">
        <p14:creationId xmlns:p14="http://schemas.microsoft.com/office/powerpoint/2010/main" val="187895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823"/>
            <a:ext cx="10515600" cy="1325563"/>
          </a:xfrm>
        </p:spPr>
        <p:txBody>
          <a:bodyPr>
            <a:normAutofit/>
          </a:bodyPr>
          <a:lstStyle/>
          <a:p>
            <a:pPr algn="ctr"/>
            <a:r>
              <a:rPr lang="en-GB" sz="2800" dirty="0">
                <a:solidFill>
                  <a:srgbClr val="47C3D0"/>
                </a:solidFill>
                <a:latin typeface="Sylfaen" panose="010A0502050306030303" pitchFamily="18" charset="0"/>
                <a:ea typeface="+mn-ea"/>
                <a:cs typeface="+mn-cs"/>
              </a:rPr>
              <a:t>Gender Mainstreaming in the General Education Strategy</a:t>
            </a:r>
            <a:r>
              <a:rPr lang="en-GB" sz="2800" dirty="0"/>
              <a:t/>
            </a:r>
            <a:br>
              <a:rPr lang="en-GB" sz="2800" dirty="0"/>
            </a:br>
            <a:endParaRPr lang="en-US" sz="2800" dirty="0"/>
          </a:p>
        </p:txBody>
      </p:sp>
      <p:sp>
        <p:nvSpPr>
          <p:cNvPr id="3" name="Content Placeholder 2"/>
          <p:cNvSpPr>
            <a:spLocks noGrp="1"/>
          </p:cNvSpPr>
          <p:nvPr>
            <p:ph idx="1"/>
          </p:nvPr>
        </p:nvSpPr>
        <p:spPr>
          <a:xfrm>
            <a:off x="838200" y="1644024"/>
            <a:ext cx="10327783" cy="582724"/>
          </a:xfrm>
        </p:spPr>
        <p:txBody>
          <a:bodyPr>
            <a:normAutofit/>
          </a:bodyPr>
          <a:lstStyle/>
          <a:p>
            <a:pPr marL="0" indent="0">
              <a:buNone/>
            </a:pPr>
            <a:r>
              <a:rPr lang="en-US" sz="2000" b="1" dirty="0" smtClean="0">
                <a:solidFill>
                  <a:schemeClr val="accent2"/>
                </a:solidFill>
              </a:rPr>
              <a:t>Finding</a:t>
            </a:r>
            <a:r>
              <a:rPr lang="ka-GE" sz="2000" b="1" dirty="0" smtClean="0">
                <a:solidFill>
                  <a:schemeClr val="accent2"/>
                </a:solidFill>
              </a:rPr>
              <a:t> 1</a:t>
            </a:r>
            <a:r>
              <a:rPr lang="en-US" sz="2000" b="1" dirty="0" smtClean="0">
                <a:solidFill>
                  <a:schemeClr val="accent2"/>
                </a:solidFill>
              </a:rPr>
              <a:t> </a:t>
            </a:r>
            <a:endParaRPr lang="en-US" sz="2000" b="1" dirty="0">
              <a:solidFill>
                <a:schemeClr val="accent2"/>
              </a:solidFill>
            </a:endParaRPr>
          </a:p>
        </p:txBody>
      </p:sp>
      <p:sp>
        <p:nvSpPr>
          <p:cNvPr id="4" name="Rectangle 3"/>
          <p:cNvSpPr/>
          <p:nvPr/>
        </p:nvSpPr>
        <p:spPr>
          <a:xfrm>
            <a:off x="838200" y="2226748"/>
            <a:ext cx="10515600" cy="1754326"/>
          </a:xfrm>
          <a:prstGeom prst="rect">
            <a:avLst/>
          </a:prstGeom>
        </p:spPr>
        <p:txBody>
          <a:bodyPr wrap="square">
            <a:spAutoFit/>
          </a:bodyPr>
          <a:lstStyle/>
          <a:p>
            <a:pPr marL="285750" indent="-285750">
              <a:buFont typeface="Wingdings" panose="05000000000000000000" pitchFamily="2" charset="2"/>
              <a:buChar char="Ø"/>
            </a:pPr>
            <a:r>
              <a:rPr lang="en-GB" dirty="0"/>
              <a:t>Gender analysis, as required by international practice, is underrepresented in the development of this strategy; </a:t>
            </a:r>
            <a:endParaRPr lang="en-GB" dirty="0" smtClean="0"/>
          </a:p>
          <a:p>
            <a:pPr marL="285750" indent="-285750">
              <a:buFont typeface="Wingdings" panose="05000000000000000000" pitchFamily="2" charset="2"/>
              <a:buChar char="Ø"/>
            </a:pPr>
            <a:r>
              <a:rPr lang="en-GB" dirty="0" smtClean="0"/>
              <a:t>Within </a:t>
            </a:r>
            <a:r>
              <a:rPr lang="en-GB" dirty="0"/>
              <a:t>the framework of the 2022-2024 Action </a:t>
            </a:r>
            <a:r>
              <a:rPr lang="en-GB" dirty="0" smtClean="0"/>
              <a:t>Plan, there </a:t>
            </a:r>
            <a:r>
              <a:rPr lang="en-GB" dirty="0"/>
              <a:t>are no measures in the field of general education towards gender equality</a:t>
            </a:r>
            <a:r>
              <a:rPr lang="en-GB" dirty="0" smtClean="0"/>
              <a:t>;</a:t>
            </a:r>
            <a:r>
              <a:rPr lang="ka-GE" dirty="0" smtClean="0"/>
              <a:t>  </a:t>
            </a:r>
          </a:p>
          <a:p>
            <a:pPr marL="285750" indent="-285750">
              <a:buFont typeface="Wingdings" panose="05000000000000000000" pitchFamily="2" charset="2"/>
              <a:buChar char="Ø"/>
            </a:pPr>
            <a:r>
              <a:rPr lang="en-GB" dirty="0" smtClean="0"/>
              <a:t>There </a:t>
            </a:r>
            <a:r>
              <a:rPr lang="en-GB" dirty="0"/>
              <a:t>are gender equality issues that require additional measures from the Ministry to improve the situation, for example, increasing girls' motivation/interest in STEM subjects at the school level.</a:t>
            </a:r>
            <a:endParaRPr lang="en-US" dirty="0"/>
          </a:p>
        </p:txBody>
      </p:sp>
      <p:sp>
        <p:nvSpPr>
          <p:cNvPr id="5" name="Rectangle 4"/>
          <p:cNvSpPr/>
          <p:nvPr/>
        </p:nvSpPr>
        <p:spPr>
          <a:xfrm>
            <a:off x="838200" y="4272435"/>
            <a:ext cx="4705081" cy="1754326"/>
          </a:xfrm>
          <a:prstGeom prst="rect">
            <a:avLst/>
          </a:prstGeom>
        </p:spPr>
        <p:txBody>
          <a:bodyPr wrap="square">
            <a:spAutoFit/>
          </a:bodyPr>
          <a:lstStyle/>
          <a:p>
            <a:pPr algn="just"/>
            <a:r>
              <a:rPr lang="en-GB" dirty="0"/>
              <a:t>Girls are better at studying STEM subjects and are leaders in high grades (66%), but they are less likely to continue their education in STEM-related professions after graduation, while the majority of boys with high grades want to continue their education in this field.</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759200385"/>
              </p:ext>
            </p:extLst>
          </p:nvPr>
        </p:nvGraphicFramePr>
        <p:xfrm>
          <a:off x="6229349" y="3818480"/>
          <a:ext cx="2714626" cy="255374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8943975" y="4272435"/>
            <a:ext cx="2222007" cy="1347485"/>
          </a:xfrm>
          <a:prstGeom prst="rect">
            <a:avLst/>
          </a:prstGeom>
        </p:spPr>
        <p:txBody>
          <a:bodyPr wrap="square">
            <a:spAutoFit/>
          </a:bodyPr>
          <a:lstStyle/>
          <a:p>
            <a:pPr>
              <a:lnSpc>
                <a:spcPct val="107000"/>
              </a:lnSpc>
              <a:spcAft>
                <a:spcPts val="800"/>
              </a:spcAft>
            </a:pPr>
            <a:r>
              <a:rPr lang="en-GB" sz="1400" b="1" dirty="0" smtClean="0">
                <a:solidFill>
                  <a:schemeClr val="accent2"/>
                </a:solidFill>
                <a:latin typeface="Calibri" panose="020F0502020204030204" pitchFamily="34" charset="0"/>
                <a:ea typeface="Calibri" panose="020F0502020204030204" pitchFamily="34" charset="0"/>
                <a:cs typeface="Calibri" panose="020F0502020204030204" pitchFamily="34" charset="0"/>
              </a:rPr>
              <a:t>Graph </a:t>
            </a:r>
            <a:r>
              <a:rPr lang="en-GB" sz="1400" b="1" dirty="0">
                <a:solidFill>
                  <a:schemeClr val="accent2"/>
                </a:solidFill>
                <a:latin typeface="Calibri" panose="020F0502020204030204" pitchFamily="34" charset="0"/>
                <a:ea typeface="Calibri" panose="020F0502020204030204" pitchFamily="34" charset="0"/>
                <a:cs typeface="Calibri" panose="020F0502020204030204" pitchFamily="34" charset="0"/>
              </a:rPr>
              <a:t>1: </a:t>
            </a:r>
            <a:r>
              <a:rPr lang="en-GB" sz="1400" dirty="0">
                <a:latin typeface="Calibri" panose="020F0502020204030204" pitchFamily="34" charset="0"/>
                <a:ea typeface="Calibri" panose="020F0502020204030204" pitchFamily="34" charset="0"/>
                <a:cs typeface="Calibri" panose="020F0502020204030204" pitchFamily="34" charset="0"/>
              </a:rPr>
              <a:t>Desire to continue studying in STEM fields among girls and boys with high grades</a:t>
            </a:r>
            <a:endParaRPr lang="en-US" sz="1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ka-GE" sz="1400" dirty="0" smtClean="0"/>
              <a:t> </a:t>
            </a:r>
            <a:r>
              <a:rPr lang="ka-GE" sz="1400" dirty="0" smtClean="0">
                <a:latin typeface="Calibri" panose="020F0502020204030204" pitchFamily="34" charset="0"/>
                <a:ea typeface="Calibri" panose="020F0502020204030204" pitchFamily="34"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330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a:solidFill>
                  <a:srgbClr val="47C3D0"/>
                </a:solidFill>
                <a:latin typeface="Sylfaen" panose="010A0502050306030303" pitchFamily="18" charset="0"/>
                <a:ea typeface="+mn-ea"/>
                <a:cs typeface="+mn-cs"/>
              </a:rPr>
              <a:t>Gender Mainstreaming in the General Education Strategy</a:t>
            </a:r>
            <a:endParaRPr lang="en-US" sz="2800" dirty="0">
              <a:solidFill>
                <a:srgbClr val="47C3D0"/>
              </a:solidFill>
              <a:latin typeface="Sylfaen" panose="010A0502050306030303" pitchFamily="18" charset="0"/>
              <a:ea typeface="+mn-ea"/>
              <a:cs typeface="+mn-cs"/>
            </a:endParaRPr>
          </a:p>
        </p:txBody>
      </p:sp>
      <p:sp>
        <p:nvSpPr>
          <p:cNvPr id="3" name="Content Placeholder 2"/>
          <p:cNvSpPr>
            <a:spLocks noGrp="1"/>
          </p:cNvSpPr>
          <p:nvPr>
            <p:ph idx="1"/>
          </p:nvPr>
        </p:nvSpPr>
        <p:spPr>
          <a:xfrm>
            <a:off x="838200" y="1825625"/>
            <a:ext cx="10842938" cy="2900921"/>
          </a:xfrm>
        </p:spPr>
        <p:txBody>
          <a:bodyPr>
            <a:normAutofit/>
          </a:bodyPr>
          <a:lstStyle/>
          <a:p>
            <a:r>
              <a:rPr lang="en-GB" sz="2000" dirty="0"/>
              <a:t>Good performance in STEM subjects is not directly proportional to interest in these subjects. According to the survey results, only 27% of high-achieving girls have a strong interest in these subjects, compared to 30% of boys</a:t>
            </a:r>
            <a:r>
              <a:rPr lang="en-GB" sz="2000" dirty="0" smtClean="0"/>
              <a:t>.  </a:t>
            </a:r>
            <a:endParaRPr lang="en-US" sz="2000" dirty="0"/>
          </a:p>
        </p:txBody>
      </p:sp>
      <p:graphicFrame>
        <p:nvGraphicFramePr>
          <p:cNvPr id="4" name="Chart 3"/>
          <p:cNvGraphicFramePr>
            <a:graphicFrameLocks/>
          </p:cNvGraphicFramePr>
          <p:nvPr>
            <p:extLst>
              <p:ext uri="{D42A27DB-BD31-4B8C-83A1-F6EECF244321}">
                <p14:modId xmlns:p14="http://schemas.microsoft.com/office/powerpoint/2010/main" val="2359923157"/>
              </p:ext>
            </p:extLst>
          </p:nvPr>
        </p:nvGraphicFramePr>
        <p:xfrm>
          <a:off x="5986007" y="2771607"/>
          <a:ext cx="2714625" cy="248297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700632" y="3118680"/>
            <a:ext cx="2433182" cy="1014380"/>
          </a:xfrm>
          <a:prstGeom prst="rect">
            <a:avLst/>
          </a:prstGeom>
        </p:spPr>
        <p:txBody>
          <a:bodyPr wrap="square">
            <a:spAutoFit/>
          </a:bodyPr>
          <a:lstStyle/>
          <a:p>
            <a:pPr>
              <a:lnSpc>
                <a:spcPct val="107000"/>
              </a:lnSpc>
              <a:spcAft>
                <a:spcPts val="800"/>
              </a:spcAft>
            </a:pPr>
            <a:r>
              <a:rPr lang="en-GB" sz="1400" b="1" dirty="0" smtClean="0">
                <a:solidFill>
                  <a:schemeClr val="accent2"/>
                </a:solidFill>
                <a:latin typeface="Calibri" panose="020F0502020204030204" pitchFamily="34" charset="0"/>
                <a:ea typeface="Calibri" panose="020F0502020204030204" pitchFamily="34" charset="0"/>
                <a:cs typeface="Calibri" panose="020F0502020204030204" pitchFamily="34" charset="0"/>
              </a:rPr>
              <a:t>Graph </a:t>
            </a:r>
            <a:r>
              <a:rPr lang="en-GB" sz="1400" b="1" dirty="0">
                <a:solidFill>
                  <a:schemeClr val="accent2"/>
                </a:solidFill>
                <a:latin typeface="Calibri" panose="020F0502020204030204" pitchFamily="34" charset="0"/>
                <a:ea typeface="Calibri" panose="020F0502020204030204" pitchFamily="34" charset="0"/>
                <a:cs typeface="Calibri" panose="020F0502020204030204" pitchFamily="34" charset="0"/>
              </a:rPr>
              <a:t>No. </a:t>
            </a:r>
            <a:r>
              <a:rPr lang="en-GB" sz="1400" b="1" dirty="0" smtClean="0">
                <a:solidFill>
                  <a:schemeClr val="accent2"/>
                </a:solidFill>
                <a:latin typeface="Calibri" panose="020F0502020204030204" pitchFamily="34" charset="0"/>
                <a:ea typeface="Calibri" panose="020F0502020204030204" pitchFamily="34" charset="0"/>
                <a:cs typeface="Calibri" panose="020F0502020204030204" pitchFamily="34" charset="0"/>
              </a:rPr>
              <a:t>2: </a:t>
            </a:r>
            <a:r>
              <a:rPr lang="en-GB" sz="1400" dirty="0">
                <a:latin typeface="Calibri" panose="020F0502020204030204" pitchFamily="34" charset="0"/>
                <a:ea typeface="Calibri" panose="020F0502020204030204" pitchFamily="34" charset="0"/>
                <a:cs typeface="Calibri" panose="020F0502020204030204" pitchFamily="34" charset="0"/>
              </a:rPr>
              <a:t>Desire to continue studying in STEM among students with high interest</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1224566" y="3276085"/>
            <a:ext cx="4339107" cy="1200329"/>
          </a:xfrm>
          <a:prstGeom prst="rect">
            <a:avLst/>
          </a:prstGeom>
        </p:spPr>
        <p:txBody>
          <a:bodyPr wrap="square">
            <a:spAutoFit/>
          </a:bodyPr>
          <a:lstStyle/>
          <a:p>
            <a:pPr marL="285750" indent="-285750">
              <a:buFont typeface="Wingdings" panose="05000000000000000000" pitchFamily="2" charset="2"/>
              <a:buChar char="Ø"/>
            </a:pPr>
            <a:r>
              <a:rPr lang="en-GB" dirty="0"/>
              <a:t>The survey results indicate that in cases of high interest, the desire of girls to continue their education in STEM fields increases from 35% to 71%.</a:t>
            </a:r>
            <a:endParaRPr lang="en-US" dirty="0"/>
          </a:p>
        </p:txBody>
      </p:sp>
    </p:spTree>
    <p:extLst>
      <p:ext uri="{BB962C8B-B14F-4D97-AF65-F5344CB8AC3E}">
        <p14:creationId xmlns:p14="http://schemas.microsoft.com/office/powerpoint/2010/main" val="3352424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a:solidFill>
                  <a:srgbClr val="47C3D0"/>
                </a:solidFill>
                <a:latin typeface="Sylfaen" panose="010A0502050306030303" pitchFamily="18" charset="0"/>
                <a:ea typeface="+mn-ea"/>
                <a:cs typeface="+mn-cs"/>
              </a:rPr>
              <a:t>Gender Mainstreaming in the General Education Strategy</a:t>
            </a:r>
            <a:endParaRPr lang="en-US" sz="2800" dirty="0">
              <a:solidFill>
                <a:srgbClr val="47C3D0"/>
              </a:solidFill>
              <a:latin typeface="Sylfaen" panose="010A0502050306030303" pitchFamily="18" charset="0"/>
              <a:ea typeface="+mn-ea"/>
              <a:cs typeface="+mn-cs"/>
            </a:endParaRPr>
          </a:p>
        </p:txBody>
      </p:sp>
      <p:sp>
        <p:nvSpPr>
          <p:cNvPr id="3" name="Content Placeholder 2"/>
          <p:cNvSpPr>
            <a:spLocks noGrp="1"/>
          </p:cNvSpPr>
          <p:nvPr>
            <p:ph idx="1"/>
          </p:nvPr>
        </p:nvSpPr>
        <p:spPr/>
        <p:txBody>
          <a:bodyPr>
            <a:normAutofit/>
          </a:bodyPr>
          <a:lstStyle/>
          <a:p>
            <a:pPr marL="0" lvl="0" indent="0">
              <a:lnSpc>
                <a:spcPct val="100000"/>
              </a:lnSpc>
              <a:spcBef>
                <a:spcPts val="0"/>
              </a:spcBef>
              <a:buNone/>
            </a:pPr>
            <a:r>
              <a:rPr lang="en-GB" sz="3700" b="1" baseline="3276" dirty="0">
                <a:solidFill>
                  <a:srgbClr val="389BC2"/>
                </a:solidFill>
                <a:cs typeface="Calibri"/>
              </a:rPr>
              <a:t>Recommendation</a:t>
            </a:r>
            <a:r>
              <a:rPr lang="en-GB" sz="2000" dirty="0" smtClean="0"/>
              <a:t> </a:t>
            </a:r>
            <a:r>
              <a:rPr lang="ka-GE" sz="3700" b="1" baseline="3276" dirty="0" smtClean="0">
                <a:solidFill>
                  <a:srgbClr val="389BC2"/>
                </a:solidFill>
                <a:cs typeface="Calibri"/>
              </a:rPr>
              <a:t>N1</a:t>
            </a:r>
            <a:endParaRPr lang="en-GB" sz="2000" dirty="0" smtClean="0"/>
          </a:p>
          <a:p>
            <a:pPr marL="0" indent="0" algn="just">
              <a:buNone/>
            </a:pPr>
            <a:r>
              <a:rPr lang="en-GB" sz="2000" dirty="0" smtClean="0"/>
              <a:t>The </a:t>
            </a:r>
            <a:r>
              <a:rPr lang="en-GB" sz="2000" dirty="0"/>
              <a:t>Ministry</a:t>
            </a:r>
          </a:p>
          <a:p>
            <a:pPr marL="0" indent="0" algn="just">
              <a:buNone/>
            </a:pPr>
            <a:r>
              <a:rPr lang="en-GB" sz="2000" dirty="0" smtClean="0"/>
              <a:t>To </a:t>
            </a:r>
            <a:r>
              <a:rPr lang="en-GB" sz="2000" dirty="0"/>
              <a:t>better integrate gender equality issues in the field of education, improve the current process of setting strategic objectives and planning activities in education, in accordance with international good practice</a:t>
            </a:r>
            <a:r>
              <a:rPr lang="en-GB" sz="2000" dirty="0" smtClean="0"/>
              <a:t>:</a:t>
            </a:r>
          </a:p>
          <a:p>
            <a:pPr algn="just"/>
            <a:r>
              <a:rPr lang="en-GB" sz="2000" dirty="0" smtClean="0"/>
              <a:t>Determine </a:t>
            </a:r>
            <a:r>
              <a:rPr lang="en-GB" sz="2000" dirty="0"/>
              <a:t>activities to be implemented to properly address gender equality issues</a:t>
            </a:r>
            <a:r>
              <a:rPr lang="en-GB" sz="2000" dirty="0" smtClean="0"/>
              <a:t>;</a:t>
            </a:r>
          </a:p>
          <a:p>
            <a:pPr algn="just"/>
            <a:r>
              <a:rPr lang="en-GB" sz="2000" dirty="0" smtClean="0"/>
              <a:t>When </a:t>
            </a:r>
            <a:r>
              <a:rPr lang="en-GB" sz="2000" dirty="0"/>
              <a:t>planning gender equality activities, take into account initiatives at the general education level to increase girls' motivation/interest in STEM subjects.</a:t>
            </a:r>
            <a:endParaRPr lang="en-US" sz="2000" dirty="0"/>
          </a:p>
        </p:txBody>
      </p:sp>
    </p:spTree>
    <p:extLst>
      <p:ext uri="{BB962C8B-B14F-4D97-AF65-F5344CB8AC3E}">
        <p14:creationId xmlns:p14="http://schemas.microsoft.com/office/powerpoint/2010/main" val="276199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998" y="567453"/>
            <a:ext cx="10515600" cy="1325563"/>
          </a:xfrm>
        </p:spPr>
        <p:txBody>
          <a:bodyPr>
            <a:noAutofit/>
          </a:bodyPr>
          <a:lstStyle/>
          <a:p>
            <a:pPr algn="ctr"/>
            <a:r>
              <a:rPr lang="en-GB" sz="2400" dirty="0">
                <a:solidFill>
                  <a:srgbClr val="47C3D0"/>
                </a:solidFill>
                <a:latin typeface="Sylfaen" panose="010A0502050306030303" pitchFamily="18" charset="0"/>
                <a:ea typeface="+mn-ea"/>
                <a:cs typeface="+mn-cs"/>
              </a:rPr>
              <a:t>Integration of Gender Equality into the National Curriculum and Textbooks</a:t>
            </a:r>
            <a:r>
              <a:rPr lang="en-GB" sz="2400" dirty="0"/>
              <a:t/>
            </a:r>
            <a:br>
              <a:rPr lang="en-GB" sz="2400" dirty="0"/>
            </a:br>
            <a:endParaRPr lang="en-US" sz="2400" dirty="0"/>
          </a:p>
        </p:txBody>
      </p:sp>
      <p:sp>
        <p:nvSpPr>
          <p:cNvPr id="3" name="Content Placeholder 2"/>
          <p:cNvSpPr>
            <a:spLocks noGrp="1"/>
          </p:cNvSpPr>
          <p:nvPr>
            <p:ph idx="1"/>
          </p:nvPr>
        </p:nvSpPr>
        <p:spPr>
          <a:xfrm>
            <a:off x="838200" y="1825626"/>
            <a:ext cx="4455017" cy="1728944"/>
          </a:xfrm>
        </p:spPr>
        <p:txBody>
          <a:bodyPr>
            <a:normAutofit/>
          </a:bodyPr>
          <a:lstStyle/>
          <a:p>
            <a:pPr>
              <a:buFont typeface="Wingdings" panose="05000000000000000000" pitchFamily="2" charset="2"/>
              <a:buChar char="§"/>
            </a:pPr>
            <a:r>
              <a:rPr lang="en-GB" sz="1800" dirty="0"/>
              <a:t>The process of revising the 2018-2024 National Curriculum did not involve a gender expert</a:t>
            </a:r>
            <a:r>
              <a:rPr lang="en-GB" sz="1800" dirty="0" smtClean="0"/>
              <a:t>;</a:t>
            </a:r>
            <a:endParaRPr lang="ka-GE" sz="1800" dirty="0" smtClean="0"/>
          </a:p>
          <a:p>
            <a:pPr>
              <a:buFont typeface="Wingdings" panose="05000000000000000000" pitchFamily="2" charset="2"/>
              <a:buChar char="§"/>
            </a:pPr>
            <a:r>
              <a:rPr lang="en-GB" sz="1800" dirty="0" smtClean="0"/>
              <a:t>The </a:t>
            </a:r>
            <a:r>
              <a:rPr lang="en-GB" sz="1800" dirty="0"/>
              <a:t>individuals involved in the process were not trained in gender equality.</a:t>
            </a:r>
            <a:endParaRPr lang="en-US" sz="1800" dirty="0"/>
          </a:p>
        </p:txBody>
      </p:sp>
      <p:grpSp>
        <p:nvGrpSpPr>
          <p:cNvPr id="4" name="Group 3"/>
          <p:cNvGrpSpPr/>
          <p:nvPr/>
        </p:nvGrpSpPr>
        <p:grpSpPr>
          <a:xfrm>
            <a:off x="6873240" y="1869824"/>
            <a:ext cx="4480560" cy="1089753"/>
            <a:chOff x="3" y="322301"/>
            <a:chExt cx="2391847" cy="2582601"/>
          </a:xfrm>
        </p:grpSpPr>
        <p:sp>
          <p:nvSpPr>
            <p:cNvPr id="5" name="Rectangle 4"/>
            <p:cNvSpPr/>
            <p:nvPr/>
          </p:nvSpPr>
          <p:spPr>
            <a:xfrm>
              <a:off x="3" y="322301"/>
              <a:ext cx="2391847" cy="2582601"/>
            </a:xfrm>
            <a:prstGeom prst="rect">
              <a:avLst/>
            </a:prstGeom>
            <a:solidFill>
              <a:srgbClr val="25A2A6"/>
            </a:solidFill>
            <a:ln>
              <a:noFill/>
            </a:ln>
          </p:spPr>
          <p:style>
            <a:lnRef idx="1">
              <a:schemeClr val="accent2"/>
            </a:lnRef>
            <a:fillRef idx="3">
              <a:schemeClr val="accent2"/>
            </a:fillRef>
            <a:effectRef idx="2">
              <a:schemeClr val="accent2"/>
            </a:effectRef>
            <a:fontRef idx="minor">
              <a:schemeClr val="lt1"/>
            </a:fontRef>
          </p:style>
        </p:sp>
        <p:sp>
          <p:nvSpPr>
            <p:cNvPr id="6" name="TextBox 5"/>
            <p:cNvSpPr txBox="1"/>
            <p:nvPr/>
          </p:nvSpPr>
          <p:spPr>
            <a:xfrm>
              <a:off x="3" y="322301"/>
              <a:ext cx="2391847" cy="2582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r>
                <a:rPr lang="en-GB" dirty="0" smtClean="0">
                  <a:solidFill>
                    <a:schemeClr val="tx1"/>
                  </a:solidFill>
                  <a:latin typeface="Calibri" panose="020F0502020204030204" pitchFamily="34" charset="0"/>
                  <a:cs typeface="Calibri" panose="020F0502020204030204" pitchFamily="34" charset="0"/>
                </a:rPr>
                <a:t>Weaknesses </a:t>
              </a:r>
              <a:r>
                <a:rPr lang="en-GB" dirty="0">
                  <a:solidFill>
                    <a:schemeClr val="tx1"/>
                  </a:solidFill>
                  <a:latin typeface="Calibri" panose="020F0502020204030204" pitchFamily="34" charset="0"/>
                  <a:cs typeface="Calibri" panose="020F0502020204030204" pitchFamily="34" charset="0"/>
                </a:rPr>
                <a:t>in the process of integrating gender equality issues into the </a:t>
              </a:r>
              <a:r>
                <a:rPr lang="en-GB" dirty="0" smtClean="0">
                  <a:solidFill>
                    <a:schemeClr val="tx1"/>
                  </a:solidFill>
                  <a:latin typeface="Calibri" panose="020F0502020204030204" pitchFamily="34" charset="0"/>
                  <a:cs typeface="Calibri" panose="020F0502020204030204" pitchFamily="34" charset="0"/>
                </a:rPr>
                <a:t>curriculum</a:t>
              </a:r>
              <a:endParaRPr lang="en-US" dirty="0">
                <a:solidFill>
                  <a:schemeClr val="tx1"/>
                </a:solidFill>
                <a:latin typeface="Calibri" panose="020F0502020204030204" pitchFamily="34" charset="0"/>
                <a:cs typeface="Calibri" panose="020F0502020204030204" pitchFamily="34" charset="0"/>
              </a:endParaRPr>
            </a:p>
            <a:p>
              <a:r>
                <a:rPr lang="ka-GE" dirty="0" smtClean="0">
                  <a:latin typeface="Calibri" panose="020F0502020204030204" pitchFamily="34" charset="0"/>
                  <a:cs typeface="Calibri" panose="020F0502020204030204" pitchFamily="34" charset="0"/>
                </a:rPr>
                <a:t> </a:t>
              </a:r>
              <a:endParaRPr lang="ka-GE" dirty="0">
                <a:latin typeface="Calibri" panose="020F0502020204030204" pitchFamily="34" charset="0"/>
                <a:cs typeface="Calibri" panose="020F0502020204030204" pitchFamily="34" charset="0"/>
              </a:endParaRPr>
            </a:p>
          </p:txBody>
        </p:sp>
      </p:grpSp>
      <p:sp>
        <p:nvSpPr>
          <p:cNvPr id="7" name="Rectangle 6"/>
          <p:cNvSpPr/>
          <p:nvPr/>
        </p:nvSpPr>
        <p:spPr>
          <a:xfrm>
            <a:off x="784001" y="3420269"/>
            <a:ext cx="3991199" cy="2862322"/>
          </a:xfrm>
          <a:prstGeom prst="rect">
            <a:avLst/>
          </a:prstGeom>
        </p:spPr>
        <p:txBody>
          <a:bodyPr wrap="square">
            <a:spAutoFit/>
          </a:bodyPr>
          <a:lstStyle/>
          <a:p>
            <a:pPr marL="342900" indent="-342900" algn="just">
              <a:buFont typeface="Wingdings" panose="05000000000000000000" pitchFamily="2" charset="2"/>
              <a:buChar char="§"/>
            </a:pPr>
            <a:r>
              <a:rPr lang="en-GB" dirty="0"/>
              <a:t>Gender equality issues outlined by international criteria for relevant age groups are not adequately reflected in the textbooks of the above-mentioned subjects developed by the national curriculum</a:t>
            </a:r>
            <a:r>
              <a:rPr lang="en-GB" dirty="0" smtClean="0"/>
              <a:t>.</a:t>
            </a:r>
            <a:r>
              <a:rPr lang="ka-GE" dirty="0" smtClean="0"/>
              <a:t> </a:t>
            </a:r>
            <a:r>
              <a:rPr lang="en-GB" dirty="0"/>
              <a:t>A better practice are the gender equality issues developed within the "Doctor's Hour" for primary school </a:t>
            </a:r>
            <a:r>
              <a:rPr lang="en-GB" dirty="0" smtClean="0"/>
              <a:t>student</a:t>
            </a:r>
            <a:r>
              <a:rPr lang="ka-GE" dirty="0" smtClean="0"/>
              <a:t>ს. </a:t>
            </a:r>
            <a:endParaRPr lang="en-US" dirty="0"/>
          </a:p>
        </p:txBody>
      </p:sp>
      <p:sp>
        <p:nvSpPr>
          <p:cNvPr id="8" name="Right Arrow 7"/>
          <p:cNvSpPr/>
          <p:nvPr/>
        </p:nvSpPr>
        <p:spPr>
          <a:xfrm>
            <a:off x="5734069" y="2233833"/>
            <a:ext cx="349159" cy="361733"/>
          </a:xfrm>
          <a:prstGeom prst="rightArrow">
            <a:avLst/>
          </a:prstGeom>
          <a:solidFill>
            <a:srgbClr val="F189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sz="1200" dirty="0" smtClean="0">
              <a:solidFill>
                <a:schemeClr val="bg1"/>
              </a:solidFill>
              <a:latin typeface="BPG Sans Caps" panose="02000503000000020004" pitchFamily="2" charset="-52"/>
            </a:endParaRPr>
          </a:p>
        </p:txBody>
      </p:sp>
      <p:graphicFrame>
        <p:nvGraphicFramePr>
          <p:cNvPr id="9" name="Table 8"/>
          <p:cNvGraphicFramePr>
            <a:graphicFrameLocks noGrp="1"/>
          </p:cNvGraphicFramePr>
          <p:nvPr>
            <p:extLst>
              <p:ext uri="{D42A27DB-BD31-4B8C-83A1-F6EECF244321}">
                <p14:modId xmlns:p14="http://schemas.microsoft.com/office/powerpoint/2010/main" val="3560870627"/>
              </p:ext>
            </p:extLst>
          </p:nvPr>
        </p:nvGraphicFramePr>
        <p:xfrm>
          <a:off x="5094193" y="3554570"/>
          <a:ext cx="6274847" cy="2385932"/>
        </p:xfrm>
        <a:graphic>
          <a:graphicData uri="http://schemas.openxmlformats.org/drawingml/2006/table">
            <a:tbl>
              <a:tblPr firstRow="1" firstCol="1" bandRow="1"/>
              <a:tblGrid>
                <a:gridCol w="2930495">
                  <a:extLst>
                    <a:ext uri="{9D8B030D-6E8A-4147-A177-3AD203B41FA5}">
                      <a16:colId xmlns:a16="http://schemas.microsoft.com/office/drawing/2014/main" val="20000"/>
                    </a:ext>
                  </a:extLst>
                </a:gridCol>
                <a:gridCol w="205500">
                  <a:extLst>
                    <a:ext uri="{9D8B030D-6E8A-4147-A177-3AD203B41FA5}">
                      <a16:colId xmlns:a16="http://schemas.microsoft.com/office/drawing/2014/main" val="20001"/>
                    </a:ext>
                  </a:extLst>
                </a:gridCol>
                <a:gridCol w="205500">
                  <a:extLst>
                    <a:ext uri="{9D8B030D-6E8A-4147-A177-3AD203B41FA5}">
                      <a16:colId xmlns:a16="http://schemas.microsoft.com/office/drawing/2014/main" val="20002"/>
                    </a:ext>
                  </a:extLst>
                </a:gridCol>
                <a:gridCol w="2933352">
                  <a:extLst>
                    <a:ext uri="{9D8B030D-6E8A-4147-A177-3AD203B41FA5}">
                      <a16:colId xmlns:a16="http://schemas.microsoft.com/office/drawing/2014/main" val="20003"/>
                    </a:ext>
                  </a:extLst>
                </a:gridCol>
              </a:tblGrid>
              <a:tr h="593573">
                <a:tc gridSpan="2">
                  <a:txBody>
                    <a:bodyPr/>
                    <a:lstStyle/>
                    <a:p>
                      <a:pPr algn="just">
                        <a:lnSpc>
                          <a:spcPct val="115000"/>
                        </a:lnSpc>
                        <a:spcAft>
                          <a:spcPts val="0"/>
                        </a:spcAft>
                      </a:pPr>
                      <a:r>
                        <a:rPr lang="en-GB" sz="1100" b="1" dirty="0" smtClean="0">
                          <a:effectLst/>
                          <a:latin typeface="Sylfaen" panose="010A0502050306030303" pitchFamily="18" charset="0"/>
                          <a:ea typeface="Calibri" panose="020F0502020204030204" pitchFamily="34" charset="0"/>
                          <a:cs typeface="Arial" panose="020B0604020202020204" pitchFamily="34" charset="0"/>
                        </a:rPr>
                        <a:t>Issues of equality given in the textbook within the "Doctor's Hour"</a:t>
                      </a:r>
                      <a:endParaRPr lang="en-US" sz="1100" b="1" dirty="0">
                        <a:effectLst/>
                        <a:latin typeface="Sylfaen" panose="010A0502050306030303" pitchFamily="18" charset="0"/>
                        <a:ea typeface="Calibri" panose="020F0502020204030204" pitchFamily="34" charset="0"/>
                        <a:cs typeface="Arial" panose="020B0604020202020204" pitchFamily="34" charset="0"/>
                      </a:endParaRPr>
                    </a:p>
                    <a:p>
                      <a:pPr algn="just">
                        <a:lnSpc>
                          <a:spcPct val="115000"/>
                        </a:lnSpc>
                        <a:spcAft>
                          <a:spcPts val="0"/>
                        </a:spcAft>
                      </a:pPr>
                      <a:r>
                        <a:rPr lang="ka-GE" sz="900" b="1" dirty="0">
                          <a:effectLst/>
                          <a:latin typeface="Sylfaen" panose="010A0502050306030303"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gridSpan="2">
                  <a:txBody>
                    <a:bodyPr/>
                    <a:lstStyle/>
                    <a:p>
                      <a:pPr algn="just">
                        <a:lnSpc>
                          <a:spcPct val="115000"/>
                        </a:lnSpc>
                        <a:spcAft>
                          <a:spcPts val="0"/>
                        </a:spcAft>
                      </a:pPr>
                      <a:r>
                        <a:rPr lang="en-GB" sz="1100" b="1" dirty="0" smtClean="0">
                          <a:effectLst/>
                          <a:latin typeface="Sylfaen" panose="010A0502050306030303" pitchFamily="18" charset="0"/>
                          <a:ea typeface="Calibri" panose="020F0502020204030204" pitchFamily="34" charset="0"/>
                          <a:cs typeface="Arial" panose="020B0604020202020204" pitchFamily="34" charset="0"/>
                        </a:rPr>
                        <a:t>Equality issues considered by the National Curriculum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72035">
                <a:tc>
                  <a:txBody>
                    <a:bodyPr/>
                    <a:lstStyle/>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Arial" panose="020B0604020202020204" pitchFamily="34" charset="0"/>
                        </a:rPr>
                        <a:t>Discussion on equality and prevalent stereotypes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algn="just">
                        <a:lnSpc>
                          <a:spcPct val="115000"/>
                        </a:lnSpc>
                        <a:spcAft>
                          <a:spcPts val="0"/>
                        </a:spcAft>
                      </a:pPr>
                      <a:r>
                        <a:rPr lang="en-US" sz="900" dirty="0" smtClean="0">
                          <a:effectLst/>
                          <a:latin typeface="Sylfaen" panose="010A0502050306030303" pitchFamily="18" charset="0"/>
                          <a:ea typeface="Calibri" panose="020F0502020204030204" pitchFamily="34" charset="0"/>
                          <a:cs typeface="Arial" panose="020B0604020202020204" pitchFamily="34" charset="0"/>
                        </a:rPr>
                        <a:t>III Class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a:txBody>
                    <a:bodyPr/>
                    <a:lstStyle/>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Arial" panose="020B0604020202020204" pitchFamily="34" charset="0"/>
                        </a:rPr>
                        <a:t>Subject target concept: Equality (stereotypes), lesson: We - Girls and Boys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462717">
                <a:tc>
                  <a:txBody>
                    <a:bodyPr/>
                    <a:lstStyle/>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Arial" panose="020B0604020202020204" pitchFamily="34" charset="0"/>
                        </a:rPr>
                        <a:t>Raising awareness about stereotypes prevalent in society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algn="just">
                        <a:lnSpc>
                          <a:spcPct val="115000"/>
                        </a:lnSpc>
                        <a:spcAft>
                          <a:spcPts val="0"/>
                        </a:spcAft>
                      </a:pPr>
                      <a:r>
                        <a:rPr lang="en-US" sz="900" dirty="0">
                          <a:effectLst/>
                          <a:latin typeface="Sylfaen" panose="010A0502050306030303" pitchFamily="18" charset="0"/>
                          <a:ea typeface="Calibri" panose="020F0502020204030204" pitchFamily="34" charset="0"/>
                          <a:cs typeface="Arial" panose="020B0604020202020204" pitchFamily="34" charset="0"/>
                        </a:rPr>
                        <a:t>IV </a:t>
                      </a:r>
                      <a:r>
                        <a:rPr lang="en-US" sz="900" dirty="0" smtClean="0">
                          <a:effectLst/>
                          <a:latin typeface="Sylfaen" panose="010A0502050306030303" pitchFamily="18" charset="0"/>
                          <a:ea typeface="Calibri" panose="020F0502020204030204" pitchFamily="34" charset="0"/>
                          <a:cs typeface="Arial" panose="020B0604020202020204" pitchFamily="34" charset="0"/>
                        </a:rPr>
                        <a:t>Class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0"/>
                        </a:spcAft>
                      </a:pPr>
                      <a:r>
                        <a:rPr lang="ka-GE" sz="900" b="1" dirty="0">
                          <a:solidFill>
                            <a:srgbClr val="FF0000"/>
                          </a:solidFill>
                          <a:effectLst/>
                          <a:latin typeface="Sylfaen" panose="010A0502050306030303" pitchFamily="18" charset="0"/>
                          <a:ea typeface="Calibri" panose="020F0502020204030204" pitchFamily="34" charset="0"/>
                          <a:cs typeface="Courier New" panose="02070309020205020404" pitchFamily="49" charset="0"/>
                        </a:rPr>
                        <a:t>X</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472035">
                <a:tc>
                  <a:txBody>
                    <a:bodyPr/>
                    <a:lstStyle/>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Arial" panose="020B0604020202020204" pitchFamily="34" charset="0"/>
                        </a:rPr>
                        <a:t>The influence of stereotypes in society on the choice of professions and occupations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algn="just">
                        <a:lnSpc>
                          <a:spcPct val="115000"/>
                        </a:lnSpc>
                        <a:spcAft>
                          <a:spcPts val="0"/>
                        </a:spcAft>
                      </a:pPr>
                      <a:r>
                        <a:rPr lang="en-US" sz="900" dirty="0">
                          <a:effectLst/>
                          <a:latin typeface="Sylfaen" panose="010A0502050306030303" pitchFamily="18" charset="0"/>
                          <a:ea typeface="Calibri" panose="020F0502020204030204" pitchFamily="34" charset="0"/>
                          <a:cs typeface="Arial" panose="020B0604020202020204" pitchFamily="34" charset="0"/>
                        </a:rPr>
                        <a:t>V </a:t>
                      </a:r>
                      <a:r>
                        <a:rPr lang="en-US" sz="900" dirty="0" smtClean="0">
                          <a:effectLst/>
                          <a:latin typeface="Sylfaen" panose="010A0502050306030303" pitchFamily="18" charset="0"/>
                          <a:ea typeface="Calibri" panose="020F0502020204030204" pitchFamily="34" charset="0"/>
                          <a:cs typeface="Arial" panose="020B0604020202020204" pitchFamily="34" charset="0"/>
                        </a:rPr>
                        <a:t>Class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0"/>
                        </a:spcAft>
                      </a:pPr>
                      <a:r>
                        <a:rPr lang="ka-GE" sz="900" b="1">
                          <a:solidFill>
                            <a:srgbClr val="FF0000"/>
                          </a:solidFill>
                          <a:effectLst/>
                          <a:latin typeface="Sylfaen" panose="010A0502050306030303" pitchFamily="18" charset="0"/>
                          <a:ea typeface="Calibri" panose="020F0502020204030204" pitchFamily="34" charset="0"/>
                          <a:cs typeface="Courier New" panose="02070309020205020404" pitchFamily="49" charset="0"/>
                        </a:rPr>
                        <a:t>X</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314690">
                <a:tc>
                  <a:txBody>
                    <a:bodyPr/>
                    <a:lstStyle/>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Arial" panose="020B0604020202020204" pitchFamily="34" charset="0"/>
                        </a:rPr>
                        <a:t>Understanding existing stereotypes in society. Recognizing the role of women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algn="just">
                        <a:lnSpc>
                          <a:spcPct val="115000"/>
                        </a:lnSpc>
                        <a:spcAft>
                          <a:spcPts val="0"/>
                        </a:spcAft>
                      </a:pPr>
                      <a:r>
                        <a:rPr lang="en-US" sz="900" dirty="0">
                          <a:effectLst/>
                          <a:latin typeface="Sylfaen" panose="010A0502050306030303" pitchFamily="18" charset="0"/>
                          <a:ea typeface="Calibri" panose="020F0502020204030204" pitchFamily="34" charset="0"/>
                          <a:cs typeface="Arial" panose="020B0604020202020204" pitchFamily="34" charset="0"/>
                        </a:rPr>
                        <a:t>VI </a:t>
                      </a:r>
                      <a:r>
                        <a:rPr lang="en-US" sz="900" dirty="0" smtClean="0">
                          <a:effectLst/>
                          <a:latin typeface="Sylfaen" panose="010A0502050306030303" pitchFamily="18" charset="0"/>
                          <a:ea typeface="Calibri" panose="020F0502020204030204" pitchFamily="34" charset="0"/>
                          <a:cs typeface="Arial" panose="020B0604020202020204" pitchFamily="34" charset="0"/>
                        </a:rPr>
                        <a:t>Class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0"/>
                        </a:spcAft>
                      </a:pPr>
                      <a:r>
                        <a:rPr lang="ka-GE" sz="900" b="1" dirty="0">
                          <a:solidFill>
                            <a:srgbClr val="FF0000"/>
                          </a:solidFill>
                          <a:effectLst/>
                          <a:latin typeface="Sylfaen" panose="010A0502050306030303" pitchFamily="18" charset="0"/>
                          <a:ea typeface="Calibri" panose="020F0502020204030204" pitchFamily="34" charset="0"/>
                          <a:cs typeface="Courier New" panose="02070309020205020404" pitchFamily="49" charset="0"/>
                        </a:rPr>
                        <a:t>X</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Rectangle 9"/>
          <p:cNvSpPr/>
          <p:nvPr/>
        </p:nvSpPr>
        <p:spPr>
          <a:xfrm>
            <a:off x="1033998" y="1456294"/>
            <a:ext cx="1377300" cy="369332"/>
          </a:xfrm>
          <a:prstGeom prst="rect">
            <a:avLst/>
          </a:prstGeom>
        </p:spPr>
        <p:txBody>
          <a:bodyPr wrap="none">
            <a:spAutoFit/>
          </a:bodyPr>
          <a:lstStyle/>
          <a:p>
            <a:r>
              <a:rPr lang="en-US" b="1" dirty="0" smtClean="0">
                <a:solidFill>
                  <a:schemeClr val="accent2"/>
                </a:solidFill>
                <a:latin typeface="Inter"/>
              </a:rPr>
              <a:t>Finding</a:t>
            </a:r>
            <a:r>
              <a:rPr lang="ka-GE" b="1" dirty="0" smtClean="0">
                <a:solidFill>
                  <a:schemeClr val="accent2"/>
                </a:solidFill>
                <a:latin typeface="Inter"/>
              </a:rPr>
              <a:t> N2</a:t>
            </a:r>
            <a:endParaRPr lang="en-US" b="1" dirty="0">
              <a:solidFill>
                <a:schemeClr val="accent2"/>
              </a:solidFill>
            </a:endParaRPr>
          </a:p>
        </p:txBody>
      </p:sp>
    </p:spTree>
    <p:extLst>
      <p:ext uri="{BB962C8B-B14F-4D97-AF65-F5344CB8AC3E}">
        <p14:creationId xmlns:p14="http://schemas.microsoft.com/office/powerpoint/2010/main" val="3798957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1253</Words>
  <Application>Microsoft Office PowerPoint</Application>
  <PresentationFormat>Widescreen</PresentationFormat>
  <Paragraphs>99</Paragraphs>
  <Slides>14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BPG Sans Caps</vt:lpstr>
      <vt:lpstr>Calibri</vt:lpstr>
      <vt:lpstr>Calibri Light</vt:lpstr>
      <vt:lpstr>Courier New</vt:lpstr>
      <vt:lpstr>Inter</vt:lpstr>
      <vt:lpstr>Sylfaen</vt:lpstr>
      <vt:lpstr>Wingdings</vt:lpstr>
      <vt:lpstr>Office Theme</vt:lpstr>
      <vt:lpstr>PowerPoint Presentation</vt:lpstr>
      <vt:lpstr>PowerPoint Presentation</vt:lpstr>
      <vt:lpstr>Audit Subject and Scope</vt:lpstr>
      <vt:lpstr>Audit Objectives and key questions</vt:lpstr>
      <vt:lpstr>PowerPoint Presentation</vt:lpstr>
      <vt:lpstr>Gender Mainstreaming in the General Education Strategy </vt:lpstr>
      <vt:lpstr>Gender Mainstreaming in the General Education Strategy</vt:lpstr>
      <vt:lpstr>Gender Mainstreaming in the General Education Strategy</vt:lpstr>
      <vt:lpstr>Integration of Gender Equality into the National Curriculum and Textbooks </vt:lpstr>
      <vt:lpstr>Integration of Gender Equality into the National Curriculum and Textbooks</vt:lpstr>
      <vt:lpstr>Integration of Gender Equality into the National Curriculum and Textbooks</vt:lpstr>
      <vt:lpstr>Professional Development of Teachers for Implementing Gender-Responsive Pedagogy </vt:lpstr>
      <vt:lpstr>Professional Development of Teachers for Implementing Gender-Responsive Pedagogy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Nino Mchedlishvili</dc:creator>
  <cp:lastModifiedBy>Mahin FitzPatrick (OCAG)</cp:lastModifiedBy>
  <cp:revision>63</cp:revision>
  <dcterms:created xsi:type="dcterms:W3CDTF">2019-03-18T12:35:23Z</dcterms:created>
  <dcterms:modified xsi:type="dcterms:W3CDTF">2025-04-25T14:40:26Z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ManualFileClassification">
    <vt:lpwstr>{5A056E84-773A-46A5-9D1A-C20337A3A289}</vt:lpwstr>
  </property>
  <property fmtid="{D5CDD505-2E9C-101B-9397-08002B2CF9AE}" pid="3" name="DLPManualFileClassificationLastModifiedBy">
    <vt:lpwstr>SAO\gkapanadze</vt:lpwstr>
  </property>
  <property fmtid="{D5CDD505-2E9C-101B-9397-08002B2CF9AE}" pid="4" name="DLPManualFileClassificationLastModificationDate">
    <vt:lpwstr>1741865187</vt:lpwstr>
  </property>
  <property fmtid="{D5CDD505-2E9C-101B-9397-08002B2CF9AE}" pid="5" name="DLPManualFileClassificationVersion">
    <vt:lpwstr>11.10.200.16</vt:lpwstr>
  </property>
</Properties>
</file>