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5" r:id="rId3"/>
    <p:sldId id="293" r:id="rId4"/>
    <p:sldId id="296" r:id="rId5"/>
    <p:sldId id="297" r:id="rId6"/>
    <p:sldId id="299" r:id="rId7"/>
    <p:sldId id="300" r:id="rId8"/>
    <p:sldId id="301" r:id="rId9"/>
    <p:sldId id="294" r:id="rId10"/>
    <p:sldId id="307" r:id="rId11"/>
    <p:sldId id="303" r:id="rId12"/>
    <p:sldId id="302" r:id="rId13"/>
    <p:sldId id="304" r:id="rId14"/>
    <p:sldId id="310" r:id="rId15"/>
    <p:sldId id="308" r:id="rId16"/>
    <p:sldId id="30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E5DA6-633E-4BF8-C22E-FAFAEE22B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37ED79-A791-35FF-2C63-8D798495E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0EFC3-2228-33A4-3D44-127009391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E1A99-85D2-4C34-9A77-EEBDF6AD8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4199F-2F6F-0BCB-8C33-1003C00D2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534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A138F-138D-AB55-B81E-BB4E4DB3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467BE-1EBA-914A-7C84-3CC22A888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B7487-14FE-FF33-47FF-E61F434E0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D17C6-E467-9360-471D-0308365C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AE701-AA61-DBB9-53BB-33B50D05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01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01A17B-615D-46EA-8EBB-9F5E17A8C8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E51CF-66B5-DEAE-5169-FBECE587E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2D190-0F22-4A42-993D-41E7493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D06AA-0814-5DA1-41E1-994BBB945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2ED2C-A2A0-8ED0-F9D0-BA1C1EC90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3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A7DAC-8706-473A-982A-0BF4DA99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9F56-26DB-5F15-7508-C7F450AF5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9743B-1208-62A3-AD7E-FED63F76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883F1-6741-4C31-F440-01EF710C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548F8-C2AD-0A9C-745E-00A56EB5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35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F4A6-CDDA-1CAA-39D0-0920D2EC0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17E03-EF75-DF66-6C52-DDC3FF1E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9B24A-1F3A-167D-AD54-7B139883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56F5C-8ECE-E5A8-B18D-C1C34E06E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ECF4F-71DB-1A71-340D-67A85A31B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82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80A8C-2E90-C627-DD9D-BC5EACBE5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57189-BD45-015A-FE84-1E06294E7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A38E13-A460-9921-6A9A-E5833174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88A1E-DF9F-D6F5-ABBA-E0666E95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601B8-1362-5934-3097-ED563893D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EC53F-EA7E-9384-2A43-AE3F5EE69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98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678BE-DEE6-FC93-E273-5C82FA249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9A7D0-DFD7-B5B6-C2C2-AD2B2C11F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2EAED-6EB0-768C-3E17-B06CD4837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9022B-B006-65C9-9EAE-3F8C14515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D7838-F4C2-2CB0-8005-94497F509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D67138-0B17-0F1F-2FEC-7E9F7BCA6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882BD-41E6-B3E8-4D1E-01E50581F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597860-86F8-5C7B-F717-F662115B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28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1AA4F-D646-AF60-9C08-7B16053C6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D89A37-7CE7-EF17-792A-420A6DBAE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F911C-9004-FDAC-B769-113F44455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1AD0D-89F6-0F69-2BB7-A7FDB7B54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65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73F8AC-B5DA-CFF0-5E97-FB483B9D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82DA39-05FC-AD47-1A5D-5F882244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C4387-0593-7E2D-E7C4-C22A77F96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BE735-B13C-4723-DFA3-65E52C803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ADDD0-B399-A9C5-1CA0-C3CA89A00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E068EC-2313-2DE9-01B3-F2D733B95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364D6-98BB-D338-43A5-97CE4797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F747B-9029-1B30-91B4-B8B872DF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45A09-996E-CE48-6450-4B267B44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86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5D30-3390-FE17-D46A-5625D602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9F73B-0B0E-C616-70FD-66A9AD368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F576D-73F6-3187-5B65-B4624307A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F8C1B-45FD-AE44-07A1-B84FB74EA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0945B-84CD-C4B7-2DF0-0A2C9EDB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9598C-6D2B-96D8-3C34-40D3CBEE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2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FA96E0-3DAB-D05A-14CB-4FC60BB4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2536B-DBE6-1D9F-F51B-1A92E9038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E8EAF-CCE0-B5C1-14AD-A4D509463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31F5C-574E-45E3-862E-F41ABEE1E840}" type="datetimeFigureOut">
              <a:rPr lang="en-GB" smtClean="0"/>
              <a:t>25/04/2025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AAFFE-4506-6794-FF55-EBB89663B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43E4F-5440-2EDA-E77C-26545DCB9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F408C6-F95F-461C-8F82-75F5BF4B5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49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2635-456A-1D8F-ADEC-ADBA1CD95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2" y="1"/>
            <a:ext cx="10515600" cy="20066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PROVISION OF SAFE DRINKING WATER</a:t>
            </a:r>
            <a:br>
              <a:rPr lang="en-US" sz="3200" dirty="0"/>
            </a:br>
            <a:r>
              <a:rPr lang="en-US" sz="3200" dirty="0"/>
              <a:t>AN INTERVENTION TO ERADICATE GUINEA WORM DISEASE.</a:t>
            </a:r>
            <a:br>
              <a:rPr lang="en-US" sz="3200" dirty="0"/>
            </a:b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48B1F-6C00-C932-A0C2-6E65302A6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dirty="0"/>
              <a:t>PRESENTATION BY</a:t>
            </a:r>
          </a:p>
          <a:p>
            <a:pPr marL="0" indent="0" algn="ctr">
              <a:buNone/>
            </a:pPr>
            <a:r>
              <a:rPr lang="en-US" dirty="0"/>
              <a:t>LAWRENCE AYAGIBA- </a:t>
            </a:r>
          </a:p>
          <a:p>
            <a:pPr marL="0" indent="0" algn="ctr">
              <a:buNone/>
            </a:pPr>
            <a:r>
              <a:rPr lang="en-US" dirty="0"/>
              <a:t>DEPUTY AUDITOR GENERAL</a:t>
            </a:r>
          </a:p>
          <a:p>
            <a:pPr marL="0" indent="0" algn="ctr">
              <a:buNone/>
            </a:pPr>
            <a:r>
              <a:rPr lang="en-US" dirty="0"/>
              <a:t>(PERFORMANCE AND SPECIAL AUDITS)</a:t>
            </a:r>
          </a:p>
          <a:p>
            <a:pPr marL="0" indent="0" algn="ctr">
              <a:buNone/>
            </a:pPr>
            <a:r>
              <a:rPr lang="en-US" dirty="0"/>
              <a:t>SAI GHANA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254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EF93-A601-2A40-4628-18034A4D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Some NGOs in water and sanitation delivery do not conform to the standard guideline set under the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0BC23-3EE4-C041-189F-88FFC1598B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SUBMERGED PIPE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GALVANISED</a:t>
            </a:r>
            <a:r>
              <a:rPr lang="en-US" sz="2400" dirty="0"/>
              <a:t> PIPES INSTEAD PVC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CONCRETE ENVIRONS TO GUARD AGAINST SEEPAGE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068D29-382C-073C-3B4A-596E451B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15165"/>
            <a:ext cx="5181599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748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E94C-42CA-AE90-0D11-48A2759F6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Despite the provision of boreholes in some communities, increasing cases of guinea worm infestation are still recorded</a:t>
            </a:r>
            <a:r>
              <a:rPr lang="en-GB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GB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D1C8A-51A4-2CF5-F676-4F3243BCE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FARMERS GOING TO FARM FAR AWAY FROM HOME.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STAYING DAYS ON THE FARMS WHERE THE ONLY SOURCE OF WATER IS THE RIVER.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209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04E7-28E7-47D1-DE7C-152306C17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Tradition, beliefs and attitudes hamper the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GB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GB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152A-58EA-E425-7844-186CDAAE6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BELIEVE THAT THE WATER HAS NO TASTE, </a:t>
            </a:r>
            <a:r>
              <a:rPr lang="en-US" dirty="0" err="1"/>
              <a:t>COLOUR</a:t>
            </a:r>
            <a:r>
              <a:rPr lang="en-US" dirty="0"/>
              <a:t> OR SMELL MAKE THEIR FOOD NOT TASTE NICE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259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2F00-6178-F293-0502-32F6FBE34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RECOMMENDATIONS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53940-CBFE-A225-9718-B9EDFB90E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PAY a 1/3 FOR DRY BOREHOLES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INCREASE EDUCATIONAL AWARENESS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 FLAT COST OF BOREHOLE REGARDLESS OF ANY TREATMENT PLANT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THE GOVERNMENT SHOULD ABSORB THE DIFFERENCE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ENSURING ALL BOREHOLE PROVIDERS KEEP TO A GIVEN STANDARD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578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D1E0-DFD6-5031-46AF-DC66D212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51" y="365126"/>
            <a:ext cx="11110451" cy="972062"/>
          </a:xfrm>
        </p:spPr>
        <p:txBody>
          <a:bodyPr>
            <a:noAutofit/>
          </a:bodyPr>
          <a:lstStyle/>
          <a:p>
            <a:pPr algn="l" fontAlgn="base"/>
            <a:r>
              <a:rPr lang="en-US" sz="2400" b="1" i="0" dirty="0">
                <a:solidFill>
                  <a:srgbClr val="333333"/>
                </a:solidFill>
                <a:effectLst/>
                <a:latin typeface="NPRSans"/>
              </a:rPr>
              <a:t>JIMMY CARTER TOOK ON THE AWFUL GUINEA WORM WHEN NO ONE ELSE WOULD — AND HE TRIUMPHED</a:t>
            </a:r>
            <a:br>
              <a:rPr lang="en-US" sz="2400" b="1" i="0" dirty="0">
                <a:solidFill>
                  <a:srgbClr val="333333"/>
                </a:solidFill>
                <a:effectLst/>
                <a:latin typeface="NPRSans"/>
              </a:rPr>
            </a:br>
            <a:r>
              <a:rPr lang="en-US" sz="2400" b="0" i="0" cap="all" dirty="0">
                <a:solidFill>
                  <a:srgbClr val="767676"/>
                </a:solidFill>
                <a:effectLst/>
                <a:latin typeface="NPRSans"/>
              </a:rPr>
              <a:t>February 23, 2023, 12:35 PM ET Jason Beaubien</a:t>
            </a:r>
          </a:p>
        </p:txBody>
      </p:sp>
      <p:pic>
        <p:nvPicPr>
          <p:cNvPr id="5" name="Content Placeholder 4" descr="A person standing in front of a crowd of people&#10;&#10;Description automatically generated">
            <a:extLst>
              <a:ext uri="{FF2B5EF4-FFF2-40B4-BE49-F238E27FC236}">
                <a16:creationId xmlns:a16="http://schemas.microsoft.com/office/drawing/2014/main" id="{9B147CB2-7F8C-A2A2-C98E-F3D99B382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12" y="1825625"/>
            <a:ext cx="6529975" cy="364089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36FF7D-6764-0A84-18C3-ACF867CDB5FC}"/>
              </a:ext>
            </a:extLst>
          </p:cNvPr>
          <p:cNvSpPr txBox="1"/>
          <p:nvPr/>
        </p:nvSpPr>
        <p:spPr>
          <a:xfrm>
            <a:off x="1500808" y="5890701"/>
            <a:ext cx="9193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"C:\Users\Lawrence Ayagiba\Desktop\jimmy-carter-took-on-the-awful-guinea-worm-when-no-one-else-would-and-he-triumph.htm"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401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C12C-CB78-FBBE-5814-11CA97B3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769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ERADICATION OF THE GUINEA WORM DISEASE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5231-7985-AF89-65D4-A14211F46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894" y="1172818"/>
            <a:ext cx="10515600" cy="557585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DISEASE WAS IRRADICATED TWO YEARS AFTER THE RECOMMENDATIONS OF THE AUDIT WERE IMPLEMENTED IN 2008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INCLUDING THE INTERVENTION OF THE WORLD BANK TO FUND THE SMALLTOWN WATER SYSTEMS.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President Carter in Ghana in 2007</a:t>
            </a:r>
          </a:p>
          <a:p>
            <a:pPr marL="0" indent="0">
              <a:buNone/>
            </a:pPr>
            <a:r>
              <a:rPr lang="en-GB" sz="2000" dirty="0"/>
              <a:t>In a community in the Northern Region </a:t>
            </a:r>
          </a:p>
          <a:p>
            <a:pPr marL="0" indent="0">
              <a:buNone/>
            </a:pPr>
            <a:r>
              <a:rPr lang="en-GB" sz="2000" dirty="0"/>
              <a:t>Were guinea worm disease was endemic </a:t>
            </a:r>
          </a:p>
        </p:txBody>
      </p:sp>
      <p:pic>
        <p:nvPicPr>
          <p:cNvPr id="5" name="Picture 4" descr="A group of people wearing robes&#10;&#10;Description automatically generated">
            <a:extLst>
              <a:ext uri="{FF2B5EF4-FFF2-40B4-BE49-F238E27FC236}">
                <a16:creationId xmlns:a16="http://schemas.microsoft.com/office/drawing/2014/main" id="{DB8A8DDC-CF10-345C-19C2-4FF7A515F3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79" y="2369574"/>
            <a:ext cx="5643321" cy="40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92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29D5F8B-8C8A-E1E6-25DF-9E7AA5800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74" y="2287031"/>
            <a:ext cx="5874725" cy="2466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910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6F335F-CCA0-3DE8-C364-03A2F138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97564"/>
            <a:ext cx="9665873" cy="538163"/>
          </a:xfrm>
        </p:spPr>
        <p:txBody>
          <a:bodyPr/>
          <a:lstStyle/>
          <a:p>
            <a:r>
              <a:rPr lang="en-US" dirty="0"/>
              <a:t>THE LAKE VOLTA AND THE SETTLEMENTS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5EC824-3E5A-CDE0-B5A6-3188A1D1F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72" y="935727"/>
            <a:ext cx="4313109" cy="5367130"/>
          </a:xfrm>
        </p:spPr>
      </p:pic>
      <p:pic>
        <p:nvPicPr>
          <p:cNvPr id="10" name="Picture 9" descr="A map of a lake&#10;&#10;Description automatically generated">
            <a:extLst>
              <a:ext uri="{FF2B5EF4-FFF2-40B4-BE49-F238E27FC236}">
                <a16:creationId xmlns:a16="http://schemas.microsoft.com/office/drawing/2014/main" id="{CD3DFFFE-F377-D425-BBB4-EB59B591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47" y="1134510"/>
            <a:ext cx="4472609" cy="550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5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C45D6-9990-57F6-C82C-AF0AF7556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419" y="335629"/>
            <a:ext cx="7184923" cy="94256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WHY THE AUDIT WAS CARRIED OUT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6AB0D-9935-9F16-1DCF-5AE0D10A9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87794"/>
            <a:ext cx="5181600" cy="42891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054D9-28B4-0D4D-8722-7B3DEEA2D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86348"/>
            <a:ext cx="5181600" cy="4938559"/>
          </a:xfrm>
        </p:spPr>
        <p:txBody>
          <a:bodyPr>
            <a:normAutofit fontScale="925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$500 Million spent as at the time of audit with little to show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Targeted coverage of 85% was 46.4% for the period of the program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Snake bites recorded in rural communities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children spend long hours fetching water without going to school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borehole per 300 people within a radius of 15 kilometers, usually a 20-minute walk was not met.</a:t>
            </a: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EDAD20-212F-3EBE-FC4D-7D7DEB06C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6348"/>
            <a:ext cx="5181600" cy="493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3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8CBA1-5C98-A10B-8289-83D348DD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8579515" cy="860323"/>
          </a:xfrm>
        </p:spPr>
        <p:txBody>
          <a:bodyPr/>
          <a:lstStyle/>
          <a:p>
            <a:r>
              <a:rPr lang="en-US" dirty="0"/>
              <a:t>FUNDING SOURCES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59D37-2799-8363-AC41-1EB87650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980" y="1700981"/>
            <a:ext cx="5079231" cy="4160069"/>
          </a:xfrm>
        </p:spPr>
        <p:txBody>
          <a:bodyPr>
            <a:normAutofit fontScale="92500" lnSpcReduction="10000"/>
          </a:bodyPr>
          <a:lstStyle/>
          <a:p>
            <a:pPr marR="91440" lvl="1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  <a:tabLst>
                <a:tab pos="9144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German Technical Service (GIZ);</a:t>
            </a:r>
            <a:endParaRPr lang="en-GB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91440" lvl="1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European Union (EU);</a:t>
            </a:r>
            <a:endParaRPr lang="en-GB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91440" lvl="1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United Nations International Children’s Emergency Fund (UNICEF);</a:t>
            </a:r>
            <a:endParaRPr lang="en-GB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marR="91440" lvl="1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KFW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and</a:t>
            </a:r>
            <a:endParaRPr lang="en-GB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  <a:tabLst>
                <a:tab pos="9144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District Assemblies and beneficiary communities.</a:t>
            </a:r>
          </a:p>
          <a:p>
            <a:pPr marL="914400" lvl="1" indent="-457200" algn="just">
              <a:lnSpc>
                <a:spcPct val="150000"/>
              </a:lnSpc>
              <a:buFont typeface="+mj-lt"/>
              <a:buAutoNum type="arabicPeriod"/>
              <a:tabLst>
                <a:tab pos="914400" algn="l"/>
              </a:tabLs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President Jimmy Carter Foundation</a:t>
            </a:r>
            <a:endParaRPr lang="en-GB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889B2-B0E4-D95F-3BF6-437B1D5A8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0981"/>
            <a:ext cx="5010406" cy="4168007"/>
          </a:xfrm>
        </p:spPr>
        <p:txBody>
          <a:bodyPr>
            <a:normAutofit fontScale="92500"/>
          </a:bodyPr>
          <a:lstStyle/>
          <a:p>
            <a:pPr marL="800100" marR="91440" lvl="1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Government of Ghana through the Highly Indebted Poor Country   (HIPC) initiatives;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marR="91440" lvl="1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Canadian International Development Agency (CIDA);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marR="91440" lvl="1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International Development Agency (IDA);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marR="91440" lvl="1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African Development Bank (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ADB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marR="91440" lvl="1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Danish International Development Agency (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DANIDA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en-GB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20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7F78-727E-776C-951C-27945D93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32247-78EE-4973-314D-8F8EEFE4A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marR="91440" lvl="0" indent="-34290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eriod"/>
              <a:tabLst>
                <a:tab pos="90043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Unavailability of ground water in some communities makes it difficult to provide boreholes while in other communities the available ground water is saline and not good for consumption;</a:t>
            </a:r>
            <a:endParaRPr lang="en-GB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1440" lvl="0" indent="-34290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eriod"/>
              <a:tabLst>
                <a:tab pos="90043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Community contribution of 5% to capital cost of water facilities has been difficult to achieve;</a:t>
            </a:r>
            <a:endParaRPr lang="en-GB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1440" indent="-342900" algn="just">
              <a:lnSpc>
                <a:spcPct val="170000"/>
              </a:lnSpc>
              <a:spcBef>
                <a:spcPts val="600"/>
              </a:spcBef>
              <a:buFont typeface="+mj-lt"/>
              <a:buAutoNum type="alphaUcPeriod"/>
              <a:tabLst>
                <a:tab pos="90043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Some NGOs in water and sanitation delivery do not conform to the standard guideline set under the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GB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1440" lvl="0" indent="-34290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eriod"/>
              <a:tabLst>
                <a:tab pos="90043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Despite provision of boreholes in some communities, increasing cases of guinea worm infestation are still recorded; and</a:t>
            </a:r>
            <a:endParaRPr lang="en-GB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1440" lvl="0" indent="-34290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UcPeriod"/>
              <a:tabLst>
                <a:tab pos="90043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Tradition, beliefs and attitudes hamper the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3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7B3B9-9F7A-1D77-52D9-DD8BCAD1E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91612"/>
            <a:ext cx="10703284" cy="1120877"/>
          </a:xfrm>
        </p:spPr>
        <p:txBody>
          <a:bodyPr>
            <a:no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   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unavailability of groundwater in some communities makes it difficult to provide boreholes while in other communities the available groundwater is saline and not good for consumption.</a:t>
            </a:r>
            <a:endParaRPr lang="en-GB" sz="28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B3B4AE6-1533-146C-80D6-2155C218B2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66848" y="1833717"/>
            <a:ext cx="4984955" cy="453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A1E8A-26A7-6BBB-25C4-D466169F0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148350"/>
            <a:ext cx="5138225" cy="42180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GEOTECHNICAL ROCK 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LOW WATER TABLE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67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37D37-541B-B698-D27B-47EDF4F6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 SPENT ON DRY BOREHOLES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BE68A-C3CB-8C9C-94E4-8384DDEA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Irrespective of the outcome of the drilling exercise, the consultants are paid an average of ¢8 million ($888 @9000/$) per borehole for the service.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Out of the 238 boreholes drilled in the Nkwanta District in 6 years, 48 were plugged as dry boreholes and (US$42,624)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as a result, the cost of providing boreholes in this area increased by ¢384 million.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8703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A52C-5F30-4F53-B05B-F6F75418C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06478"/>
            <a:ext cx="9100625" cy="106188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b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Community contribution of 5% to the capital cost of water facilities has been difficult to achieve</a:t>
            </a:r>
            <a:r>
              <a:rPr lang="en-GB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GB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5E7017-7CD5-A36E-2086-4C46736194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3481" y="1268361"/>
            <a:ext cx="5256215" cy="52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514C3-49C5-DB3E-282C-4AF4B17BD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13183"/>
            <a:ext cx="4685941" cy="4755805"/>
          </a:xfrm>
        </p:spPr>
        <p:txBody>
          <a:bodyPr/>
          <a:lstStyle/>
          <a:p>
            <a:r>
              <a:rPr lang="en-US" dirty="0"/>
              <a:t>COST OF AVERAGE BOREHOLE</a:t>
            </a:r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CB136A-DAE9-D6FD-4F57-25ACA96FA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389425"/>
              </p:ext>
            </p:extLst>
          </p:nvPr>
        </p:nvGraphicFramePr>
        <p:xfrm>
          <a:off x="839787" y="1435192"/>
          <a:ext cx="5256215" cy="5231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784">
                  <a:extLst>
                    <a:ext uri="{9D8B030D-6E8A-4147-A177-3AD203B41FA5}">
                      <a16:colId xmlns:a16="http://schemas.microsoft.com/office/drawing/2014/main" val="36295712"/>
                    </a:ext>
                  </a:extLst>
                </a:gridCol>
                <a:gridCol w="1655883">
                  <a:extLst>
                    <a:ext uri="{9D8B030D-6E8A-4147-A177-3AD203B41FA5}">
                      <a16:colId xmlns:a16="http://schemas.microsoft.com/office/drawing/2014/main" val="4109707933"/>
                    </a:ext>
                  </a:extLst>
                </a:gridCol>
                <a:gridCol w="1174591">
                  <a:extLst>
                    <a:ext uri="{9D8B030D-6E8A-4147-A177-3AD203B41FA5}">
                      <a16:colId xmlns:a16="http://schemas.microsoft.com/office/drawing/2014/main" val="313285533"/>
                    </a:ext>
                  </a:extLst>
                </a:gridCol>
                <a:gridCol w="1071561">
                  <a:extLst>
                    <a:ext uri="{9D8B030D-6E8A-4147-A177-3AD203B41FA5}">
                      <a16:colId xmlns:a16="http://schemas.microsoft.com/office/drawing/2014/main" val="3708765570"/>
                    </a:ext>
                  </a:extLst>
                </a:gridCol>
                <a:gridCol w="865396">
                  <a:extLst>
                    <a:ext uri="{9D8B030D-6E8A-4147-A177-3AD203B41FA5}">
                      <a16:colId xmlns:a16="http://schemas.microsoft.com/office/drawing/2014/main" val="4251544397"/>
                    </a:ext>
                  </a:extLst>
                </a:gridCol>
              </a:tblGrid>
              <a:tr h="1411475">
                <a:tc>
                  <a:txBody>
                    <a:bodyPr/>
                    <a:lstStyle/>
                    <a:p>
                      <a:pPr marL="91440" marR="91440"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Option of Water system available to community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Capital cost of facility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 contribution of community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2.5% contribution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03102238"/>
                  </a:ext>
                </a:extLst>
              </a:tr>
              <a:tr h="574310">
                <a:tc>
                  <a:txBody>
                    <a:bodyPr/>
                    <a:lstStyle/>
                    <a:p>
                      <a:pPr marL="91440" marR="91440"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Bore hole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¢70 million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¢3.5million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87930271"/>
                  </a:ext>
                </a:extLst>
              </a:tr>
              <a:tr h="846885">
                <a:tc>
                  <a:txBody>
                    <a:bodyPr/>
                    <a:lstStyle/>
                    <a:p>
                      <a:pPr marL="91440" marR="91440"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Hand Dug Well with hand pump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¢30 million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¢1.5million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1594881"/>
                  </a:ext>
                </a:extLst>
              </a:tr>
              <a:tr h="574310">
                <a:tc>
                  <a:txBody>
                    <a:bodyPr/>
                    <a:lstStyle/>
                    <a:p>
                      <a:pPr marL="91440" marR="91440"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Small Town Water System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¢2 billion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………..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¢50million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88975094"/>
                  </a:ext>
                </a:extLst>
              </a:tr>
              <a:tr h="1260258">
                <a:tc>
                  <a:txBody>
                    <a:bodyPr/>
                    <a:lstStyle/>
                    <a:p>
                      <a:pPr marL="91440" marR="91440"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Bore Hole fitted with Iron treatment plant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¢ 85million (US$9,444)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¢4.25million (US$472)</a:t>
                      </a:r>
                      <a:endParaRPr lang="en-GB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81910680"/>
                  </a:ext>
                </a:extLst>
              </a:tr>
              <a:tr h="564590">
                <a:tc>
                  <a:txBody>
                    <a:bodyPr/>
                    <a:lstStyle/>
                    <a:p>
                      <a:pPr marL="91440" marR="91440"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Spring Catchments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¢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¢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 marR="9144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52133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58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EF93-A601-2A40-4628-18034A4D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Some NGOs in water and sanitation delivery do not conform to the standard guideline set under the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programme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0BC23-3EE4-C041-189F-88FFC1598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7735" y="1619148"/>
            <a:ext cx="5181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GHANA MODIFIED INDIA MARK II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AFRIDEF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VEGNET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Content Placeholder 4" descr="A group of boys standing next to a water pump&#10;&#10;Description automatically generated">
            <a:extLst>
              <a:ext uri="{FF2B5EF4-FFF2-40B4-BE49-F238E27FC236}">
                <a16:creationId xmlns:a16="http://schemas.microsoft.com/office/drawing/2014/main" id="{7FF9CD26-DD70-E021-AC5F-2324C30F6E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8" y="1690688"/>
            <a:ext cx="4689987" cy="4351338"/>
          </a:xfrm>
        </p:spPr>
      </p:pic>
    </p:spTree>
    <p:extLst>
      <p:ext uri="{BB962C8B-B14F-4D97-AF65-F5344CB8AC3E}">
        <p14:creationId xmlns:p14="http://schemas.microsoft.com/office/powerpoint/2010/main" val="529066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768</Words>
  <Application>Microsoft Office PowerPoint</Application>
  <PresentationFormat>Widescreen</PresentationFormat>
  <Paragraphs>106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NPRSans</vt:lpstr>
      <vt:lpstr>Times New Roman</vt:lpstr>
      <vt:lpstr>Office Theme</vt:lpstr>
      <vt:lpstr>PROVISION OF SAFE DRINKING WATER AN INTERVENTION TO ERADICATE GUINEA WORM DISEASE. </vt:lpstr>
      <vt:lpstr>THE LAKE VOLTA AND THE SETTLEMENTS</vt:lpstr>
      <vt:lpstr>WHY THE AUDIT WAS CARRIED OUT</vt:lpstr>
      <vt:lpstr>FUNDING SOURCES</vt:lpstr>
      <vt:lpstr>FINDINGS</vt:lpstr>
      <vt:lpstr>  A.     The unavailability of groundwater in some communities makes it difficult to provide boreholes while in other communities the available groundwater is saline and not good for consumption.</vt:lpstr>
      <vt:lpstr>MONEY SPENT ON DRY BOREHOLES</vt:lpstr>
      <vt:lpstr>B. Community contribution of 5% to the capital cost of water facilities has been difficult to achieve </vt:lpstr>
      <vt:lpstr>C.  Some NGOs in water and sanitation delivery do not conform to the standard guideline set under the programme. </vt:lpstr>
      <vt:lpstr>C.  Some NGOs in water and sanitation delivery do not conform to the standard guideline set under the programme. </vt:lpstr>
      <vt:lpstr>D.  Despite the provision of boreholes in some communities, increasing cases of guinea worm infestation are still recorded  </vt:lpstr>
      <vt:lpstr>E. Tradition, beliefs and attitudes hamper the programme. </vt:lpstr>
      <vt:lpstr>OUR RECOMMENDATIONS</vt:lpstr>
      <vt:lpstr>JIMMY CARTER TOOK ON THE AWFUL GUINEA WORM WHEN NO ONE ELSE WOULD — AND HE TRIUMPHED February 23, 2023, 12:35 PM ET Jason Beaubien</vt:lpstr>
      <vt:lpstr>ERADICATION OF THE GUINEA WORM DISEASE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PROVISION OF SAFE DRINKING WATER AN INTERVENTION TO ERADICATE GUINEA WORM DISEASE. </dc:title>
  <dc:creator>Lawrence Ndaago Ayagiba</dc:creator>
  <cp:lastModifiedBy>Mahin FitzPatrick (OCAG)</cp:lastModifiedBy>
  <cp:revision>14</cp:revision>
  <dcterms:created xsi:type="dcterms:W3CDTF">2024-11-01T07:42:09Z</dcterms:created>
  <dcterms:modified xsi:type="dcterms:W3CDTF">2025-04-25T14:18:54Z</dcterms:modified>
</cp:coreProperties>
</file>