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2">
  <p:sldMasterIdLst>
    <p:sldMasterId id="2147483691" r:id="rId1"/>
    <p:sldMasterId id="2147483710" r:id="rId2"/>
    <p:sldMasterId id="2147483720" r:id="rId3"/>
    <p:sldMasterId id="2147483730" r:id="rId4"/>
    <p:sldMasterId id="2147483740" r:id="rId5"/>
    <p:sldMasterId id="2147483750" r:id="rId6"/>
    <p:sldMasterId id="2147483781" r:id="rId7"/>
    <p:sldMasterId id="2147483791" r:id="rId8"/>
    <p:sldMasterId id="2147483804" r:id="rId9"/>
    <p:sldMasterId id="2147483817" r:id="rId10"/>
  </p:sldMasterIdLst>
  <p:notesMasterIdLst>
    <p:notesMasterId r:id="rId20"/>
  </p:notesMasterIdLst>
  <p:sldIdLst>
    <p:sldId id="373" r:id="rId11"/>
    <p:sldId id="383" r:id="rId12"/>
    <p:sldId id="378" r:id="rId13"/>
    <p:sldId id="377" r:id="rId14"/>
    <p:sldId id="390" r:id="rId15"/>
    <p:sldId id="382" r:id="rId16"/>
    <p:sldId id="391" r:id="rId17"/>
    <p:sldId id="379" r:id="rId18"/>
    <p:sldId id="28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sper Libre Medium" panose="020B0604020202020204" charset="0"/>
      <p:regular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tter, Laura" initials="VL" lastIdx="4" clrIdx="1">
    <p:extLst>
      <p:ext uri="{19B8F6BF-5375-455C-9EA6-DF929625EA0E}">
        <p15:presenceInfo xmlns:p15="http://schemas.microsoft.com/office/powerpoint/2012/main" userId="Vetter, Laura" providerId="None"/>
      </p:ext>
    </p:extLst>
  </p:cmAuthor>
  <p:cmAuthor id="2" name="Niëns, Laurens" initials="NL" lastIdx="4" clrIdx="2">
    <p:extLst>
      <p:ext uri="{19B8F6BF-5375-455C-9EA6-DF929625EA0E}">
        <p15:presenceInfo xmlns:p15="http://schemas.microsoft.com/office/powerpoint/2012/main" userId="Niëns, Laurens" providerId="None"/>
      </p:ext>
    </p:extLst>
  </p:cmAuthor>
  <p:cmAuthor id="3" name="Alberts, Jaco" initials="AJ" lastIdx="1" clrIdx="3">
    <p:extLst>
      <p:ext uri="{19B8F6BF-5375-455C-9EA6-DF929625EA0E}">
        <p15:presenceInfo xmlns:p15="http://schemas.microsoft.com/office/powerpoint/2012/main" userId="Alberts, Ja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39" autoAdjust="0"/>
    <p:restoredTop sz="93979" autoAdjust="0"/>
  </p:normalViewPr>
  <p:slideViewPr>
    <p:cSldViewPr snapToGrid="0" snapToObjects="1">
      <p:cViewPr varScale="1">
        <p:scale>
          <a:sx n="151" d="100"/>
          <a:sy n="151" d="100"/>
        </p:scale>
        <p:origin x="150" y="150"/>
      </p:cViewPr>
      <p:guideLst/>
    </p:cSldViewPr>
  </p:slideViewPr>
  <p:outlineViewPr>
    <p:cViewPr>
      <p:scale>
        <a:sx n="33" d="100"/>
        <a:sy n="33" d="100"/>
      </p:scale>
      <p:origin x="0" y="-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3576E-17D4-E747-AFB3-2866335DD654}" type="datetimeFigureOut">
              <a:rPr lang="nl-NL" smtClean="0"/>
              <a:t>25-4-2025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46374-8483-E149-B429-78EA4DC564B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3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485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Policymaking</a:t>
            </a:r>
            <a:r>
              <a:rPr lang="nl-NL" baseline="0" dirty="0" smtClean="0"/>
              <a:t> is different in </a:t>
            </a:r>
            <a:r>
              <a:rPr lang="nl-NL" baseline="0" dirty="0" err="1" smtClean="0"/>
              <a:t>times</a:t>
            </a:r>
            <a:r>
              <a:rPr lang="nl-NL" baseline="0" dirty="0" smtClean="0"/>
              <a:t> </a:t>
            </a:r>
            <a:r>
              <a:rPr lang="nl-NL" baseline="0" smtClean="0"/>
              <a:t>of crisis!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72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Policymaking</a:t>
            </a:r>
            <a:r>
              <a:rPr lang="nl-NL" baseline="0" dirty="0" smtClean="0"/>
              <a:t> is different in </a:t>
            </a:r>
            <a:r>
              <a:rPr lang="nl-NL" baseline="0" dirty="0" err="1" smtClean="0"/>
              <a:t>times</a:t>
            </a:r>
            <a:r>
              <a:rPr lang="nl-NL" baseline="0" dirty="0" smtClean="0"/>
              <a:t> </a:t>
            </a:r>
            <a:r>
              <a:rPr lang="nl-NL" baseline="0" smtClean="0"/>
              <a:t>of crisis!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88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Policymaking</a:t>
            </a:r>
            <a:r>
              <a:rPr lang="nl-NL" baseline="0" dirty="0" smtClean="0"/>
              <a:t> is different in </a:t>
            </a:r>
            <a:r>
              <a:rPr lang="nl-NL" baseline="0" dirty="0" err="1" smtClean="0"/>
              <a:t>times</a:t>
            </a:r>
            <a:r>
              <a:rPr lang="nl-NL" baseline="0" dirty="0" smtClean="0"/>
              <a:t> </a:t>
            </a:r>
            <a:r>
              <a:rPr lang="nl-NL" baseline="0" smtClean="0"/>
              <a:t>of crisis!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46374-8483-E149-B429-78EA4DC564B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88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D36C-02B8-4326-8F82-FED83BF09C21}" type="datetime3">
              <a:rPr lang="en-GB" smtClean="0"/>
              <a:t>25 April,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Meeting JNT-SAI's and ECA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A822EB6-4667-7940-9A26-09757CD0ED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239889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CD49-51A8-46DD-A3B3-362ADA902EED}" type="datetime3">
              <a:rPr lang="en-GB" smtClean="0"/>
              <a:t>25 April, 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142C75-3E4D-B049-8976-1B651D2DA7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1235B0-746B-9D45-BEBB-936E41B676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52000" y="972000"/>
            <a:ext cx="3960000" cy="3600000"/>
          </a:xfrm>
        </p:spPr>
        <p:txBody>
          <a:bodyPr lIns="360000" tIns="180000" rIns="36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noProof="0" dirty="0"/>
              <a:t>Klik op het pictogram om een tabel of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37751499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tx1"/>
                </a:solidFill>
              </a:defRPr>
            </a:lvl1pPr>
          </a:lstStyle>
          <a:p>
            <a:fld id="{737E1181-8903-46D5-A8F8-3B0DE1C41E50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6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9F96-3379-4423-9425-FF0CB4DD58F2}" type="datetime3">
              <a:rPr lang="en-GB" smtClean="0"/>
              <a:t>25 April,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711C75-147A-244C-B9E2-4B00D4F639B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247666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62E0A8D-E85C-124C-B282-05A2C0340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200" y="3902400"/>
            <a:ext cx="165100" cy="165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2691ADF-7FA0-9347-8002-4EA513625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600" y="3603600"/>
            <a:ext cx="165100" cy="165100"/>
          </a:xfrm>
          <a:prstGeom prst="rect">
            <a:avLst/>
          </a:prstGeom>
        </p:spPr>
      </p:pic>
      <p:pic>
        <p:nvPicPr>
          <p:cNvPr id="11" name="Afbeelding 10" descr="Afbeelding met tekst, bijl, uitrusting&#10;&#10;Automatisch gegenereerde beschrijving">
            <a:extLst>
              <a:ext uri="{FF2B5EF4-FFF2-40B4-BE49-F238E27FC236}">
                <a16:creationId xmlns:a16="http://schemas.microsoft.com/office/drawing/2014/main" id="{F2B2CE6F-627B-0043-9D7D-8FC75C2605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7600" y="3297600"/>
            <a:ext cx="165100" cy="165100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647E2395-89EE-6041-B62C-2C47D3A2CF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2000" y="2160000"/>
            <a:ext cx="1536700" cy="6223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F4005C3-176E-0D45-854E-B6AA47F3C7E4}"/>
              </a:ext>
            </a:extLst>
          </p:cNvPr>
          <p:cNvSpPr txBox="1"/>
          <p:nvPr userDrawn="1"/>
        </p:nvSpPr>
        <p:spPr>
          <a:xfrm>
            <a:off x="432000" y="4680000"/>
            <a:ext cx="360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100" noProof="1">
                <a:solidFill>
                  <a:schemeClr val="bg1"/>
                </a:solidFill>
              </a:rPr>
              <a:t>Postbus 20015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2500 EA Den Haag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www.rekenkamer.nl</a:t>
            </a:r>
          </a:p>
          <a:p>
            <a:endParaRPr lang="nl-NL" sz="1100" dirty="0" err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19162DC-4A29-6A43-AD82-99EE6F257859}"/>
              </a:ext>
            </a:extLst>
          </p:cNvPr>
          <p:cNvSpPr txBox="1"/>
          <p:nvPr userDrawn="1"/>
        </p:nvSpPr>
        <p:spPr>
          <a:xfrm>
            <a:off x="720000" y="3312000"/>
            <a:ext cx="1836000" cy="93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@ rekenkamer</a:t>
            </a:r>
          </a:p>
          <a:p>
            <a:pPr algn="l">
              <a:lnSpc>
                <a:spcPts val="1220"/>
              </a:lnSpc>
            </a:pPr>
            <a:endParaRPr lang="nl-NL" sz="1100" noProof="1">
              <a:solidFill>
                <a:schemeClr val="bg1"/>
              </a:solidFill>
            </a:endParaRPr>
          </a:p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algemene-rekenkamer</a:t>
            </a:r>
          </a:p>
          <a:p>
            <a:pPr algn="l">
              <a:lnSpc>
                <a:spcPts val="1220"/>
              </a:lnSpc>
            </a:pPr>
            <a:endParaRPr lang="nl-NL" sz="1100" noProof="1">
              <a:solidFill>
                <a:schemeClr val="bg1"/>
              </a:solidFill>
            </a:endParaRPr>
          </a:p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rekenkamer</a:t>
            </a:r>
          </a:p>
        </p:txBody>
      </p:sp>
    </p:spTree>
    <p:extLst>
      <p:ext uri="{BB962C8B-B14F-4D97-AF65-F5344CB8AC3E}">
        <p14:creationId xmlns:p14="http://schemas.microsoft.com/office/powerpoint/2010/main" val="29746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8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tx1"/>
                </a:solidFill>
              </a:defRPr>
            </a:lvl1pPr>
          </a:lstStyle>
          <a:p>
            <a:fld id="{EA4BC37A-E4A1-45C4-A7A1-C0562428DB3A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41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5FDBBA8C-75B9-41CE-B525-B2DDC0545532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4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en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76EDABC-914E-F540-99F2-E5861B99E6A7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84C99EE1-9D94-494F-B2F1-133C1366F34C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2CAA49-8627-FF46-9770-54221A01DA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B5015D7-1FE8-3C42-AB73-3585CF936D5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81200" y="0"/>
            <a:ext cx="7734299" cy="182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866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01F13377-2CBC-46DB-A4AB-6310C9473A01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22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wee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2351A7-F2F7-B746-8D56-15BD40728B1D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086D931-2A35-9F4B-914D-F36954BA7E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F46A55-F280-CA49-809B-3DFE997D21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" y="-1"/>
            <a:ext cx="4287600" cy="514349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C6723119-4912-4158-B423-AEC17D4779FA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09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5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128-AEA3-4E6C-B97B-93CD7B8125D0}" type="datetime3">
              <a:rPr lang="en-GB" smtClean="0"/>
              <a:t>25 April,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E9558B-8F3A-7D43-85CA-3ECEE967312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316667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4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7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25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48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FB49DC82-6B3C-45D6-A171-FC4D597AAD32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38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en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76EDABC-914E-F540-99F2-E5861B99E6A7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4FDC8090-3C68-4850-8150-3B5E26ED2751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2CAA49-8627-FF46-9770-54221A01DA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B5015D7-1FE8-3C42-AB73-3585CF936D5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81200" y="0"/>
            <a:ext cx="7734299" cy="182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2565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66077FDB-4F06-4898-A816-9520F587EC4B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20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wee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2351A7-F2F7-B746-8D56-15BD40728B1D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hier de afbeelding in om afbeelding toe te voegen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086D931-2A35-9F4B-914D-F36954BA7E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191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F46A55-F280-CA49-809B-3DFE997D21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" y="-1"/>
            <a:ext cx="4287600" cy="514349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5E1F8AA6-5F69-40DA-876B-11334B1F6B78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41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8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260000"/>
            <a:ext cx="8280000" cy="3312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6960-2E57-4849-B54C-05D150F56F7D}" type="datetime3">
              <a:rPr lang="en-GB" smtClean="0"/>
              <a:t>25 April,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A822EB6-4667-7940-9A26-09757CD0ED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A1DE55-3FC8-A543-BD5D-2AD1906B81B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2000" y="972000"/>
            <a:ext cx="828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hier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37038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24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38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96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4F323B4F-FE67-46BF-8B50-EAA2B30A35A4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4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99A77226-F898-40F6-8448-F437181096FB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46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94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16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2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68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2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C35B-1086-4EB9-B934-F192C4419352}" type="datetime3">
              <a:rPr lang="en-GB" smtClean="0"/>
              <a:t>25 April, 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CB30476-6929-D440-AA0D-EEE24C404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000" y="1260000"/>
            <a:ext cx="3960000" cy="3312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142C75-3E4D-B049-8976-1B651D2DA7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783FC88-206E-5241-BAEA-1659704D201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5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13379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DAD57297-710B-4C52-A07F-4A3F369BFB2A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22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4E7C5FD1-4E3B-4FF4-9CA5-9B14B159BC4E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80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15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66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00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4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03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01261A39-D27F-4C9C-B479-71C1943B015F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87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FB5C79-1EDF-C54D-9301-102107330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8000" y="3826800"/>
            <a:ext cx="1917700" cy="774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6286D64B-2D21-45CF-AC18-701030787D5F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97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6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0D4E-9268-4238-B6F7-4DF91527D017}" type="datetime3">
              <a:rPr lang="en-GB" smtClean="0"/>
              <a:t>25 April,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E9558B-8F3A-7D43-85CA-3ECEE967312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59F779-6153-BE45-A765-CED4277CEA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2002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02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13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Dr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758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25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Vij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33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2150D55-387D-ED44-BA9D-5E70E3BF5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00" y="0"/>
            <a:ext cx="7734300" cy="1828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tx1"/>
                </a:solidFill>
              </a:defRPr>
            </a:lvl1pPr>
          </a:lstStyle>
          <a:p>
            <a:fld id="{E2109A35-D5D2-4315-B507-5235E2F45963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to edit Master subtitle style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38E01A-CE78-0948-93DB-3497983FD1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8000" y="3826800"/>
            <a:ext cx="20955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83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ne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76EDABC-914E-F540-99F2-E5861B99E6A7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6FF2B991-918A-4A80-926B-35E36100AB49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2CAA49-8627-FF46-9770-54221A01DA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2098800" cy="774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B5015D7-1FE8-3C42-AB73-3585CF936D5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81200" y="0"/>
            <a:ext cx="7734299" cy="182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521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Tw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D8204A-0DA5-0F42-9CEA-BC6D1E14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799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tx1"/>
                </a:solidFill>
              </a:defRPr>
            </a:lvl1pPr>
          </a:lstStyle>
          <a:p>
            <a:fld id="{A5E0B8D8-F2A6-4C11-B7AE-51DF46FE6D7F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to edit Master subtitle style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2C12B4-E434-4F44-BA88-D9B3004DF8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8000" y="3826800"/>
            <a:ext cx="20955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40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2351A7-F2F7-B746-8D56-15BD40728B1D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6120000" tIns="2160000" rIns="720000" anchor="t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F46A55-F280-CA49-809B-3DFE997D21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" y="-1"/>
            <a:ext cx="4287600" cy="51434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00" y="4428000"/>
            <a:ext cx="2880000" cy="216000"/>
          </a:xfr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fld id="{CEA8802A-4048-477B-8505-490B0AB0D44A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160000"/>
            <a:ext cx="5760000" cy="1152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3420000"/>
            <a:ext cx="5760000" cy="576000"/>
          </a:xfrm>
        </p:spPr>
        <p:txBody>
          <a:bodyPr anchor="t" anchorCtr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C3D439-3D44-0743-A6A6-7D1ABF9530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78000" y="3826800"/>
            <a:ext cx="2098800" cy="7747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255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299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el, transport&#10;&#10;Automatisch gegenereerde beschrijving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1DB1-4B7A-4A0C-A21E-CCAD02673ADE}" type="datetime3">
              <a:rPr lang="en-GB" smtClean="0"/>
              <a:t>25 April,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E9558B-8F3A-7D43-85CA-3ECEE967312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59F779-6153-BE45-A765-CED4277CEA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2000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185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1D3D78-3AC4-724E-BFE8-B3C424CB9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000" y="0"/>
            <a:ext cx="86868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24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BAF2069-DAB6-C146-9377-FA3F93DD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6000" y="0"/>
            <a:ext cx="2374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70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iv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29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8EC2-9B37-47B5-9091-B2BB329E0F79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571692-C622-2247-BB90-767D4D82DF5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4118865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13A5-ADCD-41C0-9586-9EA34E0ADE85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08A0C2-43ED-A949-BCF9-D7BA15E4252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35689463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260000"/>
            <a:ext cx="8280000" cy="3312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6444-E8E2-419A-95F8-053146D797C3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A1DE55-3FC8-A543-BD5D-2AD1906B81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000" y="972000"/>
            <a:ext cx="828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B307DEC-F6AC-2446-BFE2-EC96224D2F9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13265225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title and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A2AE-989B-406D-AF50-0823D329DCAD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CB30476-6929-D440-AA0D-EEE24C404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000" y="1260000"/>
            <a:ext cx="3960000" cy="3312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783FC88-206E-5241-BAEA-1659704D201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75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9D39D99-FA24-9B40-BB7A-221111CB6A6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42643240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6B48-8DC4-4FDB-98A1-F5C1AADD34BC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59F779-6153-BE45-A765-CED4277CEA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2002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AF10F8F-5275-1F4E-95CC-A53336BB86F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15387975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C778-5A98-4641-8D85-FB3ED4BF3B2A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59F779-6153-BE45-A765-CED4277CEA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2000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7A3DA8E-4FBC-0F42-B46A-EE6C10E0DA8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4202327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6599-BD99-42F6-91A3-E9104EA61386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1E7E6C-2F3D-1044-9EE2-5E32C36343D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2002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3F0755C-7EE5-B444-8D6D-765DE0D7F17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387076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FCA4-DD15-4BF4-A567-D21C971B1966}" type="datetime3">
              <a:rPr lang="en-GB" smtClean="0"/>
              <a:t>25 April, 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142C75-3E4D-B049-8976-1B651D2DA7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1E7E6C-2F3D-1044-9EE2-5E32C36343D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2002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299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2464-F79B-40C6-B37C-C2C3DCCAED62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52000" y="1260872"/>
            <a:ext cx="3960000" cy="331112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1E7E6C-2F3D-1044-9EE2-5E32C36343D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32000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37BBBFE-455B-1F4C-B975-BD153FDB7C6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616080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 o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260000"/>
            <a:ext cx="8280000" cy="3312000"/>
          </a:xfrm>
        </p:spPr>
        <p:txBody>
          <a:bodyPr lIns="360000" tIns="180000" rIns="36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on the icon to add a table or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057F-F212-4758-A55E-3C9C97ABCCF9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A1DE55-3FC8-A543-BD5D-2AD1906B81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000" y="972000"/>
            <a:ext cx="828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7677320-5EAF-D445-AAB9-52B954117B6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28388151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 and table o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E70A-52A0-406F-AB4C-BEAD225B6725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1235B0-746B-9D45-BEBB-936E41B676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52000" y="972000"/>
            <a:ext cx="3960000" cy="3600000"/>
          </a:xfrm>
        </p:spPr>
        <p:txBody>
          <a:bodyPr lIns="360000" tIns="180000" rIns="36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on the icon to add a table or chart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492A2C3-6A96-ED45-9844-EE5B5DAB5E6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939283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121-D7D6-4F29-8C6C-413E56F403BE}" type="datetime3">
              <a:rPr lang="en-GB" smtClean="0"/>
              <a:t>25 April,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A2F7448-F14D-EF43-B69B-CB16CFA9B7C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 dirty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25804333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62E0A8D-E85C-124C-B282-05A2C0340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200" y="3902400"/>
            <a:ext cx="165100" cy="165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2691ADF-7FA0-9347-8002-4EA513625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600" y="3603600"/>
            <a:ext cx="165100" cy="165100"/>
          </a:xfrm>
          <a:prstGeom prst="rect">
            <a:avLst/>
          </a:prstGeom>
        </p:spPr>
      </p:pic>
      <p:pic>
        <p:nvPicPr>
          <p:cNvPr id="11" name="Afbeelding 10" descr="Afbeelding met tekst, bijl, uitrusting&#10;&#10;Automatisch gegenereerde beschrijving">
            <a:extLst>
              <a:ext uri="{FF2B5EF4-FFF2-40B4-BE49-F238E27FC236}">
                <a16:creationId xmlns:a16="http://schemas.microsoft.com/office/drawing/2014/main" id="{F2B2CE6F-627B-0043-9D7D-8FC75C2605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7600" y="3297600"/>
            <a:ext cx="165100" cy="1651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F4005C3-176E-0D45-854E-B6AA47F3C7E4}"/>
              </a:ext>
            </a:extLst>
          </p:cNvPr>
          <p:cNvSpPr txBox="1"/>
          <p:nvPr userDrawn="1"/>
        </p:nvSpPr>
        <p:spPr>
          <a:xfrm>
            <a:off x="432000" y="4680000"/>
            <a:ext cx="504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100" noProof="1">
                <a:solidFill>
                  <a:schemeClr val="bg1"/>
                </a:solidFill>
              </a:rPr>
              <a:t>PO Box 20015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2500 EA The Hague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The Netherlands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www.courtofaudit.nl</a:t>
            </a:r>
          </a:p>
          <a:p>
            <a:endParaRPr lang="nl-NL" sz="1100" dirty="0" err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19162DC-4A29-6A43-AD82-99EE6F257859}"/>
              </a:ext>
            </a:extLst>
          </p:cNvPr>
          <p:cNvSpPr txBox="1"/>
          <p:nvPr userDrawn="1"/>
        </p:nvSpPr>
        <p:spPr>
          <a:xfrm>
            <a:off x="720000" y="3312000"/>
            <a:ext cx="1836000" cy="93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@ rekenkamer</a:t>
            </a:r>
          </a:p>
          <a:p>
            <a:pPr algn="l">
              <a:lnSpc>
                <a:spcPts val="1220"/>
              </a:lnSpc>
            </a:pPr>
            <a:endParaRPr lang="nl-NL" sz="1100" noProof="1">
              <a:solidFill>
                <a:schemeClr val="bg1"/>
              </a:solidFill>
            </a:endParaRPr>
          </a:p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algemene-rekenkamer</a:t>
            </a:r>
          </a:p>
          <a:p>
            <a:pPr algn="l">
              <a:lnSpc>
                <a:spcPts val="1220"/>
              </a:lnSpc>
            </a:pPr>
            <a:endParaRPr lang="nl-NL" sz="1100" noProof="1">
              <a:solidFill>
                <a:schemeClr val="bg1"/>
              </a:solidFill>
            </a:endParaRPr>
          </a:p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rekenkamer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343C03C4-8739-A441-B8FC-18FDBF4C21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2000" y="2160000"/>
            <a:ext cx="16764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118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663A-AE29-4B3A-869F-4A441BDC9F20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571692-C622-2247-BB90-767D4D82DF5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38335628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17BB-B2A7-43D7-A80B-9235E753894E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08A0C2-43ED-A949-BCF9-D7BA15E4252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13989489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260000"/>
            <a:ext cx="8280000" cy="3312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BDDD-53A7-4E86-AD32-594E0B88595E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A1DE55-3FC8-A543-BD5D-2AD1906B81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000" y="972000"/>
            <a:ext cx="828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B307DEC-F6AC-2446-BFE2-EC96224D2F9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794070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title and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10BD-2C00-45A4-8EC5-D7C18D2CBC48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CB30476-6929-D440-AA0D-EEE24C404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000" y="1260000"/>
            <a:ext cx="3960000" cy="3312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783FC88-206E-5241-BAEA-1659704D201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75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9D39D99-FA24-9B40-BB7A-221111CB6A6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30703535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3CA6-CA7B-4D66-9F5D-D4A4732BFF32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59F779-6153-BE45-A765-CED4277CEA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2002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AF10F8F-5275-1F4E-95CC-A53336BB86F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64096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5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EAC6-463B-44F6-B25D-2D25E2150EDD}" type="datetime3">
              <a:rPr lang="en-GB" smtClean="0"/>
              <a:t>25 April, 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5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142C75-3E4D-B049-8976-1B651D2DA7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1E7E6C-2F3D-1044-9EE2-5E32C36343D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32000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006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D535-58BA-4013-886E-46942D63F662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59F779-6153-BE45-A765-CED4277CEA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2000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7A3DA8E-4FBC-0F42-B46A-EE6C10E0DA8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34673271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2CC2-3644-461E-B930-23EE5F361A7E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1E7E6C-2F3D-1044-9EE2-5E32C36343D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2002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3F0755C-7EE5-B444-8D6D-765DE0D7F17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9657747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ABF9-C457-4CF9-8F89-02E854AC6FA2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52000" y="1260872"/>
            <a:ext cx="3960000" cy="331112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1E7E6C-2F3D-1044-9EE2-5E32C36343D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32000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37BBBFE-455B-1F4C-B975-BD153FDB7C6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30828592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 o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260000"/>
            <a:ext cx="8280000" cy="3312000"/>
          </a:xfrm>
        </p:spPr>
        <p:txBody>
          <a:bodyPr lIns="360000" tIns="180000" rIns="36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on the icon to add a table or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F537-C912-4A9C-A47D-1B348BD0E13E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A1DE55-3FC8-A543-BD5D-2AD1906B81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000" y="972000"/>
            <a:ext cx="828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7677320-5EAF-D445-AAB9-52B954117B6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15042077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 and table o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8E3D-6C1D-4692-B606-7F410FE1FF2F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1235B0-746B-9D45-BEBB-936E41B676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52000" y="972000"/>
            <a:ext cx="3960000" cy="3600000"/>
          </a:xfrm>
        </p:spPr>
        <p:txBody>
          <a:bodyPr lIns="360000" tIns="180000" rIns="36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on the icon to add a table or chart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492A2C3-6A96-ED45-9844-EE5B5DAB5E6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1865066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4FA7-2D68-4186-A9F8-86850DF7F3D3}" type="datetime3">
              <a:rPr lang="en-GB" smtClean="0"/>
              <a:t>25 April,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A2F7448-F14D-EF43-B69B-CB16CFA9B7C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72000" y="378000"/>
            <a:ext cx="2340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 dirty="0"/>
              <a:t>This is an extra heading</a:t>
            </a:r>
          </a:p>
        </p:txBody>
      </p:sp>
    </p:spTree>
    <p:extLst>
      <p:ext uri="{BB962C8B-B14F-4D97-AF65-F5344CB8AC3E}">
        <p14:creationId xmlns:p14="http://schemas.microsoft.com/office/powerpoint/2010/main" val="39216363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62E0A8D-E85C-124C-B282-05A2C0340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200" y="3902400"/>
            <a:ext cx="165100" cy="165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2691ADF-7FA0-9347-8002-4EA513625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600" y="3603600"/>
            <a:ext cx="165100" cy="165100"/>
          </a:xfrm>
          <a:prstGeom prst="rect">
            <a:avLst/>
          </a:prstGeom>
        </p:spPr>
      </p:pic>
      <p:pic>
        <p:nvPicPr>
          <p:cNvPr id="11" name="Afbeelding 10" descr="Afbeelding met tekst, bijl, uitrusting&#10;&#10;Automatisch gegenereerde beschrijving">
            <a:extLst>
              <a:ext uri="{FF2B5EF4-FFF2-40B4-BE49-F238E27FC236}">
                <a16:creationId xmlns:a16="http://schemas.microsoft.com/office/drawing/2014/main" id="{F2B2CE6F-627B-0043-9D7D-8FC75C2605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7600" y="3297600"/>
            <a:ext cx="165100" cy="1651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F4005C3-176E-0D45-854E-B6AA47F3C7E4}"/>
              </a:ext>
            </a:extLst>
          </p:cNvPr>
          <p:cNvSpPr txBox="1"/>
          <p:nvPr userDrawn="1"/>
        </p:nvSpPr>
        <p:spPr>
          <a:xfrm>
            <a:off x="432000" y="4680000"/>
            <a:ext cx="504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100" noProof="1">
                <a:solidFill>
                  <a:schemeClr val="bg1"/>
                </a:solidFill>
              </a:rPr>
              <a:t>PO Box 20015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2500 EA The Hague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The Netherlands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www.courtofaudit.nl</a:t>
            </a:r>
          </a:p>
          <a:p>
            <a:endParaRPr lang="nl-NL" sz="1100" dirty="0" err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19162DC-4A29-6A43-AD82-99EE6F257859}"/>
              </a:ext>
            </a:extLst>
          </p:cNvPr>
          <p:cNvSpPr txBox="1"/>
          <p:nvPr userDrawn="1"/>
        </p:nvSpPr>
        <p:spPr>
          <a:xfrm>
            <a:off x="720000" y="3312000"/>
            <a:ext cx="1836000" cy="93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@ rekenkamer</a:t>
            </a:r>
          </a:p>
          <a:p>
            <a:pPr algn="l">
              <a:lnSpc>
                <a:spcPts val="1220"/>
              </a:lnSpc>
            </a:pPr>
            <a:endParaRPr lang="nl-NL" sz="1100" noProof="1">
              <a:solidFill>
                <a:schemeClr val="bg1"/>
              </a:solidFill>
            </a:endParaRPr>
          </a:p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algemene-rekenkamer</a:t>
            </a:r>
          </a:p>
          <a:p>
            <a:pPr algn="l">
              <a:lnSpc>
                <a:spcPts val="1220"/>
              </a:lnSpc>
            </a:pPr>
            <a:endParaRPr lang="nl-NL" sz="1100" noProof="1">
              <a:solidFill>
                <a:schemeClr val="bg1"/>
              </a:solidFill>
            </a:endParaRPr>
          </a:p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rekenkamer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343C03C4-8739-A441-B8FC-18FDBF4C21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2000" y="2160000"/>
            <a:ext cx="16764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848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1843-A5A4-4E58-BEAF-BC1DF6550BDA}" type="datetime3">
              <a:rPr lang="en-GB" smtClean="0"/>
              <a:t>25 April,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Meeting JNT-SAI's and ECA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A822EB6-4667-7940-9A26-09757CD0ED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7579172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8288-3520-4685-8609-0BB2ADDB4C16}" type="datetime3">
              <a:rPr lang="en-GB" smtClean="0"/>
              <a:t>25 April,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E9558B-8F3A-7D43-85CA-3ECEE967312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23944338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260000"/>
            <a:ext cx="8280000" cy="3312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CCF0-5A53-40AE-B24A-8F234F1551BC}" type="datetime3">
              <a:rPr lang="en-GB" smtClean="0"/>
              <a:t>25 April,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A822EB6-4667-7940-9A26-09757CD0ED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A1DE55-3FC8-A543-BD5D-2AD1906B81B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2000" y="972000"/>
            <a:ext cx="828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hier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4785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abel of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260000"/>
            <a:ext cx="8280000" cy="3312000"/>
          </a:xfrm>
        </p:spPr>
        <p:txBody>
          <a:bodyPr lIns="360000" tIns="180000" rIns="36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noProof="0" dirty="0"/>
              <a:t>Klik op het pictogram om een tabel of grafiek in te voegen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B8E2-8C69-436E-BBED-2A305B5736D0}" type="datetime3">
              <a:rPr lang="en-GB" smtClean="0"/>
              <a:t>25 April,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A822EB6-4667-7940-9A26-09757CD0ED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A1DE55-3FC8-A543-BD5D-2AD1906B81B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2000" y="972000"/>
            <a:ext cx="828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hier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91231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CC5B-CC63-4376-92CA-01433ED168CE}" type="datetime3">
              <a:rPr lang="en-GB" smtClean="0"/>
              <a:t>25 April, 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CB30476-6929-D440-AA0D-EEE24C404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000" y="1260000"/>
            <a:ext cx="3960000" cy="3312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142C75-3E4D-B049-8976-1B651D2DA7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783FC88-206E-5241-BAEA-1659704D201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5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191832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B31C-337F-4541-AEAA-54C66B6D530D}" type="datetime3">
              <a:rPr lang="en-GB" smtClean="0"/>
              <a:t>25 April,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E9558B-8F3A-7D43-85CA-3ECEE967312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59F779-6153-BE45-A765-CED4277CEA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2002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6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000" y="972000"/>
            <a:ext cx="3960000" cy="360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D66C-7E24-4B6F-8A5D-E4FF7DEC8CFD}" type="datetime3">
              <a:rPr lang="en-GB" smtClean="0"/>
              <a:t>25 April,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E9558B-8F3A-7D43-85CA-3ECEE967312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59F779-6153-BE45-A765-CED4277CEA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2000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877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93E8-DB71-421B-B9EE-2331F41BB9E0}" type="datetime3">
              <a:rPr lang="en-GB" smtClean="0"/>
              <a:t>25 April, 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142C75-3E4D-B049-8976-1B651D2DA7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1E7E6C-2F3D-1044-9EE2-5E32C36343D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2002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53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5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7196-2A29-4758-8C28-7716FE169D09}" type="datetime3">
              <a:rPr lang="en-GB" smtClean="0"/>
              <a:t>25 April, 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5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142C75-3E4D-B049-8976-1B651D2DA7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1E7E6C-2F3D-1044-9EE2-5E32C36343D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32000" y="972000"/>
            <a:ext cx="3960000" cy="36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548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abel of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260000"/>
            <a:ext cx="8280000" cy="3312000"/>
          </a:xfrm>
        </p:spPr>
        <p:txBody>
          <a:bodyPr lIns="360000" tIns="180000" rIns="36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noProof="0" dirty="0"/>
              <a:t>Klik op het pictogram om een tabel of grafiek in te voegen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C64-6D50-4DA1-A4FB-E31FEA14E669}" type="datetime3">
              <a:rPr lang="en-GB" smtClean="0"/>
              <a:t>25 April,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A822EB6-4667-7940-9A26-09757CD0ED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A1DE55-3FC8-A543-BD5D-2AD1906B81B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2000" y="972000"/>
            <a:ext cx="828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hier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52355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972000"/>
            <a:ext cx="3960000" cy="28800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 sz="1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065E-CAF3-4E17-95F6-C244800FA697}" type="datetime3">
              <a:rPr lang="en-GB" smtClean="0"/>
              <a:t>25 April, 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EB0D3-B717-DB41-96F9-A155B3C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B2D5B0-BF46-8B49-BB4E-9DA060334A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260872"/>
            <a:ext cx="3960000" cy="331112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142C75-3E4D-B049-8976-1B651D2DA7E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1235B0-746B-9D45-BEBB-936E41B676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52000" y="972000"/>
            <a:ext cx="3960000" cy="3600000"/>
          </a:xfrm>
        </p:spPr>
        <p:txBody>
          <a:bodyPr lIns="360000" tIns="180000" rIns="36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noProof="0" dirty="0"/>
              <a:t>Klik op het pictogram om een tabel of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36932897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A3AC-F707-4436-993D-3269BE4E2F96}" type="datetime3">
              <a:rPr lang="en-GB" smtClean="0"/>
              <a:t>25 April,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711C75-147A-244C-B9E2-4B00D4F639B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68000" y="378000"/>
            <a:ext cx="1944000" cy="324000"/>
          </a:xfrm>
          <a:ln>
            <a:solidFill>
              <a:schemeClr val="tx1"/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Dit is een extra kop</a:t>
            </a:r>
          </a:p>
        </p:txBody>
      </p:sp>
    </p:spTree>
    <p:extLst>
      <p:ext uri="{BB962C8B-B14F-4D97-AF65-F5344CB8AC3E}">
        <p14:creationId xmlns:p14="http://schemas.microsoft.com/office/powerpoint/2010/main" val="31155026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62E0A8D-E85C-124C-B282-05A2C0340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200" y="3902400"/>
            <a:ext cx="165100" cy="165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2691ADF-7FA0-9347-8002-4EA513625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600" y="3603600"/>
            <a:ext cx="165100" cy="165100"/>
          </a:xfrm>
          <a:prstGeom prst="rect">
            <a:avLst/>
          </a:prstGeom>
        </p:spPr>
      </p:pic>
      <p:pic>
        <p:nvPicPr>
          <p:cNvPr id="11" name="Afbeelding 10" descr="Afbeelding met tekst, bijl, uitrusting&#10;&#10;Automatisch gegenereerde beschrijving">
            <a:extLst>
              <a:ext uri="{FF2B5EF4-FFF2-40B4-BE49-F238E27FC236}">
                <a16:creationId xmlns:a16="http://schemas.microsoft.com/office/drawing/2014/main" id="{F2B2CE6F-627B-0043-9D7D-8FC75C2605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7600" y="3297600"/>
            <a:ext cx="165100" cy="165100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647E2395-89EE-6041-B62C-2C47D3A2CF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2000" y="2160000"/>
            <a:ext cx="1536700" cy="6223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F4005C3-176E-0D45-854E-B6AA47F3C7E4}"/>
              </a:ext>
            </a:extLst>
          </p:cNvPr>
          <p:cNvSpPr txBox="1"/>
          <p:nvPr userDrawn="1"/>
        </p:nvSpPr>
        <p:spPr>
          <a:xfrm>
            <a:off x="432000" y="4680000"/>
            <a:ext cx="360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100" noProof="1">
                <a:solidFill>
                  <a:schemeClr val="bg1"/>
                </a:solidFill>
              </a:rPr>
              <a:t>Postbus 20015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2500 EA Den Haag </a:t>
            </a:r>
            <a:r>
              <a:rPr lang="nl-NL" sz="1100" noProof="1">
                <a:solidFill>
                  <a:schemeClr val="tx1"/>
                </a:solidFill>
              </a:rPr>
              <a:t>|</a:t>
            </a:r>
            <a:r>
              <a:rPr lang="nl-NL" sz="1100" noProof="1">
                <a:solidFill>
                  <a:schemeClr val="bg1"/>
                </a:solidFill>
              </a:rPr>
              <a:t> www.rekenkamer.nl</a:t>
            </a:r>
          </a:p>
          <a:p>
            <a:endParaRPr lang="nl-NL" sz="1100" dirty="0" err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19162DC-4A29-6A43-AD82-99EE6F257859}"/>
              </a:ext>
            </a:extLst>
          </p:cNvPr>
          <p:cNvSpPr txBox="1"/>
          <p:nvPr userDrawn="1"/>
        </p:nvSpPr>
        <p:spPr>
          <a:xfrm>
            <a:off x="720000" y="3312000"/>
            <a:ext cx="1836000" cy="93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@ rekenkamer</a:t>
            </a:r>
          </a:p>
          <a:p>
            <a:pPr algn="l">
              <a:lnSpc>
                <a:spcPts val="1220"/>
              </a:lnSpc>
            </a:pPr>
            <a:endParaRPr lang="nl-NL" sz="1100" noProof="1">
              <a:solidFill>
                <a:schemeClr val="bg1"/>
              </a:solidFill>
            </a:endParaRPr>
          </a:p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algemene-rekenkamer</a:t>
            </a:r>
          </a:p>
          <a:p>
            <a:pPr algn="l">
              <a:lnSpc>
                <a:spcPts val="1220"/>
              </a:lnSpc>
            </a:pPr>
            <a:endParaRPr lang="nl-NL" sz="1100" noProof="1">
              <a:solidFill>
                <a:schemeClr val="bg1"/>
              </a:solidFill>
            </a:endParaRPr>
          </a:p>
          <a:p>
            <a:pPr algn="l">
              <a:lnSpc>
                <a:spcPts val="1220"/>
              </a:lnSpc>
            </a:pPr>
            <a:r>
              <a:rPr lang="nl-NL" sz="1100" noProof="1">
                <a:solidFill>
                  <a:schemeClr val="bg1"/>
                </a:solidFill>
              </a:rPr>
              <a:t>rekenkamer</a:t>
            </a:r>
          </a:p>
        </p:txBody>
      </p:sp>
    </p:spTree>
    <p:extLst>
      <p:ext uri="{BB962C8B-B14F-4D97-AF65-F5344CB8AC3E}">
        <p14:creationId xmlns:p14="http://schemas.microsoft.com/office/powerpoint/2010/main" val="7099332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e 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08E3-1BCB-0748-B2E8-1C83D8C4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936000"/>
            <a:ext cx="84582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72001"/>
            <a:ext cx="6480000" cy="100799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sectietitel te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8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4000" y="4767263"/>
            <a:ext cx="144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4EF6C39-A1EF-408F-BEA1-2BFBA8D7E91E}" type="datetime3">
              <a:rPr lang="en-GB" smtClean="0"/>
              <a:t>25 April, 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0000" y="4767263"/>
            <a:ext cx="352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Meeting JNT-</a:t>
            </a:r>
            <a:r>
              <a:rPr lang="nl-NL" dirty="0" err="1" smtClean="0"/>
              <a:t>SAI's</a:t>
            </a:r>
            <a:r>
              <a:rPr lang="nl-NL" smtClean="0"/>
              <a:t> and ECA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000" y="4767263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1C36C1C-71EA-B54C-B80C-C2E53F94FE48}"/>
              </a:ext>
            </a:extLst>
          </p:cNvPr>
          <p:cNvCxnSpPr/>
          <p:nvPr userDrawn="1"/>
        </p:nvCxnSpPr>
        <p:spPr>
          <a:xfrm>
            <a:off x="2253600" y="4788000"/>
            <a:ext cx="0" cy="90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56DA61A-C117-1740-A266-94E9FBB7DDFB}"/>
              </a:ext>
            </a:extLst>
          </p:cNvPr>
          <p:cNvCxnSpPr/>
          <p:nvPr userDrawn="1"/>
        </p:nvCxnSpPr>
        <p:spPr>
          <a:xfrm>
            <a:off x="7448400" y="4788000"/>
            <a:ext cx="0" cy="90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5087BB96-382B-174C-9283-1253D67CA703}"/>
              </a:ext>
            </a:extLst>
          </p:cNvPr>
          <p:cNvSpPr txBox="1"/>
          <p:nvPr userDrawn="1"/>
        </p:nvSpPr>
        <p:spPr>
          <a:xfrm>
            <a:off x="7524000" y="4766400"/>
            <a:ext cx="1440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900" b="1" i="1" dirty="0">
                <a:latin typeface="+mn-lt"/>
              </a:rPr>
              <a:t>Algemene Rekenkamer</a:t>
            </a:r>
          </a:p>
        </p:txBody>
      </p:sp>
    </p:spTree>
    <p:extLst>
      <p:ext uri="{BB962C8B-B14F-4D97-AF65-F5344CB8AC3E}">
        <p14:creationId xmlns:p14="http://schemas.microsoft.com/office/powerpoint/2010/main" val="183942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61" r:id="rId3"/>
    <p:sldLayoutId id="2147483704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06" r:id="rId11"/>
    <p:sldLayoutId id="2147483760" r:id="rId12"/>
    <p:sldLayoutId id="2147483769" r:id="rId13"/>
    <p:sldLayoutId id="2147483770" r:id="rId14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4000" y="4767263"/>
            <a:ext cx="144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3452929-05F5-4FFC-9A01-4C0C328B4A00}" type="datetime3">
              <a:rPr lang="en-GB" smtClean="0"/>
              <a:t>25 April,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0000" y="4767263"/>
            <a:ext cx="352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Meeting JNT-SAI's and ECA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000" y="4767263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1C36C1C-71EA-B54C-B80C-C2E53F94FE48}"/>
              </a:ext>
            </a:extLst>
          </p:cNvPr>
          <p:cNvCxnSpPr/>
          <p:nvPr userDrawn="1"/>
        </p:nvCxnSpPr>
        <p:spPr>
          <a:xfrm>
            <a:off x="2253600" y="4788000"/>
            <a:ext cx="0" cy="90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56DA61A-C117-1740-A266-94E9FBB7DDFB}"/>
              </a:ext>
            </a:extLst>
          </p:cNvPr>
          <p:cNvCxnSpPr/>
          <p:nvPr userDrawn="1"/>
        </p:nvCxnSpPr>
        <p:spPr>
          <a:xfrm>
            <a:off x="7448400" y="4788000"/>
            <a:ext cx="0" cy="90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5087BB96-382B-174C-9283-1253D67CA703}"/>
              </a:ext>
            </a:extLst>
          </p:cNvPr>
          <p:cNvSpPr txBox="1"/>
          <p:nvPr userDrawn="1"/>
        </p:nvSpPr>
        <p:spPr>
          <a:xfrm>
            <a:off x="7524000" y="4766400"/>
            <a:ext cx="1440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900" b="1" i="1" dirty="0">
                <a:latin typeface="+mn-lt"/>
              </a:rPr>
              <a:t>Algemene Rekenkamer</a:t>
            </a:r>
          </a:p>
        </p:txBody>
      </p:sp>
    </p:spTree>
    <p:extLst>
      <p:ext uri="{BB962C8B-B14F-4D97-AF65-F5344CB8AC3E}">
        <p14:creationId xmlns:p14="http://schemas.microsoft.com/office/powerpoint/2010/main" val="52067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E53BC5E-13E8-4E96-A28A-486ABAADAF7E}" type="datetime3">
              <a:rPr lang="en-GB" smtClean="0"/>
              <a:t>25 April,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74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E5770456-BD35-4F36-8A1C-761811B27358}" type="datetime3">
              <a:rPr lang="en-GB" smtClean="0"/>
              <a:t>25 April,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93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FF059DB-8A64-4B40-ACA6-2B06B9185421}" type="datetime3">
              <a:rPr lang="en-GB" smtClean="0"/>
              <a:t>25 April,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88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CF3EB9A3-4653-472A-8304-F4A7EE087F1F}" type="datetime3">
              <a:rPr lang="en-GB" smtClean="0"/>
              <a:t>25 April,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5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A5FA85D-E5C3-420F-962E-59FF293446F0}" type="datetime3">
              <a:rPr lang="en-GB" smtClean="0"/>
              <a:t>25 April,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Meeting JNT-SAI's and ECA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29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1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0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0C80E63-62D3-4E5E-9FC9-7A78CB965A4E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7350" y="4767263"/>
            <a:ext cx="3600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4244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8000" y="4767263"/>
            <a:ext cx="131558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01F2C4B-147D-4918-A03B-FEC4FF620E77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0000" y="4767263"/>
            <a:ext cx="352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000" y="4767263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1C36C1C-71EA-B54C-B80C-C2E53F94FE48}"/>
              </a:ext>
            </a:extLst>
          </p:cNvPr>
          <p:cNvCxnSpPr/>
          <p:nvPr userDrawn="1"/>
        </p:nvCxnSpPr>
        <p:spPr>
          <a:xfrm>
            <a:off x="2253600" y="4788000"/>
            <a:ext cx="0" cy="90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56DA61A-C117-1740-A266-94E9FBB7DDFB}"/>
              </a:ext>
            </a:extLst>
          </p:cNvPr>
          <p:cNvCxnSpPr/>
          <p:nvPr userDrawn="1"/>
        </p:nvCxnSpPr>
        <p:spPr>
          <a:xfrm>
            <a:off x="7287980" y="4788000"/>
            <a:ext cx="0" cy="90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5087BB96-382B-174C-9283-1253D67CA703}"/>
              </a:ext>
            </a:extLst>
          </p:cNvPr>
          <p:cNvSpPr txBox="1"/>
          <p:nvPr userDrawn="1"/>
        </p:nvSpPr>
        <p:spPr>
          <a:xfrm>
            <a:off x="7363580" y="4766400"/>
            <a:ext cx="1440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900" b="1" i="1" noProof="0" dirty="0">
                <a:latin typeface="+mn-lt"/>
              </a:rPr>
              <a:t>Netherlands Court of Audit</a:t>
            </a:r>
          </a:p>
        </p:txBody>
      </p:sp>
    </p:spTree>
    <p:extLst>
      <p:ext uri="{BB962C8B-B14F-4D97-AF65-F5344CB8AC3E}">
        <p14:creationId xmlns:p14="http://schemas.microsoft.com/office/powerpoint/2010/main" val="25028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14000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8000" y="4767263"/>
            <a:ext cx="131558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FAA9709-D0DF-4562-8619-DD1A79654461}" type="datetime3">
              <a:rPr lang="en-GB" noProof="0" smtClean="0"/>
              <a:t>25 April, 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0000" y="4767263"/>
            <a:ext cx="352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Meeting JNT-SAI's and ECA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000" y="4767263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1C36C1C-71EA-B54C-B80C-C2E53F94FE48}"/>
              </a:ext>
            </a:extLst>
          </p:cNvPr>
          <p:cNvCxnSpPr/>
          <p:nvPr userDrawn="1"/>
        </p:nvCxnSpPr>
        <p:spPr>
          <a:xfrm>
            <a:off x="2253600" y="4788000"/>
            <a:ext cx="0" cy="90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56DA61A-C117-1740-A266-94E9FBB7DDFB}"/>
              </a:ext>
            </a:extLst>
          </p:cNvPr>
          <p:cNvCxnSpPr/>
          <p:nvPr userDrawn="1"/>
        </p:nvCxnSpPr>
        <p:spPr>
          <a:xfrm>
            <a:off x="7287980" y="4788000"/>
            <a:ext cx="0" cy="90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5087BB96-382B-174C-9283-1253D67CA703}"/>
              </a:ext>
            </a:extLst>
          </p:cNvPr>
          <p:cNvSpPr txBox="1"/>
          <p:nvPr userDrawn="1"/>
        </p:nvSpPr>
        <p:spPr>
          <a:xfrm>
            <a:off x="7363580" y="4766400"/>
            <a:ext cx="1440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900" b="1" i="1" noProof="0" dirty="0">
                <a:latin typeface="+mn-lt"/>
              </a:rPr>
              <a:t>Netherlands Court of Audit</a:t>
            </a:r>
          </a:p>
        </p:txBody>
      </p:sp>
    </p:spTree>
    <p:extLst>
      <p:ext uri="{BB962C8B-B14F-4D97-AF65-F5344CB8AC3E}">
        <p14:creationId xmlns:p14="http://schemas.microsoft.com/office/powerpoint/2010/main" val="88892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88E9-1840-8A4F-9214-995105DEA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65" y="1809938"/>
            <a:ext cx="2523626" cy="2537209"/>
          </a:xfrm>
        </p:spPr>
        <p:txBody>
          <a:bodyPr/>
          <a:lstStyle/>
          <a:p>
            <a:r>
              <a:rPr lang="en-GB" sz="4400" b="1" noProof="0" dirty="0" smtClean="0"/>
              <a:t>Pathway out of the pandemic</a:t>
            </a:r>
            <a:r>
              <a:rPr lang="en-GB" sz="3600" noProof="0" dirty="0" smtClean="0"/>
              <a:t/>
            </a:r>
            <a:br>
              <a:rPr lang="en-GB" sz="3600" noProof="0" dirty="0" smtClean="0"/>
            </a:br>
            <a:r>
              <a:rPr lang="en-GB" sz="1800" noProof="0" dirty="0" smtClean="0"/>
              <a:t/>
            </a:r>
            <a:br>
              <a:rPr lang="en-GB" sz="1800" noProof="0" dirty="0" smtClean="0"/>
            </a:br>
            <a:endParaRPr lang="en-GB" sz="24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05EE-A129-AB46-B5E8-64112641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00" y="4689254"/>
            <a:ext cx="2880000" cy="2160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 April 2025</a:t>
            </a:r>
            <a:endParaRPr kumimoji="0" lang="en-GB" sz="11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42" y="0"/>
            <a:ext cx="3339534" cy="51435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04585" y="3815817"/>
            <a:ext cx="222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Audit of COVID-19 vaccine procurement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20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409" y="592384"/>
            <a:ext cx="6075381" cy="360000"/>
          </a:xfrm>
        </p:spPr>
        <p:txBody>
          <a:bodyPr/>
          <a:lstStyle/>
          <a:p>
            <a:r>
              <a:rPr lang="en-GB" noProof="0" dirty="0" smtClean="0"/>
              <a:t>Why this audit?</a:t>
            </a:r>
            <a:endParaRPr lang="en-GB" noProof="0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32000" y="1447789"/>
            <a:ext cx="8280000" cy="2035307"/>
          </a:xfrm>
        </p:spPr>
        <p:txBody>
          <a:bodyPr/>
          <a:lstStyle/>
          <a:p>
            <a:r>
              <a:rPr lang="en-GB" sz="2000" b="1" noProof="0" dirty="0" smtClean="0"/>
              <a:t>Social</a:t>
            </a:r>
            <a:r>
              <a:rPr lang="en-GB" sz="2000" noProof="0" dirty="0" smtClean="0"/>
              <a:t> </a:t>
            </a:r>
            <a:r>
              <a:rPr lang="en-GB" sz="2000" b="1" noProof="0" dirty="0" smtClean="0"/>
              <a:t>impact</a:t>
            </a:r>
            <a:r>
              <a:rPr lang="en-GB" sz="2000" noProof="0" dirty="0" smtClean="0"/>
              <a:t>: vaccines were ‘pathway out of the pandemic’</a:t>
            </a:r>
          </a:p>
          <a:p>
            <a:r>
              <a:rPr lang="en-GB" sz="2000" dirty="0" smtClean="0"/>
              <a:t>Procurement of vaccines </a:t>
            </a:r>
            <a:r>
              <a:rPr lang="en-GB" sz="2000" dirty="0"/>
              <a:t>within</a:t>
            </a:r>
            <a:r>
              <a:rPr lang="en-GB" sz="2000" b="1" dirty="0"/>
              <a:t> EU framework </a:t>
            </a:r>
            <a:r>
              <a:rPr lang="en-GB" sz="2000" dirty="0"/>
              <a:t>was a </a:t>
            </a:r>
            <a:r>
              <a:rPr lang="en-GB" sz="2000" dirty="0" smtClean="0"/>
              <a:t>first</a:t>
            </a:r>
            <a:endParaRPr lang="en-GB" sz="2000" noProof="0" dirty="0" smtClean="0"/>
          </a:p>
          <a:p>
            <a:r>
              <a:rPr lang="en-GB" sz="2000" dirty="0" smtClean="0"/>
              <a:t>Large sums of </a:t>
            </a:r>
            <a:r>
              <a:rPr lang="en-GB" sz="2000" b="1" dirty="0" smtClean="0"/>
              <a:t>money </a:t>
            </a:r>
            <a:r>
              <a:rPr lang="en-GB" sz="2000" dirty="0" smtClean="0"/>
              <a:t>and </a:t>
            </a:r>
            <a:r>
              <a:rPr lang="en-GB" sz="2000" b="1" dirty="0" smtClean="0"/>
              <a:t>risk-sharing</a:t>
            </a:r>
          </a:p>
          <a:p>
            <a:r>
              <a:rPr lang="en-GB" sz="2000" dirty="0" smtClean="0"/>
              <a:t>Negotiation process was </a:t>
            </a:r>
            <a:r>
              <a:rPr lang="en-GB" sz="2000" b="1" dirty="0" smtClean="0"/>
              <a:t>opaque</a:t>
            </a:r>
          </a:p>
          <a:p>
            <a:r>
              <a:rPr lang="en-GB" sz="2000" dirty="0" smtClean="0"/>
              <a:t>The Netherlands fulfilled a </a:t>
            </a:r>
            <a:r>
              <a:rPr lang="en-GB" sz="2000" b="1" dirty="0" smtClean="0"/>
              <a:t>leading rol</a:t>
            </a:r>
            <a:r>
              <a:rPr lang="en-GB" sz="2000" b="1" dirty="0"/>
              <a:t>e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 smtClean="0"/>
              <a:t>2 April 2025</a:t>
            </a:r>
            <a:endParaRPr lang="en-GB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16</a:t>
            </a:r>
            <a:r>
              <a:rPr lang="en-GB" baseline="30000" noProof="0" dirty="0" smtClean="0"/>
              <a:t>th</a:t>
            </a:r>
            <a:r>
              <a:rPr lang="en-GB" noProof="0" dirty="0" smtClean="0"/>
              <a:t> annual INTOSAI PAS meeting</a:t>
            </a:r>
            <a:endParaRPr lang="en-GB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5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592384"/>
            <a:ext cx="6075381" cy="360000"/>
          </a:xfrm>
        </p:spPr>
        <p:txBody>
          <a:bodyPr/>
          <a:lstStyle/>
          <a:p>
            <a:r>
              <a:rPr lang="en-GB" noProof="0" dirty="0" smtClean="0"/>
              <a:t>What did we audit?</a:t>
            </a:r>
            <a:endParaRPr lang="en-GB" noProof="0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32000" y="1395184"/>
            <a:ext cx="8280000" cy="252435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How did the Netherlands </a:t>
            </a:r>
            <a:r>
              <a:rPr lang="en-GB" sz="1800" b="1" dirty="0" smtClean="0"/>
              <a:t>deal with the procurement </a:t>
            </a:r>
            <a:r>
              <a:rPr lang="en-GB" sz="1800" dirty="0" smtClean="0"/>
              <a:t>of Covid-19 vaccines, and did its approach meet the requirements that can reasonably be set?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To what extent did the procurement </a:t>
            </a:r>
            <a:r>
              <a:rPr lang="en-GB" sz="1800" b="1" dirty="0" smtClean="0"/>
              <a:t>contracts</a:t>
            </a:r>
            <a:r>
              <a:rPr lang="en-GB" sz="1800" dirty="0" smtClean="0"/>
              <a:t> signed take </a:t>
            </a:r>
            <a:r>
              <a:rPr lang="en-GB" sz="1800" b="1" dirty="0" smtClean="0"/>
              <a:t>sufficient account of the</a:t>
            </a:r>
            <a:r>
              <a:rPr lang="en-GB" sz="1800" dirty="0" smtClean="0"/>
              <a:t> </a:t>
            </a:r>
            <a:r>
              <a:rPr lang="en-GB" sz="1800" b="1" dirty="0" smtClean="0"/>
              <a:t>public interests </a:t>
            </a:r>
            <a:r>
              <a:rPr lang="en-GB" sz="1800" dirty="0" smtClean="0"/>
              <a:t>that could be expected to be protected?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Are there any indications that the Netherlands exerted </a:t>
            </a:r>
            <a:r>
              <a:rPr lang="en-GB" sz="1800" b="1" dirty="0"/>
              <a:t>influence</a:t>
            </a:r>
            <a:r>
              <a:rPr lang="en-GB" sz="1800" dirty="0"/>
              <a:t> </a:t>
            </a:r>
            <a:r>
              <a:rPr lang="en-GB" sz="1800" b="1" dirty="0"/>
              <a:t>on the procurement </a:t>
            </a:r>
            <a:r>
              <a:rPr lang="en-GB" sz="1800" dirty="0"/>
              <a:t>of vaccines that were ultimately purchased through the European Commission</a:t>
            </a:r>
            <a:r>
              <a:rPr lang="en-GB" sz="18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 smtClean="0"/>
              <a:t>2 April 2025</a:t>
            </a:r>
            <a:endParaRPr lang="en-GB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annual INTOSAI PAS meeting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99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89532" y="1421117"/>
            <a:ext cx="7759413" cy="2943112"/>
          </a:xfrm>
        </p:spPr>
        <p:txBody>
          <a:bodyPr/>
          <a:lstStyle/>
          <a:p>
            <a:r>
              <a:rPr lang="en-GB" sz="1800" dirty="0" smtClean="0"/>
              <a:t>The Netherlands was not well </a:t>
            </a:r>
            <a:r>
              <a:rPr lang="en-GB" sz="1800" b="1" dirty="0" smtClean="0"/>
              <a:t>prepared</a:t>
            </a:r>
            <a:r>
              <a:rPr lang="en-GB" sz="1800" dirty="0" smtClean="0"/>
              <a:t>, but acted quickly</a:t>
            </a:r>
            <a:endParaRPr lang="en-GB" sz="1800" b="1" dirty="0" smtClean="0"/>
          </a:p>
          <a:p>
            <a:r>
              <a:rPr lang="en-GB" sz="1800" b="1" dirty="0" smtClean="0"/>
              <a:t>Meaningful contribution </a:t>
            </a:r>
            <a:r>
              <a:rPr lang="en-GB" sz="1800" dirty="0" smtClean="0"/>
              <a:t>to European vaccine purchases</a:t>
            </a:r>
          </a:p>
          <a:p>
            <a:r>
              <a:rPr lang="en-GB" sz="1800" dirty="0"/>
              <a:t>The Netherlands purchased </a:t>
            </a:r>
            <a:r>
              <a:rPr lang="en-GB" sz="1800" b="1" dirty="0"/>
              <a:t>sufficient</a:t>
            </a:r>
            <a:r>
              <a:rPr lang="en-GB" sz="1800" dirty="0"/>
              <a:t> and </a:t>
            </a:r>
            <a:r>
              <a:rPr lang="en-GB" sz="1800" b="1" dirty="0"/>
              <a:t>safety-tested </a:t>
            </a:r>
            <a:r>
              <a:rPr lang="en-GB" sz="1800" dirty="0"/>
              <a:t>vaccines as</a:t>
            </a:r>
            <a:r>
              <a:rPr lang="en-GB" sz="1800" b="1" dirty="0"/>
              <a:t> quickly </a:t>
            </a:r>
            <a:r>
              <a:rPr lang="en-GB" sz="1800" dirty="0"/>
              <a:t>as </a:t>
            </a:r>
            <a:r>
              <a:rPr lang="en-GB" sz="1800" dirty="0" smtClean="0"/>
              <a:t>possible</a:t>
            </a:r>
          </a:p>
          <a:p>
            <a:r>
              <a:rPr lang="en-GB" sz="1800" b="1" dirty="0" smtClean="0"/>
              <a:t>Not a fair distribution across the world</a:t>
            </a:r>
            <a:r>
              <a:rPr lang="en-GB" sz="1800" dirty="0" smtClean="0"/>
              <a:t>, although the Netherlands donated 23 million vaccines</a:t>
            </a:r>
          </a:p>
          <a:p>
            <a:r>
              <a:rPr lang="en-GB" sz="1800" b="1" dirty="0" smtClean="0"/>
              <a:t>Insufficient expertise </a:t>
            </a:r>
            <a:r>
              <a:rPr lang="en-GB" sz="1800" dirty="0" smtClean="0"/>
              <a:t>in-house</a:t>
            </a:r>
          </a:p>
          <a:p>
            <a:r>
              <a:rPr lang="en-GB" sz="1800" dirty="0"/>
              <a:t>Sloppiness, but </a:t>
            </a:r>
            <a:r>
              <a:rPr lang="en-GB" sz="1800" b="1" dirty="0"/>
              <a:t>no major </a:t>
            </a:r>
            <a:r>
              <a:rPr lang="en-GB" sz="1800" b="1" dirty="0" smtClean="0"/>
              <a:t>mistakes</a:t>
            </a:r>
            <a:endParaRPr lang="en-GB" sz="1800" dirty="0" smtClean="0"/>
          </a:p>
          <a:p>
            <a:r>
              <a:rPr lang="en-GB" sz="1800" dirty="0" smtClean="0"/>
              <a:t>Insufficient attention to avoiding (the appearance of) </a:t>
            </a:r>
            <a:r>
              <a:rPr lang="en-GB" sz="1800" b="1" dirty="0" smtClean="0"/>
              <a:t>conflict of interests</a:t>
            </a:r>
            <a:endParaRPr lang="en-GB" sz="1800" b="1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 April 2025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annual INTOSAI PAS meeting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6300" y="569183"/>
            <a:ext cx="6286300" cy="360000"/>
          </a:xfrm>
        </p:spPr>
        <p:txBody>
          <a:bodyPr/>
          <a:lstStyle/>
          <a:p>
            <a:r>
              <a:rPr lang="en-GB" dirty="0" smtClean="0"/>
              <a:t>Main findings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798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 April 2025</a:t>
            </a:r>
          </a:p>
          <a:p>
            <a:endParaRPr lang="en-GB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annual INTOSAI PAS meeting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31999" y="460093"/>
            <a:ext cx="4353865" cy="1047620"/>
          </a:xfrm>
        </p:spPr>
        <p:txBody>
          <a:bodyPr/>
          <a:lstStyle/>
          <a:p>
            <a:r>
              <a:rPr lang="en-GB" noProof="0" dirty="0" smtClean="0"/>
              <a:t>Challenge 1:</a:t>
            </a:r>
            <a:br>
              <a:rPr lang="en-GB" noProof="0" dirty="0" smtClean="0"/>
            </a:br>
            <a:r>
              <a:rPr lang="en-GB" dirty="0" smtClean="0"/>
              <a:t>Developing audit criteria for times of crisis</a:t>
            </a:r>
            <a:endParaRPr lang="en-GB" noProof="0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13"/>
          </p:nvPr>
        </p:nvSpPr>
        <p:spPr>
          <a:xfrm>
            <a:off x="302835" y="1676401"/>
            <a:ext cx="5104613" cy="2877166"/>
          </a:xfrm>
        </p:spPr>
        <p:txBody>
          <a:bodyPr/>
          <a:lstStyle/>
          <a:p>
            <a:r>
              <a:rPr lang="en-GB" dirty="0" smtClean="0"/>
              <a:t>Taking the </a:t>
            </a:r>
            <a:r>
              <a:rPr lang="en-GB" b="1" dirty="0" smtClean="0"/>
              <a:t>crisis situation </a:t>
            </a:r>
            <a:r>
              <a:rPr lang="en-GB" dirty="0" smtClean="0"/>
              <a:t>into account: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In our evaluation of performance against criteria?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In the audit criteria themselves?</a:t>
            </a:r>
          </a:p>
          <a:p>
            <a:r>
              <a:rPr lang="en-GB" dirty="0" smtClean="0"/>
              <a:t>Developing suitable criteria through </a:t>
            </a:r>
            <a:r>
              <a:rPr lang="en-GB" b="1" dirty="0" smtClean="0"/>
              <a:t>expert meetings</a:t>
            </a:r>
          </a:p>
          <a:p>
            <a:r>
              <a:rPr lang="en-GB" dirty="0" smtClean="0"/>
              <a:t>Still, some criteria seemed </a:t>
            </a:r>
            <a:r>
              <a:rPr lang="en-GB" b="1" dirty="0" smtClean="0"/>
              <a:t>overly strict </a:t>
            </a:r>
            <a:r>
              <a:rPr lang="en-GB" dirty="0" smtClean="0"/>
              <a:t>in hindsight: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‘Consequences of differing efficacy’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‘Presence of a demarcated negotiating strategy’</a:t>
            </a:r>
          </a:p>
          <a:p>
            <a:pPr marL="180000" lvl="1" indent="0">
              <a:buNone/>
            </a:pPr>
            <a:endParaRPr lang="en-GB" dirty="0" smtClean="0"/>
          </a:p>
          <a:p>
            <a:r>
              <a:rPr lang="en-GB" b="1" dirty="0" smtClean="0"/>
              <a:t>Weighing the audit criteria</a:t>
            </a:r>
            <a:r>
              <a:rPr lang="en-GB" dirty="0" smtClean="0"/>
              <a:t>: taking the Dutch aims as our starting point</a:t>
            </a:r>
            <a:endParaRPr lang="en-GB" dirty="0"/>
          </a:p>
        </p:txBody>
      </p:sp>
      <p:grpSp>
        <p:nvGrpSpPr>
          <p:cNvPr id="28" name="Groep 27"/>
          <p:cNvGrpSpPr/>
          <p:nvPr/>
        </p:nvGrpSpPr>
        <p:grpSpPr>
          <a:xfrm>
            <a:off x="5879138" y="2428891"/>
            <a:ext cx="2860888" cy="2148736"/>
            <a:chOff x="5879138" y="2428891"/>
            <a:chExt cx="2860888" cy="2148736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9138" y="2428891"/>
              <a:ext cx="2860888" cy="2148736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9" t="9709" r="70654" b="20306"/>
            <a:stretch/>
          </p:blipFill>
          <p:spPr>
            <a:xfrm rot="6514757">
              <a:off x="6231196" y="2704049"/>
              <a:ext cx="469432" cy="786616"/>
            </a:xfrm>
            <a:prstGeom prst="rect">
              <a:avLst/>
            </a:prstGeom>
          </p:spPr>
        </p:pic>
      </p:grpSp>
      <p:grpSp>
        <p:nvGrpSpPr>
          <p:cNvPr id="27" name="Groep 26"/>
          <p:cNvGrpSpPr/>
          <p:nvPr/>
        </p:nvGrpSpPr>
        <p:grpSpPr>
          <a:xfrm>
            <a:off x="5872787" y="203230"/>
            <a:ext cx="2870157" cy="2152620"/>
            <a:chOff x="5872787" y="203230"/>
            <a:chExt cx="2870157" cy="2152620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787" y="203230"/>
              <a:ext cx="2870157" cy="2152620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6"/>
            <a:srcRect l="60738" t="38025" r="7049" b="18272"/>
            <a:stretch/>
          </p:blipFill>
          <p:spPr>
            <a:xfrm>
              <a:off x="6863323" y="703709"/>
              <a:ext cx="297257" cy="297256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7"/>
            <a:srcRect l="5974" t="21312" r="75771" b="43480"/>
            <a:stretch/>
          </p:blipFill>
          <p:spPr>
            <a:xfrm>
              <a:off x="7183580" y="777116"/>
              <a:ext cx="215901" cy="304800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7"/>
            <a:srcRect l="5974" t="21312" r="75771" b="43480"/>
            <a:stretch/>
          </p:blipFill>
          <p:spPr>
            <a:xfrm>
              <a:off x="6262711" y="783466"/>
              <a:ext cx="215901" cy="304800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4" t="33765" r="70704" b="37750"/>
            <a:stretch/>
          </p:blipFill>
          <p:spPr>
            <a:xfrm rot="6514757">
              <a:off x="7910960" y="823817"/>
              <a:ext cx="442578" cy="320173"/>
            </a:xfrm>
            <a:prstGeom prst="rect">
              <a:avLst/>
            </a:prstGeom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7"/>
            <a:srcRect l="5974" t="21312" r="75771" b="43480"/>
            <a:stretch/>
          </p:blipFill>
          <p:spPr>
            <a:xfrm>
              <a:off x="6572995" y="1092266"/>
              <a:ext cx="215901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13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 April 2025</a:t>
            </a:r>
          </a:p>
          <a:p>
            <a:endParaRPr lang="en-GB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annual INTOSAI PAS meeting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31999" y="460093"/>
            <a:ext cx="4353865" cy="1138362"/>
          </a:xfrm>
        </p:spPr>
        <p:txBody>
          <a:bodyPr/>
          <a:lstStyle/>
          <a:p>
            <a:r>
              <a:rPr lang="en-GB" noProof="0" dirty="0" smtClean="0"/>
              <a:t>Challenge 2:</a:t>
            </a:r>
            <a:br>
              <a:rPr lang="en-GB" noProof="0" dirty="0" smtClean="0"/>
            </a:br>
            <a:r>
              <a:rPr lang="en-GB" noProof="0" dirty="0" smtClean="0"/>
              <a:t>Lack of </a:t>
            </a:r>
            <a:r>
              <a:rPr lang="en-GB" dirty="0"/>
              <a:t>documentation and </a:t>
            </a:r>
            <a:r>
              <a:rPr lang="en-GB" dirty="0" smtClean="0"/>
              <a:t>decision-making </a:t>
            </a:r>
            <a:r>
              <a:rPr lang="en-GB" dirty="0"/>
              <a:t>by app </a:t>
            </a:r>
            <a:endParaRPr lang="en-GB" noProof="0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13"/>
          </p:nvPr>
        </p:nvSpPr>
        <p:spPr>
          <a:xfrm>
            <a:off x="431999" y="2108200"/>
            <a:ext cx="4628951" cy="2120900"/>
          </a:xfrm>
        </p:spPr>
        <p:txBody>
          <a:bodyPr/>
          <a:lstStyle/>
          <a:p>
            <a:r>
              <a:rPr lang="en-GB" dirty="0" smtClean="0"/>
              <a:t>No or very </a:t>
            </a:r>
            <a:r>
              <a:rPr lang="en-GB" b="1" dirty="0" smtClean="0"/>
              <a:t>unstructured documentation</a:t>
            </a:r>
          </a:p>
          <a:p>
            <a:r>
              <a:rPr lang="en-GB" dirty="0" smtClean="0"/>
              <a:t>‘</a:t>
            </a:r>
            <a:r>
              <a:rPr lang="en-GB" b="1" dirty="0" smtClean="0"/>
              <a:t>Decision-making by app</a:t>
            </a:r>
            <a:r>
              <a:rPr lang="en-GB" dirty="0" smtClean="0"/>
              <a:t>’</a:t>
            </a:r>
          </a:p>
          <a:p>
            <a:r>
              <a:rPr lang="en-GB" dirty="0" smtClean="0"/>
              <a:t>Using </a:t>
            </a:r>
            <a:r>
              <a:rPr lang="en-GB" dirty="0" err="1" smtClean="0"/>
              <a:t>Elasticsearch</a:t>
            </a:r>
            <a:r>
              <a:rPr lang="en-GB" dirty="0" smtClean="0"/>
              <a:t> to look through tens of thousands of documents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Blacking out of information </a:t>
            </a:r>
            <a:r>
              <a:rPr lang="en-GB" dirty="0" smtClean="0"/>
              <a:t>by the Ministry of Health, Welfare and Sport</a:t>
            </a:r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26" y="660401"/>
            <a:ext cx="4051248" cy="37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 April 2025</a:t>
            </a:r>
          </a:p>
          <a:p>
            <a:endParaRPr lang="en-GB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annual INTOSAI PAS meeting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31999" y="460093"/>
            <a:ext cx="4353865" cy="698611"/>
          </a:xfrm>
        </p:spPr>
        <p:txBody>
          <a:bodyPr/>
          <a:lstStyle/>
          <a:p>
            <a:r>
              <a:rPr lang="en-GB" noProof="0" dirty="0" smtClean="0"/>
              <a:t>Challenge 3:</a:t>
            </a:r>
            <a:br>
              <a:rPr lang="en-GB" noProof="0" dirty="0" smtClean="0"/>
            </a:br>
            <a:r>
              <a:rPr lang="en-GB" noProof="0" dirty="0" smtClean="0"/>
              <a:t>Establishing influence</a:t>
            </a:r>
            <a:endParaRPr lang="en-GB" noProof="0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13"/>
          </p:nvPr>
        </p:nvSpPr>
        <p:spPr>
          <a:xfrm>
            <a:off x="368499" y="1579684"/>
            <a:ext cx="4317801" cy="2387541"/>
          </a:xfrm>
        </p:spPr>
        <p:txBody>
          <a:bodyPr/>
          <a:lstStyle/>
          <a:p>
            <a:r>
              <a:rPr lang="en-GB" dirty="0" smtClean="0"/>
              <a:t>How does one establish </a:t>
            </a:r>
            <a:r>
              <a:rPr lang="en-GB" b="1" dirty="0" smtClean="0"/>
              <a:t>influence</a:t>
            </a:r>
            <a:r>
              <a:rPr lang="en-GB" dirty="0" smtClean="0"/>
              <a:t> within a </a:t>
            </a:r>
            <a:r>
              <a:rPr lang="en-GB" b="1" dirty="0" smtClean="0"/>
              <a:t>multi-party, multi-level process </a:t>
            </a:r>
            <a:r>
              <a:rPr lang="en-GB" dirty="0" smtClean="0"/>
              <a:t>like the procurement of the vaccines?</a:t>
            </a:r>
          </a:p>
          <a:p>
            <a:r>
              <a:rPr lang="en-GB" dirty="0" smtClean="0"/>
              <a:t>Followed up interviews and document analysis with </a:t>
            </a:r>
            <a:r>
              <a:rPr lang="en-GB" b="1" dirty="0" smtClean="0"/>
              <a:t>interviews with ‘external parties’ </a:t>
            </a:r>
            <a:r>
              <a:rPr lang="en-GB" dirty="0" smtClean="0"/>
              <a:t>to test our hypotheses, e.g. DG SANTE, EC legal expert, Swedish and Spanish negotiators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765" y="1158704"/>
            <a:ext cx="3814560" cy="28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 smtClean="0"/>
              <a:t>2 April 2025</a:t>
            </a:r>
            <a:endParaRPr lang="en-GB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annual INTOSAI PAS meeting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2" y="311499"/>
            <a:ext cx="7949445" cy="41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0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gemene Rekenkamer Tekst en Grafiek">
  <a:themeElements>
    <a:clrScheme name="Rekenkamer Kleuren Tekst en Grafiek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3366FF"/>
      </a:accent1>
      <a:accent2>
        <a:srgbClr val="7CD1CA"/>
      </a:accent2>
      <a:accent3>
        <a:srgbClr val="F4AEC0"/>
      </a:accent3>
      <a:accent4>
        <a:srgbClr val="F6D52D"/>
      </a:accent4>
      <a:accent5>
        <a:srgbClr val="D8E8AC"/>
      </a:accent5>
      <a:accent6>
        <a:srgbClr val="89470B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7052022 BC presentatie voor directie F" id="{87C028C9-749F-490D-B34A-CB6FEDEF6F4B}" vid="{1358D8D7-6D8C-4510-B61A-8DFF61851D59}"/>
    </a:ext>
  </a:extLst>
</a:theme>
</file>

<file path=ppt/theme/theme10.xml><?xml version="1.0" encoding="utf-8"?>
<a:theme xmlns:a="http://schemas.openxmlformats.org/drawingml/2006/main" name="1_Algemene Rekenkamer Tekst en Grafiek">
  <a:themeElements>
    <a:clrScheme name="Rekenkamer Kleuren Tekst en Grafiek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3366FF"/>
      </a:accent1>
      <a:accent2>
        <a:srgbClr val="7CD1CA"/>
      </a:accent2>
      <a:accent3>
        <a:srgbClr val="F4AEC0"/>
      </a:accent3>
      <a:accent4>
        <a:srgbClr val="F6D52D"/>
      </a:accent4>
      <a:accent5>
        <a:srgbClr val="D8E8AC"/>
      </a:accent5>
      <a:accent6>
        <a:srgbClr val="89470B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7052022 BC presentatie voor directie F" id="{87C028C9-749F-490D-B34A-CB6FEDEF6F4B}" vid="{1358D8D7-6D8C-4510-B61A-8DFF61851D59}"/>
    </a:ext>
  </a:extLst>
</a:theme>
</file>

<file path=ppt/theme/theme1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gemene Rekenkamer Donkerblauw">
  <a:themeElements>
    <a:clrScheme name="Rekenkamer Kleuren Donkerblauw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142482"/>
      </a:accent1>
      <a:accent2>
        <a:srgbClr val="6A7880"/>
      </a:accent2>
      <a:accent3>
        <a:srgbClr val="8042A3"/>
      </a:accent3>
      <a:accent4>
        <a:srgbClr val="209409"/>
      </a:accent4>
      <a:accent5>
        <a:srgbClr val="89094F"/>
      </a:accent5>
      <a:accent6>
        <a:srgbClr val="BCBAB3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52022 BC presentatie voor directie F" id="{87C028C9-749F-490D-B34A-CB6FEDEF6F4B}" vid="{628ECA3E-3FC3-4B90-94E2-0EC2C6D17C2D}"/>
    </a:ext>
  </a:extLst>
</a:theme>
</file>

<file path=ppt/theme/theme3.xml><?xml version="1.0" encoding="utf-8"?>
<a:theme xmlns:a="http://schemas.openxmlformats.org/drawingml/2006/main" name="Algemene Rekenkamer Donkergrijs">
  <a:themeElements>
    <a:clrScheme name="Rekenkamer Kleuren Donkergrijs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6A7880"/>
      </a:accent1>
      <a:accent2>
        <a:srgbClr val="8042A3"/>
      </a:accent2>
      <a:accent3>
        <a:srgbClr val="209409"/>
      </a:accent3>
      <a:accent4>
        <a:srgbClr val="89094F"/>
      </a:accent4>
      <a:accent5>
        <a:srgbClr val="BCBAB3"/>
      </a:accent5>
      <a:accent6>
        <a:srgbClr val="142482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52022 BC presentatie voor directie F" id="{87C028C9-749F-490D-B34A-CB6FEDEF6F4B}" vid="{F2C12775-ECB7-4D52-B208-31668A7CF345}"/>
    </a:ext>
  </a:extLst>
</a:theme>
</file>

<file path=ppt/theme/theme4.xml><?xml version="1.0" encoding="utf-8"?>
<a:theme xmlns:a="http://schemas.openxmlformats.org/drawingml/2006/main" name="Algemene Rekenkamer Paars">
  <a:themeElements>
    <a:clrScheme name="Rekenkamer Kleuren Paars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8042A3"/>
      </a:accent1>
      <a:accent2>
        <a:srgbClr val="209409"/>
      </a:accent2>
      <a:accent3>
        <a:srgbClr val="89094F"/>
      </a:accent3>
      <a:accent4>
        <a:srgbClr val="BCBAB3"/>
      </a:accent4>
      <a:accent5>
        <a:srgbClr val="142482"/>
      </a:accent5>
      <a:accent6>
        <a:srgbClr val="6A7880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52022 BC presentatie voor directie F" id="{87C028C9-749F-490D-B34A-CB6FEDEF6F4B}" vid="{ACCD1DE2-F8AA-4651-9BB6-EC02D5B329E2}"/>
    </a:ext>
  </a:extLst>
</a:theme>
</file>

<file path=ppt/theme/theme5.xml><?xml version="1.0" encoding="utf-8"?>
<a:theme xmlns:a="http://schemas.openxmlformats.org/drawingml/2006/main" name="Algemene Rekenkamer Groen">
  <a:themeElements>
    <a:clrScheme name="Rekenkamer Kleuren Groen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209409"/>
      </a:accent1>
      <a:accent2>
        <a:srgbClr val="89094F"/>
      </a:accent2>
      <a:accent3>
        <a:srgbClr val="BCBAB3"/>
      </a:accent3>
      <a:accent4>
        <a:srgbClr val="142482"/>
      </a:accent4>
      <a:accent5>
        <a:srgbClr val="6A7880"/>
      </a:accent5>
      <a:accent6>
        <a:srgbClr val="8042A3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52022 BC presentatie voor directie F" id="{87C028C9-749F-490D-B34A-CB6FEDEF6F4B}" vid="{E6DA810F-F0E9-4E0F-BED8-B20587EE7831}"/>
    </a:ext>
  </a:extLst>
</a:theme>
</file>

<file path=ppt/theme/theme6.xml><?xml version="1.0" encoding="utf-8"?>
<a:theme xmlns:a="http://schemas.openxmlformats.org/drawingml/2006/main" name="1_Algemene Rekenkamer Rood">
  <a:themeElements>
    <a:clrScheme name="Rekenkamer Kleuren Rood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89094F"/>
      </a:accent1>
      <a:accent2>
        <a:srgbClr val="BCBAB3"/>
      </a:accent2>
      <a:accent3>
        <a:srgbClr val="142482"/>
      </a:accent3>
      <a:accent4>
        <a:srgbClr val="6A7880"/>
      </a:accent4>
      <a:accent5>
        <a:srgbClr val="8042A3"/>
      </a:accent5>
      <a:accent6>
        <a:srgbClr val="209409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52022 BC presentatie voor directie F" id="{87C028C9-749F-490D-B34A-CB6FEDEF6F4B}" vid="{A71FBE44-A77D-4384-A44B-16292A0127E5}"/>
    </a:ext>
  </a:extLst>
</a:theme>
</file>

<file path=ppt/theme/theme7.xml><?xml version="1.0" encoding="utf-8"?>
<a:theme xmlns:a="http://schemas.openxmlformats.org/drawingml/2006/main" name="Court of Audit Grey">
  <a:themeElements>
    <a:clrScheme name="Rekenkamer Kleuren Lichtgrijs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BCBAB3"/>
      </a:accent1>
      <a:accent2>
        <a:srgbClr val="142482"/>
      </a:accent2>
      <a:accent3>
        <a:srgbClr val="6A7880"/>
      </a:accent3>
      <a:accent4>
        <a:srgbClr val="8042A3"/>
      </a:accent4>
      <a:accent5>
        <a:srgbClr val="209409"/>
      </a:accent5>
      <a:accent6>
        <a:srgbClr val="89094F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kenkamer_presentation_EN_Proef.pptx" id="{A67643E5-88D9-452C-B9DB-6C6DE91BB7C2}" vid="{B807A7BD-ABF8-4F09-B034-03C7F72A0B42}"/>
    </a:ext>
  </a:extLst>
</a:theme>
</file>

<file path=ppt/theme/theme8.xml><?xml version="1.0" encoding="utf-8"?>
<a:theme xmlns:a="http://schemas.openxmlformats.org/drawingml/2006/main" name="Court of Audit Text and charts">
  <a:themeElements>
    <a:clrScheme name="Rekenkamer Kleuren Tekst en Grafiek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3366FF"/>
      </a:accent1>
      <a:accent2>
        <a:srgbClr val="7CD1CA"/>
      </a:accent2>
      <a:accent3>
        <a:srgbClr val="F4AEC0"/>
      </a:accent3>
      <a:accent4>
        <a:srgbClr val="F6D52D"/>
      </a:accent4>
      <a:accent5>
        <a:srgbClr val="D8E8AC"/>
      </a:accent5>
      <a:accent6>
        <a:srgbClr val="89470B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kenkamer_presentation_EN_Proef.pptx" id="{A67643E5-88D9-452C-B9DB-6C6DE91BB7C2}" vid="{736B4605-6F3F-447D-BF42-9A2421245490}"/>
    </a:ext>
  </a:extLst>
</a:theme>
</file>

<file path=ppt/theme/theme9.xml><?xml version="1.0" encoding="utf-8"?>
<a:theme xmlns:a="http://schemas.openxmlformats.org/drawingml/2006/main" name="1_Court of Audit Text and charts">
  <a:themeElements>
    <a:clrScheme name="Rekenkamer Kleuren Tekst en Grafiek">
      <a:dk1>
        <a:srgbClr val="000000"/>
      </a:dk1>
      <a:lt1>
        <a:srgbClr val="FFFFFF"/>
      </a:lt1>
      <a:dk2>
        <a:srgbClr val="3366FF"/>
      </a:dk2>
      <a:lt2>
        <a:srgbClr val="BCBAB3"/>
      </a:lt2>
      <a:accent1>
        <a:srgbClr val="3366FF"/>
      </a:accent1>
      <a:accent2>
        <a:srgbClr val="7CD1CA"/>
      </a:accent2>
      <a:accent3>
        <a:srgbClr val="F4AEC0"/>
      </a:accent3>
      <a:accent4>
        <a:srgbClr val="F6D52D"/>
      </a:accent4>
      <a:accent5>
        <a:srgbClr val="D8E8AC"/>
      </a:accent5>
      <a:accent6>
        <a:srgbClr val="89470B"/>
      </a:accent6>
      <a:hlink>
        <a:srgbClr val="000000"/>
      </a:hlink>
      <a:folHlink>
        <a:srgbClr val="000000"/>
      </a:folHlink>
    </a:clrScheme>
    <a:fontScheme name="Rekenkamer_Fonts">
      <a:majorFont>
        <a:latin typeface="Vesper Libre Medium"/>
        <a:ea typeface=""/>
        <a:cs typeface=""/>
      </a:majorFont>
      <a:minorFont>
        <a:latin typeface="Roboto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kenkamer_presentation_EN_Proef.pptx" id="{A67643E5-88D9-452C-B9DB-6C6DE91BB7C2}" vid="{736B4605-6F3F-447D-BF42-9A2421245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17052022 BC presentatie voor directie F</Template>
  <TotalTime>4950</TotalTime>
  <Words>462</Words>
  <Application>Microsoft Office PowerPoint</Application>
  <PresentationFormat>On-screen Show (16:9)</PresentationFormat>
  <Paragraphs>68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Calibri</vt:lpstr>
      <vt:lpstr>Vesper Libre Medium</vt:lpstr>
      <vt:lpstr>Wingdings</vt:lpstr>
      <vt:lpstr>Roboto</vt:lpstr>
      <vt:lpstr>Arial</vt:lpstr>
      <vt:lpstr>Courier New</vt:lpstr>
      <vt:lpstr>Algemene Rekenkamer Tekst en Grafiek</vt:lpstr>
      <vt:lpstr>Algemene Rekenkamer Donkerblauw</vt:lpstr>
      <vt:lpstr>Algemene Rekenkamer Donkergrijs</vt:lpstr>
      <vt:lpstr>Algemene Rekenkamer Paars</vt:lpstr>
      <vt:lpstr>Algemene Rekenkamer Groen</vt:lpstr>
      <vt:lpstr>1_Algemene Rekenkamer Rood</vt:lpstr>
      <vt:lpstr>Court of Audit Grey</vt:lpstr>
      <vt:lpstr>Court of Audit Text and charts</vt:lpstr>
      <vt:lpstr>1_Court of Audit Text and charts</vt:lpstr>
      <vt:lpstr>1_Algemene Rekenkamer Tekst en Grafiek</vt:lpstr>
      <vt:lpstr>Pathway out of the pandemic  </vt:lpstr>
      <vt:lpstr>Why this audit?</vt:lpstr>
      <vt:lpstr>What did we audit?</vt:lpstr>
      <vt:lpstr>Main findings</vt:lpstr>
      <vt:lpstr>Challenge 1: Developing audit criteria for times of crisis</vt:lpstr>
      <vt:lpstr>Challenge 2: Lack of documentation and decision-making by app </vt:lpstr>
      <vt:lpstr>Challenge 3: Establishing influence</vt:lpstr>
      <vt:lpstr>PowerPoint Presentation</vt:lpstr>
      <vt:lpstr>PowerPoint Presentation</vt:lpstr>
    </vt:vector>
  </TitlesOfParts>
  <Manager/>
  <Company>Algemene Rekenkamer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asfalteren naar mobiliseren</dc:title>
  <dc:subject/>
  <dc:creator>Niëns, Laurens</dc:creator>
  <cp:keywords/>
  <dc:description>Algemene Rekenkamer presentatie
Versie 1a - februari 2021
Ontwerp: Ontwerpwerk
Template: Ton Persoon</dc:description>
  <cp:lastModifiedBy>Mahin FitzPatrick (OCAG)</cp:lastModifiedBy>
  <cp:revision>955</cp:revision>
  <dcterms:created xsi:type="dcterms:W3CDTF">2022-08-24T14:31:16Z</dcterms:created>
  <dcterms:modified xsi:type="dcterms:W3CDTF">2025-04-25T14:44:37Z</dcterms:modified>
  <cp:category/>
</cp:coreProperties>
</file>