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14"/>
  </p:notesMasterIdLst>
  <p:sldIdLst>
    <p:sldId id="257" r:id="rId3"/>
    <p:sldId id="2147469418" r:id="rId4"/>
    <p:sldId id="1726328545" r:id="rId5"/>
    <p:sldId id="1726328657" r:id="rId6"/>
    <p:sldId id="2147469419" r:id="rId7"/>
    <p:sldId id="2147469429" r:id="rId8"/>
    <p:sldId id="2147469420" r:id="rId9"/>
    <p:sldId id="2147469421" r:id="rId10"/>
    <p:sldId id="2147469422" r:id="rId11"/>
    <p:sldId id="2147469423" r:id="rId12"/>
    <p:sldId id="214746942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leen Seeuws" userId="bf6bd960-4fd6-4852-ad50-88b4835741fd" providerId="ADAL" clId="{8D937638-B28F-4086-86F6-90A215399069}"/>
    <pc:docChg chg="modSld sldOrd">
      <pc:chgData name="Katleen Seeuws" userId="bf6bd960-4fd6-4852-ad50-88b4835741fd" providerId="ADAL" clId="{8D937638-B28F-4086-86F6-90A215399069}" dt="2025-03-18T12:45:23.205" v="43"/>
      <pc:docMkLst>
        <pc:docMk/>
      </pc:docMkLst>
      <pc:sldChg chg="modSp mod">
        <pc:chgData name="Katleen Seeuws" userId="bf6bd960-4fd6-4852-ad50-88b4835741fd" providerId="ADAL" clId="{8D937638-B28F-4086-86F6-90A215399069}" dt="2025-03-18T12:41:53.663" v="41" actId="113"/>
        <pc:sldMkLst>
          <pc:docMk/>
          <pc:sldMk cId="3524308630" sldId="2147469418"/>
        </pc:sldMkLst>
        <pc:spChg chg="mod">
          <ac:chgData name="Katleen Seeuws" userId="bf6bd960-4fd6-4852-ad50-88b4835741fd" providerId="ADAL" clId="{8D937638-B28F-4086-86F6-90A215399069}" dt="2025-03-18T12:41:53.663" v="41" actId="113"/>
          <ac:spMkLst>
            <pc:docMk/>
            <pc:sldMk cId="3524308630" sldId="2147469418"/>
            <ac:spMk id="8" creationId="{6AA23B3F-D026-7546-88E0-EFB5DDE0D145}"/>
          </ac:spMkLst>
        </pc:spChg>
      </pc:sldChg>
      <pc:sldChg chg="ord">
        <pc:chgData name="Katleen Seeuws" userId="bf6bd960-4fd6-4852-ad50-88b4835741fd" providerId="ADAL" clId="{8D937638-B28F-4086-86F6-90A215399069}" dt="2025-03-18T12:45:23.205" v="43"/>
        <pc:sldMkLst>
          <pc:docMk/>
          <pc:sldMk cId="785755889" sldId="2147469419"/>
        </pc:sldMkLst>
      </pc:sldChg>
      <pc:sldChg chg="modSp mod">
        <pc:chgData name="Katleen Seeuws" userId="bf6bd960-4fd6-4852-ad50-88b4835741fd" providerId="ADAL" clId="{8D937638-B28F-4086-86F6-90A215399069}" dt="2025-03-18T12:40:03.732" v="36" actId="14734"/>
        <pc:sldMkLst>
          <pc:docMk/>
          <pc:sldMk cId="992192819" sldId="2147469422"/>
        </pc:sldMkLst>
        <pc:graphicFrameChg chg="mod modGraphic">
          <ac:chgData name="Katleen Seeuws" userId="bf6bd960-4fd6-4852-ad50-88b4835741fd" providerId="ADAL" clId="{8D937638-B28F-4086-86F6-90A215399069}" dt="2025-03-18T12:40:03.732" v="36" actId="14734"/>
          <ac:graphicFrameMkLst>
            <pc:docMk/>
            <pc:sldMk cId="992192819" sldId="2147469422"/>
            <ac:graphicFrameMk id="11" creationId="{91B45F6B-AE24-8EC1-66CE-EF08AFEF2041}"/>
          </ac:graphicFrameMkLst>
        </pc:graphicFrameChg>
      </pc:sldChg>
      <pc:sldChg chg="modSp mod">
        <pc:chgData name="Katleen Seeuws" userId="bf6bd960-4fd6-4852-ad50-88b4835741fd" providerId="ADAL" clId="{8D937638-B28F-4086-86F6-90A215399069}" dt="2025-03-18T12:40:26.485" v="40" actId="114"/>
        <pc:sldMkLst>
          <pc:docMk/>
          <pc:sldMk cId="4176124916" sldId="2147469423"/>
        </pc:sldMkLst>
        <pc:spChg chg="mod">
          <ac:chgData name="Katleen Seeuws" userId="bf6bd960-4fd6-4852-ad50-88b4835741fd" providerId="ADAL" clId="{8D937638-B28F-4086-86F6-90A215399069}" dt="2025-03-18T12:40:26.485" v="40" actId="114"/>
          <ac:spMkLst>
            <pc:docMk/>
            <pc:sldMk cId="4176124916" sldId="2147469423"/>
            <ac:spMk id="3" creationId="{50152EA8-DFAF-9965-5C30-0E3803B609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A72D43-B578-493A-9C6F-5604CC76E37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6C396C-A642-4564-B815-A26B824E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1192213"/>
            <a:ext cx="5729288" cy="3222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/>
            <a:fld id="{95615DBD-4B1E-41BC-A8DE-FADA32A35E2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/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049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16F73-5F57-651B-E09A-3C9700004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898D5-4FAE-5AB3-4F47-4344EED5C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5AA8E-6C03-15A0-2302-135E205FC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9FA0D-AC1D-B196-0B89-E92375432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474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E1958-DA46-4251-531A-01277F80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3AD7B-D482-6DDA-95D7-A5326D340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8F13C-1C9C-E823-A0CB-640EA4F3A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4FF10-9ED2-5064-58DC-ABCBE6036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896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7489A-8689-44F7-9ED4-EE04317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3C820-070D-CF1C-EEA5-C40D5D1AD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FC130-61F8-0E45-DBDC-03B2A0EB0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1FC0-2D35-FB5D-1C86-66B80D42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179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4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0112">
              <a:defRPr/>
            </a:pPr>
            <a:fld id="{9EA888F8-2B27-4E42-8C54-310D4CBB9BF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0112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310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846DA-2FAE-E191-129C-80FB1B75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E13FD-AC3E-D01C-CB75-648FA41D7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BBEDE-B6CB-3558-6085-B6123A26C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0CC1F-C3AD-7461-8903-43D49979A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771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83CC-C53D-4FD2-A4C7-956A15F05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2A302-5DCD-811F-2E5F-BC50749F2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D401A-C0E2-2976-9C25-318A548AB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EE0A-4559-36DC-5ACC-C425A4E9C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774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AE75-FF75-EB46-E30D-EF5E4F25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24B7C-F984-8477-CDDB-9E46A007E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5A557-58C5-DB07-D008-EB33B8BDB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253E6-0F0D-D8A6-887F-C0801191D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30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24F6-134D-C2CC-51D8-FE5FB108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11C83-3347-DFE3-6097-9522708D0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B2C01-1630-F854-106D-FE325E210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454DF-DF92-942D-EEEF-2F0E0961A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718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CFF3-6DD2-5E0F-01CD-0086D134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0F4C3-79C0-4A90-3D58-D0D975795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D105F-09ED-DACE-4E5C-F04647060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E1C4C-59BF-7F1D-2105-5531D6D77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49F74C47-02ED-1F4E-A97A-D5B2531F26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511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5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9"/>
            <a:ext cx="10515600" cy="1325563"/>
          </a:xfrm>
        </p:spPr>
        <p:txBody>
          <a:bodyPr>
            <a:noAutofit/>
          </a:bodyPr>
          <a:lstStyle>
            <a:lvl1pPr algn="r">
              <a:defRPr sz="45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7" y="5167086"/>
            <a:ext cx="2901951" cy="39846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7" y="5568723"/>
            <a:ext cx="2901951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4" y="5954963"/>
            <a:ext cx="2901951" cy="365125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5198DB-37CB-0D4D-8B93-5E88D5C1F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82" y="5366316"/>
            <a:ext cx="2844801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9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4E332FB-A9B6-6541-9F33-6B696AC3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20" y="6145723"/>
            <a:ext cx="1808789" cy="48449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33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9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35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6705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5255" y="4366393"/>
            <a:ext cx="1811868" cy="131064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402163" y="2527433"/>
            <a:ext cx="1811868" cy="131064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45720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259074" y="4366393"/>
            <a:ext cx="1811868" cy="131064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115983" y="2527433"/>
            <a:ext cx="1811868" cy="131064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45720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72891" y="4366393"/>
            <a:ext cx="1811868" cy="131064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829802" y="2527433"/>
            <a:ext cx="1811868" cy="131064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45720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178429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17092" y="455087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70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in a suit and tie&#10;&#10;Description automatically generated">
            <a:extLst>
              <a:ext uri="{FF2B5EF4-FFF2-40B4-BE49-F238E27FC236}">
                <a16:creationId xmlns:a16="http://schemas.microsoft.com/office/drawing/2014/main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C0ED48-65A2-1844-A972-D59D4A546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520" y="5431042"/>
            <a:ext cx="2555347" cy="6730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9" y="5212248"/>
            <a:ext cx="2901951" cy="39846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9" y="5613885"/>
            <a:ext cx="2901951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6" y="6000125"/>
            <a:ext cx="2901951" cy="365125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5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52154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70F3C-235F-EE41-B796-71C8279F5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1" y="5525340"/>
            <a:ext cx="2844800" cy="7493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70" y="5290617"/>
            <a:ext cx="2901951" cy="39846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4472C4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70" y="5692254"/>
            <a:ext cx="2901951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4"/>
            <a:ext cx="2901951" cy="365125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1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500" b="1" baseline="0">
                <a:solidFill>
                  <a:srgbClr val="4472C4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659250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Autofit/>
          </a:bodyPr>
          <a:lstStyle>
            <a:lvl1pPr marL="0" indent="0">
              <a:buNone/>
              <a:defRPr sz="45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95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5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22576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9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7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27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2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8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3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Position – The Institute of Internal Auditors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9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975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352251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959B0-31EB-EB45-A400-F21B137D7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B3235-7B4C-7E8A-B974-21FAAB648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20" y="6145723"/>
            <a:ext cx="1808789" cy="4844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D1D7CC-6B1B-A1BE-FE08-C2F80C57E31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9564584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12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717" y="6356359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061D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9"/>
            <a:ext cx="2455333" cy="365125"/>
          </a:xfrm>
        </p:spPr>
        <p:txBody>
          <a:bodyPr/>
          <a:lstStyle/>
          <a:p>
            <a:fld id="{578A0C73-D945-1A4B-A945-058C1D45DC8B}" type="slidenum">
              <a:rPr lang="en-US" smtClean="0">
                <a:solidFill>
                  <a:srgbClr val="061D3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61D38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739468"/>
            <a:ext cx="12192001" cy="118872"/>
          </a:xfrm>
          <a:prstGeom prst="rect">
            <a:avLst/>
          </a:prstGeom>
          <a:solidFill>
            <a:srgbClr val="008F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133600"/>
            <a:ext cx="4080933" cy="177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080933" y="2133600"/>
            <a:ext cx="8111067" cy="1778000"/>
          </a:xfrm>
          <a:solidFill>
            <a:schemeClr val="accent5">
              <a:lumMod val="50000"/>
            </a:schemeClr>
          </a:solidFill>
        </p:spPr>
        <p:txBody>
          <a:bodyPr lIns="365760" rIns="365760" anchor="ctr" anchorCtr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745073" y="4000500"/>
            <a:ext cx="10725151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2192001" cy="1287262"/>
          </a:xfrm>
          <a:prstGeom prst="rect">
            <a:avLst/>
          </a:prstGeom>
          <a:solidFill>
            <a:srgbClr val="112C35"/>
          </a:solidFill>
        </p:spPr>
        <p:txBody>
          <a:bodyPr>
            <a:normAutofit/>
          </a:bodyPr>
          <a:lstStyle>
            <a:lvl1pPr>
              <a:defRPr lang="en-US" sz="21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15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717" y="6356353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2455333" cy="365125"/>
          </a:xfrm>
        </p:spPr>
        <p:txBody>
          <a:bodyPr/>
          <a:lstStyle/>
          <a:p>
            <a:fld id="{578A0C73-D945-1A4B-A945-058C1D45DC8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271730"/>
            <a:ext cx="12192001" cy="586610"/>
            <a:chOff x="-1" y="6271730"/>
            <a:chExt cx="9144001" cy="586610"/>
          </a:xfrm>
        </p:grpSpPr>
        <p:sp>
          <p:nvSpPr>
            <p:cNvPr id="8" name="Rectangle 7"/>
            <p:cNvSpPr/>
            <p:nvPr userDrawn="1"/>
          </p:nvSpPr>
          <p:spPr>
            <a:xfrm>
              <a:off x="-1" y="6739468"/>
              <a:ext cx="9144001" cy="118872"/>
            </a:xfrm>
            <a:prstGeom prst="rect">
              <a:avLst/>
            </a:prstGeom>
            <a:solidFill>
              <a:srgbClr val="008F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108759" y="6271730"/>
              <a:ext cx="586270" cy="586270"/>
              <a:chOff x="8108759" y="6271730"/>
              <a:chExt cx="586270" cy="58627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8108759" y="6271730"/>
                <a:ext cx="586270" cy="58627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1" name="Picture 10" descr="IIALogo-wht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3124" y="6404175"/>
                <a:ext cx="369199" cy="304427"/>
              </a:xfrm>
              <a:prstGeom prst="rect">
                <a:avLst/>
              </a:prstGeom>
            </p:spPr>
          </p:pic>
        </p:grpSp>
      </p:grpSp>
      <p:sp>
        <p:nvSpPr>
          <p:cNvPr id="1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73946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2514600"/>
            <a:ext cx="9144000" cy="182880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2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82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717" y="6356353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2455333" cy="365125"/>
          </a:xfrm>
        </p:spPr>
        <p:txBody>
          <a:bodyPr/>
          <a:lstStyle/>
          <a:p>
            <a:fld id="{578A0C73-D945-1A4B-A945-058C1D45DC8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271730"/>
            <a:ext cx="12192001" cy="586610"/>
            <a:chOff x="-1" y="6271730"/>
            <a:chExt cx="9144001" cy="586610"/>
          </a:xfrm>
        </p:grpSpPr>
        <p:sp>
          <p:nvSpPr>
            <p:cNvPr id="8" name="Rectangle 7"/>
            <p:cNvSpPr/>
            <p:nvPr userDrawn="1"/>
          </p:nvSpPr>
          <p:spPr>
            <a:xfrm>
              <a:off x="-1" y="6739468"/>
              <a:ext cx="9144001" cy="118872"/>
            </a:xfrm>
            <a:prstGeom prst="rect">
              <a:avLst/>
            </a:prstGeom>
            <a:solidFill>
              <a:srgbClr val="008F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108759" y="6271730"/>
              <a:ext cx="586270" cy="586270"/>
              <a:chOff x="8108759" y="6271730"/>
              <a:chExt cx="586270" cy="58627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8108759" y="6271730"/>
                <a:ext cx="586270" cy="58627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1" name="Picture 10" descr="IIALogo-wht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3124" y="6404175"/>
                <a:ext cx="369199" cy="304427"/>
              </a:xfrm>
              <a:prstGeom prst="rect">
                <a:avLst/>
              </a:prstGeom>
            </p:spPr>
          </p:pic>
        </p:grpSp>
      </p:grpSp>
      <p:sp>
        <p:nvSpPr>
          <p:cNvPr id="1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73946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2514600"/>
            <a:ext cx="9144000" cy="182880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2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23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717" y="6356353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2455333" cy="365125"/>
          </a:xfrm>
        </p:spPr>
        <p:txBody>
          <a:bodyPr/>
          <a:lstStyle/>
          <a:p>
            <a:fld id="{578A0C73-D945-1A4B-A945-058C1D45DC8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271730"/>
            <a:ext cx="12192001" cy="586610"/>
            <a:chOff x="-1" y="6271730"/>
            <a:chExt cx="9144001" cy="586610"/>
          </a:xfrm>
        </p:grpSpPr>
        <p:sp>
          <p:nvSpPr>
            <p:cNvPr id="8" name="Rectangle 7"/>
            <p:cNvSpPr/>
            <p:nvPr userDrawn="1"/>
          </p:nvSpPr>
          <p:spPr>
            <a:xfrm>
              <a:off x="-1" y="6739468"/>
              <a:ext cx="9144001" cy="118872"/>
            </a:xfrm>
            <a:prstGeom prst="rect">
              <a:avLst/>
            </a:prstGeom>
            <a:solidFill>
              <a:srgbClr val="008F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108759" y="6271730"/>
              <a:ext cx="586270" cy="586270"/>
              <a:chOff x="8108759" y="6271730"/>
              <a:chExt cx="586270" cy="58627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8108759" y="6271730"/>
                <a:ext cx="586270" cy="58627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1" name="Picture 10" descr="IIALogo-wht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3124" y="6404175"/>
                <a:ext cx="369199" cy="304427"/>
              </a:xfrm>
              <a:prstGeom prst="rect">
                <a:avLst/>
              </a:prstGeom>
            </p:spPr>
          </p:pic>
        </p:grpSp>
      </p:grpSp>
      <p:sp>
        <p:nvSpPr>
          <p:cNvPr id="1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73946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2514600"/>
            <a:ext cx="9144000" cy="182880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2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717" y="6356353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2455333" cy="365125"/>
          </a:xfrm>
        </p:spPr>
        <p:txBody>
          <a:bodyPr/>
          <a:lstStyle/>
          <a:p>
            <a:fld id="{578A0C73-D945-1A4B-A945-058C1D45DC8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271730"/>
            <a:ext cx="12192001" cy="586610"/>
            <a:chOff x="-1" y="6271730"/>
            <a:chExt cx="9144001" cy="586610"/>
          </a:xfrm>
        </p:grpSpPr>
        <p:sp>
          <p:nvSpPr>
            <p:cNvPr id="8" name="Rectangle 7"/>
            <p:cNvSpPr/>
            <p:nvPr userDrawn="1"/>
          </p:nvSpPr>
          <p:spPr>
            <a:xfrm>
              <a:off x="-1" y="6739468"/>
              <a:ext cx="9144001" cy="118872"/>
            </a:xfrm>
            <a:prstGeom prst="rect">
              <a:avLst/>
            </a:prstGeom>
            <a:solidFill>
              <a:srgbClr val="008F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108759" y="6271730"/>
              <a:ext cx="586270" cy="586270"/>
              <a:chOff x="8108759" y="6271730"/>
              <a:chExt cx="586270" cy="58627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8108759" y="6271730"/>
                <a:ext cx="586270" cy="58627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1" name="Picture 10" descr="IIALogo-wht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3124" y="6404175"/>
                <a:ext cx="369199" cy="304427"/>
              </a:xfrm>
              <a:prstGeom prst="rect">
                <a:avLst/>
              </a:prstGeom>
            </p:spPr>
          </p:pic>
        </p:grpSp>
      </p:grpSp>
      <p:sp>
        <p:nvSpPr>
          <p:cNvPr id="1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73946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2514600"/>
            <a:ext cx="9144000" cy="182880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2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20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717" y="6356353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2455333" cy="365125"/>
          </a:xfrm>
        </p:spPr>
        <p:txBody>
          <a:bodyPr/>
          <a:lstStyle/>
          <a:p>
            <a:fld id="{578A0C73-D945-1A4B-A945-058C1D45DC8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271730"/>
            <a:ext cx="12192001" cy="586610"/>
            <a:chOff x="-1" y="6271730"/>
            <a:chExt cx="9144001" cy="586610"/>
          </a:xfrm>
        </p:grpSpPr>
        <p:sp>
          <p:nvSpPr>
            <p:cNvPr id="8" name="Rectangle 7"/>
            <p:cNvSpPr/>
            <p:nvPr userDrawn="1"/>
          </p:nvSpPr>
          <p:spPr>
            <a:xfrm>
              <a:off x="-1" y="6739468"/>
              <a:ext cx="9144001" cy="118872"/>
            </a:xfrm>
            <a:prstGeom prst="rect">
              <a:avLst/>
            </a:prstGeom>
            <a:solidFill>
              <a:srgbClr val="008F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108759" y="6271730"/>
              <a:ext cx="586270" cy="586270"/>
              <a:chOff x="8108759" y="6271730"/>
              <a:chExt cx="586270" cy="58627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8108759" y="6271730"/>
                <a:ext cx="586270" cy="58627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1" name="Picture 10" descr="IIALogo-wht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3124" y="6404175"/>
                <a:ext cx="369199" cy="304427"/>
              </a:xfrm>
              <a:prstGeom prst="rect">
                <a:avLst/>
              </a:prstGeom>
            </p:spPr>
          </p:pic>
        </p:grpSp>
      </p:grpSp>
      <p:sp>
        <p:nvSpPr>
          <p:cNvPr id="1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73946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2514600"/>
            <a:ext cx="9144000" cy="182880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2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4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717" y="6356353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2455333" cy="365125"/>
          </a:xfrm>
        </p:spPr>
        <p:txBody>
          <a:bodyPr/>
          <a:lstStyle/>
          <a:p>
            <a:fld id="{578A0C73-D945-1A4B-A945-058C1D45DC8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271730"/>
            <a:ext cx="12192001" cy="586610"/>
            <a:chOff x="-1" y="6271730"/>
            <a:chExt cx="9144001" cy="586610"/>
          </a:xfrm>
        </p:grpSpPr>
        <p:sp>
          <p:nvSpPr>
            <p:cNvPr id="8" name="Rectangle 7"/>
            <p:cNvSpPr/>
            <p:nvPr userDrawn="1"/>
          </p:nvSpPr>
          <p:spPr>
            <a:xfrm>
              <a:off x="-1" y="6739468"/>
              <a:ext cx="9144001" cy="118872"/>
            </a:xfrm>
            <a:prstGeom prst="rect">
              <a:avLst/>
            </a:prstGeom>
            <a:solidFill>
              <a:srgbClr val="008FC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108759" y="6271730"/>
              <a:ext cx="586270" cy="586270"/>
              <a:chOff x="8108759" y="6271730"/>
              <a:chExt cx="586270" cy="58627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8108759" y="6271730"/>
                <a:ext cx="586270" cy="58627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1" name="Picture 10" descr="IIALogo-wht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3124" y="6404175"/>
                <a:ext cx="369199" cy="304427"/>
              </a:xfrm>
              <a:prstGeom prst="rect">
                <a:avLst/>
              </a:prstGeom>
            </p:spPr>
          </p:pic>
        </p:grpSp>
      </p:grpSp>
      <p:sp>
        <p:nvSpPr>
          <p:cNvPr id="1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73946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2514600"/>
            <a:ext cx="9144000" cy="1828800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2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67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4DDAA-6BB0-C64D-8250-A78B18EF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E3925-6F72-5742-BBC8-03C1D110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61D38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C4167-A5B6-2245-9B76-2F9B094B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2087-E7D7-455D-9B0D-6C85C4A04FF2}" type="slidenum">
              <a:rPr lang="en-US" smtClean="0">
                <a:solidFill>
                  <a:srgbClr val="061D3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61D38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2192001" cy="1287262"/>
          </a:xfrm>
          <a:prstGeom prst="rect">
            <a:avLst/>
          </a:prstGeom>
          <a:solidFill>
            <a:srgbClr val="112C35"/>
          </a:solidFill>
        </p:spPr>
        <p:txBody>
          <a:bodyPr>
            <a:norm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6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DB1F5-E30A-DFFC-0D6F-2E11CDDD928B}"/>
              </a:ext>
            </a:extLst>
          </p:cNvPr>
          <p:cNvSpPr/>
          <p:nvPr userDrawn="1"/>
        </p:nvSpPr>
        <p:spPr>
          <a:xfrm>
            <a:off x="0" y="951470"/>
            <a:ext cx="12192000" cy="5597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7D99EC-5232-349C-5507-A9C117E1A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456" y="253084"/>
            <a:ext cx="1132875" cy="4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4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E284-4512-C221-0479-3AB5D7A4E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5C839-B1E3-2D69-8FDF-2976C1180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904D-2329-D6B6-FA87-65EAC515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F47AB-98B0-66BE-6073-2EA8DD4C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7DC0C-7699-EA0D-C10F-38DE76A5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1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52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C32F-EB1C-A907-A62D-6F0418D5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FB96D-D71A-BDA3-80C3-B1768A8D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1832-654A-B617-8854-732E4BE3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CD9C1-BDA5-9015-16B0-3AE8AD49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7C77C-11A2-7CC8-4EED-BDDD0F60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4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A4DC-560F-6070-35C9-4F1A7E76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1D35E-57BD-5870-E651-3E4F5D4B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F95F-51C1-30CE-3011-18665E6D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B2AE7-EC9C-2D61-C272-003CB147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0DE1C-C4E6-CA40-CC22-9C6F001A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6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73D3-5FEA-F017-274D-E6847D43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C04F-8942-005F-9528-2C0FB213D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23AE6-832B-CDA1-94D1-B0461893B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EA32B-8B76-43C1-3C77-C9F0AB4D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12470-26F5-4F5F-6C3A-836E2403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2D817-4521-1D0C-149B-DAFFAB8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82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4B3A-31A1-F7F9-DBD4-8007198E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6ECD4-A44A-D678-FBB2-9B180A00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54AAF-F89A-B26C-056E-B52EC901A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58018-1E86-FCA2-4758-95C1D037F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D5653-C120-F7EA-B94B-C17966297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00340-82D9-8464-28B4-95205BEE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3B897-A96C-A496-F679-48183CAE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94C21-7C9E-0649-23A8-92E37DE6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763C-DA9B-1910-CD45-ECDA523D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CB897-1E16-37A1-0265-0112B29E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7ECDD-4CF4-DC70-E31C-C89A1AC1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3157C-BAC2-4B82-F68D-39DCD5A6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11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E498A-ED7F-2B58-7D3E-A9FA6DA9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EA9A0-1131-96B5-771F-3A92CB7A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303CD-904D-2F01-C50E-F84349C8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9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518F-70BF-3297-4298-C53BA195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CA43-46BD-2F7A-46B8-AEC3744D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69AC4-088F-A72B-B0A5-C722E0BE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1A1F0-5444-2AB6-4BC9-C6CF9DC0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8A2C9-4EF2-3DC2-D570-435DDAA4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A0CA6-CE7D-B9CA-CB20-9DF653DF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4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31C1-9290-BC41-44FE-E88E5DAA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2ABBF-4D46-9EE2-8FF1-164F960DC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FF72E-A60E-2B91-EC11-904108C74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E01D-5838-A336-7B48-DE0DF21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3CC5D-6D48-1C8A-E2B9-B8F6ADF4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E040A-401B-CF00-08F1-B99935E9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4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3F0D-7E58-882B-2E43-3B825895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7346C-59B4-0FBA-8023-E3B9D9304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FAC1-F659-8E40-05B1-F7522C03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97FB-BA2C-A7F9-6076-1B1F273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D93FA-BB98-5425-CF02-22F51ADC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9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85D13-C713-B498-715C-76F3CF109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2B0E7-6C46-6A3D-4CCD-E9546E50D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39F1-4C9E-C979-2DCA-0441326D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4A92-B9A3-E402-7028-3B24480D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9379-22E1-6652-D15A-910537AC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EEB3F-F237-AF98-72BE-59E2A9021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38064D-A58C-15A3-5DFD-DF80DD4487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20" y="6145723"/>
            <a:ext cx="1808789" cy="4844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C8CB17-DA09-A595-5EA6-7B49A1C2536D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9564584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28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2380" y="745298"/>
            <a:ext cx="7898080" cy="606424"/>
          </a:xfrm>
        </p:spPr>
        <p:txBody>
          <a:bodyPr anchor="b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4DB1F5-E30A-DFFC-0D6F-2E11CDDD928B}"/>
              </a:ext>
            </a:extLst>
          </p:cNvPr>
          <p:cNvSpPr/>
          <p:nvPr userDrawn="1"/>
        </p:nvSpPr>
        <p:spPr>
          <a:xfrm>
            <a:off x="0" y="1351722"/>
            <a:ext cx="12192000" cy="550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E17A53-5DDE-871E-323B-4C59902AB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456" y="253084"/>
            <a:ext cx="1132875" cy="4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0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BBA1E-1016-F4EB-49E4-09D61ADF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022CE-44F5-8025-380D-9AAEE91297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20" y="6145723"/>
            <a:ext cx="1808789" cy="4844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0498D-EC76-7FA1-E1D9-A5EDE27351D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9564584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FC85-01B7-4770-8688-059EB8BC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0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89F3-24C8-4B18-AC8B-5AC2B997F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1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61D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0C73-D945-1A4B-A945-058C1D45DC8B}" type="slidenum">
              <a:rPr lang="en-US" smtClean="0">
                <a:solidFill>
                  <a:srgbClr val="061D3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61D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3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D6307-C05C-0DAE-1C8F-8167ECDE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AD915-9623-E9D8-7EA0-7397F292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9C5BB-8D79-6711-9271-1728E3CB6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AD44A-AB36-4802-9903-312AF887FE3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097DF-B872-1CB7-5A3D-3F20545A4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70FE0-9E05-E0F9-EEE7-1206E848C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EDA63-7992-46D6-8C14-389C0752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486" y="3676454"/>
            <a:ext cx="8583027" cy="1037774"/>
          </a:xfrm>
        </p:spPr>
        <p:txBody>
          <a:bodyPr/>
          <a:lstStyle/>
          <a:p>
            <a:pPr algn="ctr"/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new IIA Global Internal Audit Standards: Towards Integrated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ssurance</a:t>
            </a:r>
            <a:b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Enhancing Performance Audits Through Coordinated Assurance</a:t>
            </a:r>
            <a:r>
              <a:rPr lang="en-US" sz="1800" dirty="0"/>
              <a:t/>
            </a:r>
            <a:br>
              <a:rPr lang="en-US" sz="1800" dirty="0"/>
            </a:br>
            <a:endParaRPr lang="en-US" sz="3200" dirty="0">
              <a:solidFill>
                <a:schemeClr val="accent4"/>
              </a:solidFill>
              <a:latin typeface="+mn-lt"/>
              <a:ea typeface="Roboto Condensed Ligh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5F9E8-51F6-2C07-42E3-787F22D54EC0}"/>
              </a:ext>
            </a:extLst>
          </p:cNvPr>
          <p:cNvSpPr txBox="1"/>
          <p:nvPr/>
        </p:nvSpPr>
        <p:spPr>
          <a:xfrm>
            <a:off x="-1" y="6534834"/>
            <a:ext cx="9655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©2025, The Institute of Internal Auditors. All rights reserved. For individual personal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CB238F-10D2-3527-E921-D232BCD49699}"/>
              </a:ext>
            </a:extLst>
          </p:cNvPr>
          <p:cNvSpPr txBox="1"/>
          <p:nvPr/>
        </p:nvSpPr>
        <p:spPr>
          <a:xfrm>
            <a:off x="6052011" y="5474905"/>
            <a:ext cx="4251489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Katleen Seeuws, CIA, CGAP, CRMA, CISA, CFE</a:t>
            </a:r>
          </a:p>
        </p:txBody>
      </p:sp>
    </p:spTree>
    <p:extLst>
      <p:ext uri="{BB962C8B-B14F-4D97-AF65-F5344CB8AC3E}">
        <p14:creationId xmlns:p14="http://schemas.microsoft.com/office/powerpoint/2010/main" val="33050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2110-87A4-7955-7701-133D8CEDC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5541-DEFA-1889-244F-2F087C8FDC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/>
              </a:rPr>
              <a:t>Collaboration in Combined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2EA8-DFAF-9965-5C30-0E3803B609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4237" y="1165407"/>
            <a:ext cx="12029880" cy="4277567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Aspects of Combined Assurance: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5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Assessments and Assurance Mapping: </a:t>
            </a:r>
            <a:r>
              <a:rPr lang="en-US" sz="24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insights on key risks to align assurance efforts.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5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 Audit Scope: </a:t>
            </a:r>
            <a:r>
              <a:rPr lang="en-US" sz="24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redundancy by leveraging each provider’s expertise.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5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Internal Audit Work: </a:t>
            </a:r>
            <a:r>
              <a:rPr lang="en-US" sz="24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auditors and oversight bodies can use internal audit reports where appropriate, provided independence is safeguarded (GIAS 9.5)​.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5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Reliance Mechanisms: </a:t>
            </a:r>
            <a:r>
              <a:rPr lang="en-US" sz="24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Encouraging reliance on internal audit’s work without compromising external audit independence​.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5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Practices: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Formalizing memorandums of understanding (MOUs) with external assurance providers.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joint assurance reporting structures where appropriate.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16D79DD-A5A4-3DAF-21F6-74B331AFC3EB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2B91A-A2DF-4C2F-DF2F-89A8B95792C9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5AEC9-92F0-95F4-8873-DD8C516A4A7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124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92C3-2D43-4B37-F185-64BC7E2E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9DE1-EC8C-530D-E04B-6902FE12B2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/>
              </a:rPr>
              <a:t>Key Takeaways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DAB9-E68F-5D45-9D44-4F07A07C54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8221" y="1370416"/>
            <a:ext cx="11342142" cy="43809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Assurance Enhances Audit Effectiveness: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structured coordination framework strengthens public accountability.</a:t>
            </a:r>
          </a:p>
          <a:p>
            <a:pPr marL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Between Internal and External Audit is Essential: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Aligning audit scopes enhances audit quality while reducing overlap.</a:t>
            </a:r>
          </a:p>
          <a:p>
            <a:pPr marL="0"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ISSAI and GIAS Alignment Supports Assurance Coordination: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Encouraging Supreme Audit Institutions (SAIs) to leverage internal audit’s work where possible.</a:t>
            </a:r>
          </a:p>
          <a:p>
            <a:pPr marL="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Steps: </a:t>
            </a:r>
          </a:p>
          <a:p>
            <a:pPr marL="685800" lvl="2" indent="-457200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formalized collaboration between internal and external audit functions.</a:t>
            </a:r>
          </a:p>
          <a:p>
            <a:pPr marL="685800" lvl="2" indent="-457200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periodic review of coordination mechanisms to enhance efficiency.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32593DB-D029-8091-7967-00E3B93CCD10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0CF95-ACD0-8A5D-2543-2185C4677787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533EE-2E08-56CB-5ED8-86A205FA43A3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253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36668-EF67-5A18-D10F-62A2311CB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7E43-B327-3CAF-DE3E-75329A66E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 </a:t>
            </a:r>
            <a:endParaRPr lang="en-US" sz="36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4CB0BFB-12B4-9599-E365-CB11E24FBB8B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F79F8-F7FC-4C0C-E8D1-ED670F3EDF15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78C34-50D2-BD78-CB94-34B6862997C0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23B3F-D026-7546-88E0-EFB5DDE0D145}"/>
              </a:ext>
            </a:extLst>
          </p:cNvPr>
          <p:cNvSpPr txBox="1"/>
          <p:nvPr/>
        </p:nvSpPr>
        <p:spPr>
          <a:xfrm>
            <a:off x="3047214" y="1292104"/>
            <a:ext cx="8274378" cy="5007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 Seeuws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CIA, CGAP, CRMA, CISA, CFE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Vice President – Standards &amp; Guidance.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Previously the CEO of The IIA-Belgium.  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 positions in the field of internal control and internal audit, mainly in the public sector.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Consultant at Grant Thornton. 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international collaboration and support projects in the field of public administration reform, directed by the European Commission, OECD, and The World Bank.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2EE01B-8442-6831-252A-2351C3A3ECF2}"/>
              </a:ext>
            </a:extLst>
          </p:cNvPr>
          <p:cNvSpPr/>
          <p:nvPr/>
        </p:nvSpPr>
        <p:spPr>
          <a:xfrm>
            <a:off x="469509" y="1490828"/>
            <a:ext cx="2124835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0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314B83-9426-AD79-F8EF-22AF596A1E71}"/>
              </a:ext>
            </a:extLst>
          </p:cNvPr>
          <p:cNvGrpSpPr/>
          <p:nvPr/>
        </p:nvGrpSpPr>
        <p:grpSpPr>
          <a:xfrm>
            <a:off x="285283" y="144393"/>
            <a:ext cx="11533201" cy="798666"/>
            <a:chOff x="285283" y="144393"/>
            <a:chExt cx="11533201" cy="79866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F8724F-CD53-ECC4-93C8-778D5D44D7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283" y="708796"/>
              <a:ext cx="3532128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B39F05-21CD-50CF-D650-F33E53A32D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356" y="642239"/>
              <a:ext cx="3532128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93537B-1412-EF34-15E2-6F0DE928F206}"/>
                </a:ext>
              </a:extLst>
            </p:cNvPr>
            <p:cNvSpPr/>
            <p:nvPr/>
          </p:nvSpPr>
          <p:spPr>
            <a:xfrm>
              <a:off x="4070051" y="542949"/>
              <a:ext cx="42163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419100" sx="102000" sy="102000" algn="ctr" rotWithShape="0">
                      <a:prstClr val="black">
                        <a:alpha val="29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GLOBAL FOOTPRINT</a:t>
              </a:r>
              <a:endParaRPr kumimoji="0" lang="en-L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419100" sx="102000" sy="102000" algn="ctr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A1BA0F6-767E-863B-3152-F80599FCE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896723" y="144393"/>
              <a:ext cx="398556" cy="398556"/>
            </a:xfrm>
            <a:prstGeom prst="rect">
              <a:avLst/>
            </a:prstGeom>
            <a:effectLst>
              <a:outerShdw blurRad="1778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A7BDD8-A69F-A562-BF34-482D3831978D}"/>
              </a:ext>
            </a:extLst>
          </p:cNvPr>
          <p:cNvGrpSpPr/>
          <p:nvPr/>
        </p:nvGrpSpPr>
        <p:grpSpPr>
          <a:xfrm>
            <a:off x="10069992" y="4143889"/>
            <a:ext cx="2039772" cy="1185808"/>
            <a:chOff x="7938515" y="5513377"/>
            <a:chExt cx="1516166" cy="881413"/>
          </a:xfrm>
          <a:solidFill>
            <a:srgbClr val="66FF99"/>
          </a:solidFill>
        </p:grpSpPr>
        <p:sp>
          <p:nvSpPr>
            <p:cNvPr id="21" name="Rounded Rectangle 1">
              <a:extLst>
                <a:ext uri="{FF2B5EF4-FFF2-40B4-BE49-F238E27FC236}">
                  <a16:creationId xmlns:a16="http://schemas.microsoft.com/office/drawing/2014/main" id="{43A7F646-5610-4CF7-48C6-E4F5BB7753F2}"/>
                </a:ext>
              </a:extLst>
            </p:cNvPr>
            <p:cNvSpPr/>
            <p:nvPr/>
          </p:nvSpPr>
          <p:spPr>
            <a:xfrm>
              <a:off x="7938515" y="5513377"/>
              <a:ext cx="1510139" cy="881413"/>
            </a:xfrm>
            <a:prstGeom prst="roundRect">
              <a:avLst/>
            </a:prstGeom>
            <a:solidFill>
              <a:srgbClr val="A2CE5E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DD03B7-6E95-AD82-B708-8A234F9A9FB3}"/>
                </a:ext>
              </a:extLst>
            </p:cNvPr>
            <p:cNvSpPr txBox="1"/>
            <p:nvPr/>
          </p:nvSpPr>
          <p:spPr>
            <a:xfrm>
              <a:off x="7944542" y="5641967"/>
              <a:ext cx="1498084" cy="397493"/>
            </a:xfrm>
            <a:prstGeom prst="rect">
              <a:avLst/>
            </a:prstGeom>
            <a:solidFill>
              <a:srgbClr val="A2CE5E"/>
            </a:solidFill>
          </p:spPr>
          <p:txBody>
            <a:bodyPr wrap="none" lIns="0" tIns="0" rIns="0" bIns="0" rtlCol="0" anchor="ctr" anchorCtr="1">
              <a:no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170+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F1EBC6-EE16-5567-0E23-6E78B207BA3F}"/>
                </a:ext>
              </a:extLst>
            </p:cNvPr>
            <p:cNvSpPr txBox="1"/>
            <p:nvPr/>
          </p:nvSpPr>
          <p:spPr>
            <a:xfrm>
              <a:off x="7938515" y="6083421"/>
              <a:ext cx="1516166" cy="160140"/>
            </a:xfrm>
            <a:prstGeom prst="rect">
              <a:avLst/>
            </a:prstGeom>
            <a:solidFill>
              <a:srgbClr val="A2CE5E"/>
            </a:solidFill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Countries &amp; Territories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5C7392-0942-C0D4-DA54-38A6C491A190}"/>
              </a:ext>
            </a:extLst>
          </p:cNvPr>
          <p:cNvGrpSpPr/>
          <p:nvPr/>
        </p:nvGrpSpPr>
        <p:grpSpPr>
          <a:xfrm>
            <a:off x="10069992" y="2849880"/>
            <a:ext cx="2039772" cy="1185808"/>
            <a:chOff x="6322779" y="5513377"/>
            <a:chExt cx="1516166" cy="881413"/>
          </a:xfrm>
        </p:grpSpPr>
        <p:sp>
          <p:nvSpPr>
            <p:cNvPr id="42" name="Rounded Rectangle 1">
              <a:extLst>
                <a:ext uri="{FF2B5EF4-FFF2-40B4-BE49-F238E27FC236}">
                  <a16:creationId xmlns:a16="http://schemas.microsoft.com/office/drawing/2014/main" id="{90E8E052-08A2-A82D-05EF-DE6195540C6D}"/>
                </a:ext>
              </a:extLst>
            </p:cNvPr>
            <p:cNvSpPr/>
            <p:nvPr/>
          </p:nvSpPr>
          <p:spPr>
            <a:xfrm>
              <a:off x="6322779" y="5513377"/>
              <a:ext cx="1510139" cy="881413"/>
            </a:xfrm>
            <a:prstGeom prst="roundRect">
              <a:avLst/>
            </a:prstGeom>
            <a:solidFill>
              <a:srgbClr val="31AED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65BDB7-E029-36EE-4D99-2DC8B90C7E58}"/>
                </a:ext>
              </a:extLst>
            </p:cNvPr>
            <p:cNvSpPr txBox="1"/>
            <p:nvPr/>
          </p:nvSpPr>
          <p:spPr>
            <a:xfrm>
              <a:off x="6328806" y="5641967"/>
              <a:ext cx="1498084" cy="3974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no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200,000+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6B7A42-8F82-E6B6-CA8A-7417D4EDF424}"/>
                </a:ext>
              </a:extLst>
            </p:cNvPr>
            <p:cNvSpPr txBox="1"/>
            <p:nvPr/>
          </p:nvSpPr>
          <p:spPr>
            <a:xfrm>
              <a:off x="6322779" y="6083421"/>
              <a:ext cx="1516166" cy="16014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CIAs Awarded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2ADA4E4-BF72-0532-26B2-72D2730534FB}"/>
              </a:ext>
            </a:extLst>
          </p:cNvPr>
          <p:cNvGrpSpPr/>
          <p:nvPr/>
        </p:nvGrpSpPr>
        <p:grpSpPr>
          <a:xfrm>
            <a:off x="10069992" y="5437898"/>
            <a:ext cx="2039772" cy="1185808"/>
            <a:chOff x="7938515" y="4527956"/>
            <a:chExt cx="1516166" cy="881413"/>
          </a:xfrm>
        </p:grpSpPr>
        <p:sp>
          <p:nvSpPr>
            <p:cNvPr id="55" name="Rounded Rectangle 1">
              <a:extLst>
                <a:ext uri="{FF2B5EF4-FFF2-40B4-BE49-F238E27FC236}">
                  <a16:creationId xmlns:a16="http://schemas.microsoft.com/office/drawing/2014/main" id="{01356B03-523F-DE54-55B8-E5C7F4E77E9F}"/>
                </a:ext>
              </a:extLst>
            </p:cNvPr>
            <p:cNvSpPr/>
            <p:nvPr/>
          </p:nvSpPr>
          <p:spPr>
            <a:xfrm>
              <a:off x="7938515" y="4527956"/>
              <a:ext cx="1510139" cy="881413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4EDDE6-A52A-A6A2-7F68-26D59506333F}"/>
                </a:ext>
              </a:extLst>
            </p:cNvPr>
            <p:cNvSpPr txBox="1"/>
            <p:nvPr/>
          </p:nvSpPr>
          <p:spPr>
            <a:xfrm>
              <a:off x="7944542" y="4656546"/>
              <a:ext cx="1498084" cy="3974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no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D1E260-C29D-0CE8-725D-1C4C7F36AFD3}"/>
                </a:ext>
              </a:extLst>
            </p:cNvPr>
            <p:cNvSpPr txBox="1"/>
            <p:nvPr/>
          </p:nvSpPr>
          <p:spPr>
            <a:xfrm>
              <a:off x="7938515" y="5098000"/>
              <a:ext cx="1516166" cy="16014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Institutes Worldwide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3B2A59-5E5E-4E95-0EF2-8A57B870866A}"/>
              </a:ext>
            </a:extLst>
          </p:cNvPr>
          <p:cNvGrpSpPr/>
          <p:nvPr/>
        </p:nvGrpSpPr>
        <p:grpSpPr>
          <a:xfrm>
            <a:off x="10069992" y="1555871"/>
            <a:ext cx="2039772" cy="1185808"/>
            <a:chOff x="6322779" y="4527956"/>
            <a:chExt cx="1516166" cy="881413"/>
          </a:xfrm>
        </p:grpSpPr>
        <p:sp>
          <p:nvSpPr>
            <p:cNvPr id="69" name="Rounded Rectangle 1">
              <a:extLst>
                <a:ext uri="{FF2B5EF4-FFF2-40B4-BE49-F238E27FC236}">
                  <a16:creationId xmlns:a16="http://schemas.microsoft.com/office/drawing/2014/main" id="{24918B46-0E0B-FA59-C228-0FEB5F107FC1}"/>
                </a:ext>
              </a:extLst>
            </p:cNvPr>
            <p:cNvSpPr/>
            <p:nvPr/>
          </p:nvSpPr>
          <p:spPr>
            <a:xfrm>
              <a:off x="6322779" y="4527956"/>
              <a:ext cx="1510139" cy="881413"/>
            </a:xfrm>
            <a:prstGeom prst="roundRect">
              <a:avLst/>
            </a:prstGeom>
            <a:solidFill>
              <a:srgbClr val="00386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843786B-567B-786A-1336-D683004D2039}"/>
                </a:ext>
              </a:extLst>
            </p:cNvPr>
            <p:cNvSpPr txBox="1"/>
            <p:nvPr/>
          </p:nvSpPr>
          <p:spPr>
            <a:xfrm>
              <a:off x="6328806" y="4656546"/>
              <a:ext cx="1498084" cy="3974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no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260,000+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ACDF79E-BC2C-201E-D16F-6529DD572BBF}"/>
                </a:ext>
              </a:extLst>
            </p:cNvPr>
            <p:cNvSpPr txBox="1"/>
            <p:nvPr/>
          </p:nvSpPr>
          <p:spPr>
            <a:xfrm>
              <a:off x="6322779" y="5098000"/>
              <a:ext cx="1516166" cy="16014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548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Members</a:t>
              </a:r>
            </a:p>
          </p:txBody>
        </p:sp>
      </p:grpSp>
      <p:grpSp>
        <p:nvGrpSpPr>
          <p:cNvPr id="72" name="!!OneIIA">
            <a:extLst>
              <a:ext uri="{FF2B5EF4-FFF2-40B4-BE49-F238E27FC236}">
                <a16:creationId xmlns:a16="http://schemas.microsoft.com/office/drawing/2014/main" id="{7F869B91-54DE-479B-B33F-437B054A0330}"/>
              </a:ext>
            </a:extLst>
          </p:cNvPr>
          <p:cNvGrpSpPr/>
          <p:nvPr/>
        </p:nvGrpSpPr>
        <p:grpSpPr>
          <a:xfrm>
            <a:off x="326675" y="4545496"/>
            <a:ext cx="1800712" cy="404646"/>
            <a:chOff x="2572905" y="1573569"/>
            <a:chExt cx="6862520" cy="1542108"/>
          </a:xfrm>
        </p:grpSpPr>
        <p:grpSp>
          <p:nvGrpSpPr>
            <p:cNvPr id="73" name="Graphic 25">
              <a:extLst>
                <a:ext uri="{FF2B5EF4-FFF2-40B4-BE49-F238E27FC236}">
                  <a16:creationId xmlns:a16="http://schemas.microsoft.com/office/drawing/2014/main" id="{FF0C7539-D8AF-85BF-958C-09A5A9A526FA}"/>
                </a:ext>
              </a:extLst>
            </p:cNvPr>
            <p:cNvGrpSpPr/>
            <p:nvPr/>
          </p:nvGrpSpPr>
          <p:grpSpPr>
            <a:xfrm>
              <a:off x="2593709" y="1573569"/>
              <a:ext cx="6841716" cy="1542108"/>
              <a:chOff x="2593709" y="1573569"/>
              <a:chExt cx="6841716" cy="1542108"/>
            </a:xfrm>
          </p:grpSpPr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7609D485-7B91-33B4-204D-A6C2579E1D91}"/>
                  </a:ext>
                </a:extLst>
              </p:cNvPr>
              <p:cNvSpPr/>
              <p:nvPr/>
            </p:nvSpPr>
            <p:spPr>
              <a:xfrm>
                <a:off x="4417511" y="1995056"/>
                <a:ext cx="1118771" cy="1106822"/>
              </a:xfrm>
              <a:custGeom>
                <a:avLst/>
                <a:gdLst>
                  <a:gd name="connsiteX0" fmla="*/ 775587 w 1118771"/>
                  <a:gd name="connsiteY0" fmla="*/ 0 h 1106822"/>
                  <a:gd name="connsiteX1" fmla="*/ 1113513 w 1118771"/>
                  <a:gd name="connsiteY1" fmla="*/ 435139 h 1106822"/>
                  <a:gd name="connsiteX2" fmla="*/ 1030880 w 1118771"/>
                  <a:gd name="connsiteY2" fmla="*/ 1106823 h 1106822"/>
                  <a:gd name="connsiteX3" fmla="*/ 711215 w 1118771"/>
                  <a:gd name="connsiteY3" fmla="*/ 1106823 h 1106822"/>
                  <a:gd name="connsiteX4" fmla="*/ 786451 w 1118771"/>
                  <a:gd name="connsiteY4" fmla="*/ 491717 h 1106822"/>
                  <a:gd name="connsiteX5" fmla="*/ 633437 w 1118771"/>
                  <a:gd name="connsiteY5" fmla="*/ 273457 h 1106822"/>
                  <a:gd name="connsiteX6" fmla="*/ 389700 w 1118771"/>
                  <a:gd name="connsiteY6" fmla="*/ 530815 h 1106822"/>
                  <a:gd name="connsiteX7" fmla="*/ 318510 w 1118771"/>
                  <a:gd name="connsiteY7" fmla="*/ 1106823 h 1106822"/>
                  <a:gd name="connsiteX8" fmla="*/ 0 w 1118771"/>
                  <a:gd name="connsiteY8" fmla="*/ 1106823 h 1106822"/>
                  <a:gd name="connsiteX9" fmla="*/ 134985 w 1118771"/>
                  <a:gd name="connsiteY9" fmla="*/ 13914 h 1106822"/>
                  <a:gd name="connsiteX10" fmla="*/ 389123 w 1118771"/>
                  <a:gd name="connsiteY10" fmla="*/ 4485 h 1106822"/>
                  <a:gd name="connsiteX11" fmla="*/ 399177 w 1118771"/>
                  <a:gd name="connsiteY11" fmla="*/ 233439 h 1106822"/>
                  <a:gd name="connsiteX12" fmla="*/ 407267 w 1118771"/>
                  <a:gd name="connsiteY12" fmla="*/ 233439 h 1106822"/>
                  <a:gd name="connsiteX13" fmla="*/ 775472 w 1118771"/>
                  <a:gd name="connsiteY13" fmla="*/ 0 h 1106822"/>
                  <a:gd name="connsiteX14" fmla="*/ 775472 w 1118771"/>
                  <a:gd name="connsiteY14" fmla="*/ 0 h 110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8771" h="1106822">
                    <a:moveTo>
                      <a:pt x="775587" y="0"/>
                    </a:moveTo>
                    <a:cubicBezTo>
                      <a:pt x="1036774" y="0"/>
                      <a:pt x="1144832" y="187096"/>
                      <a:pt x="1113513" y="435139"/>
                    </a:cubicBezTo>
                    <a:lnTo>
                      <a:pt x="1030880" y="1106823"/>
                    </a:lnTo>
                    <a:lnTo>
                      <a:pt x="711215" y="1106823"/>
                    </a:lnTo>
                    <a:lnTo>
                      <a:pt x="786451" y="491717"/>
                    </a:lnTo>
                    <a:cubicBezTo>
                      <a:pt x="803671" y="360278"/>
                      <a:pt x="752473" y="273457"/>
                      <a:pt x="633437" y="273457"/>
                    </a:cubicBezTo>
                    <a:cubicBezTo>
                      <a:pt x="490939" y="273457"/>
                      <a:pt x="408769" y="406851"/>
                      <a:pt x="389700" y="530815"/>
                    </a:cubicBezTo>
                    <a:lnTo>
                      <a:pt x="318510" y="1106823"/>
                    </a:lnTo>
                    <a:lnTo>
                      <a:pt x="0" y="1106823"/>
                    </a:lnTo>
                    <a:lnTo>
                      <a:pt x="134985" y="13914"/>
                    </a:lnTo>
                    <a:lnTo>
                      <a:pt x="389123" y="4485"/>
                    </a:lnTo>
                    <a:cubicBezTo>
                      <a:pt x="402182" y="75551"/>
                      <a:pt x="403800" y="187211"/>
                      <a:pt x="399177" y="233439"/>
                    </a:cubicBezTo>
                    <a:lnTo>
                      <a:pt x="407267" y="233439"/>
                    </a:lnTo>
                    <a:cubicBezTo>
                      <a:pt x="473951" y="104300"/>
                      <a:pt x="588711" y="0"/>
                      <a:pt x="775472" y="0"/>
                    </a:cubicBezTo>
                    <a:lnTo>
                      <a:pt x="775472" y="0"/>
                    </a:ln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Freeform 60">
                <a:extLst>
                  <a:ext uri="{FF2B5EF4-FFF2-40B4-BE49-F238E27FC236}">
                    <a16:creationId xmlns:a16="http://schemas.microsoft.com/office/drawing/2014/main" id="{B6B8263B-EB20-AE58-4E04-7C2493260D74}"/>
                  </a:ext>
                </a:extLst>
              </p:cNvPr>
              <p:cNvSpPr/>
              <p:nvPr/>
            </p:nvSpPr>
            <p:spPr>
              <a:xfrm>
                <a:off x="5595743" y="1994826"/>
                <a:ext cx="1048677" cy="1120851"/>
              </a:xfrm>
              <a:custGeom>
                <a:avLst/>
                <a:gdLst>
                  <a:gd name="connsiteX0" fmla="*/ 573109 w 1048677"/>
                  <a:gd name="connsiteY0" fmla="*/ 879478 h 1120851"/>
                  <a:gd name="connsiteX1" fmla="*/ 847934 w 1048677"/>
                  <a:gd name="connsiteY1" fmla="*/ 770349 h 1120851"/>
                  <a:gd name="connsiteX2" fmla="*/ 971015 w 1048677"/>
                  <a:gd name="connsiteY2" fmla="*/ 937896 h 1120851"/>
                  <a:gd name="connsiteX3" fmla="*/ 506425 w 1048677"/>
                  <a:gd name="connsiteY3" fmla="*/ 1120852 h 1120851"/>
                  <a:gd name="connsiteX4" fmla="*/ 0 w 1048677"/>
                  <a:gd name="connsiteY4" fmla="*/ 633160 h 1120851"/>
                  <a:gd name="connsiteX5" fmla="*/ 612865 w 1048677"/>
                  <a:gd name="connsiteY5" fmla="*/ 0 h 1120851"/>
                  <a:gd name="connsiteX6" fmla="*/ 1048678 w 1048677"/>
                  <a:gd name="connsiteY6" fmla="*/ 341764 h 1120851"/>
                  <a:gd name="connsiteX7" fmla="*/ 530002 w 1048677"/>
                  <a:gd name="connsiteY7" fmla="*/ 714116 h 1120851"/>
                  <a:gd name="connsiteX8" fmla="*/ 329835 w 1048677"/>
                  <a:gd name="connsiteY8" fmla="*/ 713311 h 1120851"/>
                  <a:gd name="connsiteX9" fmla="*/ 573225 w 1048677"/>
                  <a:gd name="connsiteY9" fmla="*/ 879248 h 1120851"/>
                  <a:gd name="connsiteX10" fmla="*/ 573225 w 1048677"/>
                  <a:gd name="connsiteY10" fmla="*/ 879248 h 1120851"/>
                  <a:gd name="connsiteX11" fmla="*/ 596223 w 1048677"/>
                  <a:gd name="connsiteY11" fmla="*/ 241604 h 1120851"/>
                  <a:gd name="connsiteX12" fmla="*/ 315158 w 1048677"/>
                  <a:gd name="connsiteY12" fmla="*/ 548984 h 1120851"/>
                  <a:gd name="connsiteX13" fmla="*/ 494291 w 1048677"/>
                  <a:gd name="connsiteY13" fmla="*/ 549904 h 1120851"/>
                  <a:gd name="connsiteX14" fmla="*/ 758021 w 1048677"/>
                  <a:gd name="connsiteY14" fmla="*/ 375802 h 1120851"/>
                  <a:gd name="connsiteX15" fmla="*/ 596107 w 1048677"/>
                  <a:gd name="connsiteY15" fmla="*/ 241604 h 1120851"/>
                  <a:gd name="connsiteX16" fmla="*/ 596107 w 1048677"/>
                  <a:gd name="connsiteY16" fmla="*/ 241604 h 112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8677" h="1120851">
                    <a:moveTo>
                      <a:pt x="573109" y="879478"/>
                    </a:moveTo>
                    <a:cubicBezTo>
                      <a:pt x="716531" y="879478"/>
                      <a:pt x="795581" y="821636"/>
                      <a:pt x="847934" y="770349"/>
                    </a:cubicBezTo>
                    <a:lnTo>
                      <a:pt x="971015" y="937896"/>
                    </a:lnTo>
                    <a:cubicBezTo>
                      <a:pt x="888961" y="1034031"/>
                      <a:pt x="724852" y="1120852"/>
                      <a:pt x="506425" y="1120852"/>
                    </a:cubicBezTo>
                    <a:cubicBezTo>
                      <a:pt x="181675" y="1120852"/>
                      <a:pt x="0" y="920186"/>
                      <a:pt x="0" y="633160"/>
                    </a:cubicBezTo>
                    <a:cubicBezTo>
                      <a:pt x="0" y="260578"/>
                      <a:pt x="267890" y="0"/>
                      <a:pt x="612865" y="0"/>
                    </a:cubicBezTo>
                    <a:cubicBezTo>
                      <a:pt x="884685" y="0"/>
                      <a:pt x="1048678" y="135579"/>
                      <a:pt x="1048678" y="341764"/>
                    </a:cubicBezTo>
                    <a:cubicBezTo>
                      <a:pt x="1048678" y="577388"/>
                      <a:pt x="856601" y="715266"/>
                      <a:pt x="530002" y="714116"/>
                    </a:cubicBezTo>
                    <a:lnTo>
                      <a:pt x="329835" y="713311"/>
                    </a:lnTo>
                    <a:cubicBezTo>
                      <a:pt x="361732" y="812781"/>
                      <a:pt x="440435" y="879248"/>
                      <a:pt x="573225" y="879248"/>
                    </a:cubicBezTo>
                    <a:lnTo>
                      <a:pt x="573225" y="879248"/>
                    </a:lnTo>
                    <a:close/>
                    <a:moveTo>
                      <a:pt x="596223" y="241604"/>
                    </a:moveTo>
                    <a:cubicBezTo>
                      <a:pt x="457424" y="241604"/>
                      <a:pt x="332262" y="340959"/>
                      <a:pt x="315158" y="548984"/>
                    </a:cubicBezTo>
                    <a:lnTo>
                      <a:pt x="494291" y="549904"/>
                    </a:lnTo>
                    <a:cubicBezTo>
                      <a:pt x="678624" y="550939"/>
                      <a:pt x="758021" y="485967"/>
                      <a:pt x="758021" y="375802"/>
                    </a:cubicBezTo>
                    <a:cubicBezTo>
                      <a:pt x="758021" y="295076"/>
                      <a:pt x="694111" y="241604"/>
                      <a:pt x="596107" y="241604"/>
                    </a:cubicBezTo>
                    <a:lnTo>
                      <a:pt x="596107" y="241604"/>
                    </a:ln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6032BFC3-2FDD-5883-AE40-0DF7F4F97060}"/>
                  </a:ext>
                </a:extLst>
              </p:cNvPr>
              <p:cNvSpPr/>
              <p:nvPr/>
            </p:nvSpPr>
            <p:spPr>
              <a:xfrm>
                <a:off x="7012856" y="1573601"/>
                <a:ext cx="323478" cy="1528277"/>
              </a:xfrm>
              <a:custGeom>
                <a:avLst/>
                <a:gdLst>
                  <a:gd name="connsiteX0" fmla="*/ 0 w 323478"/>
                  <a:gd name="connsiteY0" fmla="*/ 0 h 1528277"/>
                  <a:gd name="connsiteX1" fmla="*/ 323479 w 323478"/>
                  <a:gd name="connsiteY1" fmla="*/ 0 h 1528277"/>
                  <a:gd name="connsiteX2" fmla="*/ 323479 w 323478"/>
                  <a:gd name="connsiteY2" fmla="*/ 1528278 h 1528277"/>
                  <a:gd name="connsiteX3" fmla="*/ 0 w 323478"/>
                  <a:gd name="connsiteY3" fmla="*/ 1528278 h 1528277"/>
                  <a:gd name="connsiteX4" fmla="*/ 0 w 323478"/>
                  <a:gd name="connsiteY4" fmla="*/ 0 h 15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478" h="1528277">
                    <a:moveTo>
                      <a:pt x="0" y="0"/>
                    </a:moveTo>
                    <a:lnTo>
                      <a:pt x="323479" y="0"/>
                    </a:lnTo>
                    <a:lnTo>
                      <a:pt x="323479" y="1528278"/>
                    </a:lnTo>
                    <a:lnTo>
                      <a:pt x="0" y="1528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C93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5D916834-7739-9172-5C13-4FD8A506C14F}"/>
                  </a:ext>
                </a:extLst>
              </p:cNvPr>
              <p:cNvSpPr/>
              <p:nvPr/>
            </p:nvSpPr>
            <p:spPr>
              <a:xfrm>
                <a:off x="7555108" y="1573601"/>
                <a:ext cx="323479" cy="1528277"/>
              </a:xfrm>
              <a:custGeom>
                <a:avLst/>
                <a:gdLst>
                  <a:gd name="connsiteX0" fmla="*/ 0 w 323479"/>
                  <a:gd name="connsiteY0" fmla="*/ 0 h 1528277"/>
                  <a:gd name="connsiteX1" fmla="*/ 323479 w 323479"/>
                  <a:gd name="connsiteY1" fmla="*/ 0 h 1528277"/>
                  <a:gd name="connsiteX2" fmla="*/ 323479 w 323479"/>
                  <a:gd name="connsiteY2" fmla="*/ 1528278 h 1528277"/>
                  <a:gd name="connsiteX3" fmla="*/ 0 w 323479"/>
                  <a:gd name="connsiteY3" fmla="*/ 1528278 h 1528277"/>
                  <a:gd name="connsiteX4" fmla="*/ 0 w 323479"/>
                  <a:gd name="connsiteY4" fmla="*/ 0 h 15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479" h="1528277">
                    <a:moveTo>
                      <a:pt x="0" y="0"/>
                    </a:moveTo>
                    <a:lnTo>
                      <a:pt x="323479" y="0"/>
                    </a:lnTo>
                    <a:lnTo>
                      <a:pt x="323479" y="1528278"/>
                    </a:lnTo>
                    <a:lnTo>
                      <a:pt x="0" y="1528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C93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 63">
                <a:extLst>
                  <a:ext uri="{FF2B5EF4-FFF2-40B4-BE49-F238E27FC236}">
                    <a16:creationId xmlns:a16="http://schemas.microsoft.com/office/drawing/2014/main" id="{803E109D-0D2D-E7AE-55A0-6E011705085F}"/>
                  </a:ext>
                </a:extLst>
              </p:cNvPr>
              <p:cNvSpPr/>
              <p:nvPr/>
            </p:nvSpPr>
            <p:spPr>
              <a:xfrm>
                <a:off x="7992539" y="1573601"/>
                <a:ext cx="1442885" cy="1528277"/>
              </a:xfrm>
              <a:custGeom>
                <a:avLst/>
                <a:gdLst>
                  <a:gd name="connsiteX0" fmla="*/ 1000717 w 1442885"/>
                  <a:gd name="connsiteY0" fmla="*/ 1201808 h 1528277"/>
                  <a:gd name="connsiteX1" fmla="*/ 444480 w 1442885"/>
                  <a:gd name="connsiteY1" fmla="*/ 1201808 h 1528277"/>
                  <a:gd name="connsiteX2" fmla="*/ 337463 w 1442885"/>
                  <a:gd name="connsiteY2" fmla="*/ 1528278 h 1528277"/>
                  <a:gd name="connsiteX3" fmla="*/ 0 w 1442885"/>
                  <a:gd name="connsiteY3" fmla="*/ 1528278 h 1528277"/>
                  <a:gd name="connsiteX4" fmla="*/ 544564 w 1442885"/>
                  <a:gd name="connsiteY4" fmla="*/ 0 h 1528277"/>
                  <a:gd name="connsiteX5" fmla="*/ 900634 w 1442885"/>
                  <a:gd name="connsiteY5" fmla="*/ 0 h 1528277"/>
                  <a:gd name="connsiteX6" fmla="*/ 1442886 w 1442885"/>
                  <a:gd name="connsiteY6" fmla="*/ 1528278 h 1528277"/>
                  <a:gd name="connsiteX7" fmla="*/ 1107734 w 1442885"/>
                  <a:gd name="connsiteY7" fmla="*/ 1528278 h 1528277"/>
                  <a:gd name="connsiteX8" fmla="*/ 1000717 w 1442885"/>
                  <a:gd name="connsiteY8" fmla="*/ 1201808 h 1528277"/>
                  <a:gd name="connsiteX9" fmla="*/ 921552 w 1442885"/>
                  <a:gd name="connsiteY9" fmla="*/ 953995 h 1528277"/>
                  <a:gd name="connsiteX10" fmla="*/ 772582 w 1442885"/>
                  <a:gd name="connsiteY10" fmla="*/ 500111 h 1528277"/>
                  <a:gd name="connsiteX11" fmla="*/ 726008 w 1442885"/>
                  <a:gd name="connsiteY11" fmla="*/ 326470 h 1528277"/>
                  <a:gd name="connsiteX12" fmla="*/ 719074 w 1442885"/>
                  <a:gd name="connsiteY12" fmla="*/ 326470 h 1528277"/>
                  <a:gd name="connsiteX13" fmla="*/ 672499 w 1442885"/>
                  <a:gd name="connsiteY13" fmla="*/ 502411 h 1528277"/>
                  <a:gd name="connsiteX14" fmla="*/ 525842 w 1442885"/>
                  <a:gd name="connsiteY14" fmla="*/ 953995 h 1528277"/>
                  <a:gd name="connsiteX15" fmla="*/ 921436 w 1442885"/>
                  <a:gd name="connsiteY15" fmla="*/ 953995 h 15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2885" h="1528277">
                    <a:moveTo>
                      <a:pt x="1000717" y="1201808"/>
                    </a:moveTo>
                    <a:lnTo>
                      <a:pt x="444480" y="1201808"/>
                    </a:lnTo>
                    <a:lnTo>
                      <a:pt x="337463" y="1528278"/>
                    </a:lnTo>
                    <a:lnTo>
                      <a:pt x="0" y="1528278"/>
                    </a:lnTo>
                    <a:lnTo>
                      <a:pt x="544564" y="0"/>
                    </a:lnTo>
                    <a:lnTo>
                      <a:pt x="900634" y="0"/>
                    </a:lnTo>
                    <a:lnTo>
                      <a:pt x="1442886" y="1528278"/>
                    </a:lnTo>
                    <a:lnTo>
                      <a:pt x="1107734" y="1528278"/>
                    </a:lnTo>
                    <a:lnTo>
                      <a:pt x="1000717" y="1201808"/>
                    </a:lnTo>
                    <a:close/>
                    <a:moveTo>
                      <a:pt x="921552" y="953995"/>
                    </a:moveTo>
                    <a:lnTo>
                      <a:pt x="772582" y="500111"/>
                    </a:lnTo>
                    <a:cubicBezTo>
                      <a:pt x="756287" y="451469"/>
                      <a:pt x="737680" y="384312"/>
                      <a:pt x="726008" y="326470"/>
                    </a:cubicBezTo>
                    <a:lnTo>
                      <a:pt x="719074" y="326470"/>
                    </a:lnTo>
                    <a:cubicBezTo>
                      <a:pt x="709713" y="384312"/>
                      <a:pt x="688794" y="451469"/>
                      <a:pt x="672499" y="502411"/>
                    </a:cubicBezTo>
                    <a:lnTo>
                      <a:pt x="525842" y="953995"/>
                    </a:lnTo>
                    <a:lnTo>
                      <a:pt x="921436" y="953995"/>
                    </a:lnTo>
                    <a:close/>
                  </a:path>
                </a:pathLst>
              </a:custGeom>
              <a:solidFill>
                <a:srgbClr val="98C93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B0EEF84-164A-757A-5AED-FF1C3047C685}"/>
                  </a:ext>
                </a:extLst>
              </p:cNvPr>
              <p:cNvSpPr/>
              <p:nvPr/>
            </p:nvSpPr>
            <p:spPr>
              <a:xfrm>
                <a:off x="3438803" y="2900919"/>
                <a:ext cx="524997" cy="201091"/>
              </a:xfrm>
              <a:custGeom>
                <a:avLst/>
                <a:gdLst>
                  <a:gd name="connsiteX0" fmla="*/ 161632 w 524997"/>
                  <a:gd name="connsiteY0" fmla="*/ 9148 h 201091"/>
                  <a:gd name="connsiteX1" fmla="*/ 494703 w 524997"/>
                  <a:gd name="connsiteY1" fmla="*/ 408 h 201091"/>
                  <a:gd name="connsiteX2" fmla="*/ 512617 w 524997"/>
                  <a:gd name="connsiteY2" fmla="*/ 47901 h 201091"/>
                  <a:gd name="connsiteX3" fmla="*/ 26416 w 524997"/>
                  <a:gd name="connsiteY3" fmla="*/ 201074 h 201091"/>
                  <a:gd name="connsiteX4" fmla="*/ 5266 w 524997"/>
                  <a:gd name="connsiteY4" fmla="*/ 160596 h 201091"/>
                  <a:gd name="connsiteX5" fmla="*/ 99456 w 524997"/>
                  <a:gd name="connsiteY5" fmla="*/ 30192 h 201091"/>
                  <a:gd name="connsiteX6" fmla="*/ 161748 w 524997"/>
                  <a:gd name="connsiteY6" fmla="*/ 9263 h 20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4997" h="201091">
                    <a:moveTo>
                      <a:pt x="161632" y="9148"/>
                    </a:moveTo>
                    <a:cubicBezTo>
                      <a:pt x="228893" y="16508"/>
                      <a:pt x="357638" y="23292"/>
                      <a:pt x="494703" y="408"/>
                    </a:cubicBezTo>
                    <a:cubicBezTo>
                      <a:pt x="522787" y="-4306"/>
                      <a:pt x="536771" y="33067"/>
                      <a:pt x="512617" y="47901"/>
                    </a:cubicBezTo>
                    <a:cubicBezTo>
                      <a:pt x="392309" y="121728"/>
                      <a:pt x="200001" y="202454"/>
                      <a:pt x="26416" y="201074"/>
                    </a:cubicBezTo>
                    <a:cubicBezTo>
                      <a:pt x="5613" y="200959"/>
                      <a:pt x="-8024" y="176465"/>
                      <a:pt x="5266" y="160596"/>
                    </a:cubicBezTo>
                    <a:cubicBezTo>
                      <a:pt x="37741" y="121842"/>
                      <a:pt x="76804" y="74235"/>
                      <a:pt x="99456" y="30192"/>
                    </a:cubicBezTo>
                    <a:cubicBezTo>
                      <a:pt x="99456" y="30192"/>
                      <a:pt x="110435" y="3628"/>
                      <a:pt x="161748" y="9263"/>
                    </a:cubicBezTo>
                    <a:close/>
                  </a:path>
                </a:pathLst>
              </a:custGeom>
              <a:solidFill>
                <a:srgbClr val="98C93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65">
                <a:extLst>
                  <a:ext uri="{FF2B5EF4-FFF2-40B4-BE49-F238E27FC236}">
                    <a16:creationId xmlns:a16="http://schemas.microsoft.com/office/drawing/2014/main" id="{EA2F08A8-9E5B-2ECF-DEE7-26821FE5B632}"/>
                  </a:ext>
                </a:extLst>
              </p:cNvPr>
              <p:cNvSpPr/>
              <p:nvPr/>
            </p:nvSpPr>
            <p:spPr>
              <a:xfrm>
                <a:off x="2815208" y="2683616"/>
                <a:ext cx="632640" cy="364093"/>
              </a:xfrm>
              <a:custGeom>
                <a:avLst/>
                <a:gdLst>
                  <a:gd name="connsiteX0" fmla="*/ 612681 w 632640"/>
                  <a:gd name="connsiteY0" fmla="*/ 205522 h 364093"/>
                  <a:gd name="connsiteX1" fmla="*/ 41190 w 632640"/>
                  <a:gd name="connsiteY1" fmla="*/ 3821 h 364093"/>
                  <a:gd name="connsiteX2" fmla="*/ 3861 w 632640"/>
                  <a:gd name="connsiteY2" fmla="*/ 40620 h 364093"/>
                  <a:gd name="connsiteX3" fmla="*/ 450768 w 632640"/>
                  <a:gd name="connsiteY3" fmla="*/ 360650 h 364093"/>
                  <a:gd name="connsiteX4" fmla="*/ 522190 w 632640"/>
                  <a:gd name="connsiteY4" fmla="*/ 353405 h 364093"/>
                  <a:gd name="connsiteX5" fmla="*/ 626781 w 632640"/>
                  <a:gd name="connsiteY5" fmla="*/ 250140 h 364093"/>
                  <a:gd name="connsiteX6" fmla="*/ 612681 w 632640"/>
                  <a:gd name="connsiteY6" fmla="*/ 205522 h 36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640" h="364093">
                    <a:moveTo>
                      <a:pt x="612681" y="205522"/>
                    </a:moveTo>
                    <a:cubicBezTo>
                      <a:pt x="505780" y="181718"/>
                      <a:pt x="232111" y="113756"/>
                      <a:pt x="41190" y="3821"/>
                    </a:cubicBezTo>
                    <a:cubicBezTo>
                      <a:pt x="17036" y="-10093"/>
                      <a:pt x="-10238" y="16701"/>
                      <a:pt x="3861" y="40620"/>
                    </a:cubicBezTo>
                    <a:cubicBezTo>
                      <a:pt x="58179" y="132845"/>
                      <a:pt x="182069" y="276934"/>
                      <a:pt x="450768" y="360650"/>
                    </a:cubicBezTo>
                    <a:cubicBezTo>
                      <a:pt x="450768" y="360650"/>
                      <a:pt x="496072" y="372034"/>
                      <a:pt x="522190" y="353405"/>
                    </a:cubicBezTo>
                    <a:cubicBezTo>
                      <a:pt x="548887" y="336041"/>
                      <a:pt x="591879" y="304072"/>
                      <a:pt x="626781" y="250140"/>
                    </a:cubicBezTo>
                    <a:cubicBezTo>
                      <a:pt x="637991" y="232776"/>
                      <a:pt x="633022" y="210122"/>
                      <a:pt x="612681" y="205522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66">
                <a:extLst>
                  <a:ext uri="{FF2B5EF4-FFF2-40B4-BE49-F238E27FC236}">
                    <a16:creationId xmlns:a16="http://schemas.microsoft.com/office/drawing/2014/main" id="{8BD0B589-87AA-C719-A056-D0F438DAB15E}"/>
                  </a:ext>
                </a:extLst>
              </p:cNvPr>
              <p:cNvSpPr/>
              <p:nvPr/>
            </p:nvSpPr>
            <p:spPr>
              <a:xfrm>
                <a:off x="3819400" y="2003496"/>
                <a:ext cx="549690" cy="337415"/>
              </a:xfrm>
              <a:custGeom>
                <a:avLst/>
                <a:gdLst>
                  <a:gd name="connsiteX0" fmla="*/ 493289 w 549690"/>
                  <a:gd name="connsiteY0" fmla="*/ 269156 h 337415"/>
                  <a:gd name="connsiteX1" fmla="*/ 549687 w 549690"/>
                  <a:gd name="connsiteY1" fmla="*/ 38707 h 337415"/>
                  <a:gd name="connsiteX2" fmla="*/ 501726 w 549690"/>
                  <a:gd name="connsiteY2" fmla="*/ 529 h 337415"/>
                  <a:gd name="connsiteX3" fmla="*/ 83480 w 549690"/>
                  <a:gd name="connsiteY3" fmla="*/ 23643 h 337415"/>
                  <a:gd name="connsiteX4" fmla="*/ 41412 w 549690"/>
                  <a:gd name="connsiteY4" fmla="*/ 58946 h 337415"/>
                  <a:gd name="connsiteX5" fmla="*/ 385 w 549690"/>
                  <a:gd name="connsiteY5" fmla="*/ 288245 h 337415"/>
                  <a:gd name="connsiteX6" fmla="*/ 40257 w 549690"/>
                  <a:gd name="connsiteY6" fmla="*/ 333093 h 337415"/>
                  <a:gd name="connsiteX7" fmla="*/ 447986 w 549690"/>
                  <a:gd name="connsiteY7" fmla="*/ 309520 h 337415"/>
                  <a:gd name="connsiteX8" fmla="*/ 493289 w 549690"/>
                  <a:gd name="connsiteY8" fmla="*/ 269156 h 33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90" h="337415">
                    <a:moveTo>
                      <a:pt x="493289" y="269156"/>
                    </a:moveTo>
                    <a:cubicBezTo>
                      <a:pt x="505540" y="224308"/>
                      <a:pt x="550150" y="65616"/>
                      <a:pt x="549687" y="38707"/>
                    </a:cubicBezTo>
                    <a:cubicBezTo>
                      <a:pt x="549225" y="13753"/>
                      <a:pt x="526458" y="-3266"/>
                      <a:pt x="501726" y="529"/>
                    </a:cubicBezTo>
                    <a:cubicBezTo>
                      <a:pt x="442439" y="9844"/>
                      <a:pt x="290696" y="26058"/>
                      <a:pt x="83480" y="23643"/>
                    </a:cubicBezTo>
                    <a:cubicBezTo>
                      <a:pt x="62099" y="23413"/>
                      <a:pt x="43493" y="37787"/>
                      <a:pt x="41412" y="58946"/>
                    </a:cubicBezTo>
                    <a:cubicBezTo>
                      <a:pt x="38754" y="85280"/>
                      <a:pt x="4315" y="259842"/>
                      <a:pt x="385" y="288245"/>
                    </a:cubicBezTo>
                    <a:cubicBezTo>
                      <a:pt x="-2966" y="312279"/>
                      <a:pt x="15987" y="330793"/>
                      <a:pt x="40257" y="333093"/>
                    </a:cubicBezTo>
                    <a:cubicBezTo>
                      <a:pt x="164725" y="344823"/>
                      <a:pt x="314734" y="331253"/>
                      <a:pt x="447986" y="309520"/>
                    </a:cubicBezTo>
                    <a:cubicBezTo>
                      <a:pt x="447986" y="309520"/>
                      <a:pt x="483928" y="302045"/>
                      <a:pt x="493289" y="269156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67">
                <a:extLst>
                  <a:ext uri="{FF2B5EF4-FFF2-40B4-BE49-F238E27FC236}">
                    <a16:creationId xmlns:a16="http://schemas.microsoft.com/office/drawing/2014/main" id="{B17AF36C-52A7-1166-1302-7AF933F78785}"/>
                  </a:ext>
                </a:extLst>
              </p:cNvPr>
              <p:cNvSpPr/>
              <p:nvPr/>
            </p:nvSpPr>
            <p:spPr>
              <a:xfrm>
                <a:off x="3200732" y="1617190"/>
                <a:ext cx="854384" cy="329512"/>
              </a:xfrm>
              <a:custGeom>
                <a:avLst/>
                <a:gdLst>
                  <a:gd name="connsiteX0" fmla="*/ 17399 w 854384"/>
                  <a:gd name="connsiteY0" fmla="*/ 108318 h 329512"/>
                  <a:gd name="connsiteX1" fmla="*/ 398547 w 854384"/>
                  <a:gd name="connsiteY1" fmla="*/ 275290 h 329512"/>
                  <a:gd name="connsiteX2" fmla="*/ 808241 w 854384"/>
                  <a:gd name="connsiteY2" fmla="*/ 328302 h 329512"/>
                  <a:gd name="connsiteX3" fmla="*/ 839676 w 854384"/>
                  <a:gd name="connsiteY3" fmla="*/ 245276 h 329512"/>
                  <a:gd name="connsiteX4" fmla="*/ 474592 w 854384"/>
                  <a:gd name="connsiteY4" fmla="*/ 32077 h 329512"/>
                  <a:gd name="connsiteX5" fmla="*/ 37392 w 854384"/>
                  <a:gd name="connsiteY5" fmla="*/ 24372 h 329512"/>
                  <a:gd name="connsiteX6" fmla="*/ 17283 w 854384"/>
                  <a:gd name="connsiteY6" fmla="*/ 108203 h 329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4384" h="329512">
                    <a:moveTo>
                      <a:pt x="17399" y="108318"/>
                    </a:moveTo>
                    <a:cubicBezTo>
                      <a:pt x="65360" y="148566"/>
                      <a:pt x="165906" y="215148"/>
                      <a:pt x="398547" y="275290"/>
                    </a:cubicBezTo>
                    <a:cubicBezTo>
                      <a:pt x="616165" y="331522"/>
                      <a:pt x="742020" y="331752"/>
                      <a:pt x="808241" y="328302"/>
                    </a:cubicBezTo>
                    <a:cubicBezTo>
                      <a:pt x="850771" y="326118"/>
                      <a:pt x="869840" y="275290"/>
                      <a:pt x="839676" y="245276"/>
                    </a:cubicBezTo>
                    <a:cubicBezTo>
                      <a:pt x="776229" y="182259"/>
                      <a:pt x="649449" y="81869"/>
                      <a:pt x="474592" y="32077"/>
                    </a:cubicBezTo>
                    <a:cubicBezTo>
                      <a:pt x="289912" y="-20476"/>
                      <a:pt x="120949" y="2408"/>
                      <a:pt x="37392" y="24372"/>
                    </a:cubicBezTo>
                    <a:cubicBezTo>
                      <a:pt x="-1554" y="34606"/>
                      <a:pt x="-13111" y="82674"/>
                      <a:pt x="17283" y="108203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68">
                <a:extLst>
                  <a:ext uri="{FF2B5EF4-FFF2-40B4-BE49-F238E27FC236}">
                    <a16:creationId xmlns:a16="http://schemas.microsoft.com/office/drawing/2014/main" id="{FBD49B9B-9D7D-C3CD-F34F-444C4B6B4322}"/>
                  </a:ext>
                </a:extLst>
              </p:cNvPr>
              <p:cNvSpPr/>
              <p:nvPr/>
            </p:nvSpPr>
            <p:spPr>
              <a:xfrm>
                <a:off x="2593709" y="1573569"/>
                <a:ext cx="1183016" cy="878380"/>
              </a:xfrm>
              <a:custGeom>
                <a:avLst/>
                <a:gdLst>
                  <a:gd name="connsiteX0" fmla="*/ 13522 w 1183016"/>
                  <a:gd name="connsiteY0" fmla="*/ 365829 h 878380"/>
                  <a:gd name="connsiteX1" fmla="*/ 0 w 1183016"/>
                  <a:gd name="connsiteY1" fmla="*/ 326271 h 878380"/>
                  <a:gd name="connsiteX2" fmla="*/ 1849 w 1183016"/>
                  <a:gd name="connsiteY2" fmla="*/ 310862 h 878380"/>
                  <a:gd name="connsiteX3" fmla="*/ 155441 w 1183016"/>
                  <a:gd name="connsiteY3" fmla="*/ 17626 h 878380"/>
                  <a:gd name="connsiteX4" fmla="*/ 218889 w 1183016"/>
                  <a:gd name="connsiteY4" fmla="*/ 10956 h 878380"/>
                  <a:gd name="connsiteX5" fmla="*/ 1147837 w 1183016"/>
                  <a:gd name="connsiteY5" fmla="*/ 437011 h 878380"/>
                  <a:gd name="connsiteX6" fmla="*/ 1182739 w 1183016"/>
                  <a:gd name="connsiteY6" fmla="*/ 484389 h 878380"/>
                  <a:gd name="connsiteX7" fmla="*/ 1103458 w 1183016"/>
                  <a:gd name="connsiteY7" fmla="*/ 848001 h 878380"/>
                  <a:gd name="connsiteX8" fmla="*/ 1055150 w 1183016"/>
                  <a:gd name="connsiteY8" fmla="*/ 877785 h 878380"/>
                  <a:gd name="connsiteX9" fmla="*/ 13522 w 1183016"/>
                  <a:gd name="connsiteY9" fmla="*/ 365829 h 87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3016" h="878380">
                    <a:moveTo>
                      <a:pt x="13522" y="365829"/>
                    </a:moveTo>
                    <a:cubicBezTo>
                      <a:pt x="4969" y="354905"/>
                      <a:pt x="0" y="341220"/>
                      <a:pt x="0" y="326271"/>
                    </a:cubicBezTo>
                    <a:cubicBezTo>
                      <a:pt x="0" y="320981"/>
                      <a:pt x="578" y="315692"/>
                      <a:pt x="1849" y="310862"/>
                    </a:cubicBezTo>
                    <a:cubicBezTo>
                      <a:pt x="30857" y="196442"/>
                      <a:pt x="103435" y="89497"/>
                      <a:pt x="155441" y="17626"/>
                    </a:cubicBezTo>
                    <a:cubicBezTo>
                      <a:pt x="170349" y="-2958"/>
                      <a:pt x="199935" y="-5948"/>
                      <a:pt x="218889" y="10956"/>
                    </a:cubicBezTo>
                    <a:cubicBezTo>
                      <a:pt x="551267" y="307182"/>
                      <a:pt x="1012273" y="411712"/>
                      <a:pt x="1147837" y="437011"/>
                    </a:cubicBezTo>
                    <a:cubicBezTo>
                      <a:pt x="1170142" y="441151"/>
                      <a:pt x="1185281" y="461850"/>
                      <a:pt x="1182739" y="484389"/>
                    </a:cubicBezTo>
                    <a:cubicBezTo>
                      <a:pt x="1165634" y="634111"/>
                      <a:pt x="1123798" y="782109"/>
                      <a:pt x="1103458" y="848001"/>
                    </a:cubicBezTo>
                    <a:cubicBezTo>
                      <a:pt x="1097102" y="868585"/>
                      <a:pt x="1076415" y="881350"/>
                      <a:pt x="1055150" y="877785"/>
                    </a:cubicBezTo>
                    <a:cubicBezTo>
                      <a:pt x="444249" y="775210"/>
                      <a:pt x="137181" y="507042"/>
                      <a:pt x="13522" y="365829"/>
                    </a:cubicBezTo>
                    <a:close/>
                  </a:path>
                </a:pathLst>
              </a:custGeom>
              <a:solidFill>
                <a:srgbClr val="98C93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69">
                <a:extLst>
                  <a:ext uri="{FF2B5EF4-FFF2-40B4-BE49-F238E27FC236}">
                    <a16:creationId xmlns:a16="http://schemas.microsoft.com/office/drawing/2014/main" id="{629F8EDF-CDF0-D9C2-BE07-9D6E64F0D168}"/>
                  </a:ext>
                </a:extLst>
              </p:cNvPr>
              <p:cNvSpPr/>
              <p:nvPr/>
            </p:nvSpPr>
            <p:spPr>
              <a:xfrm>
                <a:off x="2613396" y="2124547"/>
                <a:ext cx="1427470" cy="717527"/>
              </a:xfrm>
              <a:custGeom>
                <a:avLst/>
                <a:gdLst>
                  <a:gd name="connsiteX0" fmla="*/ 46534 w 1427470"/>
                  <a:gd name="connsiteY0" fmla="*/ 346471 h 717527"/>
                  <a:gd name="connsiteX1" fmla="*/ 14637 w 1427470"/>
                  <a:gd name="connsiteY1" fmla="*/ 292309 h 717527"/>
                  <a:gd name="connsiteX2" fmla="*/ 4582 w 1427470"/>
                  <a:gd name="connsiteY2" fmla="*/ 34721 h 717527"/>
                  <a:gd name="connsiteX3" fmla="*/ 66065 w 1427470"/>
                  <a:gd name="connsiteY3" fmla="*/ 7927 h 717527"/>
                  <a:gd name="connsiteX4" fmla="*/ 1388643 w 1427470"/>
                  <a:gd name="connsiteY4" fmla="*/ 441342 h 717527"/>
                  <a:gd name="connsiteX5" fmla="*/ 1424239 w 1427470"/>
                  <a:gd name="connsiteY5" fmla="*/ 494469 h 717527"/>
                  <a:gd name="connsiteX6" fmla="*/ 1306935 w 1427470"/>
                  <a:gd name="connsiteY6" fmla="*/ 682255 h 717527"/>
                  <a:gd name="connsiteX7" fmla="*/ 1236554 w 1427470"/>
                  <a:gd name="connsiteY7" fmla="*/ 717098 h 717527"/>
                  <a:gd name="connsiteX8" fmla="*/ 46534 w 1427470"/>
                  <a:gd name="connsiteY8" fmla="*/ 346471 h 71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7470" h="717527">
                    <a:moveTo>
                      <a:pt x="46534" y="346471"/>
                    </a:moveTo>
                    <a:cubicBezTo>
                      <a:pt x="29892" y="333362"/>
                      <a:pt x="18220" y="314043"/>
                      <a:pt x="14637" y="292309"/>
                    </a:cubicBezTo>
                    <a:cubicBezTo>
                      <a:pt x="-4779" y="198128"/>
                      <a:pt x="-1196" y="98543"/>
                      <a:pt x="4582" y="34721"/>
                    </a:cubicBezTo>
                    <a:cubicBezTo>
                      <a:pt x="7356" y="4822"/>
                      <a:pt x="42027" y="-10357"/>
                      <a:pt x="66065" y="7927"/>
                    </a:cubicBezTo>
                    <a:cubicBezTo>
                      <a:pt x="612709" y="422712"/>
                      <a:pt x="1207315" y="445136"/>
                      <a:pt x="1388643" y="441342"/>
                    </a:cubicBezTo>
                    <a:cubicBezTo>
                      <a:pt x="1416495" y="440766"/>
                      <a:pt x="1435333" y="469055"/>
                      <a:pt x="1424239" y="494469"/>
                    </a:cubicBezTo>
                    <a:cubicBezTo>
                      <a:pt x="1391879" y="568410"/>
                      <a:pt x="1339064" y="641317"/>
                      <a:pt x="1306935" y="682255"/>
                    </a:cubicBezTo>
                    <a:cubicBezTo>
                      <a:pt x="1289947" y="703874"/>
                      <a:pt x="1264175" y="716523"/>
                      <a:pt x="1236554" y="717098"/>
                    </a:cubicBezTo>
                    <a:cubicBezTo>
                      <a:pt x="611669" y="730553"/>
                      <a:pt x="152280" y="423862"/>
                      <a:pt x="46534" y="346471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aphic 25">
              <a:extLst>
                <a:ext uri="{FF2B5EF4-FFF2-40B4-BE49-F238E27FC236}">
                  <a16:creationId xmlns:a16="http://schemas.microsoft.com/office/drawing/2014/main" id="{E26D914E-4CF1-F85E-CF8D-3E948BD28DAE}"/>
                </a:ext>
              </a:extLst>
            </p:cNvPr>
            <p:cNvGrpSpPr/>
            <p:nvPr/>
          </p:nvGrpSpPr>
          <p:grpSpPr>
            <a:xfrm>
              <a:off x="2572905" y="1575572"/>
              <a:ext cx="1788930" cy="1540105"/>
              <a:chOff x="2593709" y="1573569"/>
              <a:chExt cx="1775381" cy="1528441"/>
            </a:xfrm>
          </p:grpSpPr>
          <p:sp>
            <p:nvSpPr>
              <p:cNvPr id="75" name="Freeform 53">
                <a:extLst>
                  <a:ext uri="{FF2B5EF4-FFF2-40B4-BE49-F238E27FC236}">
                    <a16:creationId xmlns:a16="http://schemas.microsoft.com/office/drawing/2014/main" id="{8DEF33D7-EF31-E664-6C55-26E58DE7E04A}"/>
                  </a:ext>
                </a:extLst>
              </p:cNvPr>
              <p:cNvSpPr/>
              <p:nvPr/>
            </p:nvSpPr>
            <p:spPr>
              <a:xfrm>
                <a:off x="3438803" y="2900919"/>
                <a:ext cx="524997" cy="201091"/>
              </a:xfrm>
              <a:custGeom>
                <a:avLst/>
                <a:gdLst>
                  <a:gd name="connsiteX0" fmla="*/ 161632 w 524997"/>
                  <a:gd name="connsiteY0" fmla="*/ 9148 h 201091"/>
                  <a:gd name="connsiteX1" fmla="*/ 494703 w 524997"/>
                  <a:gd name="connsiteY1" fmla="*/ 408 h 201091"/>
                  <a:gd name="connsiteX2" fmla="*/ 512617 w 524997"/>
                  <a:gd name="connsiteY2" fmla="*/ 47901 h 201091"/>
                  <a:gd name="connsiteX3" fmla="*/ 26416 w 524997"/>
                  <a:gd name="connsiteY3" fmla="*/ 201074 h 201091"/>
                  <a:gd name="connsiteX4" fmla="*/ 5266 w 524997"/>
                  <a:gd name="connsiteY4" fmla="*/ 160596 h 201091"/>
                  <a:gd name="connsiteX5" fmla="*/ 99456 w 524997"/>
                  <a:gd name="connsiteY5" fmla="*/ 30192 h 201091"/>
                  <a:gd name="connsiteX6" fmla="*/ 161748 w 524997"/>
                  <a:gd name="connsiteY6" fmla="*/ 9263 h 20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4997" h="201091">
                    <a:moveTo>
                      <a:pt x="161632" y="9148"/>
                    </a:moveTo>
                    <a:cubicBezTo>
                      <a:pt x="228893" y="16508"/>
                      <a:pt x="357638" y="23292"/>
                      <a:pt x="494703" y="408"/>
                    </a:cubicBezTo>
                    <a:cubicBezTo>
                      <a:pt x="522787" y="-4306"/>
                      <a:pt x="536771" y="33067"/>
                      <a:pt x="512617" y="47901"/>
                    </a:cubicBezTo>
                    <a:cubicBezTo>
                      <a:pt x="392309" y="121728"/>
                      <a:pt x="200001" y="202454"/>
                      <a:pt x="26416" y="201074"/>
                    </a:cubicBezTo>
                    <a:cubicBezTo>
                      <a:pt x="5613" y="200959"/>
                      <a:pt x="-8024" y="176465"/>
                      <a:pt x="5266" y="160596"/>
                    </a:cubicBezTo>
                    <a:cubicBezTo>
                      <a:pt x="37741" y="121842"/>
                      <a:pt x="76804" y="74235"/>
                      <a:pt x="99456" y="30192"/>
                    </a:cubicBezTo>
                    <a:cubicBezTo>
                      <a:pt x="99456" y="30192"/>
                      <a:pt x="110435" y="3628"/>
                      <a:pt x="161748" y="9263"/>
                    </a:cubicBezTo>
                    <a:close/>
                  </a:path>
                </a:pathLst>
              </a:custGeom>
              <a:solidFill>
                <a:srgbClr val="98C93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A93A5661-E8A7-31C9-9B53-6ABCD647D931}"/>
                  </a:ext>
                </a:extLst>
              </p:cNvPr>
              <p:cNvSpPr/>
              <p:nvPr/>
            </p:nvSpPr>
            <p:spPr>
              <a:xfrm>
                <a:off x="2815208" y="2683616"/>
                <a:ext cx="632640" cy="364093"/>
              </a:xfrm>
              <a:custGeom>
                <a:avLst/>
                <a:gdLst>
                  <a:gd name="connsiteX0" fmla="*/ 612681 w 632640"/>
                  <a:gd name="connsiteY0" fmla="*/ 205522 h 364093"/>
                  <a:gd name="connsiteX1" fmla="*/ 41190 w 632640"/>
                  <a:gd name="connsiteY1" fmla="*/ 3821 h 364093"/>
                  <a:gd name="connsiteX2" fmla="*/ 3861 w 632640"/>
                  <a:gd name="connsiteY2" fmla="*/ 40620 h 364093"/>
                  <a:gd name="connsiteX3" fmla="*/ 450768 w 632640"/>
                  <a:gd name="connsiteY3" fmla="*/ 360650 h 364093"/>
                  <a:gd name="connsiteX4" fmla="*/ 522190 w 632640"/>
                  <a:gd name="connsiteY4" fmla="*/ 353405 h 364093"/>
                  <a:gd name="connsiteX5" fmla="*/ 626781 w 632640"/>
                  <a:gd name="connsiteY5" fmla="*/ 250140 h 364093"/>
                  <a:gd name="connsiteX6" fmla="*/ 612681 w 632640"/>
                  <a:gd name="connsiteY6" fmla="*/ 205522 h 36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640" h="364093">
                    <a:moveTo>
                      <a:pt x="612681" y="205522"/>
                    </a:moveTo>
                    <a:cubicBezTo>
                      <a:pt x="505780" y="181718"/>
                      <a:pt x="232111" y="113756"/>
                      <a:pt x="41190" y="3821"/>
                    </a:cubicBezTo>
                    <a:cubicBezTo>
                      <a:pt x="17036" y="-10093"/>
                      <a:pt x="-10238" y="16701"/>
                      <a:pt x="3861" y="40620"/>
                    </a:cubicBezTo>
                    <a:cubicBezTo>
                      <a:pt x="58179" y="132845"/>
                      <a:pt x="182069" y="276934"/>
                      <a:pt x="450768" y="360650"/>
                    </a:cubicBezTo>
                    <a:cubicBezTo>
                      <a:pt x="450768" y="360650"/>
                      <a:pt x="496072" y="372034"/>
                      <a:pt x="522190" y="353405"/>
                    </a:cubicBezTo>
                    <a:cubicBezTo>
                      <a:pt x="548887" y="336041"/>
                      <a:pt x="591879" y="304072"/>
                      <a:pt x="626781" y="250140"/>
                    </a:cubicBezTo>
                    <a:cubicBezTo>
                      <a:pt x="637991" y="232776"/>
                      <a:pt x="633022" y="210122"/>
                      <a:pt x="612681" y="205522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DCD45510-09F9-0D6A-C4C6-1267989E53D0}"/>
                  </a:ext>
                </a:extLst>
              </p:cNvPr>
              <p:cNvSpPr/>
              <p:nvPr/>
            </p:nvSpPr>
            <p:spPr>
              <a:xfrm>
                <a:off x="3819400" y="2003496"/>
                <a:ext cx="549690" cy="337415"/>
              </a:xfrm>
              <a:custGeom>
                <a:avLst/>
                <a:gdLst>
                  <a:gd name="connsiteX0" fmla="*/ 493289 w 549690"/>
                  <a:gd name="connsiteY0" fmla="*/ 269156 h 337415"/>
                  <a:gd name="connsiteX1" fmla="*/ 549687 w 549690"/>
                  <a:gd name="connsiteY1" fmla="*/ 38707 h 337415"/>
                  <a:gd name="connsiteX2" fmla="*/ 501726 w 549690"/>
                  <a:gd name="connsiteY2" fmla="*/ 529 h 337415"/>
                  <a:gd name="connsiteX3" fmla="*/ 83480 w 549690"/>
                  <a:gd name="connsiteY3" fmla="*/ 23643 h 337415"/>
                  <a:gd name="connsiteX4" fmla="*/ 41412 w 549690"/>
                  <a:gd name="connsiteY4" fmla="*/ 58946 h 337415"/>
                  <a:gd name="connsiteX5" fmla="*/ 385 w 549690"/>
                  <a:gd name="connsiteY5" fmla="*/ 288245 h 337415"/>
                  <a:gd name="connsiteX6" fmla="*/ 40257 w 549690"/>
                  <a:gd name="connsiteY6" fmla="*/ 333093 h 337415"/>
                  <a:gd name="connsiteX7" fmla="*/ 447986 w 549690"/>
                  <a:gd name="connsiteY7" fmla="*/ 309520 h 337415"/>
                  <a:gd name="connsiteX8" fmla="*/ 493289 w 549690"/>
                  <a:gd name="connsiteY8" fmla="*/ 269156 h 33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90" h="337415">
                    <a:moveTo>
                      <a:pt x="493289" y="269156"/>
                    </a:moveTo>
                    <a:cubicBezTo>
                      <a:pt x="505540" y="224308"/>
                      <a:pt x="550150" y="65616"/>
                      <a:pt x="549687" y="38707"/>
                    </a:cubicBezTo>
                    <a:cubicBezTo>
                      <a:pt x="549225" y="13753"/>
                      <a:pt x="526458" y="-3266"/>
                      <a:pt x="501726" y="529"/>
                    </a:cubicBezTo>
                    <a:cubicBezTo>
                      <a:pt x="442439" y="9844"/>
                      <a:pt x="290696" y="26058"/>
                      <a:pt x="83480" y="23643"/>
                    </a:cubicBezTo>
                    <a:cubicBezTo>
                      <a:pt x="62099" y="23413"/>
                      <a:pt x="43493" y="37787"/>
                      <a:pt x="41412" y="58946"/>
                    </a:cubicBezTo>
                    <a:cubicBezTo>
                      <a:pt x="38754" y="85280"/>
                      <a:pt x="4315" y="259842"/>
                      <a:pt x="385" y="288245"/>
                    </a:cubicBezTo>
                    <a:cubicBezTo>
                      <a:pt x="-2966" y="312279"/>
                      <a:pt x="15987" y="330793"/>
                      <a:pt x="40257" y="333093"/>
                    </a:cubicBezTo>
                    <a:cubicBezTo>
                      <a:pt x="164725" y="344823"/>
                      <a:pt x="314734" y="331253"/>
                      <a:pt x="447986" y="309520"/>
                    </a:cubicBezTo>
                    <a:cubicBezTo>
                      <a:pt x="447986" y="309520"/>
                      <a:pt x="483928" y="302045"/>
                      <a:pt x="493289" y="269156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D1F1B40C-12E6-F6D0-6935-0082B0A83DCE}"/>
                  </a:ext>
                </a:extLst>
              </p:cNvPr>
              <p:cNvSpPr/>
              <p:nvPr/>
            </p:nvSpPr>
            <p:spPr>
              <a:xfrm>
                <a:off x="3200732" y="1617190"/>
                <a:ext cx="854384" cy="329512"/>
              </a:xfrm>
              <a:custGeom>
                <a:avLst/>
                <a:gdLst>
                  <a:gd name="connsiteX0" fmla="*/ 17399 w 854384"/>
                  <a:gd name="connsiteY0" fmla="*/ 108318 h 329512"/>
                  <a:gd name="connsiteX1" fmla="*/ 398547 w 854384"/>
                  <a:gd name="connsiteY1" fmla="*/ 275290 h 329512"/>
                  <a:gd name="connsiteX2" fmla="*/ 808241 w 854384"/>
                  <a:gd name="connsiteY2" fmla="*/ 328302 h 329512"/>
                  <a:gd name="connsiteX3" fmla="*/ 839676 w 854384"/>
                  <a:gd name="connsiteY3" fmla="*/ 245276 h 329512"/>
                  <a:gd name="connsiteX4" fmla="*/ 474592 w 854384"/>
                  <a:gd name="connsiteY4" fmla="*/ 32077 h 329512"/>
                  <a:gd name="connsiteX5" fmla="*/ 37392 w 854384"/>
                  <a:gd name="connsiteY5" fmla="*/ 24372 h 329512"/>
                  <a:gd name="connsiteX6" fmla="*/ 17283 w 854384"/>
                  <a:gd name="connsiteY6" fmla="*/ 108203 h 329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4384" h="329512">
                    <a:moveTo>
                      <a:pt x="17399" y="108318"/>
                    </a:moveTo>
                    <a:cubicBezTo>
                      <a:pt x="65360" y="148566"/>
                      <a:pt x="165906" y="215148"/>
                      <a:pt x="398547" y="275290"/>
                    </a:cubicBezTo>
                    <a:cubicBezTo>
                      <a:pt x="616165" y="331522"/>
                      <a:pt x="742020" y="331752"/>
                      <a:pt x="808241" y="328302"/>
                    </a:cubicBezTo>
                    <a:cubicBezTo>
                      <a:pt x="850771" y="326118"/>
                      <a:pt x="869840" y="275290"/>
                      <a:pt x="839676" y="245276"/>
                    </a:cubicBezTo>
                    <a:cubicBezTo>
                      <a:pt x="776229" y="182259"/>
                      <a:pt x="649449" y="81869"/>
                      <a:pt x="474592" y="32077"/>
                    </a:cubicBezTo>
                    <a:cubicBezTo>
                      <a:pt x="289912" y="-20476"/>
                      <a:pt x="120949" y="2408"/>
                      <a:pt x="37392" y="24372"/>
                    </a:cubicBezTo>
                    <a:cubicBezTo>
                      <a:pt x="-1554" y="34606"/>
                      <a:pt x="-13111" y="82674"/>
                      <a:pt x="17283" y="108203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64CFA2EB-2B48-B584-96BD-25DD2E9F5175}"/>
                  </a:ext>
                </a:extLst>
              </p:cNvPr>
              <p:cNvSpPr/>
              <p:nvPr/>
            </p:nvSpPr>
            <p:spPr>
              <a:xfrm>
                <a:off x="2593709" y="1573569"/>
                <a:ext cx="1183016" cy="878380"/>
              </a:xfrm>
              <a:custGeom>
                <a:avLst/>
                <a:gdLst>
                  <a:gd name="connsiteX0" fmla="*/ 13522 w 1183016"/>
                  <a:gd name="connsiteY0" fmla="*/ 365829 h 878380"/>
                  <a:gd name="connsiteX1" fmla="*/ 0 w 1183016"/>
                  <a:gd name="connsiteY1" fmla="*/ 326271 h 878380"/>
                  <a:gd name="connsiteX2" fmla="*/ 1849 w 1183016"/>
                  <a:gd name="connsiteY2" fmla="*/ 310862 h 878380"/>
                  <a:gd name="connsiteX3" fmla="*/ 155441 w 1183016"/>
                  <a:gd name="connsiteY3" fmla="*/ 17626 h 878380"/>
                  <a:gd name="connsiteX4" fmla="*/ 218889 w 1183016"/>
                  <a:gd name="connsiteY4" fmla="*/ 10956 h 878380"/>
                  <a:gd name="connsiteX5" fmla="*/ 1147837 w 1183016"/>
                  <a:gd name="connsiteY5" fmla="*/ 437011 h 878380"/>
                  <a:gd name="connsiteX6" fmla="*/ 1182739 w 1183016"/>
                  <a:gd name="connsiteY6" fmla="*/ 484389 h 878380"/>
                  <a:gd name="connsiteX7" fmla="*/ 1103458 w 1183016"/>
                  <a:gd name="connsiteY7" fmla="*/ 848001 h 878380"/>
                  <a:gd name="connsiteX8" fmla="*/ 1055150 w 1183016"/>
                  <a:gd name="connsiteY8" fmla="*/ 877785 h 878380"/>
                  <a:gd name="connsiteX9" fmla="*/ 13522 w 1183016"/>
                  <a:gd name="connsiteY9" fmla="*/ 365829 h 87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3016" h="878380">
                    <a:moveTo>
                      <a:pt x="13522" y="365829"/>
                    </a:moveTo>
                    <a:cubicBezTo>
                      <a:pt x="4969" y="354905"/>
                      <a:pt x="0" y="341220"/>
                      <a:pt x="0" y="326271"/>
                    </a:cubicBezTo>
                    <a:cubicBezTo>
                      <a:pt x="0" y="320981"/>
                      <a:pt x="578" y="315692"/>
                      <a:pt x="1849" y="310862"/>
                    </a:cubicBezTo>
                    <a:cubicBezTo>
                      <a:pt x="30857" y="196442"/>
                      <a:pt x="103435" y="89497"/>
                      <a:pt x="155441" y="17626"/>
                    </a:cubicBezTo>
                    <a:cubicBezTo>
                      <a:pt x="170349" y="-2958"/>
                      <a:pt x="199935" y="-5948"/>
                      <a:pt x="218889" y="10956"/>
                    </a:cubicBezTo>
                    <a:cubicBezTo>
                      <a:pt x="551267" y="307182"/>
                      <a:pt x="1012273" y="411712"/>
                      <a:pt x="1147837" y="437011"/>
                    </a:cubicBezTo>
                    <a:cubicBezTo>
                      <a:pt x="1170142" y="441151"/>
                      <a:pt x="1185281" y="461850"/>
                      <a:pt x="1182739" y="484389"/>
                    </a:cubicBezTo>
                    <a:cubicBezTo>
                      <a:pt x="1165634" y="634111"/>
                      <a:pt x="1123798" y="782109"/>
                      <a:pt x="1103458" y="848001"/>
                    </a:cubicBezTo>
                    <a:cubicBezTo>
                      <a:pt x="1097102" y="868585"/>
                      <a:pt x="1076415" y="881350"/>
                      <a:pt x="1055150" y="877785"/>
                    </a:cubicBezTo>
                    <a:cubicBezTo>
                      <a:pt x="444249" y="775210"/>
                      <a:pt x="137181" y="507042"/>
                      <a:pt x="13522" y="365829"/>
                    </a:cubicBezTo>
                    <a:close/>
                  </a:path>
                </a:pathLst>
              </a:custGeom>
              <a:solidFill>
                <a:srgbClr val="98C93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58">
                <a:extLst>
                  <a:ext uri="{FF2B5EF4-FFF2-40B4-BE49-F238E27FC236}">
                    <a16:creationId xmlns:a16="http://schemas.microsoft.com/office/drawing/2014/main" id="{39A597EA-A2C1-5152-00A6-A26F5B8D44CE}"/>
                  </a:ext>
                </a:extLst>
              </p:cNvPr>
              <p:cNvSpPr/>
              <p:nvPr/>
            </p:nvSpPr>
            <p:spPr>
              <a:xfrm>
                <a:off x="2613396" y="2124547"/>
                <a:ext cx="1427470" cy="717527"/>
              </a:xfrm>
              <a:custGeom>
                <a:avLst/>
                <a:gdLst>
                  <a:gd name="connsiteX0" fmla="*/ 46534 w 1427470"/>
                  <a:gd name="connsiteY0" fmla="*/ 346471 h 717527"/>
                  <a:gd name="connsiteX1" fmla="*/ 14637 w 1427470"/>
                  <a:gd name="connsiteY1" fmla="*/ 292309 h 717527"/>
                  <a:gd name="connsiteX2" fmla="*/ 4582 w 1427470"/>
                  <a:gd name="connsiteY2" fmla="*/ 34721 h 717527"/>
                  <a:gd name="connsiteX3" fmla="*/ 66065 w 1427470"/>
                  <a:gd name="connsiteY3" fmla="*/ 7927 h 717527"/>
                  <a:gd name="connsiteX4" fmla="*/ 1388643 w 1427470"/>
                  <a:gd name="connsiteY4" fmla="*/ 441342 h 717527"/>
                  <a:gd name="connsiteX5" fmla="*/ 1424239 w 1427470"/>
                  <a:gd name="connsiteY5" fmla="*/ 494469 h 717527"/>
                  <a:gd name="connsiteX6" fmla="*/ 1306935 w 1427470"/>
                  <a:gd name="connsiteY6" fmla="*/ 682255 h 717527"/>
                  <a:gd name="connsiteX7" fmla="*/ 1236554 w 1427470"/>
                  <a:gd name="connsiteY7" fmla="*/ 717098 h 717527"/>
                  <a:gd name="connsiteX8" fmla="*/ 46534 w 1427470"/>
                  <a:gd name="connsiteY8" fmla="*/ 346471 h 71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7470" h="717527">
                    <a:moveTo>
                      <a:pt x="46534" y="346471"/>
                    </a:moveTo>
                    <a:cubicBezTo>
                      <a:pt x="29892" y="333362"/>
                      <a:pt x="18220" y="314043"/>
                      <a:pt x="14637" y="292309"/>
                    </a:cubicBezTo>
                    <a:cubicBezTo>
                      <a:pt x="-4779" y="198128"/>
                      <a:pt x="-1196" y="98543"/>
                      <a:pt x="4582" y="34721"/>
                    </a:cubicBezTo>
                    <a:cubicBezTo>
                      <a:pt x="7356" y="4822"/>
                      <a:pt x="42027" y="-10357"/>
                      <a:pt x="66065" y="7927"/>
                    </a:cubicBezTo>
                    <a:cubicBezTo>
                      <a:pt x="612709" y="422712"/>
                      <a:pt x="1207315" y="445136"/>
                      <a:pt x="1388643" y="441342"/>
                    </a:cubicBezTo>
                    <a:cubicBezTo>
                      <a:pt x="1416495" y="440766"/>
                      <a:pt x="1435333" y="469055"/>
                      <a:pt x="1424239" y="494469"/>
                    </a:cubicBezTo>
                    <a:cubicBezTo>
                      <a:pt x="1391879" y="568410"/>
                      <a:pt x="1339064" y="641317"/>
                      <a:pt x="1306935" y="682255"/>
                    </a:cubicBezTo>
                    <a:cubicBezTo>
                      <a:pt x="1289947" y="703874"/>
                      <a:pt x="1264175" y="716523"/>
                      <a:pt x="1236554" y="717098"/>
                    </a:cubicBezTo>
                    <a:cubicBezTo>
                      <a:pt x="611669" y="730553"/>
                      <a:pt x="152280" y="423862"/>
                      <a:pt x="46534" y="346471"/>
                    </a:cubicBezTo>
                    <a:close/>
                  </a:path>
                </a:pathLst>
              </a:custGeom>
              <a:solidFill>
                <a:srgbClr val="00619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Subtitle 2, chunk 1">
            <a:extLst>
              <a:ext uri="{FF2B5EF4-FFF2-40B4-BE49-F238E27FC236}">
                <a16:creationId xmlns:a16="http://schemas.microsoft.com/office/drawing/2014/main" id="{70FE028C-B567-FE4C-C2D0-1BAD3102E27F}"/>
              </a:ext>
            </a:extLst>
          </p:cNvPr>
          <p:cNvSpPr txBox="1"/>
          <p:nvPr/>
        </p:nvSpPr>
        <p:spPr>
          <a:xfrm>
            <a:off x="326675" y="5115749"/>
            <a:ext cx="2166647" cy="169277"/>
          </a:xfrm>
          <a:prstGeom prst="wedgeRectCallout">
            <a:avLst/>
          </a:prstGeom>
        </p:spPr>
        <p:txBody>
          <a:bodyPr vert="horz" wrap="square" lIns="0" tIns="0" rIns="0" bIns="0" numCol="1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sic Sans Bold" pitchFamily="2" charset="77"/>
                <a:cs typeface="Arial" panose="020B0604020202020204" pitchFamily="34" charset="0"/>
              </a:defRPr>
            </a:lvl1pPr>
            <a:lvl2pPr marL="0"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2024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 AMERICA</a:t>
            </a:r>
          </a:p>
        </p:txBody>
      </p:sp>
      <p:sp>
        <p:nvSpPr>
          <p:cNvPr id="93" name="Subtitle 2, chunk 2">
            <a:extLst>
              <a:ext uri="{FF2B5EF4-FFF2-40B4-BE49-F238E27FC236}">
                <a16:creationId xmlns:a16="http://schemas.microsoft.com/office/drawing/2014/main" id="{390A073D-D1DB-438D-E870-494BC70B6483}"/>
              </a:ext>
            </a:extLst>
          </p:cNvPr>
          <p:cNvSpPr txBox="1"/>
          <p:nvPr/>
        </p:nvSpPr>
        <p:spPr>
          <a:xfrm>
            <a:off x="326675" y="5383485"/>
            <a:ext cx="2166647" cy="169277"/>
          </a:xfrm>
          <a:prstGeom prst="rect">
            <a:avLst/>
          </a:prstGeom>
        </p:spPr>
        <p:txBody>
          <a:bodyPr vert="horz" wrap="square" lIns="0" tIns="0" rIns="0" bIns="0" numCol="1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sic Sans Bold" pitchFamily="2" charset="77"/>
                <a:cs typeface="Arial" panose="020B0604020202020204" pitchFamily="34" charset="0"/>
              </a:defRPr>
            </a:lvl1pPr>
            <a:lvl2pPr marL="0"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2024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&amp; SOUTH AMERICA</a:t>
            </a:r>
          </a:p>
        </p:txBody>
      </p:sp>
      <p:sp>
        <p:nvSpPr>
          <p:cNvPr id="94" name="Subtitle 2, chunk 3">
            <a:extLst>
              <a:ext uri="{FF2B5EF4-FFF2-40B4-BE49-F238E27FC236}">
                <a16:creationId xmlns:a16="http://schemas.microsoft.com/office/drawing/2014/main" id="{DF99023F-F12A-E7F1-A0A5-06A62E517896}"/>
              </a:ext>
            </a:extLst>
          </p:cNvPr>
          <p:cNvSpPr txBox="1"/>
          <p:nvPr/>
        </p:nvSpPr>
        <p:spPr>
          <a:xfrm>
            <a:off x="326675" y="5651221"/>
            <a:ext cx="2166647" cy="169277"/>
          </a:xfrm>
          <a:prstGeom prst="rect">
            <a:avLst/>
          </a:prstGeom>
        </p:spPr>
        <p:txBody>
          <a:bodyPr vert="horz" wrap="square" lIns="0" tIns="0" rIns="0" bIns="0" numCol="1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sic Sans Bold" pitchFamily="2" charset="77"/>
                <a:cs typeface="Arial" panose="020B0604020202020204" pitchFamily="34" charset="0"/>
              </a:defRPr>
            </a:lvl1pPr>
            <a:lvl2pPr marL="0"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2024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95" name="Subtitle 2, chunk 4">
            <a:extLst>
              <a:ext uri="{FF2B5EF4-FFF2-40B4-BE49-F238E27FC236}">
                <a16:creationId xmlns:a16="http://schemas.microsoft.com/office/drawing/2014/main" id="{A1808857-2558-131E-36C8-473AAD80C95C}"/>
              </a:ext>
            </a:extLst>
          </p:cNvPr>
          <p:cNvSpPr txBox="1"/>
          <p:nvPr/>
        </p:nvSpPr>
        <p:spPr>
          <a:xfrm>
            <a:off x="326675" y="5918957"/>
            <a:ext cx="2166647" cy="169277"/>
          </a:xfrm>
          <a:prstGeom prst="rect">
            <a:avLst/>
          </a:prstGeom>
        </p:spPr>
        <p:txBody>
          <a:bodyPr vert="horz" wrap="square" lIns="0" tIns="0" rIns="0" bIns="0" numCol="1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sic Sans Bold" pitchFamily="2" charset="77"/>
                <a:cs typeface="Arial" panose="020B0604020202020204" pitchFamily="34" charset="0"/>
              </a:defRPr>
            </a:lvl1pPr>
            <a:lvl2pPr marL="0"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2024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97" name="Subtitle 2, chunk 5">
            <a:extLst>
              <a:ext uri="{FF2B5EF4-FFF2-40B4-BE49-F238E27FC236}">
                <a16:creationId xmlns:a16="http://schemas.microsoft.com/office/drawing/2014/main" id="{4825677C-919A-A52A-C21C-A35073803041}"/>
              </a:ext>
            </a:extLst>
          </p:cNvPr>
          <p:cNvSpPr txBox="1"/>
          <p:nvPr/>
        </p:nvSpPr>
        <p:spPr>
          <a:xfrm>
            <a:off x="326675" y="6186693"/>
            <a:ext cx="2166647" cy="169277"/>
          </a:xfrm>
          <a:prstGeom prst="rect">
            <a:avLst/>
          </a:prstGeom>
        </p:spPr>
        <p:txBody>
          <a:bodyPr vert="horz" wrap="square" lIns="0" tIns="0" rIns="0" bIns="0" numCol="1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sic Sans Bold" pitchFamily="2" charset="77"/>
                <a:cs typeface="Arial" panose="020B0604020202020204" pitchFamily="34" charset="0"/>
              </a:defRPr>
            </a:lvl1pPr>
            <a:lvl2pPr marL="0"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2024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 PACIFIC</a:t>
            </a:r>
          </a:p>
        </p:txBody>
      </p:sp>
      <p:sp>
        <p:nvSpPr>
          <p:cNvPr id="98" name="Subtitle 2, chunk 6">
            <a:extLst>
              <a:ext uri="{FF2B5EF4-FFF2-40B4-BE49-F238E27FC236}">
                <a16:creationId xmlns:a16="http://schemas.microsoft.com/office/drawing/2014/main" id="{E21F5A78-72C9-FF77-AAD6-224BEF7885CE}"/>
              </a:ext>
            </a:extLst>
          </p:cNvPr>
          <p:cNvSpPr txBox="1"/>
          <p:nvPr/>
        </p:nvSpPr>
        <p:spPr>
          <a:xfrm>
            <a:off x="326675" y="6454429"/>
            <a:ext cx="2166647" cy="169277"/>
          </a:xfrm>
          <a:prstGeom prst="rect">
            <a:avLst/>
          </a:prstGeom>
        </p:spPr>
        <p:txBody>
          <a:bodyPr vert="horz" wrap="square" lIns="0" tIns="0" rIns="0" bIns="0" numCol="1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sic Sans Bold" pitchFamily="2" charset="77"/>
                <a:cs typeface="Arial" panose="020B0604020202020204" pitchFamily="34" charset="0"/>
              </a:defRPr>
            </a:lvl1pPr>
            <a:lvl2pPr marL="0"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2024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 EAST</a:t>
            </a: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43A14F84-A165-8242-1838-734325904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2298" y="353701"/>
            <a:ext cx="11530303" cy="7580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AF814B-20DC-772B-0A3A-618CCC69B402}"/>
              </a:ext>
            </a:extLst>
          </p:cNvPr>
          <p:cNvSpPr txBox="1"/>
          <p:nvPr/>
        </p:nvSpPr>
        <p:spPr>
          <a:xfrm>
            <a:off x="238186" y="6588227"/>
            <a:ext cx="9655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©2025, The Institute of Internal Auditors. All rights reserved. For individual personal use only</a:t>
            </a:r>
          </a:p>
        </p:txBody>
      </p:sp>
    </p:spTree>
    <p:extLst>
      <p:ext uri="{BB962C8B-B14F-4D97-AF65-F5344CB8AC3E}">
        <p14:creationId xmlns:p14="http://schemas.microsoft.com/office/powerpoint/2010/main" val="5315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EB8401A-6DD5-1484-3224-EFCA3672BD1E}"/>
              </a:ext>
            </a:extLst>
          </p:cNvPr>
          <p:cNvSpPr/>
          <p:nvPr/>
        </p:nvSpPr>
        <p:spPr>
          <a:xfrm>
            <a:off x="349195" y="1065964"/>
            <a:ext cx="11338560" cy="5025224"/>
          </a:xfrm>
          <a:prstGeom prst="roundRect">
            <a:avLst>
              <a:gd name="adj" fmla="val 5467"/>
            </a:avLst>
          </a:prstGeom>
          <a:noFill/>
          <a:ln w="825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>
              <a:ln w="0"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4" descr="A circular diagram with text&#10;&#10;Description automatically generated">
            <a:extLst>
              <a:ext uri="{FF2B5EF4-FFF2-40B4-BE49-F238E27FC236}">
                <a16:creationId xmlns:a16="http://schemas.microsoft.com/office/drawing/2014/main" id="{2456BAEC-1EA1-C87C-2424-AD885D7F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44" y="1948289"/>
            <a:ext cx="7143883" cy="3384449"/>
          </a:xfrm>
          <a:prstGeom prst="rect">
            <a:avLst/>
          </a:prstGeom>
        </p:spPr>
      </p:pic>
      <p:pic>
        <p:nvPicPr>
          <p:cNvPr id="6" name="Picture 5" descr="A diagram of a company's framework&#10;&#10;Description automatically generated">
            <a:extLst>
              <a:ext uri="{FF2B5EF4-FFF2-40B4-BE49-F238E27FC236}">
                <a16:creationId xmlns:a16="http://schemas.microsoft.com/office/drawing/2014/main" id="{4F9DCE1B-482E-ECFF-5D61-444CA67A8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49" y="1948289"/>
            <a:ext cx="2569642" cy="3103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5020A3-32E6-855F-6FB6-59AA22B6E2FB}"/>
              </a:ext>
            </a:extLst>
          </p:cNvPr>
          <p:cNvSpPr txBox="1"/>
          <p:nvPr/>
        </p:nvSpPr>
        <p:spPr>
          <a:xfrm>
            <a:off x="843585" y="1293437"/>
            <a:ext cx="237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362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2017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CB287-D4C6-571F-4A7E-827F1E139262}"/>
              </a:ext>
            </a:extLst>
          </p:cNvPr>
          <p:cNvSpPr txBox="1"/>
          <p:nvPr/>
        </p:nvSpPr>
        <p:spPr>
          <a:xfrm>
            <a:off x="5435674" y="1264862"/>
            <a:ext cx="237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20EA3D-EA17-697A-9668-4D4F376A1D75}"/>
              </a:ext>
            </a:extLst>
          </p:cNvPr>
          <p:cNvSpPr/>
          <p:nvPr/>
        </p:nvSpPr>
        <p:spPr>
          <a:xfrm>
            <a:off x="8094982" y="4413108"/>
            <a:ext cx="3176337" cy="433137"/>
          </a:xfrm>
          <a:prstGeom prst="roundRect">
            <a:avLst/>
          </a:prstGeom>
          <a:solidFill>
            <a:srgbClr val="0058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Internal Audit Standards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F179AD-8A8C-16A2-AC30-6264ECB349AA}"/>
              </a:ext>
            </a:extLst>
          </p:cNvPr>
          <p:cNvSpPr/>
          <p:nvPr/>
        </p:nvSpPr>
        <p:spPr>
          <a:xfrm>
            <a:off x="8094983" y="4896115"/>
            <a:ext cx="3176337" cy="4331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Topical Requirements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C4A7DD-0B74-4019-A2AB-91053A774DB6}"/>
              </a:ext>
            </a:extLst>
          </p:cNvPr>
          <p:cNvSpPr/>
          <p:nvPr/>
        </p:nvSpPr>
        <p:spPr>
          <a:xfrm>
            <a:off x="8094982" y="5379122"/>
            <a:ext cx="3176337" cy="433137"/>
          </a:xfrm>
          <a:prstGeom prst="roundRect">
            <a:avLst/>
          </a:prstGeom>
          <a:solidFill>
            <a:srgbClr val="8D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Guidance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3A905-5325-9AB4-F304-2C475B3F7B12}"/>
              </a:ext>
            </a:extLst>
          </p:cNvPr>
          <p:cNvSpPr txBox="1"/>
          <p:nvPr/>
        </p:nvSpPr>
        <p:spPr>
          <a:xfrm>
            <a:off x="-1" y="6534834"/>
            <a:ext cx="9655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©2025, The Institute of Internal Auditors. All rights reserved. For individual personal use only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E104B-5EF9-6DCA-4A27-411CEE8DD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4B63-D5DD-5490-F5D9-D196FFDF3E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Internal Audit in Performance Audits</a:t>
            </a:r>
            <a:endParaRPr lang="en-US" sz="3600" b="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E2D5-2C1C-B466-F97F-F907AF44B8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2223" y="1035466"/>
            <a:ext cx="11627553" cy="438090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and Objective Assurance: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audit provides independent oversight of governance, risk management, and control processes, ensuring accountability.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Public Trust: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improving economy, efficiency, and effectiveness, internal audit supports transparency in public sector performance audits (ISSAI 300, 2019)​.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Organizational Insight: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audit possesses deep institutional knowledge that enhances the relevance and impact of performance audits.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Alignment with INTOSAI Standards: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ISSAI 300 emphasizes that performance auditing should promote economy, efficiency, and effectiveness in governance​.</a:t>
            </a:r>
          </a:p>
          <a:p>
            <a:pPr marL="0" indent="0" fontAlgn="ctr">
              <a:spcAft>
                <a:spcPts val="600"/>
              </a:spcAft>
              <a:buClr>
                <a:schemeClr val="accent1"/>
              </a:buClr>
              <a:buNone/>
            </a:pPr>
            <a:endParaRPr lang="en-US" sz="2400" b="0" dirty="0">
              <a:solidFill>
                <a:schemeClr val="accent5">
                  <a:lumMod val="50000"/>
                </a:schemeClr>
              </a:solidFill>
              <a:ea typeface="Tahoma"/>
              <a:cs typeface="Tahoma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441F0C3-5945-FAD0-DD72-896B0DD48E47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5BECE-8380-7276-3C19-01AB66CEA519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5564E-4F2E-0824-6D3B-0A49E237DD51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5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8E33-3938-40A7-DF39-3240A7BE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1AF8-B8DB-457D-B7A9-4EC96E4531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Integrated Assurance?</a:t>
            </a:r>
            <a:endParaRPr lang="en-US" sz="36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D7E5-C26E-946E-C6B0-EAC28A63A1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757" y="1238548"/>
            <a:ext cx="10995557" cy="43809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assurance involves the coordinated efforts of multiple assurance providers to improve efficiency and effectiveness in audit activities.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Benefits: 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Avoiding duplication and eliminating assurance gaps.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governance, risk management, and accountability.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collaboration among internal audit, external audit, and other oversight functions.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Aligning with the Three Lines Model, where internal audit operates as the independent third line, providing objective assurance while coordinating with management and governance structures.</a:t>
            </a:r>
          </a:p>
          <a:p>
            <a:pPr marL="457200" indent="-457200" fontAlgn="ctr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accent5">
                  <a:lumMod val="50000"/>
                </a:schemeClr>
              </a:solidFill>
              <a:ea typeface="Tahoma"/>
              <a:cs typeface="Tahoma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4DBFC4B-690C-B1F0-8A3B-1E3813A0197E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3BE9B-06AD-D800-3DBB-39D8CCE8F783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43892-7153-087A-1BF2-B130D0B8FE4A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6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3B7F-41C0-9719-5DEB-86479E5C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159B-C2E3-6450-92F2-7DF66DD0A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 fontScale="90000"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GIAS Standard 9.5: Coordination and Reliance</a:t>
            </a:r>
            <a:endParaRPr lang="en-US" sz="3600" b="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9559-D44A-B574-7E2B-6C548DA5C0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698" y="989435"/>
            <a:ext cx="11714282" cy="438090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Requirements: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audit must coordinate with external auditors and other assurance providers to enhance assurance effectiveness.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opportunities to rely on work performed by others while maintaining objectivity and independence.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clear and structured communication channels between internal and external audit functions.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Principles: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Internal Audit Standards (2024) highlight that coordinated assurance optimizes the assurance function.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ISSAI 300 supports cooperation between internal audit and SAIs while maintaining distinct mandates​.</a:t>
            </a:r>
          </a:p>
          <a:p>
            <a:pPr marL="0" indent="0" fontAlgn="ctr">
              <a:spcAft>
                <a:spcPts val="600"/>
              </a:spcAft>
              <a:buClr>
                <a:schemeClr val="accent1"/>
              </a:buClr>
              <a:buNone/>
            </a:pPr>
            <a:endParaRPr lang="en-US" sz="2400" b="0" dirty="0">
              <a:solidFill>
                <a:schemeClr val="accent5">
                  <a:lumMod val="50000"/>
                </a:schemeClr>
              </a:solidFill>
              <a:ea typeface="Tahoma"/>
              <a:cs typeface="Tahoma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5F86C86-34E2-3FF8-C175-B7391A47AE35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11E7-B58B-2C0E-1009-FB40D4111BBA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EC11D-AEB7-4295-700F-7CAD29B92A1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3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9817-D8A3-285E-E560-9B18B436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E321-AFF6-695A-E572-21E065D6E3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 fontScale="90000"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GIAS Standard 9.5: Coordination and Reliance</a:t>
            </a:r>
            <a:endParaRPr lang="en-US" sz="3600" b="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0197-50FE-BA80-031B-1EAF4B2248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479" y="1131831"/>
            <a:ext cx="11471042" cy="43809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Implementation Steps: </a:t>
            </a:r>
          </a:p>
          <a:p>
            <a:pPr marL="74295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formal coordination agreements with external auditors and oversight bodies.</a:t>
            </a:r>
          </a:p>
          <a:p>
            <a:pPr marL="74295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periodic joint meetings to align risk assessments and methodologies.</a:t>
            </a:r>
          </a:p>
          <a:p>
            <a:pPr marL="74295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an assurance map to identify reliance areas and avoid duplication.</a:t>
            </a:r>
          </a:p>
          <a:p>
            <a:pPr marL="74295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compliance with professional independence requirements (per Three Lines Model, IIA 2024)​.</a:t>
            </a:r>
          </a:p>
          <a:p>
            <a:pPr marL="342900" lvl="0">
              <a:lnSpc>
                <a:spcPct val="115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Benefits: </a:t>
            </a:r>
          </a:p>
          <a:p>
            <a:pPr marL="74295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audit fatigue and increases efficiency in performance audits.</a:t>
            </a:r>
          </a:p>
          <a:p>
            <a:pPr marL="74295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more effective resource allocation across assurance providers.</a:t>
            </a:r>
          </a:p>
          <a:p>
            <a:pPr marL="742950" lvl="1">
              <a:lnSpc>
                <a:spcPct val="115000"/>
              </a:lnSpc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Enhances credibility and reliability of audit results.</a:t>
            </a:r>
          </a:p>
          <a:p>
            <a:pPr marL="0" indent="0" fontAlgn="ctr">
              <a:spcAft>
                <a:spcPts val="600"/>
              </a:spcAft>
              <a:buClr>
                <a:schemeClr val="accent1"/>
              </a:buClr>
              <a:buNone/>
            </a:pPr>
            <a:endParaRPr lang="en-US" sz="2400" b="0" dirty="0">
              <a:solidFill>
                <a:schemeClr val="accent5">
                  <a:lumMod val="50000"/>
                </a:schemeClr>
              </a:solidFill>
              <a:ea typeface="Tahoma"/>
              <a:cs typeface="Tahoma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BF324F8-12EE-616B-5AC5-CC829EF3D07C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E382E-21FD-FAF8-57DD-B7308740D7DF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B6F88-C900-395B-5D19-8A17C5B74C90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06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D9844-3A89-FC60-8429-1E144B25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D5E8-935F-5F17-E569-BAD2E879E5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065" y="19050"/>
            <a:ext cx="9453370" cy="9745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ISSAI and GIAS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B7043C0-C89A-6975-3B96-EE8D64C6B8C3}"/>
              </a:ext>
            </a:extLst>
          </p:cNvPr>
          <p:cNvSpPr txBox="1">
            <a:spLocks/>
          </p:cNvSpPr>
          <p:nvPr/>
        </p:nvSpPr>
        <p:spPr>
          <a:xfrm>
            <a:off x="164237" y="6278563"/>
            <a:ext cx="673963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DB787-7684-95C4-2006-007C8B678D07}"/>
              </a:ext>
            </a:extLst>
          </p:cNvPr>
          <p:cNvSpPr txBox="1"/>
          <p:nvPr/>
        </p:nvSpPr>
        <p:spPr>
          <a:xfrm>
            <a:off x="164237" y="6535424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©2025, The Institute of Internal Auditors. All rights reserved. For individual personal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1A4D4-3C26-ACCD-9ED2-2402ADAB21C1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F309F-7667-5144-816C-71BAC9DBC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B45F6B-AE24-8EC1-66CE-EF08AFEF2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53434"/>
              </p:ext>
            </p:extLst>
          </p:nvPr>
        </p:nvGraphicFramePr>
        <p:xfrm>
          <a:off x="596065" y="1231025"/>
          <a:ext cx="10315366" cy="506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157">
                  <a:extLst>
                    <a:ext uri="{9D8B030D-6E8A-4147-A177-3AD203B41FA5}">
                      <a16:colId xmlns:a16="http://schemas.microsoft.com/office/drawing/2014/main" val="3661767925"/>
                    </a:ext>
                  </a:extLst>
                </a:gridCol>
                <a:gridCol w="3978187">
                  <a:extLst>
                    <a:ext uri="{9D8B030D-6E8A-4147-A177-3AD203B41FA5}">
                      <a16:colId xmlns:a16="http://schemas.microsoft.com/office/drawing/2014/main" val="1607144808"/>
                    </a:ext>
                  </a:extLst>
                </a:gridCol>
                <a:gridCol w="4180022">
                  <a:extLst>
                    <a:ext uri="{9D8B030D-6E8A-4147-A177-3AD203B41FA5}">
                      <a16:colId xmlns:a16="http://schemas.microsoft.com/office/drawing/2014/main" val="2475046179"/>
                    </a:ext>
                  </a:extLst>
                </a:gridCol>
              </a:tblGrid>
              <a:tr h="619022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b="1" dirty="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/>
                        <a:t>ISSAI (External Audit)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/>
                        <a:t>GIAS (Internal Audit)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06088"/>
                  </a:ext>
                </a:extLst>
              </a:tr>
              <a:tr h="1066093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b="1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Focuses on public accountability, economy, efficiency, and effectiveness in government programs (ISSAI 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Provides independent assurance on governance, risk management, and controls to enhance organizational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378932"/>
                  </a:ext>
                </a:extLst>
              </a:tr>
              <a:tr h="1066093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b="1" dirty="0"/>
                        <a:t>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SAIs are independent from the government entities they audit (ISSAI 100, 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Internal audit reports functionally to the board or audit committee but operates within the organization (GIAS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545688"/>
                  </a:ext>
                </a:extLst>
              </a:tr>
              <a:tr h="1066093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b="1" dirty="0"/>
                        <a:t>Audit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Covers financial, compliance, and performance audits (ISSAI 3000-3899)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Covers risk-based, operational, compliance, and advisory audits (GIAS Performing Internal Audit Services)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10062"/>
                  </a:ext>
                </a:extLst>
              </a:tr>
              <a:tr h="1066093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b="1" dirty="0"/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Encourages reliance on internal audit when objective criteria are met (ISSAI guidance on using internal audit 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900" dirty="0"/>
                        <a:t>Encourages coordination with external auditors to maximize assurance coverage (GIAS Standard 9.5)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7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19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ustin's Theme">
      <a:majorFont>
        <a:latin typeface="Roboto Condensed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1083</Words>
  <Application>Microsoft Office PowerPoint</Application>
  <PresentationFormat>Widescreen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Aptos</vt:lpstr>
      <vt:lpstr>Aptos Display</vt:lpstr>
      <vt:lpstr>Arial</vt:lpstr>
      <vt:lpstr>Basic Sans</vt:lpstr>
      <vt:lpstr>Basic Sans Bold</vt:lpstr>
      <vt:lpstr>Basic Sans Bold It</vt:lpstr>
      <vt:lpstr>Basic Sans Light</vt:lpstr>
      <vt:lpstr>Basic Sans Light It</vt:lpstr>
      <vt:lpstr>Calibri</vt:lpstr>
      <vt:lpstr>Calibri Light</vt:lpstr>
      <vt:lpstr>Corbel</vt:lpstr>
      <vt:lpstr>Courier New</vt:lpstr>
      <vt:lpstr>Roboto</vt:lpstr>
      <vt:lpstr>Roboto Condensed Light</vt:lpstr>
      <vt:lpstr>Tahoma</vt:lpstr>
      <vt:lpstr>1_Office Theme</vt:lpstr>
      <vt:lpstr>2_Office Theme</vt:lpstr>
      <vt:lpstr>The new IIA Global Internal Audit Standards: Towards Integrated Assurance  Enhancing Performance Audits Through Coordinated Assurance </vt:lpstr>
      <vt:lpstr>Introductions </vt:lpstr>
      <vt:lpstr>PowerPoint Presentation</vt:lpstr>
      <vt:lpstr>PowerPoint Presentation</vt:lpstr>
      <vt:lpstr>The Value of Internal Audit in Performance Audits</vt:lpstr>
      <vt:lpstr>What is Integrated Assurance?</vt:lpstr>
      <vt:lpstr>GIAS Standard 9.5: Coordination and Reliance</vt:lpstr>
      <vt:lpstr>GIAS Standard 9.5: Coordination and Reliance</vt:lpstr>
      <vt:lpstr>Comparison of ISSAI and GIAS</vt:lpstr>
      <vt:lpstr>Collaboration in Combined Assurance</vt:lpstr>
      <vt:lpstr>Key Takeaways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IIA Global Internal Audit Standards: Towards Integrated Assurance  Enhancing Performance Audits Through Coordinated Assurance </dc:title>
  <dc:creator>Helen Nicholson</dc:creator>
  <cp:lastModifiedBy>Mahin FitzPatrick (OCAG)</cp:lastModifiedBy>
  <cp:revision>5</cp:revision>
  <cp:lastPrinted>2025-03-17T19:20:52Z</cp:lastPrinted>
  <dcterms:created xsi:type="dcterms:W3CDTF">2025-03-17T16:20:25Z</dcterms:created>
  <dcterms:modified xsi:type="dcterms:W3CDTF">2025-04-25T14:38:59Z</dcterms:modified>
</cp:coreProperties>
</file>