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56" r:id="rId4"/>
    <p:sldId id="257" r:id="rId5"/>
    <p:sldId id="266" r:id="rId6"/>
    <p:sldId id="268" r:id="rId7"/>
    <p:sldId id="265" r:id="rId8"/>
    <p:sldId id="264" r:id="rId9"/>
  </p:sldIdLst>
  <p:sldSz cx="12192000" cy="6858000"/>
  <p:notesSz cx="6858000" cy="9144000"/>
  <p:defaultTextStyle>
    <a:defPPr>
      <a:defRPr lang="en-G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7F5B9-909E-49B3-B69C-B1A94C292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9FFC98-87DE-47FC-AE50-48639F1651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C28E4-3AD7-4B1C-BAB0-845B9C3C1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0F5-44AD-4B32-A8EF-9165DDC9D808}" type="datetimeFigureOut">
              <a:rPr lang="en-GH" smtClean="0"/>
              <a:t>04/25/2025</a:t>
            </a:fld>
            <a:endParaRPr lang="en-G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F2C67-8659-4D28-923A-A4AF34FD0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0BC87-FB9B-49D4-BBE2-893E7A4A2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445-8A47-42B1-9F6A-D7E7061EF04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52815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7E926-639F-4E7A-ADD5-9F6AD7D6F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EDEF52-CDB6-47BF-A3FC-3690F9963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F72A2-B105-4D26-88B8-F2E3C195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0F5-44AD-4B32-A8EF-9165DDC9D808}" type="datetimeFigureOut">
              <a:rPr lang="en-GH" smtClean="0"/>
              <a:t>04/25/2025</a:t>
            </a:fld>
            <a:endParaRPr lang="en-G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16FF0-69E4-44C0-89C5-62CCD89CE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3CD16-4A63-4C3C-B10C-70C6C47E2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445-8A47-42B1-9F6A-D7E7061EF04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25542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7A9DC5-316A-48C0-A319-FE48C045B1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1C6A6A-4F1B-4BD7-9328-3495D65A3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7E9F3-47CB-4342-856A-C9BE93A0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0F5-44AD-4B32-A8EF-9165DDC9D808}" type="datetimeFigureOut">
              <a:rPr lang="en-GH" smtClean="0"/>
              <a:t>04/25/2025</a:t>
            </a:fld>
            <a:endParaRPr lang="en-G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0923B-4308-4918-8290-304CBF508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EEB86-3477-4F5B-9831-E3631735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445-8A47-42B1-9F6A-D7E7061EF04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4220310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3941D-008D-4497-B2D1-1CDD6CC82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973EB-7C3F-40A7-850B-B4869F2A3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53A75-1B75-4053-89DF-A9DF07D1A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0F5-44AD-4B32-A8EF-9165DDC9D808}" type="datetimeFigureOut">
              <a:rPr lang="en-GH" smtClean="0"/>
              <a:t>04/25/2025</a:t>
            </a:fld>
            <a:endParaRPr lang="en-G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F567F-31F4-4DCE-B16D-0C35E141A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8FC87-56A6-41AF-9C63-7AAA37B66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445-8A47-42B1-9F6A-D7E7061EF04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5343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77041-6372-4862-A328-9A15984B6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918B5-79B0-4FE8-8F9E-3E44D3E94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3E1EB-9B16-479B-9015-CCF04596C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0F5-44AD-4B32-A8EF-9165DDC9D808}" type="datetimeFigureOut">
              <a:rPr lang="en-GH" smtClean="0"/>
              <a:t>04/25/2025</a:t>
            </a:fld>
            <a:endParaRPr lang="en-G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CBB06-7282-4FC2-ABA2-9364981D1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8ADD7-A14E-43AF-A8B2-268B0C454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445-8A47-42B1-9F6A-D7E7061EF04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420491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F63A7-5B26-4293-ACB9-1BBDFEB46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733E1-778F-476D-B3C9-91E153AEED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754734-126B-4D4B-8221-3DCDAC2C3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5C2A43-7B6B-43D2-AE19-7C3DD03C6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0F5-44AD-4B32-A8EF-9165DDC9D808}" type="datetimeFigureOut">
              <a:rPr lang="en-GH" smtClean="0"/>
              <a:t>04/25/2025</a:t>
            </a:fld>
            <a:endParaRPr lang="en-G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49C4B-3966-485A-99E5-07B39CDAF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8F009E-098B-4EAA-A286-CE0F09157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445-8A47-42B1-9F6A-D7E7061EF04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235150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1CA3C-B560-4A7E-ABB4-FA3074044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C80A7-29EE-4FD0-A7B8-BD2848EE8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BD0156-015A-48BF-A04C-8A9AE1EC5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D1247-4704-47D9-B243-C6AE844F15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F849AB-4F62-4D32-A3C8-25E5BB027F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C92C83-DA6F-4E5E-923D-6C8981BE8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0F5-44AD-4B32-A8EF-9165DDC9D808}" type="datetimeFigureOut">
              <a:rPr lang="en-GH" smtClean="0"/>
              <a:t>04/25/2025</a:t>
            </a:fld>
            <a:endParaRPr lang="en-G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968CDB-40BB-4BE9-AD25-2A45CA06B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C8AF4B-A467-4B52-89A4-B2682732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445-8A47-42B1-9F6A-D7E7061EF04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366110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CAF48-B71D-4540-A699-CB3DCA750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087BD0-D942-4C85-9472-1DFB72CC6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0F5-44AD-4B32-A8EF-9165DDC9D808}" type="datetimeFigureOut">
              <a:rPr lang="en-GH" smtClean="0"/>
              <a:t>04/25/2025</a:t>
            </a:fld>
            <a:endParaRPr lang="en-G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090DA8-BB51-4463-9D88-729D62C63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6ECB9C-7F1C-476F-97A2-9AF3CF5B9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445-8A47-42B1-9F6A-D7E7061EF04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421553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4C70D2-66D4-4C4B-A902-9324C82E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0F5-44AD-4B32-A8EF-9165DDC9D808}" type="datetimeFigureOut">
              <a:rPr lang="en-GH" smtClean="0"/>
              <a:t>04/25/2025</a:t>
            </a:fld>
            <a:endParaRPr lang="en-G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E6DBD8-7A18-4309-A986-883DD69E6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5D0AA-9AC5-4E6A-B23A-53FDC9E4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445-8A47-42B1-9F6A-D7E7061EF04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369711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C2716-C1F2-4DC5-B2B7-5D29EAC5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1BA5E-CB64-4B22-BCD2-81E62B661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613199-C537-4341-8F3B-339250ECE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26CB50-7246-4F03-93A6-121EB7D8F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0F5-44AD-4B32-A8EF-9165DDC9D808}" type="datetimeFigureOut">
              <a:rPr lang="en-GH" smtClean="0"/>
              <a:t>04/25/2025</a:t>
            </a:fld>
            <a:endParaRPr lang="en-G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A130F-EDCD-4C73-AFCC-145E12546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A747D2-2485-4F4E-9A48-3CB8F8E53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445-8A47-42B1-9F6A-D7E7061EF04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181817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91628-D8B5-4A7D-8C4C-C27BD4AE3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8C5FFE-FCF3-4B03-A042-6E9FC30D91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4A383-D1A8-4B85-91EB-57BEC2F82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25C95-4AC7-4DF3-8217-99D41417F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0F5-44AD-4B32-A8EF-9165DDC9D808}" type="datetimeFigureOut">
              <a:rPr lang="en-GH" smtClean="0"/>
              <a:t>04/25/2025</a:t>
            </a:fld>
            <a:endParaRPr lang="en-G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27722B-0A0F-4F99-8DCC-CCD47918A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ECFC0D-0EE3-4803-8B90-BFFDCC944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445-8A47-42B1-9F6A-D7E7061EF04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99347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E08A3A-5869-49F0-8473-383781C75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C9A4E-3FB8-43AC-902F-B96C4C250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C6E7C-7E10-42CB-8DC3-8984228816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9D0F5-44AD-4B32-A8EF-9165DDC9D808}" type="datetimeFigureOut">
              <a:rPr lang="en-GH" smtClean="0"/>
              <a:t>04/25/2025</a:t>
            </a:fld>
            <a:endParaRPr lang="en-G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4F341-5EF8-4353-A397-D07199F555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569FD-4C1E-43D5-98E8-2F11320893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7F445-8A47-42B1-9F6A-D7E7061EF044}" type="slidenum">
              <a:rPr lang="en-GH" smtClean="0"/>
              <a:t>‹#›</a:t>
            </a:fld>
            <a:endParaRPr lang="en-GH"/>
          </a:p>
        </p:txBody>
      </p:sp>
    </p:spTree>
    <p:extLst>
      <p:ext uri="{BB962C8B-B14F-4D97-AF65-F5344CB8AC3E}">
        <p14:creationId xmlns:p14="http://schemas.microsoft.com/office/powerpoint/2010/main" val="130438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89A37-06E3-47B4-AE62-134E77678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986" y="1012048"/>
            <a:ext cx="5237019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BY</a:t>
            </a:r>
            <a:endParaRPr lang="en-GH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C012B1D1-14FE-4834-848A-4EADAF3441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7836" y="2994516"/>
            <a:ext cx="7683441" cy="2188654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4115C44-4277-4318-A895-E4F7BB6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73" y="336075"/>
            <a:ext cx="1913482" cy="1325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F:\Old Admin E\Student Magazine\GAS Reference\AS Logo\Audit Corporate Logo A.JPG">
            <a:extLst>
              <a:ext uri="{FF2B5EF4-FFF2-40B4-BE49-F238E27FC236}">
                <a16:creationId xmlns:a16="http://schemas.microsoft.com/office/drawing/2014/main" id="{E8A1FCFC-56D7-45B9-B84C-23E325FDE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68110" y="197766"/>
            <a:ext cx="2641600" cy="198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4534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EDEBA-7FAA-6AA4-6FA2-96884A8EB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2653" y="365125"/>
            <a:ext cx="7361854" cy="1090451"/>
          </a:xfrm>
        </p:spPr>
        <p:txBody>
          <a:bodyPr>
            <a:normAutofit/>
          </a:bodyPr>
          <a:lstStyle/>
          <a:p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IFPP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REQUIREMENT OF INTOSAI</a:t>
            </a:r>
            <a:endParaRPr lang="en-GB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5BB52-3D76-366D-389F-76FEB671C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INTOSAI Framework of Professional Pronouncements (</a:t>
            </a:r>
            <a:r>
              <a:rPr lang="en-US" sz="2400" b="0" i="0" u="none" strike="noStrike" baseline="0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IFPP</a:t>
            </a:r>
            <a:r>
              <a:rPr lang="en-US" sz="24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requires that INTOSAI Guidance documents (GUIDs) are developed by INTOSAI to support </a:t>
            </a:r>
            <a:r>
              <a:rPr lang="en-US" sz="2400" b="0" i="0" u="none" strike="noStrike" baseline="0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SAIs</a:t>
            </a:r>
            <a:r>
              <a:rPr lang="en-US" sz="24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individual </a:t>
            </a:r>
            <a:r>
              <a:rPr lang="en-GB" sz="24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auditors in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romanLcPeriod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Putting the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ISSAIs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into practice in financial, performance and compliance audits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romanLcPeriod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Putting the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ISSAIs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into practice in other engagements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romanLcPeriod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Understandingspecific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subject matter and how to apply the relevant ISSAIs1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DE11C7-5DD5-A5DB-112B-DD37F9919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71" y="247568"/>
            <a:ext cx="1913482" cy="1325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F:\Old Admin E\Student Magazine\GAS Reference\AS Logo\Audit Corporate Logo A.JPG">
            <a:extLst>
              <a:ext uri="{FF2B5EF4-FFF2-40B4-BE49-F238E27FC236}">
                <a16:creationId xmlns:a16="http://schemas.microsoft.com/office/drawing/2014/main" id="{2E2F1869-9F1B-0C62-D2E9-A7C93081C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90306" y="334460"/>
            <a:ext cx="1445274" cy="14462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0824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A0AE4-28C5-44F0-98B8-C8834FFBC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7564" y="145143"/>
            <a:ext cx="7662742" cy="1277257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WHY THE G -INITIATIVE</a:t>
            </a:r>
            <a:endParaRPr lang="en-GH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6E0F3A-F406-4735-B171-325DFC2E6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35200"/>
            <a:ext cx="9144000" cy="4027053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  <a:tabLst>
                <a:tab pos="9017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According to the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IFPP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Global Survey, 83% of respondents reported that their staff and departments use and reference GUIDs, highlighting their practical value.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  <a:tabLst>
                <a:tab pos="9017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However,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SAIs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have varying perspectives on several aspects of the GUIDs, including whether they should be elective or mandatory, the need for a stronger link with INTOSAI-Ps and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ISSAIs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the robustness of the current methodology for adopting GUIDs, and issues around accessibility</a:t>
            </a:r>
            <a:endParaRPr lang="en-GH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727F9A-971C-4723-A9CB-F16A2A16D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96" y="226453"/>
            <a:ext cx="1820953" cy="127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F:\Old Admin E\Student Magazine\GAS Reference\AS Logo\Audit Corporate Logo A.JPG">
            <a:extLst>
              <a:ext uri="{FF2B5EF4-FFF2-40B4-BE49-F238E27FC236}">
                <a16:creationId xmlns:a16="http://schemas.microsoft.com/office/drawing/2014/main" id="{76AEC05B-7927-4B16-8320-B41368AA1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90306" y="334460"/>
            <a:ext cx="1445274" cy="14462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34597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BDBAA-A03E-48DA-A6CC-2A1B4E6B2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4877" y="365124"/>
            <a:ext cx="6663645" cy="1325563"/>
          </a:xfrm>
        </p:spPr>
        <p:txBody>
          <a:bodyPr/>
          <a:lstStyle/>
          <a:p>
            <a:r>
              <a:rPr lang="en-GB" sz="3200" b="1" dirty="0">
                <a:latin typeface="Times New Roman" panose="02020603050405020304" pitchFamily="18" charset="0"/>
                <a:cs typeface="Arial" panose="020B0604020202020204" pitchFamily="34" charset="0"/>
              </a:rPr>
              <a:t>PURPOSE OF THE G-INITIATIVE</a:t>
            </a:r>
            <a:endParaRPr lang="en-GH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09F40-9CAE-4383-B08B-1C443437A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0281"/>
            <a:ext cx="10515600" cy="3686682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the ‘G’ initiative is to strengthen the professionalism of INTOSAI community by ensuring that </a:t>
            </a:r>
            <a:r>
              <a:rPr lang="en-US" sz="2400" b="0" i="0" u="none" strike="noStrike" baseline="0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SAIs</a:t>
            </a:r>
            <a:r>
              <a:rPr lang="en-US" sz="24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have access to the necessary authoritative guidance on implementing the </a:t>
            </a:r>
            <a:r>
              <a:rPr lang="en-US" sz="2400" b="0" i="0" u="none" strike="noStrike" baseline="0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ISSAIs</a:t>
            </a:r>
            <a:r>
              <a:rPr lang="en-US" sz="24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giving them greater clarity on how to apply standard auditing practices.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‘G’ initiative will aim to ensure that the INTOSAI community has easy access to relevant and high-quality guidance material regardless of the history of its development, and that specific guidance on implementing the </a:t>
            </a:r>
            <a:r>
              <a:rPr lang="en-US" sz="2400" b="0" i="0" u="none" strike="noStrike" baseline="0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ISSAIs</a:t>
            </a:r>
            <a:r>
              <a:rPr lang="en-US" sz="24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refined to help </a:t>
            </a:r>
            <a:r>
              <a:rPr lang="en-US" sz="2400" b="0" i="0" u="none" strike="noStrike" baseline="0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SAIs</a:t>
            </a:r>
            <a:r>
              <a:rPr lang="en-US" sz="24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just that.</a:t>
            </a:r>
            <a:endParaRPr lang="en-GH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4A55B4-E8B1-4F25-86F7-B4566FF713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24" y="196792"/>
            <a:ext cx="1897978" cy="1493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F:\Old Admin E\Student Magazine\GAS Reference\AS Logo\Audit Corporate Logo A.JPG">
            <a:extLst>
              <a:ext uri="{FF2B5EF4-FFF2-40B4-BE49-F238E27FC236}">
                <a16:creationId xmlns:a16="http://schemas.microsoft.com/office/drawing/2014/main" id="{55E59C6A-DF04-4D26-A7A2-C3549D118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33878" y="505380"/>
            <a:ext cx="1650144" cy="14929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4822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3A4EA-5DB8-4C8D-8870-3E8BA0105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8008" y="309708"/>
            <a:ext cx="7511143" cy="927966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SCOPING OF </a:t>
            </a:r>
            <a:r>
              <a:rPr 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THE G-INITIATIVE </a:t>
            </a:r>
            <a:r>
              <a:rPr lang="en-GB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PROJECT</a:t>
            </a:r>
            <a:endParaRPr lang="en-GH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2B80D-D6EA-4957-8172-E5C9BDE97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563" y="1707225"/>
            <a:ext cx="10515601" cy="4339012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6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Review of existing processes 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6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Propose updated and relevant criteria for determining the scope and nature of GUIDS 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6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Propose criteria for placement of GUIDs within </a:t>
            </a:r>
            <a:r>
              <a:rPr lang="en-US" sz="26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IFPP</a:t>
            </a:r>
            <a:r>
              <a:rPr lang="en-US" sz="26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6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Development of a New Approach for GUID Creation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6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	Improving Accessibility of GUIDs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6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	Propose way forward for ensuring a smooth transition to new approach for developing guidance on </a:t>
            </a:r>
            <a:r>
              <a:rPr lang="en-US" sz="26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ISSAIs</a:t>
            </a:r>
            <a:r>
              <a:rPr lang="en-US" sz="26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 consultation with SDP core group, FIPP, All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INTOSAI regions, working groups, task forces, subcommittees etc.)</a:t>
            </a:r>
            <a:endParaRPr lang="en-GH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79CF8F-5421-474D-BF79-B40D1194ED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21" y="196828"/>
            <a:ext cx="1706205" cy="115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F:\Old Admin E\Student Magazine\GAS Reference\AS Logo\Audit Corporate Logo A.JPG">
            <a:extLst>
              <a:ext uri="{FF2B5EF4-FFF2-40B4-BE49-F238E27FC236}">
                <a16:creationId xmlns:a16="http://schemas.microsoft.com/office/drawing/2014/main" id="{EDD718CE-F258-40A6-B866-44890D449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58763" y="309708"/>
            <a:ext cx="1445274" cy="1153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5114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2C62D-ED93-AABE-2795-CDB5DC49C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1576" y="365126"/>
            <a:ext cx="5878285" cy="88820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deliverables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46807-A088-A772-F972-053C63D8A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564" y="1383557"/>
            <a:ext cx="10515600" cy="5109317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Review Report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GUIG Creation Framework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Strategies for improving Accessibility of GUIDs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Dissemination Strategy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Interdependencies with other Projects. (“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TI” Developing clear and consistent terminology for the </a:t>
            </a:r>
            <a:r>
              <a:rPr 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IFPP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“AI” Improving the accessibility of the pronouncement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Plan (To be improved and finalized upon approval of proposed document)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B2B43F-FFD4-0001-086B-AE3DDA91B3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95" y="196828"/>
            <a:ext cx="1706205" cy="115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F:\Old Admin E\Student Magazine\GAS Reference\AS Logo\Audit Corporate Logo A.JPG">
            <a:extLst>
              <a:ext uri="{FF2B5EF4-FFF2-40B4-BE49-F238E27FC236}">
                <a16:creationId xmlns:a16="http://schemas.microsoft.com/office/drawing/2014/main" id="{2C54A3F6-C707-9A86-407E-CEAF928A2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498564" y="99606"/>
            <a:ext cx="1445274" cy="1153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26220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E5D0E-E96F-4EB6-8272-3062F61CE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2502" y="583660"/>
            <a:ext cx="5924145" cy="1107028"/>
          </a:xfrm>
        </p:spPr>
        <p:txBody>
          <a:bodyPr/>
          <a:lstStyle/>
          <a:p>
            <a:r>
              <a:rPr lang="en-GB" sz="3200" b="1" dirty="0">
                <a:latin typeface="Times New Roman" panose="02020603050405020304" pitchFamily="18" charset="0"/>
                <a:cs typeface="Arial" panose="020B0604020202020204" pitchFamily="34" charset="0"/>
              </a:rPr>
              <a:t>Timelines  </a:t>
            </a:r>
            <a:endParaRPr lang="en-GH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D58EE-D087-4128-A0B9-7EAB0EC04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6195"/>
            <a:ext cx="10515600" cy="3540767"/>
          </a:xfrm>
        </p:spPr>
        <p:txBody>
          <a:bodyPr>
            <a:normAutofit lnSpcReduction="10000"/>
          </a:bodyPr>
          <a:lstStyle/>
          <a:p>
            <a:pPr marL="342900" indent="-342900" algn="just">
              <a:lnSpc>
                <a:spcPct val="130000"/>
              </a:lnSpc>
              <a:buFont typeface="+mj-lt"/>
              <a:buAutoNum type="romanLcPeriod"/>
              <a:tabLst>
                <a:tab pos="90170" algn="l"/>
              </a:tabLst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February 2025  Meeting with FIPP (</a:t>
            </a:r>
            <a:r>
              <a:rPr lang="en-GB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accomplished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lnSpc>
                <a:spcPct val="130000"/>
              </a:lnSpc>
              <a:buFont typeface="+mj-lt"/>
              <a:buAutoNum type="romanLcPeriod"/>
              <a:tabLst>
                <a:tab pos="90170" algn="l"/>
              </a:tabLst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March 2025 Scoping paper ready.(</a:t>
            </a:r>
            <a:r>
              <a:rPr lang="en-GB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accomplished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lnSpc>
                <a:spcPct val="130000"/>
              </a:lnSpc>
              <a:buFont typeface="+mj-lt"/>
              <a:buAutoNum type="romanLcPeriod"/>
              <a:tabLst>
                <a:tab pos="90170" algn="l"/>
              </a:tabLst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2025. Hybrid FIPP meeting.</a:t>
            </a:r>
          </a:p>
          <a:p>
            <a:pPr marL="342900" indent="-342900" algn="just">
              <a:lnSpc>
                <a:spcPct val="130000"/>
              </a:lnSpc>
              <a:buFont typeface="+mj-lt"/>
              <a:buAutoNum type="romanLcPeriod"/>
              <a:tabLst>
                <a:tab pos="90170" algn="l"/>
              </a:tabLst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June 2025 project proposal should be ready for FIPP approval</a:t>
            </a:r>
          </a:p>
          <a:p>
            <a:pPr marL="342900" indent="-342900" algn="just">
              <a:lnSpc>
                <a:spcPct val="130000"/>
              </a:lnSpc>
              <a:buFont typeface="+mj-lt"/>
              <a:buAutoNum type="romanLcPeriod"/>
              <a:tabLst>
                <a:tab pos="90170" algn="l"/>
              </a:tabLst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 2028  SDP conclusion</a:t>
            </a:r>
          </a:p>
          <a:p>
            <a:pPr marL="0" indent="0" algn="just">
              <a:lnSpc>
                <a:spcPct val="130000"/>
              </a:lnSpc>
              <a:buNone/>
              <a:tabLst>
                <a:tab pos="90170" algn="l"/>
              </a:tabLst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Submitted by project lead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SAI INDIA</a:t>
            </a:r>
            <a:endParaRPr lang="en-GH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91C119-C461-46E6-BA8A-524F7608B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1216"/>
            <a:ext cx="2453808" cy="16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F:\Old Admin E\Student Magazine\GAS Reference\AS Logo\Audit Corporate Logo A.JPG">
            <a:extLst>
              <a:ext uri="{FF2B5EF4-FFF2-40B4-BE49-F238E27FC236}">
                <a16:creationId xmlns:a16="http://schemas.microsoft.com/office/drawing/2014/main" id="{02A3CB24-00E3-4919-B5E7-B1541B7A3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51618" y="433224"/>
            <a:ext cx="1445274" cy="14462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51380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5C73C1E-8259-4354-ADD1-7E6A1D3BC3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41470" y="3412979"/>
            <a:ext cx="4109060" cy="1176630"/>
          </a:xfrm>
        </p:spPr>
      </p:pic>
      <p:pic>
        <p:nvPicPr>
          <p:cNvPr id="6" name="Picture 2" descr="F:\Old Admin E\Student Magazine\GAS Reference\AS Logo\Audit Corporate Logo A.JPG">
            <a:extLst>
              <a:ext uri="{FF2B5EF4-FFF2-40B4-BE49-F238E27FC236}">
                <a16:creationId xmlns:a16="http://schemas.microsoft.com/office/drawing/2014/main" id="{28935074-46B9-48CD-A40F-9E1009083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474740" y="365125"/>
            <a:ext cx="2010068" cy="1483130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EF37D08-9DB3-4001-B93A-092B93197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091" y="250966"/>
            <a:ext cx="2121318" cy="16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5380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447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PRESENTATION BY</vt:lpstr>
      <vt:lpstr>IFPP REQUIREMENT OF INTOSAI</vt:lpstr>
      <vt:lpstr>WHY THE G -INITIATIVE</vt:lpstr>
      <vt:lpstr>PURPOSE OF THE G-INITIATIVE</vt:lpstr>
      <vt:lpstr>SCOPING OF THE G-INITIATIVE PROJECT</vt:lpstr>
      <vt:lpstr>Expected deliverables </vt:lpstr>
      <vt:lpstr>Timelines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 Ayagiba</dc:creator>
  <cp:lastModifiedBy>Mahin FitzPatrick (OCAG)</cp:lastModifiedBy>
  <cp:revision>19</cp:revision>
  <dcterms:created xsi:type="dcterms:W3CDTF">2022-01-06T08:24:07Z</dcterms:created>
  <dcterms:modified xsi:type="dcterms:W3CDTF">2025-04-25T14:24:06Z</dcterms:modified>
</cp:coreProperties>
</file>