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7" r:id="rId4"/>
    <p:sldMasterId id="2147483660" r:id="rId5"/>
    <p:sldMasterId id="2147483714" r:id="rId6"/>
  </p:sldMasterIdLst>
  <p:notesMasterIdLst>
    <p:notesMasterId r:id="rId12"/>
  </p:notesMasterIdLst>
  <p:sldIdLst>
    <p:sldId id="378" r:id="rId7"/>
    <p:sldId id="269" r:id="rId8"/>
    <p:sldId id="452" r:id="rId9"/>
    <p:sldId id="464" r:id="rId10"/>
    <p:sldId id="257"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roza Butler" initials="FB" lastIdx="40" clrIdx="0">
    <p:extLst>
      <p:ext uri="{19B8F6BF-5375-455C-9EA6-DF929625EA0E}">
        <p15:presenceInfo xmlns:p15="http://schemas.microsoft.com/office/powerpoint/2012/main" userId="Firoza Butler" providerId="None"/>
      </p:ext>
    </p:extLst>
  </p:cmAuthor>
  <p:cmAuthor id="2" name="Mtunzini,Samnkelisiwe(SM)" initials="M" lastIdx="4" clrIdx="1">
    <p:extLst>
      <p:ext uri="{19B8F6BF-5375-455C-9EA6-DF929625EA0E}">
        <p15:presenceInfo xmlns:p15="http://schemas.microsoft.com/office/powerpoint/2012/main" userId="S-1-5-21-1765814103-231811140-111032338-67783" providerId="AD"/>
      </p:ext>
    </p:extLst>
  </p:cmAuthor>
  <p:cmAuthor id="3" name="Van Dyk, Anton" initials="VDA" lastIdx="217" clrIdx="2">
    <p:extLst>
      <p:ext uri="{19B8F6BF-5375-455C-9EA6-DF929625EA0E}">
        <p15:presenceInfo xmlns:p15="http://schemas.microsoft.com/office/powerpoint/2012/main" userId="S-1-5-21-1765814103-231811140-111032338-1103" providerId="AD"/>
      </p:ext>
    </p:extLst>
  </p:cmAuthor>
  <p:cmAuthor id="4" name="Firoza Butler" initials="FB [2]" lastIdx="7" clrIdx="3">
    <p:extLst>
      <p:ext uri="{19B8F6BF-5375-455C-9EA6-DF929625EA0E}">
        <p15:presenceInfo xmlns:p15="http://schemas.microsoft.com/office/powerpoint/2012/main" userId="S-1-5-21-1765814103-231811140-111032338-543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BEB"/>
    <a:srgbClr val="9DF1E1"/>
    <a:srgbClr val="00A88E"/>
    <a:srgbClr val="FFECAF"/>
    <a:srgbClr val="FFDF79"/>
    <a:srgbClr val="65E9D0"/>
    <a:srgbClr val="2C3E50"/>
    <a:srgbClr val="F39C12"/>
    <a:srgbClr val="9BBB59"/>
    <a:srgbClr val="2980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0829" autoAdjust="0"/>
  </p:normalViewPr>
  <p:slideViewPr>
    <p:cSldViewPr snapToGrid="0" snapToObjects="1">
      <p:cViewPr varScale="1">
        <p:scale>
          <a:sx n="138" d="100"/>
          <a:sy n="138" d="100"/>
        </p:scale>
        <p:origin x="702" y="11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E9A09-DE85-FD4F-B166-538DA21AE783}" type="datetimeFigureOut">
              <a:rPr lang="en-US" smtClean="0"/>
              <a:t>4/25/2025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42E605-87B2-4741-B384-D0BDB1B74C00}" type="slidenum">
              <a:rPr lang="en-US" smtClean="0"/>
              <a:t>‹#›</a:t>
            </a:fld>
            <a:endParaRPr lang="en-US" dirty="0"/>
          </a:p>
        </p:txBody>
      </p:sp>
    </p:spTree>
    <p:extLst>
      <p:ext uri="{BB962C8B-B14F-4D97-AF65-F5344CB8AC3E}">
        <p14:creationId xmlns:p14="http://schemas.microsoft.com/office/powerpoint/2010/main" val="262100193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042E605-87B2-4741-B384-D0BDB1B74C00}" type="slidenum">
              <a:rPr lang="en-US" smtClean="0"/>
              <a:t>1</a:t>
            </a:fld>
            <a:endParaRPr lang="en-US" dirty="0"/>
          </a:p>
        </p:txBody>
      </p:sp>
    </p:spTree>
    <p:extLst>
      <p:ext uri="{BB962C8B-B14F-4D97-AF65-F5344CB8AC3E}">
        <p14:creationId xmlns:p14="http://schemas.microsoft.com/office/powerpoint/2010/main" val="994854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5"/>
          </p:nvPr>
        </p:nvSpPr>
        <p:spPr/>
        <p:txBody>
          <a:bodyPr/>
          <a:lstStyle/>
          <a:p>
            <a:fld id="{B042E605-87B2-4741-B384-D0BDB1B74C00}" type="slidenum">
              <a:rPr lang="en-US" smtClean="0"/>
              <a:t>3</a:t>
            </a:fld>
            <a:endParaRPr lang="en-US" dirty="0"/>
          </a:p>
        </p:txBody>
      </p:sp>
    </p:spTree>
    <p:extLst>
      <p:ext uri="{BB962C8B-B14F-4D97-AF65-F5344CB8AC3E}">
        <p14:creationId xmlns:p14="http://schemas.microsoft.com/office/powerpoint/2010/main" val="3481484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rategy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6157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rategy divider te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flip="none" rotWithShape="1">
                  <a:gsLst>
                    <a:gs pos="0">
                      <a:srgbClr val="00A88E"/>
                    </a:gs>
                    <a:gs pos="62000">
                      <a:srgbClr val="003B79"/>
                    </a:gs>
                    <a:gs pos="58000">
                      <a:srgbClr val="D9FFF9"/>
                    </a:gs>
                    <a:gs pos="37000">
                      <a:srgbClr val="00A88E"/>
                    </a:gs>
                    <a:gs pos="74000">
                      <a:srgbClr val="00A88E"/>
                    </a:gs>
                  </a:gsLst>
                  <a:lin ang="8100000" scaled="1"/>
                  <a:tileRect/>
                </a:gradFill>
              </a:defRPr>
            </a:lvl1pPr>
          </a:lstStyle>
          <a:p>
            <a:r>
              <a:rPr lang="en-US" dirty="0"/>
              <a:t>Main header</a:t>
            </a:r>
            <a:endParaRPr lang="en-ZA" dirty="0"/>
          </a:p>
        </p:txBody>
      </p:sp>
      <p:sp>
        <p:nvSpPr>
          <p:cNvPr id="3" name="Text Placeholder 2"/>
          <p:cNvSpPr>
            <a:spLocks noGrp="1"/>
          </p:cNvSpPr>
          <p:nvPr>
            <p:ph idx="1"/>
          </p:nvPr>
        </p:nvSpPr>
        <p:spPr>
          <a:xfrm>
            <a:off x="4198468" y="2377440"/>
            <a:ext cx="4623664" cy="1918386"/>
          </a:xfrm>
          <a:prstGeom prst="rect">
            <a:avLst/>
          </a:prstGeom>
        </p:spPr>
        <p:txBody>
          <a:bodyPr vert="horz" lIns="91440" tIns="45720" rIns="91440" bIns="45720" rtlCol="0">
            <a:normAutofit/>
          </a:bodyPr>
          <a:lstStyle/>
          <a:p>
            <a:pPr lvl="0"/>
            <a:r>
              <a:rPr lang="en-US" dirty="0"/>
              <a:t>Secondary header</a:t>
            </a:r>
          </a:p>
        </p:txBody>
      </p:sp>
    </p:spTree>
    <p:extLst>
      <p:ext uri="{BB962C8B-B14F-4D97-AF65-F5344CB8AC3E}">
        <p14:creationId xmlns:p14="http://schemas.microsoft.com/office/powerpoint/2010/main" val="105062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rategy gold">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E7B38126-4095-904A-BEAC-BB0CA49DCDDB}"/>
              </a:ext>
            </a:extLst>
          </p:cNvPr>
          <p:cNvSpPr>
            <a:spLocks noGrp="1"/>
          </p:cNvSpPr>
          <p:nvPr>
            <p:ph type="sldNum" sz="quarter" idx="12"/>
          </p:nvPr>
        </p:nvSpPr>
        <p:spPr>
          <a:xfrm>
            <a:off x="8631599" y="4825133"/>
            <a:ext cx="360000" cy="180000"/>
          </a:xfrm>
        </p:spPr>
        <p:txBody>
          <a:bodyPr lIns="0" tIns="0" rIns="0" bIns="0"/>
          <a:lstStyle>
            <a:lvl1pPr>
              <a:defRPr sz="800" b="1">
                <a:solidFill>
                  <a:srgbClr val="002060"/>
                </a:solidFill>
              </a:defRPr>
            </a:lvl1pPr>
          </a:lstStyle>
          <a:p>
            <a:fld id="{5DE2A05D-7D62-8D4D-AF9C-3DD3316D51C7}" type="slidenum">
              <a:rPr lang="en-US" smtClean="0"/>
              <a:pPr/>
              <a:t>‹#›</a:t>
            </a:fld>
            <a:endParaRPr lang="en-US" dirty="0"/>
          </a:p>
        </p:txBody>
      </p:sp>
      <p:sp>
        <p:nvSpPr>
          <p:cNvPr id="22" name="Oval 21">
            <a:extLst>
              <a:ext uri="{FF2B5EF4-FFF2-40B4-BE49-F238E27FC236}">
                <a16:creationId xmlns:a16="http://schemas.microsoft.com/office/drawing/2014/main" id="{50498493-0237-CE4D-A993-E78AA3413DE3}"/>
              </a:ext>
            </a:extLst>
          </p:cNvPr>
          <p:cNvSpPr/>
          <p:nvPr userDrawn="1"/>
        </p:nvSpPr>
        <p:spPr>
          <a:xfrm>
            <a:off x="187031" y="196507"/>
            <a:ext cx="360000" cy="360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25">
            <a:extLst>
              <a:ext uri="{FF2B5EF4-FFF2-40B4-BE49-F238E27FC236}">
                <a16:creationId xmlns:a16="http://schemas.microsoft.com/office/drawing/2014/main" id="{81990374-2C0B-3A4D-9CE1-D0A0B065709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l="17379" t="12716" r="6553" b="16292"/>
          <a:stretch/>
        </p:blipFill>
        <p:spPr>
          <a:xfrm>
            <a:off x="232176" y="251400"/>
            <a:ext cx="269710" cy="226020"/>
          </a:xfrm>
          <a:prstGeom prst="rect">
            <a:avLst/>
          </a:prstGeom>
        </p:spPr>
      </p:pic>
      <p:sp>
        <p:nvSpPr>
          <p:cNvPr id="2" name="Content Placeholder 2">
            <a:extLst>
              <a:ext uri="{FF2B5EF4-FFF2-40B4-BE49-F238E27FC236}">
                <a16:creationId xmlns:a16="http://schemas.microsoft.com/office/drawing/2014/main" id="{B41E1740-7EE2-67BE-F886-5DAFBF4DD531}"/>
              </a:ext>
            </a:extLst>
          </p:cNvPr>
          <p:cNvSpPr>
            <a:spLocks noGrp="1"/>
          </p:cNvSpPr>
          <p:nvPr>
            <p:ph idx="1" hasCustomPrompt="1"/>
          </p:nvPr>
        </p:nvSpPr>
        <p:spPr>
          <a:xfrm>
            <a:off x="270303" y="1111104"/>
            <a:ext cx="8603594" cy="3263504"/>
          </a:xfrm>
        </p:spPr>
        <p:txBody>
          <a:bodyPr lIns="0" tIns="0" rIns="0" bIns="0">
            <a:normAutofit/>
          </a:bodyPr>
          <a:lstStyle>
            <a:lvl1pPr>
              <a:lnSpc>
                <a:spcPct val="100000"/>
              </a:lnSpc>
              <a:defRPr sz="1200"/>
            </a:lvl1pPr>
            <a:lvl2pPr>
              <a:lnSpc>
                <a:spcPct val="100000"/>
              </a:lnSpc>
              <a:defRPr sz="1200">
                <a:solidFill>
                  <a:schemeClr val="bg1">
                    <a:lumMod val="50000"/>
                  </a:schemeClr>
                </a:solidFill>
              </a:defRPr>
            </a:lvl2pPr>
            <a:lvl3pPr>
              <a:lnSpc>
                <a:spcPct val="100000"/>
              </a:lnSpc>
              <a:defRPr sz="1200">
                <a:solidFill>
                  <a:schemeClr val="bg1">
                    <a:lumMod val="50000"/>
                  </a:schemeClr>
                </a:solidFill>
              </a:defRPr>
            </a:lvl3pPr>
            <a:lvl4pPr>
              <a:lnSpc>
                <a:spcPct val="100000"/>
              </a:lnSpc>
              <a:defRPr sz="1200">
                <a:solidFill>
                  <a:schemeClr val="bg1">
                    <a:lumMod val="50000"/>
                  </a:schemeClr>
                </a:solidFill>
              </a:defRPr>
            </a:lvl4pPr>
            <a:lvl5pPr>
              <a:lnSpc>
                <a:spcPct val="100000"/>
              </a:lnSpc>
              <a:defRPr sz="1200">
                <a:solidFill>
                  <a:schemeClr val="bg1">
                    <a:lumMod val="50000"/>
                  </a:schemeClr>
                </a:solidFill>
              </a:defRPr>
            </a:lvl5pPr>
          </a:lstStyle>
          <a:p>
            <a:pPr lvl="0"/>
            <a:r>
              <a:rPr lang="en-GB" dirty="0"/>
              <a:t>Click to edit Master text styles</a:t>
            </a:r>
          </a:p>
        </p:txBody>
      </p:sp>
    </p:spTree>
    <p:extLst>
      <p:ext uri="{BB962C8B-B14F-4D97-AF65-F5344CB8AC3E}">
        <p14:creationId xmlns:p14="http://schemas.microsoft.com/office/powerpoint/2010/main" val="608421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0302" y="1111104"/>
            <a:ext cx="4078333" cy="149768"/>
          </a:xfrm>
        </p:spPr>
        <p:txBody>
          <a:bodyPr lIns="0" tIns="0" rIns="0" bIns="0" anchor="t" anchorCtr="0">
            <a:normAutofit/>
          </a:bodyPr>
          <a:lstStyle>
            <a:lvl1pPr marL="0" indent="0">
              <a:buNone/>
              <a:defRPr sz="1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2" name="Content Placeholder 2">
            <a:extLst>
              <a:ext uri="{FF2B5EF4-FFF2-40B4-BE49-F238E27FC236}">
                <a16:creationId xmlns:a16="http://schemas.microsoft.com/office/drawing/2014/main" id="{85F22F58-4182-454B-B08C-7AF7236101CF}"/>
              </a:ext>
            </a:extLst>
          </p:cNvPr>
          <p:cNvSpPr>
            <a:spLocks noGrp="1"/>
          </p:cNvSpPr>
          <p:nvPr>
            <p:ph idx="13"/>
          </p:nvPr>
        </p:nvSpPr>
        <p:spPr>
          <a:xfrm>
            <a:off x="270302" y="1441251"/>
            <a:ext cx="4078333" cy="2739860"/>
          </a:xfrm>
        </p:spPr>
        <p:txBody>
          <a:bodyPr lIns="0" tIns="0" rIns="0" bIns="0">
            <a:normAutofit/>
          </a:bodyPr>
          <a:lstStyle>
            <a:lvl1pPr marL="0" indent="0">
              <a:lnSpc>
                <a:spcPct val="100000"/>
              </a:lnSpc>
              <a:buNone/>
              <a:defRPr sz="1200">
                <a:solidFill>
                  <a:schemeClr val="bg1">
                    <a:lumMod val="50000"/>
                  </a:schemeClr>
                </a:solidFill>
              </a:defRPr>
            </a:lvl1pPr>
            <a:lvl2pPr>
              <a:lnSpc>
                <a:spcPct val="100000"/>
              </a:lnSpc>
              <a:defRPr sz="1200">
                <a:solidFill>
                  <a:schemeClr val="bg1">
                    <a:lumMod val="50000"/>
                  </a:schemeClr>
                </a:solidFill>
              </a:defRPr>
            </a:lvl2pPr>
            <a:lvl3pPr>
              <a:lnSpc>
                <a:spcPct val="100000"/>
              </a:lnSpc>
              <a:defRPr sz="1200">
                <a:solidFill>
                  <a:schemeClr val="bg1">
                    <a:lumMod val="50000"/>
                  </a:schemeClr>
                </a:solidFill>
              </a:defRPr>
            </a:lvl3pPr>
            <a:lvl4pPr>
              <a:lnSpc>
                <a:spcPct val="100000"/>
              </a:lnSpc>
              <a:defRPr sz="1200">
                <a:solidFill>
                  <a:schemeClr val="bg1">
                    <a:lumMod val="50000"/>
                  </a:schemeClr>
                </a:solidFill>
              </a:defRPr>
            </a:lvl4pPr>
            <a:lvl5pPr>
              <a:lnSpc>
                <a:spcPct val="100000"/>
              </a:lnSpc>
              <a:defRPr sz="1200">
                <a:solidFill>
                  <a:schemeClr val="bg1">
                    <a:lumMod val="50000"/>
                  </a:schemeClr>
                </a:solidFill>
              </a:defRPr>
            </a:lvl5pPr>
          </a:lstStyle>
          <a:p>
            <a:pPr lvl="0"/>
            <a:r>
              <a:rPr lang="en-GB" dirty="0"/>
              <a:t>Click to edit Master text styles</a:t>
            </a:r>
          </a:p>
        </p:txBody>
      </p:sp>
      <p:sp>
        <p:nvSpPr>
          <p:cNvPr id="15" name="Text Placeholder 2">
            <a:extLst>
              <a:ext uri="{FF2B5EF4-FFF2-40B4-BE49-F238E27FC236}">
                <a16:creationId xmlns:a16="http://schemas.microsoft.com/office/drawing/2014/main" id="{474F5E3E-8A90-AF40-B089-6D0718E853B9}"/>
              </a:ext>
            </a:extLst>
          </p:cNvPr>
          <p:cNvSpPr>
            <a:spLocks noGrp="1"/>
          </p:cNvSpPr>
          <p:nvPr>
            <p:ph type="body" idx="14"/>
          </p:nvPr>
        </p:nvSpPr>
        <p:spPr>
          <a:xfrm>
            <a:off x="4795365" y="1111104"/>
            <a:ext cx="4078333" cy="149768"/>
          </a:xfrm>
        </p:spPr>
        <p:txBody>
          <a:bodyPr lIns="0" tIns="0" rIns="0" bIns="0" anchor="t" anchorCtr="0">
            <a:normAutofit/>
          </a:bodyPr>
          <a:lstStyle>
            <a:lvl1pPr marL="0" indent="0">
              <a:buNone/>
              <a:defRPr sz="1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6" name="Content Placeholder 2">
            <a:extLst>
              <a:ext uri="{FF2B5EF4-FFF2-40B4-BE49-F238E27FC236}">
                <a16:creationId xmlns:a16="http://schemas.microsoft.com/office/drawing/2014/main" id="{BD5D1B27-45B3-E34F-8F65-DC629D7DB8F3}"/>
              </a:ext>
            </a:extLst>
          </p:cNvPr>
          <p:cNvSpPr>
            <a:spLocks noGrp="1"/>
          </p:cNvSpPr>
          <p:nvPr>
            <p:ph idx="15"/>
          </p:nvPr>
        </p:nvSpPr>
        <p:spPr>
          <a:xfrm>
            <a:off x="4795365" y="1441251"/>
            <a:ext cx="4078333" cy="2739860"/>
          </a:xfrm>
        </p:spPr>
        <p:txBody>
          <a:bodyPr lIns="0" tIns="0" rIns="0" bIns="0">
            <a:normAutofit/>
          </a:bodyPr>
          <a:lstStyle>
            <a:lvl1pPr marL="0" indent="0">
              <a:lnSpc>
                <a:spcPct val="100000"/>
              </a:lnSpc>
              <a:buNone/>
              <a:defRPr sz="1200">
                <a:solidFill>
                  <a:schemeClr val="bg1">
                    <a:lumMod val="50000"/>
                  </a:schemeClr>
                </a:solidFill>
              </a:defRPr>
            </a:lvl1pPr>
            <a:lvl2pPr>
              <a:lnSpc>
                <a:spcPct val="100000"/>
              </a:lnSpc>
              <a:defRPr sz="1200">
                <a:solidFill>
                  <a:schemeClr val="bg1">
                    <a:lumMod val="50000"/>
                  </a:schemeClr>
                </a:solidFill>
              </a:defRPr>
            </a:lvl2pPr>
            <a:lvl3pPr>
              <a:lnSpc>
                <a:spcPct val="100000"/>
              </a:lnSpc>
              <a:defRPr sz="1200">
                <a:solidFill>
                  <a:schemeClr val="bg1">
                    <a:lumMod val="50000"/>
                  </a:schemeClr>
                </a:solidFill>
              </a:defRPr>
            </a:lvl3pPr>
            <a:lvl4pPr>
              <a:lnSpc>
                <a:spcPct val="100000"/>
              </a:lnSpc>
              <a:defRPr sz="1200">
                <a:solidFill>
                  <a:schemeClr val="bg1">
                    <a:lumMod val="50000"/>
                  </a:schemeClr>
                </a:solidFill>
              </a:defRPr>
            </a:lvl4pPr>
            <a:lvl5pPr>
              <a:lnSpc>
                <a:spcPct val="100000"/>
              </a:lnSpc>
              <a:defRPr sz="1200">
                <a:solidFill>
                  <a:schemeClr val="bg1">
                    <a:lumMod val="50000"/>
                  </a:schemeClr>
                </a:solidFill>
              </a:defRPr>
            </a:lvl5pPr>
          </a:lstStyle>
          <a:p>
            <a:pPr lvl="0"/>
            <a:r>
              <a:rPr lang="en-GB" dirty="0"/>
              <a:t>Click to edit Master text styles</a:t>
            </a:r>
          </a:p>
        </p:txBody>
      </p:sp>
      <p:pic>
        <p:nvPicPr>
          <p:cNvPr id="28" name="Graphic 153">
            <a:extLst>
              <a:ext uri="{FF2B5EF4-FFF2-40B4-BE49-F238E27FC236}">
                <a16:creationId xmlns:a16="http://schemas.microsoft.com/office/drawing/2014/main" id="{73B19B4F-E958-0B44-9C2F-C66264FAB21A}"/>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322019" y="258812"/>
            <a:ext cx="208516" cy="228261"/>
          </a:xfrm>
          <a:prstGeom prst="rect">
            <a:avLst/>
          </a:prstGeom>
        </p:spPr>
      </p:pic>
      <p:sp>
        <p:nvSpPr>
          <p:cNvPr id="2" name="Slide Number Placeholder 5">
            <a:extLst>
              <a:ext uri="{FF2B5EF4-FFF2-40B4-BE49-F238E27FC236}">
                <a16:creationId xmlns:a16="http://schemas.microsoft.com/office/drawing/2014/main" id="{A7C393DB-9879-7DAF-CBC1-252B5313C551}"/>
              </a:ext>
            </a:extLst>
          </p:cNvPr>
          <p:cNvSpPr>
            <a:spLocks noGrp="1"/>
          </p:cNvSpPr>
          <p:nvPr>
            <p:ph type="sldNum" sz="quarter" idx="12"/>
          </p:nvPr>
        </p:nvSpPr>
        <p:spPr>
          <a:xfrm>
            <a:off x="8631599" y="4825133"/>
            <a:ext cx="360000" cy="180000"/>
          </a:xfrm>
        </p:spPr>
        <p:txBody>
          <a:bodyPr lIns="0" tIns="0" rIns="0" bIns="0"/>
          <a:lstStyle>
            <a:lvl1pPr algn="ctr">
              <a:defRPr sz="800" b="1">
                <a:solidFill>
                  <a:srgbClr val="002060"/>
                </a:solidFill>
              </a:defRPr>
            </a:lvl1pPr>
          </a:lstStyle>
          <a:p>
            <a:fld id="{5DE2A05D-7D62-8D4D-AF9C-3DD3316D51C7}" type="slidenum">
              <a:rPr lang="en-US" smtClean="0"/>
              <a:pPr/>
              <a:t>‹#›</a:t>
            </a:fld>
            <a:endParaRPr lang="en-US" dirty="0"/>
          </a:p>
        </p:txBody>
      </p:sp>
      <p:sp>
        <p:nvSpPr>
          <p:cNvPr id="4" name="Oval 3">
            <a:extLst>
              <a:ext uri="{FF2B5EF4-FFF2-40B4-BE49-F238E27FC236}">
                <a16:creationId xmlns:a16="http://schemas.microsoft.com/office/drawing/2014/main" id="{CED291E9-ED25-B657-DEEE-A85E4E397721}"/>
              </a:ext>
            </a:extLst>
          </p:cNvPr>
          <p:cNvSpPr/>
          <p:nvPr userDrawn="1"/>
        </p:nvSpPr>
        <p:spPr>
          <a:xfrm>
            <a:off x="187031" y="196507"/>
            <a:ext cx="360000" cy="360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25">
            <a:extLst>
              <a:ext uri="{FF2B5EF4-FFF2-40B4-BE49-F238E27FC236}">
                <a16:creationId xmlns:a16="http://schemas.microsoft.com/office/drawing/2014/main" id="{D7064594-4851-D39E-9D21-0DAA857E81B4}"/>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l="17379" t="12716" r="6553" b="16292"/>
          <a:stretch/>
        </p:blipFill>
        <p:spPr>
          <a:xfrm>
            <a:off x="232176" y="251400"/>
            <a:ext cx="269710" cy="226020"/>
          </a:xfrm>
          <a:prstGeom prst="rect">
            <a:avLst/>
          </a:prstGeom>
        </p:spPr>
      </p:pic>
    </p:spTree>
    <p:extLst>
      <p:ext uri="{BB962C8B-B14F-4D97-AF65-F5344CB8AC3E}">
        <p14:creationId xmlns:p14="http://schemas.microsoft.com/office/powerpoint/2010/main" val="2525986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rategy head and foo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A3DC2CE-CA83-E049-28DD-A089778D78F2}"/>
              </a:ext>
            </a:extLst>
          </p:cNvPr>
          <p:cNvSpPr>
            <a:spLocks noGrp="1"/>
          </p:cNvSpPr>
          <p:nvPr>
            <p:ph type="sldNum" sz="quarter" idx="12"/>
          </p:nvPr>
        </p:nvSpPr>
        <p:spPr>
          <a:xfrm>
            <a:off x="8631599" y="4825133"/>
            <a:ext cx="360000" cy="180000"/>
          </a:xfrm>
        </p:spPr>
        <p:txBody>
          <a:bodyPr lIns="0" tIns="0" rIns="0" bIns="0"/>
          <a:lstStyle>
            <a:lvl1pPr>
              <a:defRPr sz="800" b="1">
                <a:solidFill>
                  <a:srgbClr val="002060"/>
                </a:solidFill>
              </a:defRPr>
            </a:lvl1pPr>
          </a:lstStyle>
          <a:p>
            <a:fld id="{5DE2A05D-7D62-8D4D-AF9C-3DD3316D51C7}" type="slidenum">
              <a:rPr lang="en-US" smtClean="0"/>
              <a:pPr/>
              <a:t>‹#›</a:t>
            </a:fld>
            <a:endParaRPr lang="en-US" dirty="0"/>
          </a:p>
        </p:txBody>
      </p:sp>
      <p:sp>
        <p:nvSpPr>
          <p:cNvPr id="5" name="Oval 4">
            <a:extLst>
              <a:ext uri="{FF2B5EF4-FFF2-40B4-BE49-F238E27FC236}">
                <a16:creationId xmlns:a16="http://schemas.microsoft.com/office/drawing/2014/main" id="{92590250-CEC4-9183-8C50-C63369DF1412}"/>
              </a:ext>
            </a:extLst>
          </p:cNvPr>
          <p:cNvSpPr/>
          <p:nvPr userDrawn="1"/>
        </p:nvSpPr>
        <p:spPr>
          <a:xfrm>
            <a:off x="187031" y="196507"/>
            <a:ext cx="360000" cy="360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25">
            <a:extLst>
              <a:ext uri="{FF2B5EF4-FFF2-40B4-BE49-F238E27FC236}">
                <a16:creationId xmlns:a16="http://schemas.microsoft.com/office/drawing/2014/main" id="{9B69FF8B-1597-A234-C5FB-6B8721C30C3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l="17379" t="12716" r="6553" b="16292"/>
          <a:stretch/>
        </p:blipFill>
        <p:spPr>
          <a:xfrm>
            <a:off x="232176" y="251400"/>
            <a:ext cx="269710" cy="226020"/>
          </a:xfrm>
          <a:prstGeom prst="rect">
            <a:avLst/>
          </a:prstGeom>
        </p:spPr>
      </p:pic>
    </p:spTree>
    <p:extLst>
      <p:ext uri="{BB962C8B-B14F-4D97-AF65-F5344CB8AC3E}">
        <p14:creationId xmlns:p14="http://schemas.microsoft.com/office/powerpoint/2010/main" val="2105948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trateg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770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BD06ACC-66B8-6C46-92FB-0E341BEEA474}"/>
              </a:ext>
            </a:extLst>
          </p:cNvPr>
          <p:cNvSpPr>
            <a:spLocks noGrp="1"/>
          </p:cNvSpPr>
          <p:nvPr>
            <p:ph type="sldNum" sz="quarter" idx="12"/>
          </p:nvPr>
        </p:nvSpPr>
        <p:spPr>
          <a:xfrm>
            <a:off x="8631601" y="4787972"/>
            <a:ext cx="360000" cy="180000"/>
          </a:xfrm>
        </p:spPr>
        <p:txBody>
          <a:bodyPr lIns="0" tIns="0" rIns="0" bIns="0"/>
          <a:lstStyle>
            <a:lvl1pPr>
              <a:defRPr sz="800" b="1">
                <a:solidFill>
                  <a:srgbClr val="002060"/>
                </a:solidFill>
              </a:defRPr>
            </a:lvl1pPr>
          </a:lstStyle>
          <a:p>
            <a:fld id="{5DE2A05D-7D62-8D4D-AF9C-3DD3316D51C7}" type="slidenum">
              <a:rPr lang="en-US" smtClean="0"/>
              <a:pPr/>
              <a:t>‹#›</a:t>
            </a:fld>
            <a:endParaRPr lang="en-US" dirty="0"/>
          </a:p>
        </p:txBody>
      </p:sp>
    </p:spTree>
    <p:extLst>
      <p:ext uri="{BB962C8B-B14F-4D97-AF65-F5344CB8AC3E}">
        <p14:creationId xmlns:p14="http://schemas.microsoft.com/office/powerpoint/2010/main" val="1379157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954" y="322667"/>
            <a:ext cx="8267700" cy="461481"/>
          </a:xfrm>
          <a:prstGeom prst="rect">
            <a:avLst/>
          </a:prstGeom>
        </p:spPr>
      </p:pic>
      <p:sp>
        <p:nvSpPr>
          <p:cNvPr id="18" name="Title 1"/>
          <p:cNvSpPr>
            <a:spLocks noGrp="1"/>
          </p:cNvSpPr>
          <p:nvPr>
            <p:ph type="title"/>
          </p:nvPr>
        </p:nvSpPr>
        <p:spPr>
          <a:xfrm>
            <a:off x="732161" y="392947"/>
            <a:ext cx="7825167" cy="320921"/>
          </a:xfrm>
          <a:prstGeom prst="rect">
            <a:avLst/>
          </a:prstGeom>
        </p:spPr>
        <p:txBody>
          <a:bodyPr/>
          <a:lstStyle>
            <a:lvl1pPr marL="0" algn="l" defTabSz="685800" rtl="0" eaLnBrk="1" latinLnBrk="0" hangingPunct="1">
              <a:defRPr lang="en-US" sz="1800" b="1" kern="1200">
                <a:solidFill>
                  <a:schemeClr val="bg1"/>
                </a:solidFill>
                <a:latin typeface="Century Gothic" charset="0"/>
                <a:ea typeface="Century Gothic" charset="0"/>
                <a:cs typeface="Century Gothic" charset="0"/>
              </a:defRPr>
            </a:lvl1pPr>
          </a:lstStyle>
          <a:p>
            <a:r>
              <a:rPr lang="en-US" dirty="0"/>
              <a:t>Click to edit Master title style</a:t>
            </a:r>
          </a:p>
        </p:txBody>
      </p:sp>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954" y="4724060"/>
            <a:ext cx="8267700" cy="276225"/>
          </a:xfrm>
          <a:prstGeom prst="rect">
            <a:avLst/>
          </a:prstGeom>
        </p:spPr>
      </p:pic>
      <p:sp>
        <p:nvSpPr>
          <p:cNvPr id="20" name="Content Placeholder 7"/>
          <p:cNvSpPr>
            <a:spLocks noGrp="1"/>
          </p:cNvSpPr>
          <p:nvPr>
            <p:ph sz="quarter" idx="10"/>
          </p:nvPr>
        </p:nvSpPr>
        <p:spPr>
          <a:xfrm>
            <a:off x="855733" y="928561"/>
            <a:ext cx="7798721" cy="3580726"/>
          </a:xfrm>
          <a:prstGeom prst="rect">
            <a:avLst/>
          </a:prstGeom>
        </p:spPr>
        <p:txBody>
          <a:bodyPr/>
          <a:lstStyle>
            <a:lvl1pPr>
              <a:defRPr sz="1800">
                <a:solidFill>
                  <a:srgbClr val="71708D"/>
                </a:solidFill>
                <a:latin typeface="Century Gothic" charset="0"/>
                <a:ea typeface="Century Gothic" charset="0"/>
                <a:cs typeface="Century Gothic" charset="0"/>
              </a:defRPr>
            </a:lvl1pPr>
            <a:lvl2pPr>
              <a:defRPr sz="1500">
                <a:solidFill>
                  <a:srgbClr val="71708D"/>
                </a:solidFill>
                <a:latin typeface="Century Gothic" charset="0"/>
                <a:ea typeface="Century Gothic" charset="0"/>
                <a:cs typeface="Century Gothic" charset="0"/>
              </a:defRPr>
            </a:lvl2pPr>
            <a:lvl3pPr>
              <a:defRPr sz="1350">
                <a:solidFill>
                  <a:srgbClr val="71708D"/>
                </a:solidFill>
                <a:latin typeface="Century Gothic" charset="0"/>
                <a:ea typeface="Century Gothic" charset="0"/>
                <a:cs typeface="Century Gothic" charset="0"/>
              </a:defRPr>
            </a:lvl3pPr>
            <a:lvl4pPr>
              <a:defRPr sz="1200">
                <a:solidFill>
                  <a:srgbClr val="71708D"/>
                </a:solidFill>
                <a:latin typeface="Century Gothic" charset="0"/>
                <a:ea typeface="Century Gothic" charset="0"/>
                <a:cs typeface="Century Gothic" charset="0"/>
              </a:defRPr>
            </a:lvl4pPr>
            <a:lvl5pPr>
              <a:defRPr sz="1200">
                <a:solidFill>
                  <a:srgbClr val="71708D"/>
                </a:solidFill>
                <a:latin typeface="Century Gothic" charset="0"/>
                <a:ea typeface="Century Gothic" charset="0"/>
                <a:cs typeface="Century Gothic"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Box 20"/>
          <p:cNvSpPr txBox="1"/>
          <p:nvPr userDrawn="1"/>
        </p:nvSpPr>
        <p:spPr>
          <a:xfrm>
            <a:off x="7938287" y="4794531"/>
            <a:ext cx="285245" cy="507831"/>
          </a:xfrm>
          <a:prstGeom prst="rect">
            <a:avLst/>
          </a:prstGeom>
          <a:noFill/>
        </p:spPr>
        <p:txBody>
          <a:bodyPr wrap="square" rtlCol="0">
            <a:spAutoFit/>
          </a:bodyPr>
          <a:lstStyle/>
          <a:p>
            <a:pPr algn="ctr"/>
            <a:fld id="{E6D6A0C0-CE57-0C49-8BA9-382050109D93}" type="slidenum">
              <a:rPr lang="en-US" sz="900" smtClean="0">
                <a:solidFill>
                  <a:srgbClr val="AA998B"/>
                </a:solidFill>
                <a:latin typeface="Century Gothic" charset="0"/>
                <a:ea typeface="Century Gothic" charset="0"/>
                <a:cs typeface="Century Gothic" charset="0"/>
              </a:rPr>
              <a:pPr algn="ctr"/>
              <a:t>‹#›</a:t>
            </a:fld>
            <a:endParaRPr lang="en-US" sz="9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29718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E0D724-45CA-4BDE-FF2C-46C66231C75B}"/>
              </a:ext>
            </a:extLst>
          </p:cNvPr>
          <p:cNvSpPr/>
          <p:nvPr userDrawn="1"/>
        </p:nvSpPr>
        <p:spPr>
          <a:xfrm>
            <a:off x="0" y="113714"/>
            <a:ext cx="9144000" cy="713606"/>
          </a:xfrm>
          <a:prstGeom prst="rect">
            <a:avLst/>
          </a:prstGeom>
          <a:solidFill>
            <a:srgbClr val="172C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itle 1"/>
          <p:cNvSpPr>
            <a:spLocks noGrp="1"/>
          </p:cNvSpPr>
          <p:nvPr>
            <p:ph type="title" hasCustomPrompt="1"/>
          </p:nvPr>
        </p:nvSpPr>
        <p:spPr>
          <a:xfrm>
            <a:off x="254959" y="197493"/>
            <a:ext cx="7389851" cy="618562"/>
          </a:xfrm>
          <a:prstGeom prst="rect">
            <a:avLst/>
          </a:prstGeom>
        </p:spPr>
        <p:txBody>
          <a:bodyPr/>
          <a:lstStyle>
            <a:lvl1pPr marL="0" algn="l" defTabSz="685800" rtl="0" eaLnBrk="1" latinLnBrk="0" hangingPunct="1">
              <a:defRPr lang="en-US" sz="1800" b="1" kern="1200">
                <a:solidFill>
                  <a:schemeClr val="bg1"/>
                </a:solidFill>
                <a:latin typeface="Century Gothic" charset="0"/>
                <a:ea typeface="Century Gothic" charset="0"/>
                <a:cs typeface="Century Gothic" charset="0"/>
              </a:defRPr>
            </a:lvl1pPr>
          </a:lstStyle>
          <a:p>
            <a:r>
              <a:rPr lang="en-US" dirty="0"/>
              <a:t>Click to edit Master title style</a:t>
            </a:r>
            <a:br>
              <a:rPr lang="en-US" dirty="0"/>
            </a:br>
            <a:r>
              <a:rPr lang="en-US" dirty="0"/>
              <a:t>two line heading</a:t>
            </a:r>
          </a:p>
        </p:txBody>
      </p:sp>
      <p:sp>
        <p:nvSpPr>
          <p:cNvPr id="20" name="Content Placeholder 7"/>
          <p:cNvSpPr>
            <a:spLocks noGrp="1"/>
          </p:cNvSpPr>
          <p:nvPr>
            <p:ph sz="quarter" idx="10"/>
          </p:nvPr>
        </p:nvSpPr>
        <p:spPr>
          <a:xfrm>
            <a:off x="732161" y="928561"/>
            <a:ext cx="7922293" cy="3580726"/>
          </a:xfrm>
          <a:prstGeom prst="rect">
            <a:avLst/>
          </a:prstGeom>
        </p:spPr>
        <p:txBody>
          <a:bodyPr/>
          <a:lstStyle>
            <a:lvl1pPr>
              <a:defRPr sz="1800">
                <a:solidFill>
                  <a:srgbClr val="71708D"/>
                </a:solidFill>
                <a:latin typeface="Century Gothic" charset="0"/>
                <a:ea typeface="Century Gothic" charset="0"/>
                <a:cs typeface="Century Gothic" charset="0"/>
              </a:defRPr>
            </a:lvl1pPr>
            <a:lvl2pPr>
              <a:defRPr sz="1500">
                <a:solidFill>
                  <a:srgbClr val="71708D"/>
                </a:solidFill>
                <a:latin typeface="Century Gothic" charset="0"/>
                <a:ea typeface="Century Gothic" charset="0"/>
                <a:cs typeface="Century Gothic" charset="0"/>
              </a:defRPr>
            </a:lvl2pPr>
            <a:lvl3pPr>
              <a:defRPr sz="1350">
                <a:solidFill>
                  <a:srgbClr val="71708D"/>
                </a:solidFill>
                <a:latin typeface="Century Gothic" charset="0"/>
                <a:ea typeface="Century Gothic" charset="0"/>
                <a:cs typeface="Century Gothic" charset="0"/>
              </a:defRPr>
            </a:lvl3pPr>
            <a:lvl4pPr>
              <a:defRPr sz="1200">
                <a:solidFill>
                  <a:srgbClr val="71708D"/>
                </a:solidFill>
                <a:latin typeface="Century Gothic" charset="0"/>
                <a:ea typeface="Century Gothic" charset="0"/>
                <a:cs typeface="Century Gothic" charset="0"/>
              </a:defRPr>
            </a:lvl4pPr>
            <a:lvl5pPr>
              <a:defRPr sz="1200">
                <a:solidFill>
                  <a:srgbClr val="71708D"/>
                </a:solidFill>
                <a:latin typeface="Century Gothic" charset="0"/>
                <a:ea typeface="Century Gothic" charset="0"/>
                <a:cs typeface="Century Gothic"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11676428-FF80-D4DE-7879-314156D5EB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8669741" y="4795921"/>
            <a:ext cx="272548" cy="188895"/>
          </a:xfrm>
          <a:prstGeom prst="rect">
            <a:avLst/>
          </a:prstGeom>
        </p:spPr>
      </p:pic>
      <p:sp>
        <p:nvSpPr>
          <p:cNvPr id="19" name="Oval 18">
            <a:extLst>
              <a:ext uri="{FF2B5EF4-FFF2-40B4-BE49-F238E27FC236}">
                <a16:creationId xmlns:a16="http://schemas.microsoft.com/office/drawing/2014/main" id="{B027F7EB-714F-5491-2AF0-3C9FC7B8BE18}"/>
              </a:ext>
            </a:extLst>
          </p:cNvPr>
          <p:cNvSpPr/>
          <p:nvPr userDrawn="1"/>
        </p:nvSpPr>
        <p:spPr>
          <a:xfrm>
            <a:off x="8395224" y="114391"/>
            <a:ext cx="459449" cy="45944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TextBox 20">
            <a:extLst>
              <a:ext uri="{FF2B5EF4-FFF2-40B4-BE49-F238E27FC236}">
                <a16:creationId xmlns:a16="http://schemas.microsoft.com/office/drawing/2014/main" id="{77AD91AA-1815-524E-9F7C-ADDB15AD9213}"/>
              </a:ext>
            </a:extLst>
          </p:cNvPr>
          <p:cNvSpPr txBox="1"/>
          <p:nvPr userDrawn="1"/>
        </p:nvSpPr>
        <p:spPr>
          <a:xfrm>
            <a:off x="8407054" y="209221"/>
            <a:ext cx="451904" cy="276999"/>
          </a:xfrm>
          <a:prstGeom prst="rect">
            <a:avLst/>
          </a:prstGeom>
          <a:noFill/>
        </p:spPr>
        <p:txBody>
          <a:bodyPr wrap="square" rtlCol="0">
            <a:spAutoFit/>
          </a:bodyPr>
          <a:lstStyle/>
          <a:p>
            <a:pPr algn="ctr"/>
            <a:fld id="{4221EA29-83A2-46D9-844D-FB9B6EE19677}" type="slidenum">
              <a:rPr lang="en-US" sz="1200" b="1" smtClean="0">
                <a:solidFill>
                  <a:srgbClr val="00A88E"/>
                </a:solidFill>
                <a:latin typeface="Century Gothic" charset="0"/>
                <a:ea typeface="Century Gothic" charset="0"/>
                <a:cs typeface="Century Gothic" charset="0"/>
              </a:rPr>
              <a:t>‹#›</a:t>
            </a:fld>
            <a:endParaRPr lang="en-US" sz="1200" b="1" dirty="0">
              <a:solidFill>
                <a:srgbClr val="00A88E"/>
              </a:solidFill>
              <a:latin typeface="Century Gothic" charset="0"/>
              <a:ea typeface="Century Gothic" charset="0"/>
              <a:cs typeface="Century Gothic" charset="0"/>
            </a:endParaRPr>
          </a:p>
        </p:txBody>
      </p:sp>
      <p:grpSp>
        <p:nvGrpSpPr>
          <p:cNvPr id="22" name="Group 21">
            <a:extLst>
              <a:ext uri="{FF2B5EF4-FFF2-40B4-BE49-F238E27FC236}">
                <a16:creationId xmlns:a16="http://schemas.microsoft.com/office/drawing/2014/main" id="{663CFBF9-076A-7471-B60A-6DA625DEC990}"/>
              </a:ext>
            </a:extLst>
          </p:cNvPr>
          <p:cNvGrpSpPr/>
          <p:nvPr userDrawn="1"/>
        </p:nvGrpSpPr>
        <p:grpSpPr>
          <a:xfrm>
            <a:off x="8301037" y="19185"/>
            <a:ext cx="649946" cy="649946"/>
            <a:chOff x="5999596" y="330534"/>
            <a:chExt cx="2250178" cy="2250178"/>
          </a:xfrm>
        </p:grpSpPr>
        <p:sp>
          <p:nvSpPr>
            <p:cNvPr id="23" name="Freeform 22">
              <a:extLst>
                <a:ext uri="{FF2B5EF4-FFF2-40B4-BE49-F238E27FC236}">
                  <a16:creationId xmlns:a16="http://schemas.microsoft.com/office/drawing/2014/main" id="{C961D866-CDB2-0E12-94EE-A33074C06D77}"/>
                </a:ext>
              </a:extLst>
            </p:cNvPr>
            <p:cNvSpPr/>
            <p:nvPr/>
          </p:nvSpPr>
          <p:spPr>
            <a:xfrm>
              <a:off x="7093309" y="530016"/>
              <a:ext cx="956983" cy="1851214"/>
            </a:xfrm>
            <a:custGeom>
              <a:avLst/>
              <a:gdLst>
                <a:gd name="connsiteX0" fmla="*/ 31376 w 956983"/>
                <a:gd name="connsiteY0" fmla="*/ 0 h 1851214"/>
                <a:gd name="connsiteX1" fmla="*/ 956983 w 956983"/>
                <a:gd name="connsiteY1" fmla="*/ 925607 h 1851214"/>
                <a:gd name="connsiteX2" fmla="*/ 31376 w 956983"/>
                <a:gd name="connsiteY2" fmla="*/ 1851214 h 1851214"/>
                <a:gd name="connsiteX3" fmla="*/ 0 w 956983"/>
                <a:gd name="connsiteY3" fmla="*/ 1849630 h 1851214"/>
                <a:gd name="connsiteX4" fmla="*/ 0 w 956983"/>
                <a:gd name="connsiteY4" fmla="*/ 1690506 h 1851214"/>
                <a:gd name="connsiteX5" fmla="*/ 31376 w 956983"/>
                <a:gd name="connsiteY5" fmla="*/ 1692090 h 1851214"/>
                <a:gd name="connsiteX6" fmla="*/ 797859 w 956983"/>
                <a:gd name="connsiteY6" fmla="*/ 925607 h 1851214"/>
                <a:gd name="connsiteX7" fmla="*/ 31376 w 956983"/>
                <a:gd name="connsiteY7" fmla="*/ 159124 h 1851214"/>
                <a:gd name="connsiteX8" fmla="*/ 0 w 956983"/>
                <a:gd name="connsiteY8" fmla="*/ 160708 h 1851214"/>
                <a:gd name="connsiteX9" fmla="*/ 0 w 956983"/>
                <a:gd name="connsiteY9" fmla="*/ 1584 h 1851214"/>
                <a:gd name="connsiteX10" fmla="*/ 31376 w 956983"/>
                <a:gd name="connsiteY10" fmla="*/ 0 h 185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983" h="1851214">
                  <a:moveTo>
                    <a:pt x="31376" y="0"/>
                  </a:moveTo>
                  <a:cubicBezTo>
                    <a:pt x="542575" y="0"/>
                    <a:pt x="956983" y="414408"/>
                    <a:pt x="956983" y="925607"/>
                  </a:cubicBezTo>
                  <a:cubicBezTo>
                    <a:pt x="956983" y="1436806"/>
                    <a:pt x="542575" y="1851214"/>
                    <a:pt x="31376" y="1851214"/>
                  </a:cubicBezTo>
                  <a:lnTo>
                    <a:pt x="0" y="1849630"/>
                  </a:lnTo>
                  <a:lnTo>
                    <a:pt x="0" y="1690506"/>
                  </a:lnTo>
                  <a:lnTo>
                    <a:pt x="31376" y="1692090"/>
                  </a:lnTo>
                  <a:cubicBezTo>
                    <a:pt x="454693" y="1692090"/>
                    <a:pt x="797859" y="1348924"/>
                    <a:pt x="797859" y="925607"/>
                  </a:cubicBezTo>
                  <a:cubicBezTo>
                    <a:pt x="797859" y="502290"/>
                    <a:pt x="454693" y="159124"/>
                    <a:pt x="31376" y="159124"/>
                  </a:cubicBezTo>
                  <a:lnTo>
                    <a:pt x="0" y="160708"/>
                  </a:lnTo>
                  <a:lnTo>
                    <a:pt x="0" y="1584"/>
                  </a:lnTo>
                  <a:lnTo>
                    <a:pt x="31376" y="0"/>
                  </a:lnTo>
                  <a:close/>
                </a:path>
              </a:pathLst>
            </a:custGeom>
            <a:gradFill>
              <a:gsLst>
                <a:gs pos="91000">
                  <a:schemeClr val="accent2">
                    <a:alpha val="25000"/>
                  </a:schemeClr>
                </a:gs>
                <a:gs pos="0">
                  <a:schemeClr val="accent2">
                    <a:alpha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24" name="Freeform 23">
              <a:extLst>
                <a:ext uri="{FF2B5EF4-FFF2-40B4-BE49-F238E27FC236}">
                  <a16:creationId xmlns:a16="http://schemas.microsoft.com/office/drawing/2014/main" id="{5B7DEDAB-0321-9C79-5FA7-F5C2CA80B56E}"/>
                </a:ext>
              </a:extLst>
            </p:cNvPr>
            <p:cNvSpPr/>
            <p:nvPr/>
          </p:nvSpPr>
          <p:spPr>
            <a:xfrm>
              <a:off x="6199078" y="531600"/>
              <a:ext cx="894231" cy="1848046"/>
            </a:xfrm>
            <a:custGeom>
              <a:avLst/>
              <a:gdLst>
                <a:gd name="connsiteX0" fmla="*/ 894231 w 894231"/>
                <a:gd name="connsiteY0" fmla="*/ 0 h 1848046"/>
                <a:gd name="connsiteX1" fmla="*/ 894231 w 894231"/>
                <a:gd name="connsiteY1" fmla="*/ 159124 h 1848046"/>
                <a:gd name="connsiteX2" fmla="*/ 847239 w 894231"/>
                <a:gd name="connsiteY2" fmla="*/ 161497 h 1848046"/>
                <a:gd name="connsiteX3" fmla="*/ 159124 w 894231"/>
                <a:gd name="connsiteY3" fmla="*/ 924023 h 1848046"/>
                <a:gd name="connsiteX4" fmla="*/ 847239 w 894231"/>
                <a:gd name="connsiteY4" fmla="*/ 1686549 h 1848046"/>
                <a:gd name="connsiteX5" fmla="*/ 894231 w 894231"/>
                <a:gd name="connsiteY5" fmla="*/ 1688922 h 1848046"/>
                <a:gd name="connsiteX6" fmla="*/ 894231 w 894231"/>
                <a:gd name="connsiteY6" fmla="*/ 1848046 h 1848046"/>
                <a:gd name="connsiteX7" fmla="*/ 830969 w 894231"/>
                <a:gd name="connsiteY7" fmla="*/ 1844851 h 1848046"/>
                <a:gd name="connsiteX8" fmla="*/ 0 w 894231"/>
                <a:gd name="connsiteY8" fmla="*/ 924023 h 1848046"/>
                <a:gd name="connsiteX9" fmla="*/ 830969 w 894231"/>
                <a:gd name="connsiteY9" fmla="*/ 3195 h 1848046"/>
                <a:gd name="connsiteX10" fmla="*/ 894231 w 894231"/>
                <a:gd name="connsiteY10" fmla="*/ 0 h 184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231" h="1848046">
                  <a:moveTo>
                    <a:pt x="894231" y="0"/>
                  </a:moveTo>
                  <a:lnTo>
                    <a:pt x="894231" y="159124"/>
                  </a:lnTo>
                  <a:lnTo>
                    <a:pt x="847239" y="161497"/>
                  </a:lnTo>
                  <a:cubicBezTo>
                    <a:pt x="460735" y="200749"/>
                    <a:pt x="159124" y="527163"/>
                    <a:pt x="159124" y="924023"/>
                  </a:cubicBezTo>
                  <a:cubicBezTo>
                    <a:pt x="159124" y="1320883"/>
                    <a:pt x="460735" y="1647297"/>
                    <a:pt x="847239" y="1686549"/>
                  </a:cubicBezTo>
                  <a:lnTo>
                    <a:pt x="894231" y="1688922"/>
                  </a:lnTo>
                  <a:lnTo>
                    <a:pt x="894231" y="1848046"/>
                  </a:lnTo>
                  <a:lnTo>
                    <a:pt x="830969" y="1844851"/>
                  </a:lnTo>
                  <a:cubicBezTo>
                    <a:pt x="364226" y="1797451"/>
                    <a:pt x="0" y="1403272"/>
                    <a:pt x="0" y="924023"/>
                  </a:cubicBezTo>
                  <a:cubicBezTo>
                    <a:pt x="0" y="444774"/>
                    <a:pt x="364226" y="50595"/>
                    <a:pt x="830969" y="3195"/>
                  </a:cubicBezTo>
                  <a:lnTo>
                    <a:pt x="894231" y="0"/>
                  </a:lnTo>
                  <a:close/>
                </a:path>
              </a:pathLst>
            </a:custGeom>
            <a:gradFill>
              <a:gsLst>
                <a:gs pos="17000">
                  <a:schemeClr val="accent2">
                    <a:alpha val="40725"/>
                  </a:schemeClr>
                </a:gs>
                <a:gs pos="100000">
                  <a:schemeClr val="accent2">
                    <a:alpha val="7589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25" name="Freeform 24">
              <a:extLst>
                <a:ext uri="{FF2B5EF4-FFF2-40B4-BE49-F238E27FC236}">
                  <a16:creationId xmlns:a16="http://schemas.microsoft.com/office/drawing/2014/main" id="{A3554393-8F62-8C68-69EA-E3DC8B0643FD}"/>
                </a:ext>
              </a:extLst>
            </p:cNvPr>
            <p:cNvSpPr/>
            <p:nvPr/>
          </p:nvSpPr>
          <p:spPr>
            <a:xfrm>
              <a:off x="7093309" y="330534"/>
              <a:ext cx="1156465" cy="2250178"/>
            </a:xfrm>
            <a:custGeom>
              <a:avLst/>
              <a:gdLst>
                <a:gd name="connsiteX0" fmla="*/ 31376 w 1156465"/>
                <a:gd name="connsiteY0" fmla="*/ 0 h 2250178"/>
                <a:gd name="connsiteX1" fmla="*/ 1156465 w 1156465"/>
                <a:gd name="connsiteY1" fmla="*/ 1125089 h 2250178"/>
                <a:gd name="connsiteX2" fmla="*/ 31376 w 1156465"/>
                <a:gd name="connsiteY2" fmla="*/ 2250178 h 2250178"/>
                <a:gd name="connsiteX3" fmla="*/ 0 w 1156465"/>
                <a:gd name="connsiteY3" fmla="*/ 2248594 h 2250178"/>
                <a:gd name="connsiteX4" fmla="*/ 0 w 1156465"/>
                <a:gd name="connsiteY4" fmla="*/ 2049112 h 2250178"/>
                <a:gd name="connsiteX5" fmla="*/ 31376 w 1156465"/>
                <a:gd name="connsiteY5" fmla="*/ 2050696 h 2250178"/>
                <a:gd name="connsiteX6" fmla="*/ 956983 w 1156465"/>
                <a:gd name="connsiteY6" fmla="*/ 1125089 h 2250178"/>
                <a:gd name="connsiteX7" fmla="*/ 31376 w 1156465"/>
                <a:gd name="connsiteY7" fmla="*/ 199482 h 2250178"/>
                <a:gd name="connsiteX8" fmla="*/ 0 w 1156465"/>
                <a:gd name="connsiteY8" fmla="*/ 201066 h 2250178"/>
                <a:gd name="connsiteX9" fmla="*/ 0 w 1156465"/>
                <a:gd name="connsiteY9" fmla="*/ 1584 h 2250178"/>
                <a:gd name="connsiteX10" fmla="*/ 31376 w 1156465"/>
                <a:gd name="connsiteY10" fmla="*/ 0 h 225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6465" h="2250178">
                  <a:moveTo>
                    <a:pt x="31376" y="0"/>
                  </a:moveTo>
                  <a:cubicBezTo>
                    <a:pt x="652745" y="0"/>
                    <a:pt x="1156465" y="503720"/>
                    <a:pt x="1156465" y="1125089"/>
                  </a:cubicBezTo>
                  <a:cubicBezTo>
                    <a:pt x="1156465" y="1746458"/>
                    <a:pt x="652745" y="2250178"/>
                    <a:pt x="31376" y="2250178"/>
                  </a:cubicBezTo>
                  <a:lnTo>
                    <a:pt x="0" y="2248594"/>
                  </a:lnTo>
                  <a:lnTo>
                    <a:pt x="0" y="2049112"/>
                  </a:lnTo>
                  <a:lnTo>
                    <a:pt x="31376" y="2050696"/>
                  </a:lnTo>
                  <a:cubicBezTo>
                    <a:pt x="542575" y="2050696"/>
                    <a:pt x="956983" y="1636288"/>
                    <a:pt x="956983" y="1125089"/>
                  </a:cubicBezTo>
                  <a:cubicBezTo>
                    <a:pt x="956983" y="613890"/>
                    <a:pt x="542575" y="199482"/>
                    <a:pt x="31376" y="199482"/>
                  </a:cubicBezTo>
                  <a:lnTo>
                    <a:pt x="0" y="201066"/>
                  </a:lnTo>
                  <a:lnTo>
                    <a:pt x="0" y="1584"/>
                  </a:lnTo>
                  <a:lnTo>
                    <a:pt x="31376" y="0"/>
                  </a:lnTo>
                  <a:close/>
                </a:path>
              </a:pathLst>
            </a:custGeom>
            <a:gradFill>
              <a:gsLst>
                <a:gs pos="100000">
                  <a:schemeClr val="accent1">
                    <a:lumMod val="5000"/>
                    <a:lumOff val="95000"/>
                    <a:alpha val="13000"/>
                  </a:schemeClr>
                </a:gs>
                <a:gs pos="0">
                  <a:schemeClr val="accent2">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26" name="Freeform 25">
              <a:extLst>
                <a:ext uri="{FF2B5EF4-FFF2-40B4-BE49-F238E27FC236}">
                  <a16:creationId xmlns:a16="http://schemas.microsoft.com/office/drawing/2014/main" id="{5BC842C1-1787-288B-1AD1-C39707825A7C}"/>
                </a:ext>
              </a:extLst>
            </p:cNvPr>
            <p:cNvSpPr/>
            <p:nvPr/>
          </p:nvSpPr>
          <p:spPr>
            <a:xfrm>
              <a:off x="5999596" y="332118"/>
              <a:ext cx="1093713" cy="2247010"/>
            </a:xfrm>
            <a:custGeom>
              <a:avLst/>
              <a:gdLst>
                <a:gd name="connsiteX0" fmla="*/ 1093713 w 1093713"/>
                <a:gd name="connsiteY0" fmla="*/ 0 h 2247010"/>
                <a:gd name="connsiteX1" fmla="*/ 1093713 w 1093713"/>
                <a:gd name="connsiteY1" fmla="*/ 199482 h 2247010"/>
                <a:gd name="connsiteX2" fmla="*/ 1030451 w 1093713"/>
                <a:gd name="connsiteY2" fmla="*/ 202677 h 2247010"/>
                <a:gd name="connsiteX3" fmla="*/ 199482 w 1093713"/>
                <a:gd name="connsiteY3" fmla="*/ 1123505 h 2247010"/>
                <a:gd name="connsiteX4" fmla="*/ 1030451 w 1093713"/>
                <a:gd name="connsiteY4" fmla="*/ 2044333 h 2247010"/>
                <a:gd name="connsiteX5" fmla="*/ 1093713 w 1093713"/>
                <a:gd name="connsiteY5" fmla="*/ 2047528 h 2247010"/>
                <a:gd name="connsiteX6" fmla="*/ 1093713 w 1093713"/>
                <a:gd name="connsiteY6" fmla="*/ 2247010 h 2247010"/>
                <a:gd name="connsiteX7" fmla="*/ 1010055 w 1093713"/>
                <a:gd name="connsiteY7" fmla="*/ 2242785 h 2247010"/>
                <a:gd name="connsiteX8" fmla="*/ 0 w 1093713"/>
                <a:gd name="connsiteY8" fmla="*/ 1123505 h 2247010"/>
                <a:gd name="connsiteX9" fmla="*/ 1010055 w 1093713"/>
                <a:gd name="connsiteY9" fmla="*/ 4225 h 2247010"/>
                <a:gd name="connsiteX10" fmla="*/ 1093713 w 1093713"/>
                <a:gd name="connsiteY10" fmla="*/ 0 h 224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3713" h="2247010">
                  <a:moveTo>
                    <a:pt x="1093713" y="0"/>
                  </a:moveTo>
                  <a:lnTo>
                    <a:pt x="1093713" y="199482"/>
                  </a:lnTo>
                  <a:lnTo>
                    <a:pt x="1030451" y="202677"/>
                  </a:lnTo>
                  <a:cubicBezTo>
                    <a:pt x="563708" y="250077"/>
                    <a:pt x="199482" y="644256"/>
                    <a:pt x="199482" y="1123505"/>
                  </a:cubicBezTo>
                  <a:cubicBezTo>
                    <a:pt x="199482" y="1602754"/>
                    <a:pt x="563708" y="1996933"/>
                    <a:pt x="1030451" y="2044333"/>
                  </a:cubicBezTo>
                  <a:lnTo>
                    <a:pt x="1093713" y="2047528"/>
                  </a:lnTo>
                  <a:lnTo>
                    <a:pt x="1093713" y="2247010"/>
                  </a:lnTo>
                  <a:lnTo>
                    <a:pt x="1010055" y="2242785"/>
                  </a:lnTo>
                  <a:cubicBezTo>
                    <a:pt x="442723" y="2185170"/>
                    <a:pt x="0" y="1706039"/>
                    <a:pt x="0" y="1123505"/>
                  </a:cubicBezTo>
                  <a:cubicBezTo>
                    <a:pt x="0" y="540972"/>
                    <a:pt x="442723" y="61841"/>
                    <a:pt x="1010055" y="4225"/>
                  </a:cubicBezTo>
                  <a:lnTo>
                    <a:pt x="1093713" y="0"/>
                  </a:lnTo>
                  <a:close/>
                </a:path>
              </a:pathLst>
            </a:custGeom>
            <a:gradFill>
              <a:gsLst>
                <a:gs pos="0">
                  <a:schemeClr val="accent1">
                    <a:lumMod val="5000"/>
                    <a:lumOff val="95000"/>
                    <a:alpha val="13188"/>
                  </a:schemeClr>
                </a:gs>
                <a:gs pos="100000">
                  <a:schemeClr val="accent2">
                    <a:alpha val="7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grpSp>
    </p:spTree>
    <p:extLst>
      <p:ext uri="{BB962C8B-B14F-4D97-AF65-F5344CB8AC3E}">
        <p14:creationId xmlns:p14="http://schemas.microsoft.com/office/powerpoint/2010/main" val="2301989147"/>
      </p:ext>
    </p:extLst>
  </p:cSld>
  <p:clrMapOvr>
    <a:masterClrMapping/>
  </p:clrMapOvr>
  <p:extLst>
    <p:ext uri="{DCECCB84-F9BA-43D5-87BE-67443E8EF086}">
      <p15:sldGuideLst xmlns:p15="http://schemas.microsoft.com/office/powerpoint/2012/main">
        <p15:guide id="1" orient="horz" pos="164">
          <p15:clr>
            <a:srgbClr val="FBAE40"/>
          </p15:clr>
        </p15:guide>
        <p15:guide id="2" pos="2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rategy divider blu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a:solidFill>
                  <a:srgbClr val="002060"/>
                </a:solidFill>
              </a:defRPr>
            </a:lvl1pPr>
          </a:lstStyle>
          <a:p>
            <a:r>
              <a:rPr lang="en-US" dirty="0"/>
              <a:t>Main header</a:t>
            </a:r>
            <a:endParaRPr lang="en-ZA" dirty="0"/>
          </a:p>
        </p:txBody>
      </p:sp>
      <p:sp>
        <p:nvSpPr>
          <p:cNvPr id="3" name="Text Placeholder 2"/>
          <p:cNvSpPr>
            <a:spLocks noGrp="1"/>
          </p:cNvSpPr>
          <p:nvPr>
            <p:ph idx="1"/>
          </p:nvPr>
        </p:nvSpPr>
        <p:spPr>
          <a:xfrm>
            <a:off x="4198468" y="2377440"/>
            <a:ext cx="4623664" cy="1918386"/>
          </a:xfrm>
          <a:prstGeom prst="rect">
            <a:avLst/>
          </a:prstGeom>
        </p:spPr>
        <p:txBody>
          <a:bodyPr vert="horz" lIns="91440" tIns="45720" rIns="91440" bIns="45720" rtlCol="0">
            <a:normAutofit/>
          </a:bodyPr>
          <a:lstStyle/>
          <a:p>
            <a:pPr lvl="0"/>
            <a:r>
              <a:rPr lang="en-US" dirty="0"/>
              <a:t>Secondary header</a:t>
            </a:r>
          </a:p>
        </p:txBody>
      </p:sp>
    </p:spTree>
    <p:extLst>
      <p:ext uri="{BB962C8B-B14F-4D97-AF65-F5344CB8AC3E}">
        <p14:creationId xmlns:p14="http://schemas.microsoft.com/office/powerpoint/2010/main" val="1026523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0" t="-6000" r="-8000" b="-28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stretch>
            <a:fillRect/>
          </a:stretch>
        </p:blipFill>
        <p:spPr>
          <a:xfrm>
            <a:off x="7898386" y="175473"/>
            <a:ext cx="1142745" cy="585308"/>
          </a:xfrm>
          <a:prstGeom prst="rect">
            <a:avLst/>
          </a:prstGeom>
        </p:spPr>
      </p:pic>
    </p:spTree>
    <p:extLst>
      <p:ext uri="{BB962C8B-B14F-4D97-AF65-F5344CB8AC3E}">
        <p14:creationId xmlns:p14="http://schemas.microsoft.com/office/powerpoint/2010/main" val="2570575779"/>
      </p:ext>
    </p:extLst>
  </p:cSld>
  <p:clrMap bg1="lt1" tx1="dk1" bg2="lt2" tx2="dk2" accent1="accent1" accent2="accent2" accent3="accent3" accent4="accent4" accent5="accent5" accent6="accent6" hlink="hlink" folHlink="folHlink"/>
  <p:sldLayoutIdLst>
    <p:sldLayoutId id="2147483728" r:id="rId1"/>
  </p:sldLayoutIdLst>
  <p:txStyles>
    <p:titleStyle>
      <a:lvl1pPr algn="r" defTabSz="914400" rtl="0" eaLnBrk="1" latinLnBrk="0" hangingPunct="1">
        <a:lnSpc>
          <a:spcPct val="90000"/>
        </a:lnSpc>
        <a:spcBef>
          <a:spcPct val="0"/>
        </a:spcBef>
        <a:buNone/>
        <a:defRPr sz="3600" b="1" kern="1200">
          <a:solidFill>
            <a:srgbClr val="F0F0F0"/>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062545"/>
            <a:ext cx="7886700" cy="326350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p:txBody>
      </p:sp>
      <p:pic>
        <p:nvPicPr>
          <p:cNvPr id="8" name="Picture 7"/>
          <p:cNvPicPr>
            <a:picLocks noChangeAspect="1"/>
          </p:cNvPicPr>
          <p:nvPr userDrawn="1"/>
        </p:nvPicPr>
        <p:blipFill>
          <a:blip r:embed="rId9"/>
          <a:stretch>
            <a:fillRect/>
          </a:stretch>
        </p:blipFill>
        <p:spPr>
          <a:xfrm>
            <a:off x="4107871" y="4828440"/>
            <a:ext cx="4578929" cy="246009"/>
          </a:xfrm>
          <a:prstGeom prst="rect">
            <a:avLst/>
          </a:prstGeom>
        </p:spPr>
      </p:pic>
      <p:sp>
        <p:nvSpPr>
          <p:cNvPr id="6" name="Slide Number Placeholder 5"/>
          <p:cNvSpPr>
            <a:spLocks noGrp="1"/>
          </p:cNvSpPr>
          <p:nvPr>
            <p:ph type="sldNum" sz="quarter" idx="4"/>
          </p:nvPr>
        </p:nvSpPr>
        <p:spPr>
          <a:xfrm>
            <a:off x="8235361" y="4832203"/>
            <a:ext cx="360000" cy="180000"/>
          </a:xfrm>
          <a:prstGeom prst="rect">
            <a:avLst/>
          </a:prstGeom>
          <a:noFill/>
        </p:spPr>
        <p:txBody>
          <a:bodyPr vert="horz" lIns="91440" tIns="45720" rIns="91440" bIns="45720" rtlCol="0" anchor="ctr"/>
          <a:lstStyle>
            <a:lvl1pPr algn="ctr">
              <a:defRPr sz="900">
                <a:solidFill>
                  <a:srgbClr val="002060"/>
                </a:solidFill>
              </a:defRPr>
            </a:lvl1pPr>
          </a:lstStyle>
          <a:p>
            <a:fld id="{5DE2A05D-7D62-8D4D-AF9C-3DD3316D51C7}" type="slidenum">
              <a:rPr lang="en-US" smtClean="0"/>
              <a:pPr/>
              <a:t>‹#›</a:t>
            </a:fld>
            <a:endParaRPr lang="en-US" dirty="0"/>
          </a:p>
        </p:txBody>
      </p:sp>
      <p:pic>
        <p:nvPicPr>
          <p:cNvPr id="9" name="Picture 8"/>
          <p:cNvPicPr>
            <a:picLocks noChangeAspect="1"/>
          </p:cNvPicPr>
          <p:nvPr userDrawn="1"/>
        </p:nvPicPr>
        <p:blipFill>
          <a:blip r:embed="rId10"/>
          <a:stretch>
            <a:fillRect/>
          </a:stretch>
        </p:blipFill>
        <p:spPr>
          <a:xfrm>
            <a:off x="8595361" y="175473"/>
            <a:ext cx="445770" cy="228321"/>
          </a:xfrm>
          <a:prstGeom prst="rect">
            <a:avLst/>
          </a:prstGeom>
        </p:spPr>
      </p:pic>
      <p:cxnSp>
        <p:nvCxnSpPr>
          <p:cNvPr id="12" name="Straight Connector 11"/>
          <p:cNvCxnSpPr/>
          <p:nvPr userDrawn="1"/>
        </p:nvCxnSpPr>
        <p:spPr>
          <a:xfrm flipV="1">
            <a:off x="570586" y="694944"/>
            <a:ext cx="8178393" cy="0"/>
          </a:xfrm>
          <a:prstGeom prst="line">
            <a:avLst/>
          </a:prstGeom>
          <a:ln w="19050">
            <a:solidFill>
              <a:srgbClr val="003B79"/>
            </a:solidFill>
          </a:ln>
        </p:spPr>
        <p:style>
          <a:lnRef idx="1">
            <a:schemeClr val="accent1"/>
          </a:lnRef>
          <a:fillRef idx="0">
            <a:schemeClr val="accent1"/>
          </a:fillRef>
          <a:effectRef idx="0">
            <a:schemeClr val="accent1"/>
          </a:effectRef>
          <a:fontRef idx="minor">
            <a:schemeClr val="tx1"/>
          </a:fontRef>
        </p:style>
      </p:cxnSp>
      <p:sp>
        <p:nvSpPr>
          <p:cNvPr id="5" name="Title Placeholder 4"/>
          <p:cNvSpPr>
            <a:spLocks noGrp="1"/>
          </p:cNvSpPr>
          <p:nvPr>
            <p:ph type="title"/>
          </p:nvPr>
        </p:nvSpPr>
        <p:spPr>
          <a:xfrm>
            <a:off x="621975" y="-45507"/>
            <a:ext cx="7886700" cy="993775"/>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11" name="Date Placeholder 3"/>
          <p:cNvSpPr txBox="1">
            <a:spLocks/>
          </p:cNvSpPr>
          <p:nvPr userDrawn="1"/>
        </p:nvSpPr>
        <p:spPr>
          <a:xfrm>
            <a:off x="219332" y="4814523"/>
            <a:ext cx="5287850" cy="273844"/>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solidFill>
                  <a:srgbClr val="002060"/>
                </a:solidFill>
                <a:latin typeface="Century Gothic" panose="020F0302020204030204"/>
              </a:rPr>
              <a:t>Performance Audit</a:t>
            </a:r>
            <a:r>
              <a:rPr lang="en-US" sz="900" baseline="0" dirty="0">
                <a:solidFill>
                  <a:srgbClr val="002060"/>
                </a:solidFill>
                <a:latin typeface="Century Gothic" panose="020F0302020204030204"/>
              </a:rPr>
              <a:t> </a:t>
            </a:r>
            <a:r>
              <a:rPr lang="en-US" sz="900" dirty="0">
                <a:solidFill>
                  <a:srgbClr val="71708D"/>
                </a:solidFill>
                <a:latin typeface="Century Gothic" panose="020F0302020204030204"/>
              </a:rPr>
              <a:t>-</a:t>
            </a:r>
            <a:r>
              <a:rPr lang="en-US" sz="900" baseline="0" dirty="0">
                <a:solidFill>
                  <a:srgbClr val="71708D"/>
                </a:solidFill>
                <a:latin typeface="Century Gothic" panose="020F0302020204030204"/>
              </a:rPr>
              <a:t> </a:t>
            </a:r>
            <a:r>
              <a:rPr lang="en-ZA" sz="900" i="1" kern="1200" dirty="0">
                <a:solidFill>
                  <a:srgbClr val="71708D"/>
                </a:solidFill>
                <a:effectLst/>
                <a:latin typeface="Century Gothic" panose="020B0502020202020204" pitchFamily="34" charset="0"/>
                <a:ea typeface="+mn-ea"/>
                <a:cs typeface="+mn-cs"/>
              </a:rPr>
              <a:t>Auditing beyond the financials</a:t>
            </a:r>
            <a:endParaRPr lang="en-US" sz="1200" i="1" dirty="0">
              <a:solidFill>
                <a:srgbClr val="71708D"/>
              </a:solidFill>
              <a:latin typeface="Century Gothic" panose="020B0502020202020204" pitchFamily="34" charset="0"/>
            </a:endParaRPr>
          </a:p>
        </p:txBody>
      </p:sp>
      <p:sp>
        <p:nvSpPr>
          <p:cNvPr id="2" name="Isosceles Triangle 1">
            <a:extLst>
              <a:ext uri="{FF2B5EF4-FFF2-40B4-BE49-F238E27FC236}">
                <a16:creationId xmlns:a16="http://schemas.microsoft.com/office/drawing/2014/main" id="{4FC7CF35-ED97-33D3-77FF-018223321211}"/>
              </a:ext>
            </a:extLst>
          </p:cNvPr>
          <p:cNvSpPr/>
          <p:nvPr userDrawn="1"/>
        </p:nvSpPr>
        <p:spPr>
          <a:xfrm flipV="1">
            <a:off x="4107871" y="4828435"/>
            <a:ext cx="4641108" cy="246011"/>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968103788"/>
      </p:ext>
    </p:extLst>
  </p:cSld>
  <p:clrMap bg1="lt1" tx1="dk1" bg2="lt2" tx2="dk2" accent1="accent1" accent2="accent2" accent3="accent3" accent4="accent4" accent5="accent5" accent6="accent6" hlink="hlink" folHlink="folHlink"/>
  <p:sldLayoutIdLst>
    <p:sldLayoutId id="2147483666" r:id="rId1"/>
    <p:sldLayoutId id="2147483686" r:id="rId2"/>
    <p:sldLayoutId id="2147483673" r:id="rId3"/>
    <p:sldLayoutId id="2147483675" r:id="rId4"/>
    <p:sldLayoutId id="2147483659" r:id="rId5"/>
    <p:sldLayoutId id="2147483733" r:id="rId6"/>
    <p:sldLayoutId id="2147483734" r:id="rId7"/>
  </p:sldLayoutIdLst>
  <p:hf hdr="0" dt="0"/>
  <p:txStyles>
    <p:titleStyle>
      <a:lvl1pPr algn="l" defTabSz="685800" rtl="0" eaLnBrk="1" latinLnBrk="0" hangingPunct="1">
        <a:lnSpc>
          <a:spcPct val="90000"/>
        </a:lnSpc>
        <a:spcBef>
          <a:spcPct val="0"/>
        </a:spcBef>
        <a:buNone/>
        <a:defRPr sz="2400" b="0" kern="1200">
          <a:solidFill>
            <a:srgbClr val="003B79"/>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29261" y="-60959"/>
            <a:ext cx="9173263" cy="5204460"/>
            <a:chOff x="-29261" y="-60959"/>
            <a:chExt cx="9173263" cy="5204460"/>
          </a:xfrm>
        </p:grpSpPr>
        <p:pic>
          <p:nvPicPr>
            <p:cNvPr id="8" name="Picture 7"/>
            <p:cNvPicPr>
              <a:picLocks noChangeAspect="1"/>
            </p:cNvPicPr>
            <p:nvPr userDrawn="1"/>
          </p:nvPicPr>
          <p:blipFill rotWithShape="1">
            <a:blip r:embed="rId4"/>
            <a:srcRect l="25052" r="17813"/>
            <a:stretch/>
          </p:blipFill>
          <p:spPr>
            <a:xfrm>
              <a:off x="-29261" y="1"/>
              <a:ext cx="9173261" cy="5143499"/>
            </a:xfrm>
            <a:prstGeom prst="rect">
              <a:avLst/>
            </a:prstGeom>
          </p:spPr>
        </p:pic>
        <p:sp>
          <p:nvSpPr>
            <p:cNvPr id="9" name="Right Triangle 8"/>
            <p:cNvSpPr/>
            <p:nvPr userDrawn="1"/>
          </p:nvSpPr>
          <p:spPr>
            <a:xfrm rot="16200000" flipH="1">
              <a:off x="2325779" y="-1674722"/>
              <a:ext cx="5143499" cy="8492946"/>
            </a:xfrm>
            <a:custGeom>
              <a:avLst/>
              <a:gdLst>
                <a:gd name="connsiteX0" fmla="*/ 0 w 5765929"/>
                <a:gd name="connsiteY0" fmla="*/ 8800185 h 8800185"/>
                <a:gd name="connsiteX1" fmla="*/ 0 w 5765929"/>
                <a:gd name="connsiteY1" fmla="*/ 0 h 8800185"/>
                <a:gd name="connsiteX2" fmla="*/ 5765929 w 5765929"/>
                <a:gd name="connsiteY2" fmla="*/ 8800185 h 8800185"/>
                <a:gd name="connsiteX3" fmla="*/ 0 w 5765929"/>
                <a:gd name="connsiteY3" fmla="*/ 8800185 h 8800185"/>
                <a:gd name="connsiteX0" fmla="*/ 0 w 5765929"/>
                <a:gd name="connsiteY0" fmla="*/ 8800185 h 8800185"/>
                <a:gd name="connsiteX1" fmla="*/ 0 w 5765929"/>
                <a:gd name="connsiteY1" fmla="*/ 0 h 8800185"/>
                <a:gd name="connsiteX2" fmla="*/ 5310834 w 5765929"/>
                <a:gd name="connsiteY2" fmla="*/ 8112557 h 8800185"/>
                <a:gd name="connsiteX3" fmla="*/ 5765929 w 5765929"/>
                <a:gd name="connsiteY3" fmla="*/ 8800185 h 8800185"/>
                <a:gd name="connsiteX4" fmla="*/ 0 w 5765929"/>
                <a:gd name="connsiteY4" fmla="*/ 8800185 h 8800185"/>
                <a:gd name="connsiteX0" fmla="*/ 0 w 5765929"/>
                <a:gd name="connsiteY0" fmla="*/ 8800185 h 8800185"/>
                <a:gd name="connsiteX1" fmla="*/ 0 w 5765929"/>
                <a:gd name="connsiteY1" fmla="*/ 0 h 8800185"/>
                <a:gd name="connsiteX2" fmla="*/ 5764377 w 5765929"/>
                <a:gd name="connsiteY2" fmla="*/ 7951623 h 8800185"/>
                <a:gd name="connsiteX3" fmla="*/ 5765929 w 5765929"/>
                <a:gd name="connsiteY3" fmla="*/ 8800185 h 8800185"/>
                <a:gd name="connsiteX4" fmla="*/ 0 w 5765929"/>
                <a:gd name="connsiteY4" fmla="*/ 8800185 h 8800185"/>
                <a:gd name="connsiteX0" fmla="*/ 0 w 5765929"/>
                <a:gd name="connsiteY0" fmla="*/ 8800185 h 8800185"/>
                <a:gd name="connsiteX1" fmla="*/ 0 w 5765929"/>
                <a:gd name="connsiteY1" fmla="*/ 0 h 8800185"/>
                <a:gd name="connsiteX2" fmla="*/ 5764378 w 5765929"/>
                <a:gd name="connsiteY2" fmla="*/ 3964839 h 8800185"/>
                <a:gd name="connsiteX3" fmla="*/ 5765929 w 5765929"/>
                <a:gd name="connsiteY3" fmla="*/ 8800185 h 8800185"/>
                <a:gd name="connsiteX4" fmla="*/ 0 w 5765929"/>
                <a:gd name="connsiteY4" fmla="*/ 8800185 h 8800185"/>
                <a:gd name="connsiteX0" fmla="*/ 0 w 5765929"/>
                <a:gd name="connsiteY0" fmla="*/ 8492946 h 8492946"/>
                <a:gd name="connsiteX1" fmla="*/ 8200 w 5765929"/>
                <a:gd name="connsiteY1" fmla="*/ 0 h 8492946"/>
                <a:gd name="connsiteX2" fmla="*/ 5764378 w 5765929"/>
                <a:gd name="connsiteY2" fmla="*/ 3657600 h 8492946"/>
                <a:gd name="connsiteX3" fmla="*/ 5765929 w 5765929"/>
                <a:gd name="connsiteY3" fmla="*/ 8492946 h 8492946"/>
                <a:gd name="connsiteX4" fmla="*/ 0 w 5765929"/>
                <a:gd name="connsiteY4" fmla="*/ 8492946 h 8492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5929" h="8492946">
                  <a:moveTo>
                    <a:pt x="0" y="8492946"/>
                  </a:moveTo>
                  <a:cubicBezTo>
                    <a:pt x="2733" y="5661964"/>
                    <a:pt x="5467" y="2830982"/>
                    <a:pt x="8200" y="0"/>
                  </a:cubicBezTo>
                  <a:lnTo>
                    <a:pt x="5764378" y="3657600"/>
                  </a:lnTo>
                  <a:cubicBezTo>
                    <a:pt x="5764895" y="3940454"/>
                    <a:pt x="5765412" y="8210092"/>
                    <a:pt x="5765929" y="8492946"/>
                  </a:cubicBezTo>
                  <a:lnTo>
                    <a:pt x="0" y="8492946"/>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12" name="Straight Connector 11"/>
            <p:cNvCxnSpPr/>
            <p:nvPr userDrawn="1"/>
          </p:nvCxnSpPr>
          <p:spPr>
            <a:xfrm>
              <a:off x="1243584" y="1"/>
              <a:ext cx="3730752"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061314" y="-30479"/>
              <a:ext cx="3730752"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094233" y="-60959"/>
              <a:ext cx="3730752"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89940" y="0"/>
              <a:ext cx="3730752" cy="51435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2959609" y="662344"/>
            <a:ext cx="6028182" cy="993775"/>
          </a:xfrm>
          <a:prstGeom prst="rect">
            <a:avLst/>
          </a:prstGeom>
        </p:spPr>
        <p:txBody>
          <a:bodyPr vert="horz" lIns="91440" tIns="45720" rIns="91440" bIns="45720" rtlCol="0" anchor="ctr">
            <a:normAutofit/>
          </a:bodyPr>
          <a:lstStyle/>
          <a:p>
            <a:r>
              <a:rPr lang="en-US" dirty="0"/>
              <a:t>Main Header</a:t>
            </a:r>
            <a:endParaRPr lang="en-ZA" dirty="0"/>
          </a:p>
        </p:txBody>
      </p:sp>
      <p:sp>
        <p:nvSpPr>
          <p:cNvPr id="3" name="Text Placeholder 2"/>
          <p:cNvSpPr>
            <a:spLocks noGrp="1"/>
          </p:cNvSpPr>
          <p:nvPr>
            <p:ph type="body" idx="1"/>
          </p:nvPr>
        </p:nvSpPr>
        <p:spPr>
          <a:xfrm>
            <a:off x="4198468" y="2377440"/>
            <a:ext cx="4623664" cy="1918386"/>
          </a:xfrm>
          <a:prstGeom prst="rect">
            <a:avLst/>
          </a:prstGeom>
        </p:spPr>
        <p:txBody>
          <a:bodyPr vert="horz" lIns="91440" tIns="45720" rIns="91440" bIns="45720" rtlCol="0">
            <a:normAutofit/>
          </a:bodyPr>
          <a:lstStyle/>
          <a:p>
            <a:pPr lvl="0"/>
            <a:r>
              <a:rPr lang="en-US" dirty="0"/>
              <a:t>Secondary header</a:t>
            </a:r>
          </a:p>
        </p:txBody>
      </p:sp>
    </p:spTree>
    <p:extLst>
      <p:ext uri="{BB962C8B-B14F-4D97-AF65-F5344CB8AC3E}">
        <p14:creationId xmlns:p14="http://schemas.microsoft.com/office/powerpoint/2010/main" val="2086702904"/>
      </p:ext>
    </p:extLst>
  </p:cSld>
  <p:clrMap bg1="lt1" tx1="dk1" bg2="lt2" tx2="dk2" accent1="accent1" accent2="accent2" accent3="accent3" accent4="accent4" accent5="accent5" accent6="accent6" hlink="hlink" folHlink="folHlink"/>
  <p:sldLayoutIdLst>
    <p:sldLayoutId id="2147483729" r:id="rId1"/>
    <p:sldLayoutId id="2147483732" r:id="rId2"/>
  </p:sldLayoutIdLst>
  <p:txStyles>
    <p:titleStyle>
      <a:lvl1pPr algn="r" defTabSz="914400" rtl="0" eaLnBrk="1" latinLnBrk="0" hangingPunct="1">
        <a:lnSpc>
          <a:spcPct val="90000"/>
        </a:lnSpc>
        <a:spcBef>
          <a:spcPct val="0"/>
        </a:spcBef>
        <a:buNone/>
        <a:defRPr sz="4400" b="1" kern="1200">
          <a:gradFill flip="none" rotWithShape="1">
            <a:gsLst>
              <a:gs pos="0">
                <a:srgbClr val="003B79"/>
              </a:gs>
              <a:gs pos="62000">
                <a:srgbClr val="C8BCB0"/>
              </a:gs>
              <a:gs pos="51000">
                <a:srgbClr val="93C6FF"/>
              </a:gs>
              <a:gs pos="83000">
                <a:srgbClr val="003B79"/>
              </a:gs>
            </a:gsLst>
            <a:lin ang="8100000" scaled="1"/>
            <a:tileRect/>
          </a:gradFill>
          <a:latin typeface="Century Gothic" panose="020B0502020202020204" pitchFamily="34" charset="0"/>
          <a:ea typeface="+mj-ea"/>
          <a:cs typeface="+mj-cs"/>
        </a:defRPr>
      </a:lvl1pPr>
    </p:titleStyle>
    <p:body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6.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agsa.co.za/" TargetMode="Externa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t="-3000" r="-9000" b="-22000"/>
          </a:stretch>
        </a:blipFill>
        <a:effectLst/>
      </p:bgPr>
    </p:bg>
    <p:spTree>
      <p:nvGrpSpPr>
        <p:cNvPr id="1" name=""/>
        <p:cNvGrpSpPr/>
        <p:nvPr/>
      </p:nvGrpSpPr>
      <p:grpSpPr>
        <a:xfrm>
          <a:off x="0" y="0"/>
          <a:ext cx="0" cy="0"/>
          <a:chOff x="0" y="0"/>
          <a:chExt cx="0" cy="0"/>
        </a:xfrm>
      </p:grpSpPr>
      <p:sp>
        <p:nvSpPr>
          <p:cNvPr id="8" name="TextBox 7"/>
          <p:cNvSpPr txBox="1"/>
          <p:nvPr/>
        </p:nvSpPr>
        <p:spPr>
          <a:xfrm>
            <a:off x="6660708" y="4725299"/>
            <a:ext cx="2333549" cy="369332"/>
          </a:xfrm>
          <a:prstGeom prst="rect">
            <a:avLst/>
          </a:prstGeom>
          <a:noFill/>
          <a:ln>
            <a:noFill/>
          </a:ln>
        </p:spPr>
        <p:txBody>
          <a:bodyPr wrap="square" rtlCol="0">
            <a:spAutoFit/>
          </a:bodyPr>
          <a:lstStyle/>
          <a:p>
            <a:pPr algn="r"/>
            <a:r>
              <a:rPr lang="en-ZA" dirty="0">
                <a:solidFill>
                  <a:schemeClr val="tx1">
                    <a:lumMod val="50000"/>
                    <a:lumOff val="50000"/>
                  </a:schemeClr>
                </a:solidFill>
                <a:latin typeface="Century Gothic" panose="020B0502020202020204" pitchFamily="34" charset="0"/>
              </a:rPr>
              <a:t> April 2025</a:t>
            </a:r>
          </a:p>
        </p:txBody>
      </p:sp>
      <p:sp>
        <p:nvSpPr>
          <p:cNvPr id="2" name="TextBox 1">
            <a:extLst>
              <a:ext uri="{FF2B5EF4-FFF2-40B4-BE49-F238E27FC236}">
                <a16:creationId xmlns:a16="http://schemas.microsoft.com/office/drawing/2014/main" id="{A91868B5-B912-FA12-838A-F61DF20CD8D8}"/>
              </a:ext>
            </a:extLst>
          </p:cNvPr>
          <p:cNvSpPr txBox="1"/>
          <p:nvPr/>
        </p:nvSpPr>
        <p:spPr>
          <a:xfrm>
            <a:off x="364540" y="175473"/>
            <a:ext cx="7240220" cy="789896"/>
          </a:xfrm>
          <a:prstGeom prst="rect">
            <a:avLst/>
          </a:prstGeom>
          <a:noFill/>
          <a:ln>
            <a:noFill/>
          </a:ln>
        </p:spPr>
        <p:txBody>
          <a:bodyPr wrap="square" rtlCol="0">
            <a:spAutoFit/>
          </a:bodyPr>
          <a:lstStyle/>
          <a:p>
            <a:pPr algn="l">
              <a:lnSpc>
                <a:spcPct val="112000"/>
              </a:lnSpc>
            </a:pPr>
            <a:r>
              <a:rPr lang="en-ZA" sz="2400" dirty="0">
                <a:solidFill>
                  <a:srgbClr val="003B79"/>
                </a:solidFill>
                <a:latin typeface="Century Gothic" panose="020B0502020202020204" pitchFamily="34" charset="0"/>
              </a:rPr>
              <a:t>Performance Audit Subcommittee</a:t>
            </a:r>
          </a:p>
          <a:p>
            <a:pPr>
              <a:lnSpc>
                <a:spcPct val="112000"/>
              </a:lnSpc>
            </a:pPr>
            <a:r>
              <a:rPr lang="en-ZA" dirty="0">
                <a:solidFill>
                  <a:schemeClr val="tx1">
                    <a:lumMod val="50000"/>
                    <a:lumOff val="50000"/>
                  </a:schemeClr>
                </a:solidFill>
                <a:latin typeface="Century Gothic" panose="020B0502020202020204" pitchFamily="34" charset="0"/>
              </a:rPr>
              <a:t>Annual PAS meeting – Bucharest, Romania</a:t>
            </a:r>
            <a:endParaRPr lang="en-ZA" sz="1800" dirty="0">
              <a:solidFill>
                <a:schemeClr val="tx1">
                  <a:lumMod val="50000"/>
                  <a:lumOff val="50000"/>
                </a:schemeClr>
              </a:solidFill>
              <a:effectLst/>
              <a:latin typeface="Century Gothic" panose="020B0502020202020204" pitchFamily="34" charset="0"/>
              <a:ea typeface="Times New Roman" panose="02020603050405020304" pitchFamily="18" charset="0"/>
            </a:endParaRPr>
          </a:p>
        </p:txBody>
      </p:sp>
      <p:sp>
        <p:nvSpPr>
          <p:cNvPr id="9" name="TextBox 8"/>
          <p:cNvSpPr txBox="1"/>
          <p:nvPr/>
        </p:nvSpPr>
        <p:spPr>
          <a:xfrm>
            <a:off x="364541" y="4000592"/>
            <a:ext cx="8520379" cy="461665"/>
          </a:xfrm>
          <a:prstGeom prst="rect">
            <a:avLst/>
          </a:prstGeom>
          <a:noFill/>
          <a:ln>
            <a:noFill/>
          </a:ln>
        </p:spPr>
        <p:txBody>
          <a:bodyPr wrap="square" rtlCol="0">
            <a:spAutoFit/>
          </a:bodyPr>
          <a:lstStyle/>
          <a:p>
            <a:pPr algn="l"/>
            <a:r>
              <a:rPr lang="en-ZA" sz="2400" dirty="0">
                <a:solidFill>
                  <a:srgbClr val="003B79"/>
                </a:solidFill>
                <a:latin typeface="Century Gothic" panose="020B0502020202020204" pitchFamily="34" charset="0"/>
              </a:rPr>
              <a:t>SAI SA: Feedback on Initiative T</a:t>
            </a:r>
            <a:endParaRPr lang="en-ZA" sz="2000" i="1" dirty="0">
              <a:solidFill>
                <a:srgbClr val="003B79"/>
              </a:solidFill>
              <a:latin typeface="Century Gothic" panose="020B0502020202020204" pitchFamily="34" charset="0"/>
            </a:endParaRPr>
          </a:p>
        </p:txBody>
      </p:sp>
    </p:spTree>
    <p:extLst>
      <p:ext uri="{BB962C8B-B14F-4D97-AF65-F5344CB8AC3E}">
        <p14:creationId xmlns:p14="http://schemas.microsoft.com/office/powerpoint/2010/main" val="1276937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665BF00E-D4F8-BE46-9A47-56C209A6304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270303" y="1291095"/>
            <a:ext cx="1418374" cy="1433304"/>
          </a:xfrm>
          <a:prstGeom prst="rect">
            <a:avLst/>
          </a:prstGeom>
        </p:spPr>
      </p:pic>
      <p:cxnSp>
        <p:nvCxnSpPr>
          <p:cNvPr id="11" name="Straight Connector 10">
            <a:extLst>
              <a:ext uri="{FF2B5EF4-FFF2-40B4-BE49-F238E27FC236}">
                <a16:creationId xmlns:a16="http://schemas.microsoft.com/office/drawing/2014/main" id="{A914A8E6-8471-4544-A981-FBF2A490AF66}"/>
              </a:ext>
            </a:extLst>
          </p:cNvPr>
          <p:cNvCxnSpPr>
            <a:cxnSpLocks/>
          </p:cNvCxnSpPr>
          <p:nvPr/>
        </p:nvCxnSpPr>
        <p:spPr>
          <a:xfrm>
            <a:off x="979490" y="2823898"/>
            <a:ext cx="0" cy="165387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DB48C2F-3AB1-8F4E-BF55-F4634E37C4A7}"/>
              </a:ext>
            </a:extLst>
          </p:cNvPr>
          <p:cNvCxnSpPr>
            <a:cxnSpLocks/>
          </p:cNvCxnSpPr>
          <p:nvPr/>
        </p:nvCxnSpPr>
        <p:spPr>
          <a:xfrm>
            <a:off x="6215526" y="2823898"/>
            <a:ext cx="0" cy="165387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object 14">
            <a:extLst>
              <a:ext uri="{FF2B5EF4-FFF2-40B4-BE49-F238E27FC236}">
                <a16:creationId xmlns:a16="http://schemas.microsoft.com/office/drawing/2014/main" id="{37050A86-D21E-A145-B695-190F560ABA4C}"/>
              </a:ext>
            </a:extLst>
          </p:cNvPr>
          <p:cNvSpPr txBox="1"/>
          <p:nvPr/>
        </p:nvSpPr>
        <p:spPr>
          <a:xfrm>
            <a:off x="1147899" y="2934182"/>
            <a:ext cx="4197304" cy="1494731"/>
          </a:xfrm>
          <a:prstGeom prst="rect">
            <a:avLst/>
          </a:prstGeom>
        </p:spPr>
        <p:txBody>
          <a:bodyPr vert="horz" wrap="square" lIns="0" tIns="5487" rIns="0" bIns="0" rtlCol="0">
            <a:spAutoFit/>
          </a:bodyPr>
          <a:lstStyle/>
          <a:p>
            <a:pPr marL="5776" marR="2310">
              <a:lnSpc>
                <a:spcPct val="116500"/>
              </a:lnSpc>
              <a:spcBef>
                <a:spcPts val="43"/>
              </a:spcBef>
            </a:pPr>
            <a:r>
              <a:rPr sz="1400" spc="-2" dirty="0">
                <a:latin typeface="Century Gothic"/>
                <a:cs typeface="Century Gothic"/>
              </a:rPr>
              <a:t>We </a:t>
            </a:r>
            <a:r>
              <a:rPr sz="1400" spc="-7" dirty="0">
                <a:latin typeface="Century Gothic"/>
                <a:cs typeface="Century Gothic"/>
              </a:rPr>
              <a:t>have </a:t>
            </a:r>
            <a:r>
              <a:rPr sz="1400" spc="5" dirty="0">
                <a:latin typeface="Century Gothic"/>
                <a:cs typeface="Century Gothic"/>
              </a:rPr>
              <a:t>a </a:t>
            </a:r>
            <a:r>
              <a:rPr sz="1400" spc="-9" dirty="0">
                <a:latin typeface="Century Gothic"/>
                <a:cs typeface="Century Gothic"/>
              </a:rPr>
              <a:t>constitutional </a:t>
            </a:r>
            <a:r>
              <a:rPr sz="1400" spc="-7" dirty="0">
                <a:latin typeface="Century Gothic"/>
                <a:cs typeface="Century Gothic"/>
              </a:rPr>
              <a:t>mandate </a:t>
            </a:r>
            <a:r>
              <a:rPr sz="1400" spc="-9" dirty="0">
                <a:latin typeface="Century Gothic"/>
                <a:cs typeface="Century Gothic"/>
              </a:rPr>
              <a:t>and, </a:t>
            </a:r>
            <a:r>
              <a:rPr sz="1400" spc="-5" dirty="0">
                <a:latin typeface="Century Gothic"/>
                <a:cs typeface="Century Gothic"/>
              </a:rPr>
              <a:t>as </a:t>
            </a:r>
            <a:r>
              <a:rPr sz="1400" spc="-11" dirty="0">
                <a:latin typeface="Century Gothic"/>
                <a:cs typeface="Century Gothic"/>
              </a:rPr>
              <a:t>the  </a:t>
            </a:r>
            <a:r>
              <a:rPr sz="1400" spc="-9" dirty="0">
                <a:latin typeface="Century Gothic"/>
                <a:cs typeface="Century Gothic"/>
              </a:rPr>
              <a:t>supreme audit </a:t>
            </a:r>
            <a:r>
              <a:rPr sz="1400" spc="-11" dirty="0">
                <a:latin typeface="Century Gothic"/>
                <a:cs typeface="Century Gothic"/>
              </a:rPr>
              <a:t>institution </a:t>
            </a:r>
            <a:r>
              <a:rPr sz="1400" spc="-5" dirty="0">
                <a:latin typeface="Century Gothic"/>
                <a:cs typeface="Century Gothic"/>
              </a:rPr>
              <a:t>of </a:t>
            </a:r>
            <a:r>
              <a:rPr sz="1400" spc="-7" dirty="0">
                <a:latin typeface="Century Gothic"/>
                <a:cs typeface="Century Gothic"/>
              </a:rPr>
              <a:t>South </a:t>
            </a:r>
            <a:r>
              <a:rPr sz="1400" spc="-9" dirty="0">
                <a:latin typeface="Century Gothic"/>
                <a:cs typeface="Century Gothic"/>
              </a:rPr>
              <a:t>Africa, exist </a:t>
            </a:r>
            <a:r>
              <a:rPr sz="1400" spc="-11" dirty="0">
                <a:latin typeface="Century Gothic"/>
                <a:cs typeface="Century Gothic"/>
              </a:rPr>
              <a:t>to strengthen </a:t>
            </a:r>
            <a:r>
              <a:rPr sz="1400" spc="-7" dirty="0">
                <a:latin typeface="Century Gothic"/>
                <a:cs typeface="Century Gothic"/>
              </a:rPr>
              <a:t>our </a:t>
            </a:r>
            <a:r>
              <a:rPr sz="1400" spc="-9" dirty="0">
                <a:latin typeface="Century Gothic"/>
                <a:cs typeface="Century Gothic"/>
              </a:rPr>
              <a:t>country’s democracy </a:t>
            </a:r>
            <a:r>
              <a:rPr sz="1400" spc="-5" dirty="0">
                <a:latin typeface="Century Gothic"/>
                <a:cs typeface="Century Gothic"/>
              </a:rPr>
              <a:t>by</a:t>
            </a:r>
            <a:r>
              <a:rPr sz="1400" spc="-66" dirty="0">
                <a:latin typeface="Century Gothic"/>
                <a:cs typeface="Century Gothic"/>
              </a:rPr>
              <a:t> </a:t>
            </a:r>
            <a:r>
              <a:rPr sz="1400" spc="-11" dirty="0">
                <a:latin typeface="Century Gothic"/>
                <a:cs typeface="Century Gothic"/>
              </a:rPr>
              <a:t>enabling </a:t>
            </a:r>
            <a:r>
              <a:rPr sz="1400" spc="-9" dirty="0">
                <a:latin typeface="Century Gothic"/>
                <a:cs typeface="Century Gothic"/>
              </a:rPr>
              <a:t>oversight, </a:t>
            </a:r>
            <a:r>
              <a:rPr sz="1400" spc="-11" dirty="0">
                <a:latin typeface="Century Gothic"/>
                <a:cs typeface="Century Gothic"/>
              </a:rPr>
              <a:t>accountability </a:t>
            </a:r>
            <a:r>
              <a:rPr sz="1400" spc="-7" dirty="0">
                <a:latin typeface="Century Gothic"/>
                <a:cs typeface="Century Gothic"/>
              </a:rPr>
              <a:t>and </a:t>
            </a:r>
            <a:r>
              <a:rPr sz="1400" spc="-9" dirty="0">
                <a:latin typeface="Century Gothic"/>
                <a:cs typeface="Century Gothic"/>
              </a:rPr>
              <a:t>governance </a:t>
            </a:r>
            <a:r>
              <a:rPr sz="1400" spc="-7" dirty="0">
                <a:latin typeface="Century Gothic"/>
                <a:cs typeface="Century Gothic"/>
              </a:rPr>
              <a:t>in </a:t>
            </a:r>
            <a:r>
              <a:rPr sz="1400" spc="-11" dirty="0">
                <a:latin typeface="Century Gothic"/>
                <a:cs typeface="Century Gothic"/>
              </a:rPr>
              <a:t>the </a:t>
            </a:r>
            <a:r>
              <a:rPr sz="1400" spc="-9" dirty="0">
                <a:latin typeface="Century Gothic"/>
                <a:cs typeface="Century Gothic"/>
              </a:rPr>
              <a:t>public </a:t>
            </a:r>
            <a:r>
              <a:rPr sz="1400" spc="-11" dirty="0">
                <a:latin typeface="Century Gothic"/>
                <a:cs typeface="Century Gothic"/>
              </a:rPr>
              <a:t>sector </a:t>
            </a:r>
            <a:r>
              <a:rPr sz="1400" spc="-9" dirty="0">
                <a:latin typeface="Century Gothic"/>
                <a:cs typeface="Century Gothic"/>
              </a:rPr>
              <a:t>through </a:t>
            </a:r>
            <a:r>
              <a:rPr sz="1400" spc="-11" dirty="0">
                <a:latin typeface="Century Gothic"/>
                <a:cs typeface="Century Gothic"/>
              </a:rPr>
              <a:t>auditing, </a:t>
            </a:r>
            <a:r>
              <a:rPr sz="1400" spc="-9" dirty="0">
                <a:latin typeface="Century Gothic"/>
                <a:cs typeface="Century Gothic"/>
              </a:rPr>
              <a:t>thereby </a:t>
            </a:r>
            <a:r>
              <a:rPr sz="1400" spc="-14" dirty="0">
                <a:latin typeface="Century Gothic"/>
                <a:cs typeface="Century Gothic"/>
              </a:rPr>
              <a:t>building  </a:t>
            </a:r>
            <a:r>
              <a:rPr sz="1400" spc="-9" dirty="0">
                <a:latin typeface="Century Gothic"/>
                <a:cs typeface="Century Gothic"/>
              </a:rPr>
              <a:t>public</a:t>
            </a:r>
            <a:r>
              <a:rPr sz="1400" spc="-27" dirty="0">
                <a:latin typeface="Century Gothic"/>
                <a:cs typeface="Century Gothic"/>
              </a:rPr>
              <a:t> </a:t>
            </a:r>
            <a:r>
              <a:rPr sz="1400" spc="-14" dirty="0">
                <a:latin typeface="Century Gothic"/>
                <a:cs typeface="Century Gothic"/>
              </a:rPr>
              <a:t>confidence.</a:t>
            </a:r>
            <a:endParaRPr sz="1400" dirty="0">
              <a:latin typeface="Century Gothic"/>
              <a:cs typeface="Century Gothic"/>
            </a:endParaRPr>
          </a:p>
        </p:txBody>
      </p:sp>
      <p:sp>
        <p:nvSpPr>
          <p:cNvPr id="14" name="object 23">
            <a:extLst>
              <a:ext uri="{FF2B5EF4-FFF2-40B4-BE49-F238E27FC236}">
                <a16:creationId xmlns:a16="http://schemas.microsoft.com/office/drawing/2014/main" id="{67ECD508-2A1F-B848-A879-97C7A7073B7E}"/>
              </a:ext>
            </a:extLst>
          </p:cNvPr>
          <p:cNvSpPr txBox="1"/>
          <p:nvPr/>
        </p:nvSpPr>
        <p:spPr>
          <a:xfrm>
            <a:off x="6398377" y="3055017"/>
            <a:ext cx="2489388" cy="1242674"/>
          </a:xfrm>
          <a:prstGeom prst="rect">
            <a:avLst/>
          </a:prstGeom>
        </p:spPr>
        <p:txBody>
          <a:bodyPr vert="horz" wrap="square" lIns="0" tIns="5487" rIns="0" bIns="0" rtlCol="0">
            <a:spAutoFit/>
          </a:bodyPr>
          <a:lstStyle/>
          <a:p>
            <a:pPr marL="5776" marR="2310">
              <a:lnSpc>
                <a:spcPct val="116500"/>
              </a:lnSpc>
              <a:spcBef>
                <a:spcPts val="43"/>
              </a:spcBef>
            </a:pPr>
            <a:r>
              <a:rPr sz="1400" spc="-5" dirty="0">
                <a:latin typeface="Century Gothic"/>
                <a:cs typeface="Century Gothic"/>
              </a:rPr>
              <a:t>To be </a:t>
            </a:r>
            <a:r>
              <a:rPr sz="1400" spc="-9" dirty="0">
                <a:latin typeface="Century Gothic"/>
                <a:cs typeface="Century Gothic"/>
              </a:rPr>
              <a:t>recognised </a:t>
            </a:r>
            <a:r>
              <a:rPr sz="1400" spc="-5" dirty="0">
                <a:latin typeface="Century Gothic"/>
                <a:cs typeface="Century Gothic"/>
              </a:rPr>
              <a:t>by </a:t>
            </a:r>
            <a:r>
              <a:rPr sz="1400" spc="-9" dirty="0">
                <a:latin typeface="Century Gothic"/>
                <a:cs typeface="Century Gothic"/>
              </a:rPr>
              <a:t>all </a:t>
            </a:r>
            <a:r>
              <a:rPr sz="1400" spc="-11" dirty="0">
                <a:latin typeface="Century Gothic"/>
                <a:cs typeface="Century Gothic"/>
              </a:rPr>
              <a:t>our  stakeholders </a:t>
            </a:r>
            <a:r>
              <a:rPr sz="1400" spc="-5" dirty="0">
                <a:latin typeface="Century Gothic"/>
                <a:cs typeface="Century Gothic"/>
              </a:rPr>
              <a:t>as </a:t>
            </a:r>
            <a:r>
              <a:rPr sz="1400" spc="5" dirty="0">
                <a:latin typeface="Century Gothic"/>
                <a:cs typeface="Century Gothic"/>
              </a:rPr>
              <a:t>a </a:t>
            </a:r>
            <a:r>
              <a:rPr sz="1400" spc="-11" dirty="0">
                <a:latin typeface="Century Gothic"/>
                <a:cs typeface="Century Gothic"/>
              </a:rPr>
              <a:t>relevant  </a:t>
            </a:r>
            <a:r>
              <a:rPr sz="1400" spc="-9" dirty="0">
                <a:latin typeface="Century Gothic"/>
                <a:cs typeface="Century Gothic"/>
              </a:rPr>
              <a:t>supreme audit </a:t>
            </a:r>
            <a:r>
              <a:rPr sz="1400" spc="-14" dirty="0">
                <a:latin typeface="Century Gothic"/>
                <a:cs typeface="Century Gothic"/>
              </a:rPr>
              <a:t>institution </a:t>
            </a:r>
            <a:r>
              <a:rPr sz="1400" spc="-7" dirty="0">
                <a:latin typeface="Century Gothic"/>
                <a:cs typeface="Century Gothic"/>
              </a:rPr>
              <a:t>that </a:t>
            </a:r>
            <a:r>
              <a:rPr sz="1400" spc="-9" dirty="0">
                <a:latin typeface="Century Gothic"/>
                <a:cs typeface="Century Gothic"/>
              </a:rPr>
              <a:t>enhances public</a:t>
            </a:r>
            <a:r>
              <a:rPr sz="1400" spc="-75" dirty="0">
                <a:latin typeface="Century Gothic"/>
                <a:cs typeface="Century Gothic"/>
              </a:rPr>
              <a:t> </a:t>
            </a:r>
            <a:r>
              <a:rPr sz="1400" spc="-14" dirty="0">
                <a:latin typeface="Century Gothic"/>
                <a:cs typeface="Century Gothic"/>
              </a:rPr>
              <a:t>sector  </a:t>
            </a:r>
            <a:r>
              <a:rPr sz="1400" spc="-11" dirty="0">
                <a:latin typeface="Century Gothic"/>
                <a:cs typeface="Century Gothic"/>
              </a:rPr>
              <a:t>accountability.</a:t>
            </a:r>
            <a:endParaRPr sz="1400" dirty="0">
              <a:latin typeface="Century Gothic"/>
              <a:cs typeface="Century Gothic"/>
            </a:endParaRPr>
          </a:p>
        </p:txBody>
      </p:sp>
      <p:sp>
        <p:nvSpPr>
          <p:cNvPr id="17" name="TextBox 16">
            <a:extLst>
              <a:ext uri="{FF2B5EF4-FFF2-40B4-BE49-F238E27FC236}">
                <a16:creationId xmlns:a16="http://schemas.microsoft.com/office/drawing/2014/main" id="{1946D86C-8883-284E-8AD2-9F7B772D9DA7}"/>
              </a:ext>
            </a:extLst>
          </p:cNvPr>
          <p:cNvSpPr txBox="1"/>
          <p:nvPr/>
        </p:nvSpPr>
        <p:spPr>
          <a:xfrm>
            <a:off x="270303" y="1687496"/>
            <a:ext cx="1418374" cy="523220"/>
          </a:xfrm>
          <a:prstGeom prst="rect">
            <a:avLst/>
          </a:prstGeom>
          <a:noFill/>
        </p:spPr>
        <p:txBody>
          <a:bodyPr wrap="square" rtlCol="0">
            <a:spAutoFit/>
          </a:bodyPr>
          <a:lstStyle/>
          <a:p>
            <a:pPr algn="ctr"/>
            <a:r>
              <a:rPr lang="en-US" sz="1400" dirty="0">
                <a:solidFill>
                  <a:schemeClr val="bg1"/>
                </a:solidFill>
              </a:rPr>
              <a:t>OUR </a:t>
            </a:r>
          </a:p>
          <a:p>
            <a:pPr algn="ctr"/>
            <a:r>
              <a:rPr lang="en-US" sz="1400" dirty="0">
                <a:solidFill>
                  <a:schemeClr val="bg1"/>
                </a:solidFill>
              </a:rPr>
              <a:t>MISSION</a:t>
            </a:r>
          </a:p>
        </p:txBody>
      </p:sp>
      <p:sp>
        <p:nvSpPr>
          <p:cNvPr id="18" name="TextBox 17">
            <a:extLst>
              <a:ext uri="{FF2B5EF4-FFF2-40B4-BE49-F238E27FC236}">
                <a16:creationId xmlns:a16="http://schemas.microsoft.com/office/drawing/2014/main" id="{2BEF1C40-9529-844B-A91F-8C709F25A952}"/>
              </a:ext>
            </a:extLst>
          </p:cNvPr>
          <p:cNvSpPr txBox="1"/>
          <p:nvPr/>
        </p:nvSpPr>
        <p:spPr>
          <a:xfrm>
            <a:off x="5468711" y="1639148"/>
            <a:ext cx="1493630" cy="646331"/>
          </a:xfrm>
          <a:prstGeom prst="rect">
            <a:avLst/>
          </a:prstGeom>
          <a:noFill/>
        </p:spPr>
        <p:txBody>
          <a:bodyPr wrap="square" rtlCol="0">
            <a:spAutoFit/>
          </a:bodyPr>
          <a:lstStyle/>
          <a:p>
            <a:pPr algn="ctr"/>
            <a:r>
              <a:rPr lang="en-US" dirty="0">
                <a:solidFill>
                  <a:schemeClr val="bg1"/>
                </a:solidFill>
              </a:rPr>
              <a:t>OUR </a:t>
            </a:r>
          </a:p>
          <a:p>
            <a:pPr algn="ctr"/>
            <a:r>
              <a:rPr lang="en-US" dirty="0">
                <a:solidFill>
                  <a:schemeClr val="bg1"/>
                </a:solidFill>
              </a:rPr>
              <a:t>VISION</a:t>
            </a:r>
          </a:p>
        </p:txBody>
      </p:sp>
      <p:cxnSp>
        <p:nvCxnSpPr>
          <p:cNvPr id="20" name="Straight Connector 19">
            <a:extLst>
              <a:ext uri="{FF2B5EF4-FFF2-40B4-BE49-F238E27FC236}">
                <a16:creationId xmlns:a16="http://schemas.microsoft.com/office/drawing/2014/main" id="{86E20A5C-4C14-E14B-A4F2-28EA8628B408}"/>
              </a:ext>
            </a:extLst>
          </p:cNvPr>
          <p:cNvCxnSpPr>
            <a:cxnSpLocks/>
          </p:cNvCxnSpPr>
          <p:nvPr/>
        </p:nvCxnSpPr>
        <p:spPr>
          <a:xfrm>
            <a:off x="804292" y="2275762"/>
            <a:ext cx="35039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A06A3EA-4491-534F-87E5-BF339A20DD98}"/>
              </a:ext>
            </a:extLst>
          </p:cNvPr>
          <p:cNvCxnSpPr>
            <a:cxnSpLocks/>
          </p:cNvCxnSpPr>
          <p:nvPr/>
        </p:nvCxnSpPr>
        <p:spPr>
          <a:xfrm>
            <a:off x="5945182" y="2341597"/>
            <a:ext cx="54068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object 18">
            <a:extLst>
              <a:ext uri="{FF2B5EF4-FFF2-40B4-BE49-F238E27FC236}">
                <a16:creationId xmlns:a16="http://schemas.microsoft.com/office/drawing/2014/main" id="{F6726361-D636-4047-B2D1-E8382D722EA4}"/>
              </a:ext>
            </a:extLst>
          </p:cNvPr>
          <p:cNvSpPr/>
          <p:nvPr/>
        </p:nvSpPr>
        <p:spPr>
          <a:xfrm>
            <a:off x="709490" y="1025035"/>
            <a:ext cx="540000" cy="540000"/>
          </a:xfrm>
          <a:custGeom>
            <a:avLst/>
            <a:gdLst/>
            <a:ahLst/>
            <a:cxnLst/>
            <a:rect l="l" t="t" r="r" b="b"/>
            <a:pathLst>
              <a:path w="857885" h="850264">
                <a:moveTo>
                  <a:pt x="428680" y="0"/>
                </a:moveTo>
                <a:lnTo>
                  <a:pt x="381969" y="2493"/>
                </a:lnTo>
                <a:lnTo>
                  <a:pt x="336716" y="9802"/>
                </a:lnTo>
                <a:lnTo>
                  <a:pt x="293182" y="21666"/>
                </a:lnTo>
                <a:lnTo>
                  <a:pt x="251627" y="37827"/>
                </a:lnTo>
                <a:lnTo>
                  <a:pt x="212314" y="58024"/>
                </a:lnTo>
                <a:lnTo>
                  <a:pt x="175505" y="81999"/>
                </a:lnTo>
                <a:lnTo>
                  <a:pt x="141459" y="109493"/>
                </a:lnTo>
                <a:lnTo>
                  <a:pt x="110440" y="140246"/>
                </a:lnTo>
                <a:lnTo>
                  <a:pt x="82709" y="173998"/>
                </a:lnTo>
                <a:lnTo>
                  <a:pt x="58526" y="210492"/>
                </a:lnTo>
                <a:lnTo>
                  <a:pt x="38154" y="249467"/>
                </a:lnTo>
                <a:lnTo>
                  <a:pt x="21853" y="290663"/>
                </a:lnTo>
                <a:lnTo>
                  <a:pt x="9887" y="333823"/>
                </a:lnTo>
                <a:lnTo>
                  <a:pt x="2515" y="378686"/>
                </a:lnTo>
                <a:lnTo>
                  <a:pt x="0" y="424994"/>
                </a:lnTo>
                <a:lnTo>
                  <a:pt x="2515" y="471302"/>
                </a:lnTo>
                <a:lnTo>
                  <a:pt x="9887" y="516165"/>
                </a:lnTo>
                <a:lnTo>
                  <a:pt x="21853" y="559325"/>
                </a:lnTo>
                <a:lnTo>
                  <a:pt x="38154" y="600521"/>
                </a:lnTo>
                <a:lnTo>
                  <a:pt x="58526" y="639496"/>
                </a:lnTo>
                <a:lnTo>
                  <a:pt x="82709" y="675990"/>
                </a:lnTo>
                <a:lnTo>
                  <a:pt x="110440" y="709742"/>
                </a:lnTo>
                <a:lnTo>
                  <a:pt x="141459" y="740495"/>
                </a:lnTo>
                <a:lnTo>
                  <a:pt x="175505" y="767989"/>
                </a:lnTo>
                <a:lnTo>
                  <a:pt x="212314" y="791964"/>
                </a:lnTo>
                <a:lnTo>
                  <a:pt x="251627" y="812161"/>
                </a:lnTo>
                <a:lnTo>
                  <a:pt x="293182" y="828322"/>
                </a:lnTo>
                <a:lnTo>
                  <a:pt x="336716" y="840186"/>
                </a:lnTo>
                <a:lnTo>
                  <a:pt x="381969" y="847495"/>
                </a:lnTo>
                <a:lnTo>
                  <a:pt x="428680" y="849989"/>
                </a:lnTo>
                <a:lnTo>
                  <a:pt x="475390" y="847495"/>
                </a:lnTo>
                <a:lnTo>
                  <a:pt x="520643" y="840186"/>
                </a:lnTo>
                <a:lnTo>
                  <a:pt x="564178" y="828322"/>
                </a:lnTo>
                <a:lnTo>
                  <a:pt x="605732" y="812161"/>
                </a:lnTo>
                <a:lnTo>
                  <a:pt x="645045" y="791964"/>
                </a:lnTo>
                <a:lnTo>
                  <a:pt x="681855" y="767989"/>
                </a:lnTo>
                <a:lnTo>
                  <a:pt x="715900" y="740495"/>
                </a:lnTo>
                <a:lnTo>
                  <a:pt x="746919" y="709742"/>
                </a:lnTo>
                <a:lnTo>
                  <a:pt x="774651" y="675990"/>
                </a:lnTo>
                <a:lnTo>
                  <a:pt x="798834" y="639496"/>
                </a:lnTo>
                <a:lnTo>
                  <a:pt x="819206" y="600521"/>
                </a:lnTo>
                <a:lnTo>
                  <a:pt x="835506" y="559325"/>
                </a:lnTo>
                <a:lnTo>
                  <a:pt x="847473" y="516165"/>
                </a:lnTo>
                <a:lnTo>
                  <a:pt x="854845" y="471302"/>
                </a:lnTo>
                <a:lnTo>
                  <a:pt x="857360" y="424994"/>
                </a:lnTo>
                <a:lnTo>
                  <a:pt x="854845" y="378686"/>
                </a:lnTo>
                <a:lnTo>
                  <a:pt x="847473" y="333823"/>
                </a:lnTo>
                <a:lnTo>
                  <a:pt x="835506" y="290663"/>
                </a:lnTo>
                <a:lnTo>
                  <a:pt x="819206" y="249467"/>
                </a:lnTo>
                <a:lnTo>
                  <a:pt x="798834" y="210492"/>
                </a:lnTo>
                <a:lnTo>
                  <a:pt x="774651" y="173998"/>
                </a:lnTo>
                <a:lnTo>
                  <a:pt x="746919" y="140246"/>
                </a:lnTo>
                <a:lnTo>
                  <a:pt x="715900" y="109493"/>
                </a:lnTo>
                <a:lnTo>
                  <a:pt x="681855" y="81999"/>
                </a:lnTo>
                <a:lnTo>
                  <a:pt x="645045" y="58024"/>
                </a:lnTo>
                <a:lnTo>
                  <a:pt x="605732" y="37827"/>
                </a:lnTo>
                <a:lnTo>
                  <a:pt x="564178" y="21666"/>
                </a:lnTo>
                <a:lnTo>
                  <a:pt x="520643" y="9802"/>
                </a:lnTo>
                <a:lnTo>
                  <a:pt x="475390" y="2493"/>
                </a:lnTo>
                <a:lnTo>
                  <a:pt x="428680" y="0"/>
                </a:lnTo>
                <a:close/>
              </a:path>
            </a:pathLst>
          </a:custGeom>
          <a:solidFill>
            <a:srgbClr val="003B79"/>
          </a:solidFill>
          <a:ln w="12700">
            <a:solidFill>
              <a:schemeClr val="bg1"/>
            </a:solidFill>
          </a:ln>
        </p:spPr>
        <p:txBody>
          <a:bodyPr wrap="square" lIns="0" tIns="0" rIns="0" bIns="0" rtlCol="0"/>
          <a:lstStyle/>
          <a:p>
            <a:endParaRPr sz="372" dirty="0"/>
          </a:p>
        </p:txBody>
      </p:sp>
      <p:pic>
        <p:nvPicPr>
          <p:cNvPr id="30" name="Graphic 29">
            <a:extLst>
              <a:ext uri="{FF2B5EF4-FFF2-40B4-BE49-F238E27FC236}">
                <a16:creationId xmlns:a16="http://schemas.microsoft.com/office/drawing/2014/main" id="{D278250B-C05B-B44A-97D3-7E38D1BE43B7}"/>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506339" y="1291095"/>
            <a:ext cx="1418374" cy="1433304"/>
          </a:xfrm>
          <a:prstGeom prst="rect">
            <a:avLst/>
          </a:prstGeom>
        </p:spPr>
      </p:pic>
      <p:sp>
        <p:nvSpPr>
          <p:cNvPr id="33" name="object 18">
            <a:extLst>
              <a:ext uri="{FF2B5EF4-FFF2-40B4-BE49-F238E27FC236}">
                <a16:creationId xmlns:a16="http://schemas.microsoft.com/office/drawing/2014/main" id="{EB500B17-8D0E-B744-A617-BCF3318FAE24}"/>
              </a:ext>
            </a:extLst>
          </p:cNvPr>
          <p:cNvSpPr/>
          <p:nvPr/>
        </p:nvSpPr>
        <p:spPr>
          <a:xfrm>
            <a:off x="5945526" y="1025035"/>
            <a:ext cx="540000" cy="540000"/>
          </a:xfrm>
          <a:custGeom>
            <a:avLst/>
            <a:gdLst/>
            <a:ahLst/>
            <a:cxnLst/>
            <a:rect l="l" t="t" r="r" b="b"/>
            <a:pathLst>
              <a:path w="857885" h="850264">
                <a:moveTo>
                  <a:pt x="428680" y="0"/>
                </a:moveTo>
                <a:lnTo>
                  <a:pt x="381969" y="2493"/>
                </a:lnTo>
                <a:lnTo>
                  <a:pt x="336716" y="9802"/>
                </a:lnTo>
                <a:lnTo>
                  <a:pt x="293182" y="21666"/>
                </a:lnTo>
                <a:lnTo>
                  <a:pt x="251627" y="37827"/>
                </a:lnTo>
                <a:lnTo>
                  <a:pt x="212314" y="58024"/>
                </a:lnTo>
                <a:lnTo>
                  <a:pt x="175505" y="81999"/>
                </a:lnTo>
                <a:lnTo>
                  <a:pt x="141459" y="109493"/>
                </a:lnTo>
                <a:lnTo>
                  <a:pt x="110440" y="140246"/>
                </a:lnTo>
                <a:lnTo>
                  <a:pt x="82709" y="173998"/>
                </a:lnTo>
                <a:lnTo>
                  <a:pt x="58526" y="210492"/>
                </a:lnTo>
                <a:lnTo>
                  <a:pt x="38154" y="249467"/>
                </a:lnTo>
                <a:lnTo>
                  <a:pt x="21853" y="290663"/>
                </a:lnTo>
                <a:lnTo>
                  <a:pt x="9887" y="333823"/>
                </a:lnTo>
                <a:lnTo>
                  <a:pt x="2515" y="378686"/>
                </a:lnTo>
                <a:lnTo>
                  <a:pt x="0" y="424994"/>
                </a:lnTo>
                <a:lnTo>
                  <a:pt x="2515" y="471302"/>
                </a:lnTo>
                <a:lnTo>
                  <a:pt x="9887" y="516165"/>
                </a:lnTo>
                <a:lnTo>
                  <a:pt x="21853" y="559325"/>
                </a:lnTo>
                <a:lnTo>
                  <a:pt x="38154" y="600521"/>
                </a:lnTo>
                <a:lnTo>
                  <a:pt x="58526" y="639496"/>
                </a:lnTo>
                <a:lnTo>
                  <a:pt x="82709" y="675990"/>
                </a:lnTo>
                <a:lnTo>
                  <a:pt x="110440" y="709742"/>
                </a:lnTo>
                <a:lnTo>
                  <a:pt x="141459" y="740495"/>
                </a:lnTo>
                <a:lnTo>
                  <a:pt x="175505" y="767989"/>
                </a:lnTo>
                <a:lnTo>
                  <a:pt x="212314" y="791964"/>
                </a:lnTo>
                <a:lnTo>
                  <a:pt x="251627" y="812161"/>
                </a:lnTo>
                <a:lnTo>
                  <a:pt x="293182" y="828322"/>
                </a:lnTo>
                <a:lnTo>
                  <a:pt x="336716" y="840186"/>
                </a:lnTo>
                <a:lnTo>
                  <a:pt x="381969" y="847495"/>
                </a:lnTo>
                <a:lnTo>
                  <a:pt x="428680" y="849989"/>
                </a:lnTo>
                <a:lnTo>
                  <a:pt x="475390" y="847495"/>
                </a:lnTo>
                <a:lnTo>
                  <a:pt x="520643" y="840186"/>
                </a:lnTo>
                <a:lnTo>
                  <a:pt x="564178" y="828322"/>
                </a:lnTo>
                <a:lnTo>
                  <a:pt x="605732" y="812161"/>
                </a:lnTo>
                <a:lnTo>
                  <a:pt x="645045" y="791964"/>
                </a:lnTo>
                <a:lnTo>
                  <a:pt x="681855" y="767989"/>
                </a:lnTo>
                <a:lnTo>
                  <a:pt x="715900" y="740495"/>
                </a:lnTo>
                <a:lnTo>
                  <a:pt x="746919" y="709742"/>
                </a:lnTo>
                <a:lnTo>
                  <a:pt x="774651" y="675990"/>
                </a:lnTo>
                <a:lnTo>
                  <a:pt x="798834" y="639496"/>
                </a:lnTo>
                <a:lnTo>
                  <a:pt x="819206" y="600521"/>
                </a:lnTo>
                <a:lnTo>
                  <a:pt x="835506" y="559325"/>
                </a:lnTo>
                <a:lnTo>
                  <a:pt x="847473" y="516165"/>
                </a:lnTo>
                <a:lnTo>
                  <a:pt x="854845" y="471302"/>
                </a:lnTo>
                <a:lnTo>
                  <a:pt x="857360" y="424994"/>
                </a:lnTo>
                <a:lnTo>
                  <a:pt x="854845" y="378686"/>
                </a:lnTo>
                <a:lnTo>
                  <a:pt x="847473" y="333823"/>
                </a:lnTo>
                <a:lnTo>
                  <a:pt x="835506" y="290663"/>
                </a:lnTo>
                <a:lnTo>
                  <a:pt x="819206" y="249467"/>
                </a:lnTo>
                <a:lnTo>
                  <a:pt x="798834" y="210492"/>
                </a:lnTo>
                <a:lnTo>
                  <a:pt x="774651" y="173998"/>
                </a:lnTo>
                <a:lnTo>
                  <a:pt x="746919" y="140246"/>
                </a:lnTo>
                <a:lnTo>
                  <a:pt x="715900" y="109493"/>
                </a:lnTo>
                <a:lnTo>
                  <a:pt x="681855" y="81999"/>
                </a:lnTo>
                <a:lnTo>
                  <a:pt x="645045" y="58024"/>
                </a:lnTo>
                <a:lnTo>
                  <a:pt x="605732" y="37827"/>
                </a:lnTo>
                <a:lnTo>
                  <a:pt x="564178" y="21666"/>
                </a:lnTo>
                <a:lnTo>
                  <a:pt x="520643" y="9802"/>
                </a:lnTo>
                <a:lnTo>
                  <a:pt x="475390" y="2493"/>
                </a:lnTo>
                <a:lnTo>
                  <a:pt x="428680" y="0"/>
                </a:lnTo>
                <a:close/>
              </a:path>
            </a:pathLst>
          </a:custGeom>
          <a:solidFill>
            <a:schemeClr val="accent2"/>
          </a:solidFill>
          <a:ln w="12700">
            <a:solidFill>
              <a:schemeClr val="bg1"/>
            </a:solidFill>
          </a:ln>
        </p:spPr>
        <p:txBody>
          <a:bodyPr wrap="square" lIns="0" tIns="0" rIns="0" bIns="0" rtlCol="0"/>
          <a:lstStyle/>
          <a:p>
            <a:endParaRPr sz="372" dirty="0"/>
          </a:p>
        </p:txBody>
      </p:sp>
      <p:sp>
        <p:nvSpPr>
          <p:cNvPr id="35" name="TextBox 34">
            <a:extLst>
              <a:ext uri="{FF2B5EF4-FFF2-40B4-BE49-F238E27FC236}">
                <a16:creationId xmlns:a16="http://schemas.microsoft.com/office/drawing/2014/main" id="{8CB23474-D505-B643-8B4B-101D2A681E04}"/>
              </a:ext>
            </a:extLst>
          </p:cNvPr>
          <p:cNvSpPr txBox="1"/>
          <p:nvPr/>
        </p:nvSpPr>
        <p:spPr>
          <a:xfrm>
            <a:off x="5506339" y="1687496"/>
            <a:ext cx="1418374" cy="523220"/>
          </a:xfrm>
          <a:prstGeom prst="rect">
            <a:avLst/>
          </a:prstGeom>
          <a:noFill/>
        </p:spPr>
        <p:txBody>
          <a:bodyPr wrap="square" rtlCol="0">
            <a:spAutoFit/>
          </a:bodyPr>
          <a:lstStyle/>
          <a:p>
            <a:pPr algn="ctr"/>
            <a:r>
              <a:rPr lang="en-US" sz="1400" dirty="0">
                <a:solidFill>
                  <a:schemeClr val="bg1"/>
                </a:solidFill>
              </a:rPr>
              <a:t>OUR </a:t>
            </a:r>
          </a:p>
          <a:p>
            <a:pPr algn="ctr"/>
            <a:r>
              <a:rPr lang="en-US" sz="1400" dirty="0">
                <a:solidFill>
                  <a:schemeClr val="bg1"/>
                </a:solidFill>
              </a:rPr>
              <a:t>VISION</a:t>
            </a:r>
          </a:p>
        </p:txBody>
      </p:sp>
      <p:cxnSp>
        <p:nvCxnSpPr>
          <p:cNvPr id="36" name="Straight Connector 35">
            <a:extLst>
              <a:ext uri="{FF2B5EF4-FFF2-40B4-BE49-F238E27FC236}">
                <a16:creationId xmlns:a16="http://schemas.microsoft.com/office/drawing/2014/main" id="{EF9B08BD-920F-4D49-8DDA-CAFE55EB0886}"/>
              </a:ext>
            </a:extLst>
          </p:cNvPr>
          <p:cNvCxnSpPr>
            <a:cxnSpLocks/>
          </p:cNvCxnSpPr>
          <p:nvPr/>
        </p:nvCxnSpPr>
        <p:spPr>
          <a:xfrm>
            <a:off x="6040328" y="2275762"/>
            <a:ext cx="35039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E4637B02-83D5-0D48-88BF-9950218EABEF}"/>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010538" y="1111586"/>
            <a:ext cx="409977" cy="379035"/>
          </a:xfrm>
          <a:prstGeom prst="rect">
            <a:avLst/>
          </a:prstGeom>
        </p:spPr>
      </p:pic>
      <p:pic>
        <p:nvPicPr>
          <p:cNvPr id="23" name="Graphic 12">
            <a:extLst>
              <a:ext uri="{FF2B5EF4-FFF2-40B4-BE49-F238E27FC236}">
                <a16:creationId xmlns:a16="http://schemas.microsoft.com/office/drawing/2014/main" id="{D25DB382-893C-104E-A5C5-1A726FA57821}"/>
              </a:ext>
            </a:extLst>
          </p:cNvPr>
          <p:cNvPicPr>
            <a:picLocks noChangeAspect="1"/>
          </p:cNvPicPr>
          <p:nvPr/>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p:blipFill>
        <p:spPr>
          <a:xfrm>
            <a:off x="772463" y="1124245"/>
            <a:ext cx="414055" cy="363788"/>
          </a:xfrm>
          <a:prstGeom prst="rect">
            <a:avLst/>
          </a:prstGeom>
        </p:spPr>
      </p:pic>
      <p:sp>
        <p:nvSpPr>
          <p:cNvPr id="2" name="Title 7">
            <a:extLst>
              <a:ext uri="{FF2B5EF4-FFF2-40B4-BE49-F238E27FC236}">
                <a16:creationId xmlns:a16="http://schemas.microsoft.com/office/drawing/2014/main" id="{24957956-4C0B-9256-204E-1049BA5D75C1}"/>
              </a:ext>
            </a:extLst>
          </p:cNvPr>
          <p:cNvSpPr txBox="1">
            <a:spLocks/>
          </p:cNvSpPr>
          <p:nvPr/>
        </p:nvSpPr>
        <p:spPr>
          <a:xfrm>
            <a:off x="601818" y="274638"/>
            <a:ext cx="7886700" cy="4413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400" b="0" kern="1200">
                <a:solidFill>
                  <a:srgbClr val="003B79"/>
                </a:solidFill>
                <a:latin typeface="+mj-lt"/>
                <a:ea typeface="+mj-ea"/>
                <a:cs typeface="+mj-cs"/>
              </a:defRPr>
            </a:lvl1pPr>
          </a:lstStyle>
          <a:p>
            <a:r>
              <a:rPr lang="en-US" sz="1800" spc="300" dirty="0"/>
              <a:t>Our Mission And Vision</a:t>
            </a:r>
            <a:endParaRPr lang="en-ZA" sz="1800" spc="300" dirty="0"/>
          </a:p>
        </p:txBody>
      </p:sp>
    </p:spTree>
    <p:extLst>
      <p:ext uri="{BB962C8B-B14F-4D97-AF65-F5344CB8AC3E}">
        <p14:creationId xmlns:p14="http://schemas.microsoft.com/office/powerpoint/2010/main" val="3135425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01B0C1-ACB8-7CA8-1F87-89B8EF19A6BB}"/>
              </a:ext>
            </a:extLst>
          </p:cNvPr>
          <p:cNvSpPr>
            <a:spLocks noGrp="1"/>
          </p:cNvSpPr>
          <p:nvPr>
            <p:ph type="sldNum" sz="quarter" idx="12"/>
          </p:nvPr>
        </p:nvSpPr>
        <p:spPr/>
        <p:txBody>
          <a:bodyPr/>
          <a:lstStyle/>
          <a:p>
            <a:fld id="{5DE2A05D-7D62-8D4D-AF9C-3DD3316D51C7}" type="slidenum">
              <a:rPr lang="en-US" smtClean="0"/>
              <a:pPr/>
              <a:t>3</a:t>
            </a:fld>
            <a:endParaRPr lang="en-US" dirty="0"/>
          </a:p>
        </p:txBody>
      </p:sp>
      <p:sp>
        <p:nvSpPr>
          <p:cNvPr id="3" name="Title 3">
            <a:extLst>
              <a:ext uri="{FF2B5EF4-FFF2-40B4-BE49-F238E27FC236}">
                <a16:creationId xmlns:a16="http://schemas.microsoft.com/office/drawing/2014/main" id="{AAF8DE50-F894-05B3-0A6A-3DD1B9B69150}"/>
              </a:ext>
            </a:extLst>
          </p:cNvPr>
          <p:cNvSpPr txBox="1">
            <a:spLocks/>
          </p:cNvSpPr>
          <p:nvPr/>
        </p:nvSpPr>
        <p:spPr>
          <a:xfrm>
            <a:off x="593677" y="371475"/>
            <a:ext cx="7096125" cy="21272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b="0" kern="1200">
                <a:solidFill>
                  <a:srgbClr val="003B79"/>
                </a:solidFill>
                <a:latin typeface="+mj-lt"/>
                <a:ea typeface="+mj-ea"/>
                <a:cs typeface="+mj-cs"/>
              </a:defRPr>
            </a:lvl1pPr>
          </a:lstStyle>
          <a:p>
            <a:r>
              <a:rPr lang="en-US" sz="1800" spc="300" dirty="0"/>
              <a:t>Background And Purpose Of The Initiative</a:t>
            </a:r>
          </a:p>
        </p:txBody>
      </p:sp>
      <p:sp>
        <p:nvSpPr>
          <p:cNvPr id="12" name="Text Placeholder 4"/>
          <p:cNvSpPr txBox="1">
            <a:spLocks/>
          </p:cNvSpPr>
          <p:nvPr/>
        </p:nvSpPr>
        <p:spPr>
          <a:xfrm>
            <a:off x="290286" y="907366"/>
            <a:ext cx="8445751" cy="387828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58775" indent="-358775" algn="just" defTabSz="385722">
              <a:lnSpc>
                <a:spcPct val="112000"/>
              </a:lnSpc>
              <a:spcBef>
                <a:spcPts val="0"/>
              </a:spcBef>
              <a:buFont typeface="Wingdings" panose="05000000000000000000" pitchFamily="2" charset="2"/>
              <a:buChar char="Ø"/>
            </a:pPr>
            <a:r>
              <a:rPr lang="en-US" sz="1400" dirty="0"/>
              <a:t>SAI Bahrain is the lead for the project</a:t>
            </a:r>
          </a:p>
          <a:p>
            <a:pPr marL="358775" indent="-358775" algn="just" defTabSz="385722">
              <a:lnSpc>
                <a:spcPct val="112000"/>
              </a:lnSpc>
              <a:spcBef>
                <a:spcPts val="0"/>
              </a:spcBef>
              <a:buFont typeface="Wingdings" panose="05000000000000000000" pitchFamily="2" charset="2"/>
              <a:buChar char="Ø"/>
            </a:pPr>
            <a:endParaRPr lang="en-US" sz="1400" dirty="0"/>
          </a:p>
          <a:p>
            <a:pPr marL="358775" indent="-358775" algn="just" defTabSz="385722">
              <a:lnSpc>
                <a:spcPct val="112000"/>
              </a:lnSpc>
              <a:spcBef>
                <a:spcPts val="0"/>
              </a:spcBef>
              <a:buFont typeface="Wingdings" panose="05000000000000000000" pitchFamily="2" charset="2"/>
              <a:buChar char="Ø"/>
            </a:pPr>
            <a:r>
              <a:rPr lang="en-US" sz="1400" dirty="0"/>
              <a:t>The purpose of the Initiative is to establish a clear and consistent terminology across all INTOSAI Framework Professional Pronouncements (IFPP)</a:t>
            </a:r>
          </a:p>
          <a:p>
            <a:pPr marL="358775" indent="-358775" algn="just" defTabSz="385722">
              <a:lnSpc>
                <a:spcPct val="112000"/>
              </a:lnSpc>
              <a:spcBef>
                <a:spcPts val="0"/>
              </a:spcBef>
              <a:buFont typeface="Wingdings" panose="05000000000000000000" pitchFamily="2" charset="2"/>
              <a:buChar char="Ø"/>
            </a:pPr>
            <a:endParaRPr lang="en-US" sz="1400" dirty="0"/>
          </a:p>
          <a:p>
            <a:pPr marL="358775" indent="-358775" algn="just" defTabSz="385722">
              <a:lnSpc>
                <a:spcPct val="112000"/>
              </a:lnSpc>
              <a:spcBef>
                <a:spcPts val="0"/>
              </a:spcBef>
              <a:buFont typeface="Wingdings" panose="05000000000000000000" pitchFamily="2" charset="2"/>
              <a:buChar char="Ø"/>
            </a:pPr>
            <a:r>
              <a:rPr lang="en-US" sz="1400" dirty="0"/>
              <a:t>The work on Initiative T will impact some of the other initiatives</a:t>
            </a:r>
          </a:p>
          <a:p>
            <a:pPr marL="0" indent="0" algn="just" defTabSz="385722">
              <a:lnSpc>
                <a:spcPct val="112000"/>
              </a:lnSpc>
              <a:spcBef>
                <a:spcPts val="0"/>
              </a:spcBef>
              <a:buNone/>
            </a:pPr>
            <a:endParaRPr lang="en-US" sz="1400" dirty="0"/>
          </a:p>
          <a:p>
            <a:pPr marL="358775" indent="-358775" algn="just" defTabSz="385722">
              <a:lnSpc>
                <a:spcPct val="112000"/>
              </a:lnSpc>
              <a:spcBef>
                <a:spcPts val="0"/>
              </a:spcBef>
              <a:buFont typeface="Wingdings" panose="05000000000000000000" pitchFamily="2" charset="2"/>
              <a:buChar char="Ø"/>
            </a:pPr>
            <a:r>
              <a:rPr lang="en-US" sz="1400" dirty="0"/>
              <a:t>Progress on the Initiative is in the Project Proposal stage </a:t>
            </a:r>
          </a:p>
          <a:p>
            <a:pPr marL="358775" indent="-358775" algn="just" defTabSz="385722">
              <a:lnSpc>
                <a:spcPct val="112000"/>
              </a:lnSpc>
              <a:spcBef>
                <a:spcPts val="0"/>
              </a:spcBef>
              <a:buFont typeface="Wingdings" panose="05000000000000000000" pitchFamily="2" charset="2"/>
              <a:buChar char="Ø"/>
            </a:pPr>
            <a:endParaRPr lang="en-US" sz="1400" dirty="0"/>
          </a:p>
          <a:p>
            <a:pPr marL="358775" indent="-358775" algn="just" defTabSz="385722">
              <a:lnSpc>
                <a:spcPct val="112000"/>
              </a:lnSpc>
              <a:spcBef>
                <a:spcPts val="0"/>
              </a:spcBef>
              <a:buFont typeface="Wingdings" panose="05000000000000000000" pitchFamily="2" charset="2"/>
              <a:buChar char="Ø"/>
            </a:pPr>
            <a:endParaRPr lang="en-ZA" sz="1200" dirty="0">
              <a:solidFill>
                <a:srgbClr val="002060"/>
              </a:solidFill>
            </a:endParaRPr>
          </a:p>
        </p:txBody>
      </p:sp>
    </p:spTree>
    <p:extLst>
      <p:ext uri="{BB962C8B-B14F-4D97-AF65-F5344CB8AC3E}">
        <p14:creationId xmlns:p14="http://schemas.microsoft.com/office/powerpoint/2010/main" val="2229213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E2A05D-7D62-8D4D-AF9C-3DD3316D51C7}" type="slidenum">
              <a:rPr lang="en-US" smtClean="0"/>
              <a:pPr/>
              <a:t>4</a:t>
            </a:fld>
            <a:endParaRPr lang="en-US" dirty="0"/>
          </a:p>
        </p:txBody>
      </p:sp>
      <p:sp>
        <p:nvSpPr>
          <p:cNvPr id="3" name="Content Placeholder 2"/>
          <p:cNvSpPr>
            <a:spLocks noGrp="1"/>
          </p:cNvSpPr>
          <p:nvPr>
            <p:ph idx="1"/>
          </p:nvPr>
        </p:nvSpPr>
        <p:spPr>
          <a:xfrm>
            <a:off x="270203" y="821172"/>
            <a:ext cx="8603594" cy="3263504"/>
          </a:xfrm>
        </p:spPr>
        <p:txBody>
          <a:bodyPr>
            <a:noAutofit/>
          </a:bodyPr>
          <a:lstStyle/>
          <a:p>
            <a:pPr marL="0" indent="0">
              <a:buNone/>
            </a:pPr>
            <a:r>
              <a:rPr lang="en-US" sz="1400" dirty="0"/>
              <a:t>Extract existing terminology:</a:t>
            </a:r>
          </a:p>
          <a:p>
            <a:r>
              <a:rPr lang="en-US" sz="1400" dirty="0"/>
              <a:t>Identify key concepts and extract useful terms and definitions.</a:t>
            </a:r>
          </a:p>
          <a:p>
            <a:endParaRPr lang="en-US" sz="1400" dirty="0"/>
          </a:p>
          <a:p>
            <a:pPr marL="0" indent="0">
              <a:buNone/>
            </a:pPr>
            <a:r>
              <a:rPr lang="en-US" sz="1400" dirty="0"/>
              <a:t>Identify and resolve terminological inconsistencies:</a:t>
            </a:r>
          </a:p>
          <a:p>
            <a:r>
              <a:rPr lang="en-US" sz="1400" dirty="0"/>
              <a:t>Provide an authoritative definition of each term, maintained, eliminate inconsistencies. This will also be beneficial in drafting any future pronouncements and in the revision of pronouncements.</a:t>
            </a:r>
          </a:p>
          <a:p>
            <a:endParaRPr lang="en-US" sz="1400" dirty="0"/>
          </a:p>
          <a:p>
            <a:pPr marL="0" indent="0">
              <a:buNone/>
            </a:pPr>
            <a:r>
              <a:rPr lang="en-US" sz="1400" dirty="0"/>
              <a:t>Develop language conventions: </a:t>
            </a:r>
          </a:p>
          <a:p>
            <a:r>
              <a:rPr lang="en-US" sz="1400" dirty="0"/>
              <a:t>Ensure uniform use of concepts and writing styles to avoid future inconsistencies.</a:t>
            </a:r>
          </a:p>
          <a:p>
            <a:endParaRPr lang="en-US" sz="1400" dirty="0"/>
          </a:p>
          <a:p>
            <a:pPr marL="0" indent="0">
              <a:buNone/>
            </a:pPr>
            <a:r>
              <a:rPr lang="en-US" sz="1400" dirty="0"/>
              <a:t>Propose a sustainable solution for maintenance:</a:t>
            </a:r>
          </a:p>
          <a:p>
            <a:r>
              <a:rPr lang="en-US" sz="1400" dirty="0"/>
              <a:t>Towards the end of the initiative, it will be necessary to propose how INTOSAI can best ensure that terminology is maintained, and future drafts are developed in line with the language conventions.</a:t>
            </a:r>
          </a:p>
          <a:p>
            <a:endParaRPr lang="en-ZA" sz="1400" dirty="0"/>
          </a:p>
        </p:txBody>
      </p:sp>
      <p:sp>
        <p:nvSpPr>
          <p:cNvPr id="6" name="Rectangle 5"/>
          <p:cNvSpPr/>
          <p:nvPr/>
        </p:nvSpPr>
        <p:spPr>
          <a:xfrm>
            <a:off x="581503" y="207101"/>
            <a:ext cx="3312125" cy="341632"/>
          </a:xfrm>
          <a:prstGeom prst="rect">
            <a:avLst/>
          </a:prstGeom>
        </p:spPr>
        <p:txBody>
          <a:bodyPr wrap="none">
            <a:spAutoFit/>
          </a:bodyPr>
          <a:lstStyle/>
          <a:p>
            <a:pPr defTabSz="685800">
              <a:lnSpc>
                <a:spcPct val="90000"/>
              </a:lnSpc>
              <a:spcBef>
                <a:spcPct val="0"/>
              </a:spcBef>
            </a:pPr>
            <a:r>
              <a:rPr lang="en-ZA" spc="300" dirty="0">
                <a:solidFill>
                  <a:srgbClr val="003B79"/>
                </a:solidFill>
                <a:latin typeface="+mj-lt"/>
                <a:ea typeface="+mj-ea"/>
                <a:cs typeface="+mj-cs"/>
              </a:rPr>
              <a:t>Scope Of The Project</a:t>
            </a:r>
          </a:p>
        </p:txBody>
      </p:sp>
    </p:spTree>
    <p:extLst>
      <p:ext uri="{BB962C8B-B14F-4D97-AF65-F5344CB8AC3E}">
        <p14:creationId xmlns:p14="http://schemas.microsoft.com/office/powerpoint/2010/main" val="703802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7C8BB5AE-6778-EE49-AD51-4D94FD2133AB}"/>
              </a:ext>
            </a:extLst>
          </p:cNvPr>
          <p:cNvSpPr txBox="1">
            <a:spLocks/>
          </p:cNvSpPr>
          <p:nvPr/>
        </p:nvSpPr>
        <p:spPr>
          <a:xfrm>
            <a:off x="5654041" y="802034"/>
            <a:ext cx="2889634" cy="418243"/>
          </a:xfrm>
          <a:prstGeom prst="rect">
            <a:avLst/>
          </a:prstGeom>
        </p:spPr>
        <p:txBody>
          <a:bodyPr vert="horz" wrap="square" lIns="0" tIns="7798" rIns="0" bIns="0" rtlCol="0">
            <a:spAutoFit/>
          </a:bodyPr>
          <a:lstStyle>
            <a:lvl1pPr>
              <a:defRPr>
                <a:latin typeface="+mj-lt"/>
                <a:ea typeface="+mj-ea"/>
                <a:cs typeface="+mj-cs"/>
              </a:defRPr>
            </a:lvl1pPr>
          </a:lstStyle>
          <a:p>
            <a:pPr marL="5776">
              <a:lnSpc>
                <a:spcPts val="1612"/>
              </a:lnSpc>
              <a:spcBef>
                <a:spcPts val="61"/>
              </a:spcBef>
            </a:pPr>
            <a:r>
              <a:rPr lang="en-ZA" sz="1400" kern="0" dirty="0">
                <a:solidFill>
                  <a:srgbClr val="1B2C56"/>
                </a:solidFill>
                <a:latin typeface="Century Gothic" panose="020B0502020202020204" pitchFamily="34" charset="0"/>
                <a:cs typeface="Century Gothic"/>
              </a:rPr>
              <a:t>AUDITING</a:t>
            </a:r>
            <a:r>
              <a:rPr lang="en-ZA" sz="1400" kern="0" spc="2" dirty="0">
                <a:solidFill>
                  <a:srgbClr val="1B2C56"/>
                </a:solidFill>
                <a:latin typeface="Century Gothic" panose="020B0502020202020204" pitchFamily="34" charset="0"/>
                <a:cs typeface="Century Gothic"/>
              </a:rPr>
              <a:t> </a:t>
            </a:r>
            <a:r>
              <a:rPr lang="en-ZA" sz="1400" kern="0" spc="-23" dirty="0">
                <a:solidFill>
                  <a:srgbClr val="1B2C56"/>
                </a:solidFill>
                <a:latin typeface="Century Gothic" panose="020B0502020202020204" pitchFamily="34" charset="0"/>
                <a:cs typeface="Century Gothic"/>
              </a:rPr>
              <a:t>TO </a:t>
            </a:r>
            <a:r>
              <a:rPr lang="en-ZA" sz="1400" b="1" kern="0" spc="2" dirty="0">
                <a:solidFill>
                  <a:srgbClr val="1B2C56"/>
                </a:solidFill>
                <a:latin typeface="Century Gothic" panose="020B0502020202020204" pitchFamily="34" charset="0"/>
              </a:rPr>
              <a:t>BUILD </a:t>
            </a:r>
            <a:r>
              <a:rPr lang="en-ZA" sz="1400" b="1" kern="0" spc="-2" dirty="0">
                <a:solidFill>
                  <a:srgbClr val="1B2C56"/>
                </a:solidFill>
                <a:latin typeface="Century Gothic" panose="020B0502020202020204" pitchFamily="34" charset="0"/>
              </a:rPr>
              <a:t>PUBLIC</a:t>
            </a:r>
            <a:r>
              <a:rPr lang="en-ZA" sz="1400" b="1" kern="0" spc="-9" dirty="0">
                <a:solidFill>
                  <a:srgbClr val="1B2C56"/>
                </a:solidFill>
                <a:latin typeface="Century Gothic" panose="020B0502020202020204" pitchFamily="34" charset="0"/>
              </a:rPr>
              <a:t> </a:t>
            </a:r>
            <a:r>
              <a:rPr lang="en-ZA" sz="1400" b="1" kern="0" spc="5" dirty="0">
                <a:solidFill>
                  <a:srgbClr val="1B2C56"/>
                </a:solidFill>
                <a:latin typeface="Century Gothic" panose="020B0502020202020204" pitchFamily="34" charset="0"/>
              </a:rPr>
              <a:t>CONFIDENCE</a:t>
            </a:r>
            <a:endParaRPr lang="en-ZA" sz="1400" b="1" kern="0" dirty="0">
              <a:solidFill>
                <a:sysClr val="windowText" lastClr="000000"/>
              </a:solidFill>
              <a:latin typeface="Century Gothic" panose="020B0502020202020204" pitchFamily="34" charset="0"/>
            </a:endParaRPr>
          </a:p>
        </p:txBody>
      </p:sp>
      <p:sp>
        <p:nvSpPr>
          <p:cNvPr id="4" name="object 4">
            <a:extLst>
              <a:ext uri="{FF2B5EF4-FFF2-40B4-BE49-F238E27FC236}">
                <a16:creationId xmlns:a16="http://schemas.microsoft.com/office/drawing/2014/main" id="{48981B37-F37E-4846-A372-58FE2B75FDA0}"/>
              </a:ext>
            </a:extLst>
          </p:cNvPr>
          <p:cNvSpPr txBox="1"/>
          <p:nvPr/>
        </p:nvSpPr>
        <p:spPr>
          <a:xfrm>
            <a:off x="6059106" y="1832447"/>
            <a:ext cx="2547749" cy="1007273"/>
          </a:xfrm>
          <a:prstGeom prst="rect">
            <a:avLst/>
          </a:prstGeom>
        </p:spPr>
        <p:txBody>
          <a:bodyPr vert="horz" wrap="square" lIns="0" tIns="6931" rIns="0" bIns="0" rtlCol="0">
            <a:spAutoFit/>
          </a:bodyPr>
          <a:lstStyle/>
          <a:p>
            <a:pPr marL="5776">
              <a:spcBef>
                <a:spcPts val="55"/>
              </a:spcBef>
            </a:pPr>
            <a:r>
              <a:rPr lang="en-ZA" sz="1100" b="1" spc="5" dirty="0">
                <a:solidFill>
                  <a:srgbClr val="00A88E"/>
                </a:solidFill>
                <a:latin typeface="Century Gothic"/>
                <a:cs typeface="Century Gothic"/>
              </a:rPr>
              <a:t>Auditor General </a:t>
            </a:r>
            <a:r>
              <a:rPr lang="en-ZA" sz="1100" b="1" spc="7" dirty="0">
                <a:solidFill>
                  <a:srgbClr val="00A88E"/>
                </a:solidFill>
                <a:latin typeface="Century Gothic"/>
                <a:cs typeface="Century Gothic"/>
              </a:rPr>
              <a:t>of </a:t>
            </a:r>
            <a:r>
              <a:rPr lang="en-ZA" sz="1100" b="1" spc="5" dirty="0">
                <a:solidFill>
                  <a:srgbClr val="00A88E"/>
                </a:solidFill>
                <a:latin typeface="Century Gothic"/>
                <a:cs typeface="Century Gothic"/>
              </a:rPr>
              <a:t>South</a:t>
            </a:r>
            <a:r>
              <a:rPr lang="en-ZA" sz="1100" b="1" spc="-16" dirty="0">
                <a:solidFill>
                  <a:srgbClr val="00A88E"/>
                </a:solidFill>
                <a:latin typeface="Century Gothic"/>
                <a:cs typeface="Century Gothic"/>
              </a:rPr>
              <a:t> </a:t>
            </a:r>
            <a:r>
              <a:rPr lang="en-ZA" sz="1100" b="1" spc="5" dirty="0">
                <a:solidFill>
                  <a:srgbClr val="00A88E"/>
                </a:solidFill>
                <a:latin typeface="Century Gothic"/>
                <a:cs typeface="Century Gothic"/>
              </a:rPr>
              <a:t>Africa</a:t>
            </a:r>
            <a:endParaRPr lang="en-ZA" sz="1100" dirty="0">
              <a:latin typeface="Century Gothic"/>
              <a:cs typeface="Century Gothic"/>
            </a:endParaRPr>
          </a:p>
          <a:p>
            <a:pPr>
              <a:lnSpc>
                <a:spcPct val="100000"/>
              </a:lnSpc>
            </a:pPr>
            <a:endParaRPr lang="en-ZA" sz="1100" dirty="0">
              <a:latin typeface="Century Gothic"/>
              <a:cs typeface="Century Gothic"/>
            </a:endParaRPr>
          </a:p>
          <a:p>
            <a:pPr marL="5776">
              <a:spcBef>
                <a:spcPts val="575"/>
              </a:spcBef>
            </a:pPr>
            <a:r>
              <a:rPr lang="en-ZA" sz="1100" b="1" spc="7" dirty="0">
                <a:solidFill>
                  <a:srgbClr val="00A88E"/>
                </a:solidFill>
                <a:latin typeface="Century Gothic"/>
                <a:cs typeface="Century Gothic"/>
              </a:rPr>
              <a:t>@AuditorGen_SA</a:t>
            </a:r>
            <a:endParaRPr lang="en-ZA" sz="1100" dirty="0">
              <a:latin typeface="Century Gothic"/>
              <a:cs typeface="Century Gothic"/>
            </a:endParaRPr>
          </a:p>
          <a:p>
            <a:pPr>
              <a:lnSpc>
                <a:spcPct val="100000"/>
              </a:lnSpc>
            </a:pPr>
            <a:endParaRPr lang="en-ZA" sz="1100" dirty="0">
              <a:latin typeface="Century Gothic"/>
              <a:cs typeface="Century Gothic"/>
            </a:endParaRPr>
          </a:p>
          <a:p>
            <a:pPr marL="5776">
              <a:spcBef>
                <a:spcPts val="575"/>
              </a:spcBef>
            </a:pPr>
            <a:r>
              <a:rPr lang="en-ZA" sz="1100" b="1" spc="2" dirty="0">
                <a:solidFill>
                  <a:srgbClr val="00A88E"/>
                </a:solidFill>
                <a:latin typeface="Century Gothic"/>
                <a:cs typeface="Century Gothic"/>
              </a:rPr>
              <a:t>Auditor-General </a:t>
            </a:r>
            <a:r>
              <a:rPr lang="en-ZA" sz="1100" b="1" spc="7" dirty="0">
                <a:solidFill>
                  <a:srgbClr val="00A88E"/>
                </a:solidFill>
                <a:latin typeface="Century Gothic"/>
                <a:cs typeface="Century Gothic"/>
              </a:rPr>
              <a:t>of </a:t>
            </a:r>
            <a:r>
              <a:rPr lang="en-ZA" sz="1100" b="1" spc="5" dirty="0">
                <a:solidFill>
                  <a:srgbClr val="00A88E"/>
                </a:solidFill>
                <a:latin typeface="Century Gothic"/>
                <a:cs typeface="Century Gothic"/>
              </a:rPr>
              <a:t>South</a:t>
            </a:r>
            <a:r>
              <a:rPr lang="en-ZA" sz="1100" b="1" spc="-5" dirty="0">
                <a:solidFill>
                  <a:srgbClr val="00A88E"/>
                </a:solidFill>
                <a:latin typeface="Century Gothic"/>
                <a:cs typeface="Century Gothic"/>
              </a:rPr>
              <a:t> </a:t>
            </a:r>
            <a:r>
              <a:rPr lang="en-ZA" sz="1100" b="1" spc="5" dirty="0">
                <a:solidFill>
                  <a:srgbClr val="00A88E"/>
                </a:solidFill>
                <a:latin typeface="Century Gothic"/>
                <a:cs typeface="Century Gothic"/>
              </a:rPr>
              <a:t>Africa</a:t>
            </a:r>
            <a:endParaRPr lang="en-ZA" sz="1100" dirty="0">
              <a:latin typeface="Century Gothic"/>
              <a:cs typeface="Century Gothic"/>
            </a:endParaRPr>
          </a:p>
        </p:txBody>
      </p:sp>
      <p:sp>
        <p:nvSpPr>
          <p:cNvPr id="5" name="object 5">
            <a:extLst>
              <a:ext uri="{FF2B5EF4-FFF2-40B4-BE49-F238E27FC236}">
                <a16:creationId xmlns:a16="http://schemas.microsoft.com/office/drawing/2014/main" id="{56D3FA93-8ABC-AE4B-884D-34A98A6D2866}"/>
              </a:ext>
            </a:extLst>
          </p:cNvPr>
          <p:cNvSpPr txBox="1"/>
          <p:nvPr/>
        </p:nvSpPr>
        <p:spPr>
          <a:xfrm>
            <a:off x="5866663" y="3844313"/>
            <a:ext cx="1837008" cy="451585"/>
          </a:xfrm>
          <a:prstGeom prst="rect">
            <a:avLst/>
          </a:prstGeom>
        </p:spPr>
        <p:txBody>
          <a:bodyPr vert="horz" wrap="square" lIns="0" tIns="7798" rIns="0" bIns="0" rtlCol="0">
            <a:spAutoFit/>
          </a:bodyPr>
          <a:lstStyle/>
          <a:p>
            <a:pPr marL="5776">
              <a:spcBef>
                <a:spcPts val="61"/>
              </a:spcBef>
            </a:pPr>
            <a:r>
              <a:rPr sz="1400" spc="-11" dirty="0">
                <a:solidFill>
                  <a:srgbClr val="1B2C56"/>
                </a:solidFill>
                <a:latin typeface="Century Gothic"/>
                <a:cs typeface="Century Gothic"/>
                <a:hlinkClick r:id="rId2"/>
              </a:rPr>
              <a:t>www.agsa.co.za</a:t>
            </a:r>
            <a:endParaRPr lang="en-ZA" sz="1400" spc="-11" dirty="0">
              <a:solidFill>
                <a:srgbClr val="1B2C56"/>
              </a:solidFill>
              <a:latin typeface="Century Gothic"/>
              <a:cs typeface="Century Gothic"/>
            </a:endParaRPr>
          </a:p>
          <a:p>
            <a:pPr marL="5776">
              <a:spcBef>
                <a:spcPts val="61"/>
              </a:spcBef>
            </a:pPr>
            <a:endParaRPr sz="1400" dirty="0">
              <a:latin typeface="Century Gothic"/>
              <a:cs typeface="Century Gothic"/>
            </a:endParaRPr>
          </a:p>
        </p:txBody>
      </p:sp>
      <p:sp>
        <p:nvSpPr>
          <p:cNvPr id="6" name="object 7">
            <a:extLst>
              <a:ext uri="{FF2B5EF4-FFF2-40B4-BE49-F238E27FC236}">
                <a16:creationId xmlns:a16="http://schemas.microsoft.com/office/drawing/2014/main" id="{D5E2DAE8-32A7-6F49-8A32-1719169903FC}"/>
              </a:ext>
            </a:extLst>
          </p:cNvPr>
          <p:cNvSpPr/>
          <p:nvPr/>
        </p:nvSpPr>
        <p:spPr>
          <a:xfrm>
            <a:off x="5748951" y="1822088"/>
            <a:ext cx="217754" cy="217754"/>
          </a:xfrm>
          <a:custGeom>
            <a:avLst/>
            <a:gdLst/>
            <a:ahLst/>
            <a:cxnLst/>
            <a:rect l="l" t="t" r="r" b="b"/>
            <a:pathLst>
              <a:path w="478790" h="478789">
                <a:moveTo>
                  <a:pt x="239271" y="0"/>
                </a:moveTo>
                <a:lnTo>
                  <a:pt x="191050" y="4861"/>
                </a:lnTo>
                <a:lnTo>
                  <a:pt x="146137" y="18803"/>
                </a:lnTo>
                <a:lnTo>
                  <a:pt x="105493" y="40864"/>
                </a:lnTo>
                <a:lnTo>
                  <a:pt x="70082" y="70082"/>
                </a:lnTo>
                <a:lnTo>
                  <a:pt x="40864" y="105493"/>
                </a:lnTo>
                <a:lnTo>
                  <a:pt x="18803" y="146137"/>
                </a:lnTo>
                <a:lnTo>
                  <a:pt x="4861" y="191050"/>
                </a:lnTo>
                <a:lnTo>
                  <a:pt x="0" y="239271"/>
                </a:lnTo>
                <a:lnTo>
                  <a:pt x="4861" y="287492"/>
                </a:lnTo>
                <a:lnTo>
                  <a:pt x="18803" y="332405"/>
                </a:lnTo>
                <a:lnTo>
                  <a:pt x="40864" y="373049"/>
                </a:lnTo>
                <a:lnTo>
                  <a:pt x="70082" y="408460"/>
                </a:lnTo>
                <a:lnTo>
                  <a:pt x="105493" y="437678"/>
                </a:lnTo>
                <a:lnTo>
                  <a:pt x="146137" y="459739"/>
                </a:lnTo>
                <a:lnTo>
                  <a:pt x="191050" y="473681"/>
                </a:lnTo>
                <a:lnTo>
                  <a:pt x="239271" y="478542"/>
                </a:lnTo>
                <a:lnTo>
                  <a:pt x="287492" y="473681"/>
                </a:lnTo>
                <a:lnTo>
                  <a:pt x="332405" y="459739"/>
                </a:lnTo>
                <a:lnTo>
                  <a:pt x="373049" y="437678"/>
                </a:lnTo>
                <a:lnTo>
                  <a:pt x="408460" y="408460"/>
                </a:lnTo>
                <a:lnTo>
                  <a:pt x="437678" y="373049"/>
                </a:lnTo>
                <a:lnTo>
                  <a:pt x="459739" y="332405"/>
                </a:lnTo>
                <a:lnTo>
                  <a:pt x="473681" y="287492"/>
                </a:lnTo>
                <a:lnTo>
                  <a:pt x="478542" y="239271"/>
                </a:lnTo>
                <a:lnTo>
                  <a:pt x="473681" y="191050"/>
                </a:lnTo>
                <a:lnTo>
                  <a:pt x="459739" y="146137"/>
                </a:lnTo>
                <a:lnTo>
                  <a:pt x="437678" y="105493"/>
                </a:lnTo>
                <a:lnTo>
                  <a:pt x="408460" y="70082"/>
                </a:lnTo>
                <a:lnTo>
                  <a:pt x="373049" y="40864"/>
                </a:lnTo>
                <a:lnTo>
                  <a:pt x="332405" y="18803"/>
                </a:lnTo>
                <a:lnTo>
                  <a:pt x="287492" y="4861"/>
                </a:lnTo>
                <a:lnTo>
                  <a:pt x="239271" y="0"/>
                </a:lnTo>
                <a:close/>
              </a:path>
            </a:pathLst>
          </a:custGeom>
          <a:solidFill>
            <a:srgbClr val="00A88E"/>
          </a:solidFill>
        </p:spPr>
        <p:txBody>
          <a:bodyPr wrap="square" lIns="0" tIns="0" rIns="0" bIns="0" rtlCol="0"/>
          <a:lstStyle/>
          <a:p>
            <a:endParaRPr sz="372" dirty="0"/>
          </a:p>
        </p:txBody>
      </p:sp>
      <p:sp>
        <p:nvSpPr>
          <p:cNvPr id="8" name="object 9">
            <a:extLst>
              <a:ext uri="{FF2B5EF4-FFF2-40B4-BE49-F238E27FC236}">
                <a16:creationId xmlns:a16="http://schemas.microsoft.com/office/drawing/2014/main" id="{299771D1-0006-074B-BDB0-3FE201BED9D0}"/>
              </a:ext>
            </a:extLst>
          </p:cNvPr>
          <p:cNvSpPr/>
          <p:nvPr/>
        </p:nvSpPr>
        <p:spPr>
          <a:xfrm>
            <a:off x="5748951" y="2225602"/>
            <a:ext cx="217754" cy="217754"/>
          </a:xfrm>
          <a:custGeom>
            <a:avLst/>
            <a:gdLst/>
            <a:ahLst/>
            <a:cxnLst/>
            <a:rect l="l" t="t" r="r" b="b"/>
            <a:pathLst>
              <a:path w="478790" h="478789">
                <a:moveTo>
                  <a:pt x="239271" y="0"/>
                </a:moveTo>
                <a:lnTo>
                  <a:pt x="191050" y="4861"/>
                </a:lnTo>
                <a:lnTo>
                  <a:pt x="146137" y="18803"/>
                </a:lnTo>
                <a:lnTo>
                  <a:pt x="105493" y="40864"/>
                </a:lnTo>
                <a:lnTo>
                  <a:pt x="70082" y="70082"/>
                </a:lnTo>
                <a:lnTo>
                  <a:pt x="40864" y="105493"/>
                </a:lnTo>
                <a:lnTo>
                  <a:pt x="18803" y="146137"/>
                </a:lnTo>
                <a:lnTo>
                  <a:pt x="4861" y="191050"/>
                </a:lnTo>
                <a:lnTo>
                  <a:pt x="0" y="239271"/>
                </a:lnTo>
                <a:lnTo>
                  <a:pt x="4861" y="287492"/>
                </a:lnTo>
                <a:lnTo>
                  <a:pt x="18803" y="332405"/>
                </a:lnTo>
                <a:lnTo>
                  <a:pt x="40864" y="373049"/>
                </a:lnTo>
                <a:lnTo>
                  <a:pt x="70082" y="408460"/>
                </a:lnTo>
                <a:lnTo>
                  <a:pt x="105493" y="437678"/>
                </a:lnTo>
                <a:lnTo>
                  <a:pt x="146137" y="459739"/>
                </a:lnTo>
                <a:lnTo>
                  <a:pt x="191050" y="473681"/>
                </a:lnTo>
                <a:lnTo>
                  <a:pt x="239271" y="478542"/>
                </a:lnTo>
                <a:lnTo>
                  <a:pt x="287492" y="473681"/>
                </a:lnTo>
                <a:lnTo>
                  <a:pt x="332405" y="459739"/>
                </a:lnTo>
                <a:lnTo>
                  <a:pt x="373049" y="437678"/>
                </a:lnTo>
                <a:lnTo>
                  <a:pt x="408460" y="408460"/>
                </a:lnTo>
                <a:lnTo>
                  <a:pt x="437678" y="373049"/>
                </a:lnTo>
                <a:lnTo>
                  <a:pt x="459739" y="332405"/>
                </a:lnTo>
                <a:lnTo>
                  <a:pt x="473681" y="287492"/>
                </a:lnTo>
                <a:lnTo>
                  <a:pt x="478542" y="239271"/>
                </a:lnTo>
                <a:lnTo>
                  <a:pt x="473681" y="191050"/>
                </a:lnTo>
                <a:lnTo>
                  <a:pt x="459739" y="146137"/>
                </a:lnTo>
                <a:lnTo>
                  <a:pt x="437678" y="105493"/>
                </a:lnTo>
                <a:lnTo>
                  <a:pt x="408460" y="70082"/>
                </a:lnTo>
                <a:lnTo>
                  <a:pt x="373049" y="40864"/>
                </a:lnTo>
                <a:lnTo>
                  <a:pt x="332405" y="18803"/>
                </a:lnTo>
                <a:lnTo>
                  <a:pt x="287492" y="4861"/>
                </a:lnTo>
                <a:lnTo>
                  <a:pt x="239271" y="0"/>
                </a:lnTo>
                <a:close/>
              </a:path>
            </a:pathLst>
          </a:custGeom>
          <a:solidFill>
            <a:srgbClr val="00A88E"/>
          </a:solidFill>
        </p:spPr>
        <p:txBody>
          <a:bodyPr wrap="square" lIns="0" tIns="0" rIns="0" bIns="0" rtlCol="0"/>
          <a:lstStyle/>
          <a:p>
            <a:endParaRPr sz="372" dirty="0"/>
          </a:p>
        </p:txBody>
      </p:sp>
      <p:sp>
        <p:nvSpPr>
          <p:cNvPr id="10" name="object 11">
            <a:extLst>
              <a:ext uri="{FF2B5EF4-FFF2-40B4-BE49-F238E27FC236}">
                <a16:creationId xmlns:a16="http://schemas.microsoft.com/office/drawing/2014/main" id="{B21416CD-4007-0549-B160-2CD84B17F9C1}"/>
              </a:ext>
            </a:extLst>
          </p:cNvPr>
          <p:cNvSpPr/>
          <p:nvPr/>
        </p:nvSpPr>
        <p:spPr>
          <a:xfrm>
            <a:off x="5748951" y="2636452"/>
            <a:ext cx="217754" cy="217754"/>
          </a:xfrm>
          <a:custGeom>
            <a:avLst/>
            <a:gdLst/>
            <a:ahLst/>
            <a:cxnLst/>
            <a:rect l="l" t="t" r="r" b="b"/>
            <a:pathLst>
              <a:path w="478790" h="478790">
                <a:moveTo>
                  <a:pt x="239271" y="0"/>
                </a:moveTo>
                <a:lnTo>
                  <a:pt x="191050" y="4861"/>
                </a:lnTo>
                <a:lnTo>
                  <a:pt x="146137" y="18803"/>
                </a:lnTo>
                <a:lnTo>
                  <a:pt x="105493" y="40864"/>
                </a:lnTo>
                <a:lnTo>
                  <a:pt x="70082" y="70082"/>
                </a:lnTo>
                <a:lnTo>
                  <a:pt x="40864" y="105493"/>
                </a:lnTo>
                <a:lnTo>
                  <a:pt x="18803" y="146137"/>
                </a:lnTo>
                <a:lnTo>
                  <a:pt x="4861" y="191050"/>
                </a:lnTo>
                <a:lnTo>
                  <a:pt x="0" y="239271"/>
                </a:lnTo>
                <a:lnTo>
                  <a:pt x="4861" y="287492"/>
                </a:lnTo>
                <a:lnTo>
                  <a:pt x="18803" y="332405"/>
                </a:lnTo>
                <a:lnTo>
                  <a:pt x="40864" y="373049"/>
                </a:lnTo>
                <a:lnTo>
                  <a:pt x="70082" y="408460"/>
                </a:lnTo>
                <a:lnTo>
                  <a:pt x="105493" y="437678"/>
                </a:lnTo>
                <a:lnTo>
                  <a:pt x="146137" y="459739"/>
                </a:lnTo>
                <a:lnTo>
                  <a:pt x="191050" y="473681"/>
                </a:lnTo>
                <a:lnTo>
                  <a:pt x="239271" y="478542"/>
                </a:lnTo>
                <a:lnTo>
                  <a:pt x="287492" y="473681"/>
                </a:lnTo>
                <a:lnTo>
                  <a:pt x="332405" y="459739"/>
                </a:lnTo>
                <a:lnTo>
                  <a:pt x="373049" y="437678"/>
                </a:lnTo>
                <a:lnTo>
                  <a:pt x="408460" y="408460"/>
                </a:lnTo>
                <a:lnTo>
                  <a:pt x="437678" y="373049"/>
                </a:lnTo>
                <a:lnTo>
                  <a:pt x="459739" y="332405"/>
                </a:lnTo>
                <a:lnTo>
                  <a:pt x="473681" y="287492"/>
                </a:lnTo>
                <a:lnTo>
                  <a:pt x="478542" y="239271"/>
                </a:lnTo>
                <a:lnTo>
                  <a:pt x="473681" y="191050"/>
                </a:lnTo>
                <a:lnTo>
                  <a:pt x="459739" y="146137"/>
                </a:lnTo>
                <a:lnTo>
                  <a:pt x="437678" y="105493"/>
                </a:lnTo>
                <a:lnTo>
                  <a:pt x="408460" y="70082"/>
                </a:lnTo>
                <a:lnTo>
                  <a:pt x="373049" y="40864"/>
                </a:lnTo>
                <a:lnTo>
                  <a:pt x="332405" y="18803"/>
                </a:lnTo>
                <a:lnTo>
                  <a:pt x="287492" y="4861"/>
                </a:lnTo>
                <a:lnTo>
                  <a:pt x="239271" y="0"/>
                </a:lnTo>
                <a:close/>
              </a:path>
            </a:pathLst>
          </a:custGeom>
          <a:solidFill>
            <a:srgbClr val="00A88E"/>
          </a:solidFill>
        </p:spPr>
        <p:txBody>
          <a:bodyPr wrap="square" lIns="0" tIns="0" rIns="0" bIns="0" rtlCol="0"/>
          <a:lstStyle/>
          <a:p>
            <a:endParaRPr sz="372" dirty="0"/>
          </a:p>
        </p:txBody>
      </p:sp>
      <p:sp>
        <p:nvSpPr>
          <p:cNvPr id="14" name="TextBox 13">
            <a:extLst>
              <a:ext uri="{FF2B5EF4-FFF2-40B4-BE49-F238E27FC236}">
                <a16:creationId xmlns:a16="http://schemas.microsoft.com/office/drawing/2014/main" id="{94581AF5-2BCD-0A44-8BCF-AC6795BBAE8B}"/>
              </a:ext>
            </a:extLst>
          </p:cNvPr>
          <p:cNvSpPr txBox="1"/>
          <p:nvPr/>
        </p:nvSpPr>
        <p:spPr>
          <a:xfrm>
            <a:off x="1264023" y="1598695"/>
            <a:ext cx="2911289" cy="888040"/>
          </a:xfrm>
          <a:prstGeom prst="rect">
            <a:avLst/>
          </a:prstGeom>
          <a:noFill/>
        </p:spPr>
        <p:txBody>
          <a:bodyPr wrap="none" lIns="0" tIns="0" rIns="0" bIns="0" rtlCol="0">
            <a:noAutofit/>
          </a:bodyPr>
          <a:lstStyle/>
          <a:p>
            <a:r>
              <a:rPr lang="en-US" sz="6600" b="1" dirty="0">
                <a:solidFill>
                  <a:schemeClr val="bg1"/>
                </a:solidFill>
              </a:rPr>
              <a:t>THANK</a:t>
            </a:r>
          </a:p>
        </p:txBody>
      </p:sp>
      <p:sp>
        <p:nvSpPr>
          <p:cNvPr id="15" name="TextBox 14">
            <a:extLst>
              <a:ext uri="{FF2B5EF4-FFF2-40B4-BE49-F238E27FC236}">
                <a16:creationId xmlns:a16="http://schemas.microsoft.com/office/drawing/2014/main" id="{6499E195-929A-1041-9DD0-6CB41AAC3DD4}"/>
              </a:ext>
            </a:extLst>
          </p:cNvPr>
          <p:cNvSpPr txBox="1"/>
          <p:nvPr/>
        </p:nvSpPr>
        <p:spPr>
          <a:xfrm>
            <a:off x="1264023" y="2418965"/>
            <a:ext cx="1902759" cy="888041"/>
          </a:xfrm>
          <a:prstGeom prst="rect">
            <a:avLst/>
          </a:prstGeom>
          <a:noFill/>
        </p:spPr>
        <p:txBody>
          <a:bodyPr wrap="none" lIns="0" tIns="0" rIns="0" bIns="0" rtlCol="0">
            <a:noAutofit/>
          </a:bodyPr>
          <a:lstStyle/>
          <a:p>
            <a:r>
              <a:rPr lang="en-US" sz="6600" b="1" dirty="0">
                <a:solidFill>
                  <a:schemeClr val="bg1"/>
                </a:solidFill>
              </a:rPr>
              <a:t>YOU</a:t>
            </a:r>
          </a:p>
        </p:txBody>
      </p:sp>
      <p:pic>
        <p:nvPicPr>
          <p:cNvPr id="7" name="Picture 6" descr="A picture containing logo&#10;&#10;Description automatically generated">
            <a:extLst>
              <a:ext uri="{FF2B5EF4-FFF2-40B4-BE49-F238E27FC236}">
                <a16:creationId xmlns:a16="http://schemas.microsoft.com/office/drawing/2014/main" id="{CEA2ED87-513A-954A-B790-D415423FF8E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28448" y="1863605"/>
            <a:ext cx="58339" cy="126402"/>
          </a:xfrm>
          <a:prstGeom prst="rect">
            <a:avLst/>
          </a:prstGeom>
        </p:spPr>
      </p:pic>
      <p:pic>
        <p:nvPicPr>
          <p:cNvPr id="12" name="Picture 11" descr="Logo, icon&#10;&#10;Description automatically generated">
            <a:extLst>
              <a:ext uri="{FF2B5EF4-FFF2-40B4-BE49-F238E27FC236}">
                <a16:creationId xmlns:a16="http://schemas.microsoft.com/office/drawing/2014/main" id="{EE1A1B2D-4561-114F-8953-1FC579F0CD7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08385" y="2682448"/>
            <a:ext cx="107899" cy="107899"/>
          </a:xfrm>
          <a:prstGeom prst="rect">
            <a:avLst/>
          </a:prstGeom>
        </p:spPr>
      </p:pic>
      <p:pic>
        <p:nvPicPr>
          <p:cNvPr id="16" name="Picture 15" descr="A picture containing ax&#10;&#10;Description automatically generated">
            <a:extLst>
              <a:ext uri="{FF2B5EF4-FFF2-40B4-BE49-F238E27FC236}">
                <a16:creationId xmlns:a16="http://schemas.microsoft.com/office/drawing/2014/main" id="{F0CE68D7-A677-6641-811C-123E54D74C7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05210" y="2283893"/>
            <a:ext cx="107899" cy="93825"/>
          </a:xfrm>
          <a:prstGeom prst="rect">
            <a:avLst/>
          </a:prstGeom>
        </p:spPr>
      </p:pic>
    </p:spTree>
    <p:extLst>
      <p:ext uri="{BB962C8B-B14F-4D97-AF65-F5344CB8AC3E}">
        <p14:creationId xmlns:p14="http://schemas.microsoft.com/office/powerpoint/2010/main" val="3644818718"/>
      </p:ext>
    </p:extLst>
  </p:cSld>
  <p:clrMapOvr>
    <a:masterClrMapping/>
  </p:clrMapOvr>
</p:sld>
</file>

<file path=ppt/theme/theme1.xml><?xml version="1.0" encoding="utf-8"?>
<a:theme xmlns:a="http://schemas.openxmlformats.org/drawingml/2006/main" name="Strategy cov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22 AGSA Q1 assessment version 3" id="{E06A5E94-14F7-41AF-A371-50FEF278C456}" vid="{8C1559DC-71AA-4C2D-A7FB-3CCD389129BF}"/>
    </a:ext>
  </a:extLst>
</a:theme>
</file>

<file path=ppt/theme/theme2.xml><?xml version="1.0" encoding="utf-8"?>
<a:theme xmlns:a="http://schemas.openxmlformats.org/drawingml/2006/main" name="Strategy AGSA theme">
  <a:themeElements>
    <a:clrScheme name="AGSA">
      <a:dk1>
        <a:srgbClr val="3F3F3F"/>
      </a:dk1>
      <a:lt1>
        <a:srgbClr val="FFFFFF"/>
      </a:lt1>
      <a:dk2>
        <a:srgbClr val="172C54"/>
      </a:dk2>
      <a:lt2>
        <a:srgbClr val="F2F2F2"/>
      </a:lt2>
      <a:accent1>
        <a:srgbClr val="97857B"/>
      </a:accent1>
      <a:accent2>
        <a:srgbClr val="00A88E"/>
      </a:accent2>
      <a:accent3>
        <a:srgbClr val="DB424F"/>
      </a:accent3>
      <a:accent4>
        <a:srgbClr val="ABD693"/>
      </a:accent4>
      <a:accent5>
        <a:srgbClr val="5DA9DD"/>
      </a:accent5>
      <a:accent6>
        <a:srgbClr val="E2792B"/>
      </a:accent6>
      <a:hlink>
        <a:srgbClr val="880027"/>
      </a:hlink>
      <a:folHlink>
        <a:srgbClr val="FFC8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21-22 AGSA Q1 assessment version 3" id="{E06A5E94-14F7-41AF-A371-50FEF278C456}" vid="{DDA87C7C-9B89-4FF5-B9E2-3050288D8E28}"/>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22 AGSA Q1 assessment version 3" id="{E06A5E94-14F7-41AF-A371-50FEF278C456}" vid="{A762A35C-982A-4142-8746-79E48684A13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73998391A34B4597165A39D713E45D" ma:contentTypeVersion="4" ma:contentTypeDescription="Create a new document." ma:contentTypeScope="" ma:versionID="f54a500834b57cdfe6911d175879e956">
  <xsd:schema xmlns:xsd="http://www.w3.org/2001/XMLSchema" xmlns:xs="http://www.w3.org/2001/XMLSchema" xmlns:p="http://schemas.microsoft.com/office/2006/metadata/properties" xmlns:ns2="5652865b-eb1d-4520-8de4-aeb126ec0121" targetNamespace="http://schemas.microsoft.com/office/2006/metadata/properties" ma:root="true" ma:fieldsID="63ad0a34cf21b5b58f0d6d59a70e7447" ns2:_="">
    <xsd:import namespace="5652865b-eb1d-4520-8de4-aeb126ec01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52865b-eb1d-4520-8de4-aeb126ec01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0659E3-80D0-4DC8-84F4-A547BBD41D1A}">
  <ds:schemaRefs>
    <ds:schemaRef ds:uri="http://schemas.microsoft.com/sharepoint/v3/contenttype/forms"/>
  </ds:schemaRefs>
</ds:datastoreItem>
</file>

<file path=customXml/itemProps2.xml><?xml version="1.0" encoding="utf-8"?>
<ds:datastoreItem xmlns:ds="http://schemas.openxmlformats.org/officeDocument/2006/customXml" ds:itemID="{FB2C7667-2AB3-4A3D-B03B-FBEEE99189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52865b-eb1d-4520-8de4-aeb126ec01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EBBA96-4416-4105-95D1-930A21A39A6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652865b-eb1d-4520-8de4-aeb126ec012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2021-22 AGSA Q1 assessment version 3</Template>
  <TotalTime>7703</TotalTime>
  <Words>284</Words>
  <Application>Microsoft Office PowerPoint</Application>
  <PresentationFormat>On-screen Show (16:9)</PresentationFormat>
  <Paragraphs>46</Paragraphs>
  <Slides>5</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vt:i4>
      </vt:variant>
    </vt:vector>
  </HeadingPairs>
  <TitlesOfParts>
    <vt:vector size="13" baseType="lpstr">
      <vt:lpstr>Arial</vt:lpstr>
      <vt:lpstr>Calibri</vt:lpstr>
      <vt:lpstr>Century Gothic</vt:lpstr>
      <vt:lpstr>Times New Roman</vt:lpstr>
      <vt:lpstr>Wingdings</vt:lpstr>
      <vt:lpstr>Strategy cover</vt:lpstr>
      <vt:lpstr>Strategy AGSA theme</vt:lpstr>
      <vt:lpstr>Custom Design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Strategy BU</dc:creator>
  <cp:lastModifiedBy>Mahin FitzPatrick (OCAG)</cp:lastModifiedBy>
  <cp:revision>433</cp:revision>
  <dcterms:created xsi:type="dcterms:W3CDTF">2021-10-15T06:24:25Z</dcterms:created>
  <dcterms:modified xsi:type="dcterms:W3CDTF">2025-04-25T15:25:46Z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0x010100AA73998391A34B4597165A39D713E45D</vt:lpwstr>
  </property>
</Properties>
</file>