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4" r:id="rId6"/>
    <p:sldId id="275" r:id="rId7"/>
    <p:sldId id="258" r:id="rId8"/>
    <p:sldId id="279" r:id="rId9"/>
    <p:sldId id="280" r:id="rId10"/>
    <p:sldId id="288" r:id="rId11"/>
    <p:sldId id="289" r:id="rId12"/>
    <p:sldId id="290" r:id="rId13"/>
    <p:sldId id="291" r:id="rId14"/>
    <p:sldId id="29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79" autoAdjust="0"/>
  </p:normalViewPr>
  <p:slideViewPr>
    <p:cSldViewPr snapToGrid="0">
      <p:cViewPr varScale="1">
        <p:scale>
          <a:sx n="101" d="100"/>
          <a:sy n="101" d="100"/>
        </p:scale>
        <p:origin x="9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5AC1E-108B-44D7-95D2-C132829A6C9F}" type="datetimeFigureOut">
              <a:rPr lang="en-GB" smtClean="0"/>
              <a:t>25/04/2025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0A22D2-123A-424A-8560-748742B792EF}" type="slidenum">
              <a:rPr lang="en-GB" smtClean="0"/>
              <a:t>‹#›</a:t>
            </a:fld>
            <a:endParaRPr lang="en-GB"/>
          </a:p>
        </p:txBody>
      </p:sp>
    </p:spTree>
    <p:extLst>
      <p:ext uri="{BB962C8B-B14F-4D97-AF65-F5344CB8AC3E}">
        <p14:creationId xmlns:p14="http://schemas.microsoft.com/office/powerpoint/2010/main" val="3386817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04DE7B-65A5-9B94-7649-2C2A4FD5B7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2F45D5-A82B-0ABF-8C68-A0E9C42197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267B18-48F1-7232-F4A3-8B14E45C608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9B327D5-1477-A4E2-FD9C-5E480ED4717C}"/>
              </a:ext>
            </a:extLst>
          </p:cNvPr>
          <p:cNvSpPr>
            <a:spLocks noGrp="1"/>
          </p:cNvSpPr>
          <p:nvPr>
            <p:ph type="sldNum" sz="quarter" idx="5"/>
          </p:nvPr>
        </p:nvSpPr>
        <p:spPr/>
        <p:txBody>
          <a:bodyPr/>
          <a:lstStyle/>
          <a:p>
            <a:fld id="{4FA3D406-66B2-40FB-9E41-AADFBC07AA6D}" type="slidenum">
              <a:rPr lang="en-GB" smtClean="0"/>
              <a:t>2</a:t>
            </a:fld>
            <a:endParaRPr lang="en-GB"/>
          </a:p>
        </p:txBody>
      </p:sp>
    </p:spTree>
    <p:extLst>
      <p:ext uri="{BB962C8B-B14F-4D97-AF65-F5344CB8AC3E}">
        <p14:creationId xmlns:p14="http://schemas.microsoft.com/office/powerpoint/2010/main" val="152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5B440-C620-F997-F54C-924400B9CD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CF1D2C-173B-565C-8579-457A467D15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4939DB-424A-86A2-146D-75F90EC2A5D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D0722A0-3AC5-BD43-082C-327ACE4E438D}"/>
              </a:ext>
            </a:extLst>
          </p:cNvPr>
          <p:cNvSpPr>
            <a:spLocks noGrp="1"/>
          </p:cNvSpPr>
          <p:nvPr>
            <p:ph type="sldNum" sz="quarter" idx="5"/>
          </p:nvPr>
        </p:nvSpPr>
        <p:spPr/>
        <p:txBody>
          <a:bodyPr/>
          <a:lstStyle/>
          <a:p>
            <a:fld id="{4FA3D406-66B2-40FB-9E41-AADFBC07AA6D}" type="slidenum">
              <a:rPr lang="en-GB" smtClean="0"/>
              <a:t>3</a:t>
            </a:fld>
            <a:endParaRPr lang="en-GB"/>
          </a:p>
        </p:txBody>
      </p:sp>
    </p:spTree>
    <p:extLst>
      <p:ext uri="{BB962C8B-B14F-4D97-AF65-F5344CB8AC3E}">
        <p14:creationId xmlns:p14="http://schemas.microsoft.com/office/powerpoint/2010/main" val="73623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FA3D406-66B2-40FB-9E41-AADFBC07AA6D}" type="slidenum">
              <a:rPr lang="en-GB" smtClean="0"/>
              <a:t>4</a:t>
            </a:fld>
            <a:endParaRPr lang="en-GB"/>
          </a:p>
        </p:txBody>
      </p:sp>
    </p:spTree>
    <p:extLst>
      <p:ext uri="{BB962C8B-B14F-4D97-AF65-F5344CB8AC3E}">
        <p14:creationId xmlns:p14="http://schemas.microsoft.com/office/powerpoint/2010/main" val="2261585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2ACE1-E989-BE8E-85BA-1343577F696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D680EC84-C691-AB69-8297-4BC2AB012C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FBBA5EA-1764-5672-2D93-FE1865B6625A}"/>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5" name="Footer Placeholder 4">
            <a:extLst>
              <a:ext uri="{FF2B5EF4-FFF2-40B4-BE49-F238E27FC236}">
                <a16:creationId xmlns:a16="http://schemas.microsoft.com/office/drawing/2014/main" id="{D7FAF449-DBC5-6D7D-1D48-35E5581B0C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BC7047-3032-1F9F-3A09-46CFAE942B8A}"/>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302344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94634-3BAA-7E89-0810-AC89E3F8D78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9888141-BB1B-80B1-2B52-EA47AEE8D72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B053FB2-7CDF-E9A1-3E37-7E5B59D9C63B}"/>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5" name="Footer Placeholder 4">
            <a:extLst>
              <a:ext uri="{FF2B5EF4-FFF2-40B4-BE49-F238E27FC236}">
                <a16:creationId xmlns:a16="http://schemas.microsoft.com/office/drawing/2014/main" id="{16FAEDD5-1FBD-4392-8E81-74E7024A02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BE63FD-B987-5317-2797-4D4DD6285BFD}"/>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124817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5D79A9-49CB-26FF-B1A0-A5DA996585C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8E7DDC0-8E4D-E099-FCC9-0FD13299F34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FD1891E-5772-70E6-6702-91270309A588}"/>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5" name="Footer Placeholder 4">
            <a:extLst>
              <a:ext uri="{FF2B5EF4-FFF2-40B4-BE49-F238E27FC236}">
                <a16:creationId xmlns:a16="http://schemas.microsoft.com/office/drawing/2014/main" id="{20C4DD49-3BF9-2B06-D8B1-1E925ABDC8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24DA96-6F0A-33C5-9649-7E1888F01843}"/>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3464625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C538F-EF5F-B505-8C47-88C91CD70EA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8EFDF90-B95B-D142-E866-1EC5E692D68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EEF0415-717A-0224-F9B1-455F3880B9C6}"/>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5" name="Footer Placeholder 4">
            <a:extLst>
              <a:ext uri="{FF2B5EF4-FFF2-40B4-BE49-F238E27FC236}">
                <a16:creationId xmlns:a16="http://schemas.microsoft.com/office/drawing/2014/main" id="{C9B40D44-AB3D-CD0F-9217-7E56684070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52006B-E503-7A93-6F5E-E2ED28826022}"/>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2897223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11FB4-DCC0-CC40-869B-D61623A8009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43E6887C-478F-3A9C-3387-FE2CE503F4C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A687AF0-818E-C0D0-B4CB-3061D8AA6EB2}"/>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5" name="Footer Placeholder 4">
            <a:extLst>
              <a:ext uri="{FF2B5EF4-FFF2-40B4-BE49-F238E27FC236}">
                <a16:creationId xmlns:a16="http://schemas.microsoft.com/office/drawing/2014/main" id="{F21B2E29-63AE-7DDC-6ADA-ACDB1659DC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1A8770-F8F5-CEDB-6D32-2EE93FA6E87D}"/>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410396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46ABD-82D9-4B86-EE4D-4183DB068EE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40C53A95-B055-1AD6-1C93-2519405234F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4A4E1DB8-25BE-F4DA-7992-ACCB725CCC3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7809B8C1-5D83-23D3-19D1-7A73A80D78C5}"/>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6" name="Footer Placeholder 5">
            <a:extLst>
              <a:ext uri="{FF2B5EF4-FFF2-40B4-BE49-F238E27FC236}">
                <a16:creationId xmlns:a16="http://schemas.microsoft.com/office/drawing/2014/main" id="{87720800-CB2B-AA16-342E-233B2E2E6F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59EF30-134B-8389-D8AF-52A1E509F4E4}"/>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3345434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08D27-2CF2-D7A6-3464-8606EE9C613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D002AEF9-B624-CC3F-A0F8-74FE8B704F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E9B0C26-1B55-FA12-4888-3796948E69F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F647C73-5FE9-E7B1-08E4-7C65DECA86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B874706-1BE4-DF1F-6787-F5EF2B37B06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2F43E17-29D5-66D0-26B1-E68F6FAEE03D}"/>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8" name="Footer Placeholder 7">
            <a:extLst>
              <a:ext uri="{FF2B5EF4-FFF2-40B4-BE49-F238E27FC236}">
                <a16:creationId xmlns:a16="http://schemas.microsoft.com/office/drawing/2014/main" id="{7005AC9A-D9E5-A816-12B4-3755077F9B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CEEC919-700B-4123-D814-41C20A98F7A4}"/>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1921171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18BA9-5584-1469-4ECB-CDC258412D6A}"/>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A4840C8-B11C-8AF5-BB0A-C89FD93E0FE6}"/>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4" name="Footer Placeholder 3">
            <a:extLst>
              <a:ext uri="{FF2B5EF4-FFF2-40B4-BE49-F238E27FC236}">
                <a16:creationId xmlns:a16="http://schemas.microsoft.com/office/drawing/2014/main" id="{57B7C036-F5D1-2538-85DE-76F1CB7DA95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D7DAF3-AB60-5AED-14AA-936B5622E94D}"/>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2289064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6F7C95-72F5-FED4-ED8B-24BD2A1DD47D}"/>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3" name="Footer Placeholder 2">
            <a:extLst>
              <a:ext uri="{FF2B5EF4-FFF2-40B4-BE49-F238E27FC236}">
                <a16:creationId xmlns:a16="http://schemas.microsoft.com/office/drawing/2014/main" id="{79C44B81-B3C1-F045-255E-8A8BE15127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9724916-619A-A8B4-4CCB-C3331598C2AD}"/>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4181522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F65A2-A09D-1E7A-748B-1EA619B2AF3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8F265CF-CEA0-27A1-8D97-6711910425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78B3904-ADE8-562E-EA86-CF5A8C1B86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63C7F9F-04B9-BC92-AD19-5A178BC3BC22}"/>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6" name="Footer Placeholder 5">
            <a:extLst>
              <a:ext uri="{FF2B5EF4-FFF2-40B4-BE49-F238E27FC236}">
                <a16:creationId xmlns:a16="http://schemas.microsoft.com/office/drawing/2014/main" id="{1C2A8866-DC4C-61F8-9296-059F360676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F28AB4D-BC9F-615B-4122-287A23D252C5}"/>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2831833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CC0E4-121B-978A-2092-8DA5C73006F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37081C3-67A8-D800-91F9-81F589A6D3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344435D-CCF0-7630-5911-8CE3760428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0921F2-12AE-BB61-17E9-0504B8269E21}"/>
              </a:ext>
            </a:extLst>
          </p:cNvPr>
          <p:cNvSpPr>
            <a:spLocks noGrp="1"/>
          </p:cNvSpPr>
          <p:nvPr>
            <p:ph type="dt" sz="half" idx="10"/>
          </p:nvPr>
        </p:nvSpPr>
        <p:spPr/>
        <p:txBody>
          <a:bodyPr/>
          <a:lstStyle/>
          <a:p>
            <a:fld id="{4891523F-C96E-4DF9-97CC-986686073888}" type="datetimeFigureOut">
              <a:rPr lang="en-GB" smtClean="0"/>
              <a:t>25/04/2025</a:t>
            </a:fld>
            <a:endParaRPr lang="en-GB"/>
          </a:p>
        </p:txBody>
      </p:sp>
      <p:sp>
        <p:nvSpPr>
          <p:cNvPr id="6" name="Footer Placeholder 5">
            <a:extLst>
              <a:ext uri="{FF2B5EF4-FFF2-40B4-BE49-F238E27FC236}">
                <a16:creationId xmlns:a16="http://schemas.microsoft.com/office/drawing/2014/main" id="{47AE871A-1F54-EEB6-1DCD-FD619BB2EB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417887-05AC-E5C6-FE19-C52008D97057}"/>
              </a:ext>
            </a:extLst>
          </p:cNvPr>
          <p:cNvSpPr>
            <a:spLocks noGrp="1"/>
          </p:cNvSpPr>
          <p:nvPr>
            <p:ph type="sldNum" sz="quarter" idx="12"/>
          </p:nvPr>
        </p:nvSpPr>
        <p:spPr/>
        <p:txBody>
          <a:bodyPr/>
          <a:lstStyle/>
          <a:p>
            <a:fld id="{37579C06-778E-46EA-BA96-67F59444BA6F}" type="slidenum">
              <a:rPr lang="en-GB" smtClean="0"/>
              <a:t>‹#›</a:t>
            </a:fld>
            <a:endParaRPr lang="en-GB"/>
          </a:p>
        </p:txBody>
      </p:sp>
    </p:spTree>
    <p:extLst>
      <p:ext uri="{BB962C8B-B14F-4D97-AF65-F5344CB8AC3E}">
        <p14:creationId xmlns:p14="http://schemas.microsoft.com/office/powerpoint/2010/main" val="305855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013133-F623-291A-48B1-AA83A4E812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481875F-6C2C-FB85-1C01-3C566306D7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B80BA13-B93F-CA76-02D0-E228A404CC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891523F-C96E-4DF9-97CC-986686073888}" type="datetimeFigureOut">
              <a:rPr lang="en-GB" smtClean="0"/>
              <a:t>25/04/2025</a:t>
            </a:fld>
            <a:endParaRPr lang="en-GB"/>
          </a:p>
        </p:txBody>
      </p:sp>
      <p:sp>
        <p:nvSpPr>
          <p:cNvPr id="5" name="Footer Placeholder 4">
            <a:extLst>
              <a:ext uri="{FF2B5EF4-FFF2-40B4-BE49-F238E27FC236}">
                <a16:creationId xmlns:a16="http://schemas.microsoft.com/office/drawing/2014/main" id="{EB3D7856-C0AC-7FDE-EC87-CC188D72E7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19AA423-BE19-5DC6-48C3-29DB817C7B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579C06-778E-46EA-BA96-67F59444BA6F}" type="slidenum">
              <a:rPr lang="en-GB" smtClean="0"/>
              <a:t>‹#›</a:t>
            </a:fld>
            <a:endParaRPr lang="en-GB"/>
          </a:p>
        </p:txBody>
      </p:sp>
    </p:spTree>
    <p:extLst>
      <p:ext uri="{BB962C8B-B14F-4D97-AF65-F5344CB8AC3E}">
        <p14:creationId xmlns:p14="http://schemas.microsoft.com/office/powerpoint/2010/main" val="2610936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ntosaifipp.org/3072-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intosaifipp.org/3072-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tosaifipp.org/3072-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ntosaifipp.org/3072-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9656E-3860-33BA-FE71-FA9CB83EE68A}"/>
              </a:ext>
            </a:extLst>
          </p:cNvPr>
          <p:cNvSpPr>
            <a:spLocks noGrp="1"/>
          </p:cNvSpPr>
          <p:nvPr>
            <p:ph type="ctrTitle"/>
          </p:nvPr>
        </p:nvSpPr>
        <p:spPr/>
        <p:txBody>
          <a:bodyPr>
            <a:normAutofit/>
          </a:bodyPr>
          <a:lstStyle/>
          <a:p>
            <a:r>
              <a:rPr lang="en-GB" sz="6600"/>
              <a:t>Accessibility initiative</a:t>
            </a:r>
            <a:endParaRPr lang="en-GB"/>
          </a:p>
        </p:txBody>
      </p:sp>
      <p:sp>
        <p:nvSpPr>
          <p:cNvPr id="3" name="Subtitle 2">
            <a:extLst>
              <a:ext uri="{FF2B5EF4-FFF2-40B4-BE49-F238E27FC236}">
                <a16:creationId xmlns:a16="http://schemas.microsoft.com/office/drawing/2014/main" id="{0DB5BFD5-246A-8D1B-C9E1-DFF92B6C5C18}"/>
              </a:ext>
            </a:extLst>
          </p:cNvPr>
          <p:cNvSpPr>
            <a:spLocks noGrp="1"/>
          </p:cNvSpPr>
          <p:nvPr>
            <p:ph type="subTitle" idx="1"/>
          </p:nvPr>
        </p:nvSpPr>
        <p:spPr/>
        <p:txBody>
          <a:bodyPr>
            <a:normAutofit/>
          </a:bodyPr>
          <a:lstStyle/>
          <a:p>
            <a:endParaRPr lang="en-GB" sz="2000" dirty="0"/>
          </a:p>
          <a:p>
            <a:r>
              <a:rPr lang="en-GB" sz="1700" i="1" dirty="0"/>
              <a:t>Alan Findlay on behalf of Spyros Pilos (project lead - ECA)</a:t>
            </a:r>
            <a:r>
              <a:rPr lang="en-GB" sz="2800" dirty="0"/>
              <a:t/>
            </a:r>
            <a:br>
              <a:rPr lang="en-GB" sz="2800" dirty="0"/>
            </a:br>
            <a:endParaRPr lang="en-GB" dirty="0"/>
          </a:p>
        </p:txBody>
      </p:sp>
    </p:spTree>
    <p:extLst>
      <p:ext uri="{BB962C8B-B14F-4D97-AF65-F5344CB8AC3E}">
        <p14:creationId xmlns:p14="http://schemas.microsoft.com/office/powerpoint/2010/main" val="2520829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456B7-02CE-7E6C-EDE6-D905A9CC6B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9D9D7-536A-C448-F5BA-949B98248281}"/>
              </a:ext>
            </a:extLst>
          </p:cNvPr>
          <p:cNvSpPr>
            <a:spLocks noGrp="1"/>
          </p:cNvSpPr>
          <p:nvPr>
            <p:ph type="title"/>
          </p:nvPr>
        </p:nvSpPr>
        <p:spPr/>
        <p:txBody>
          <a:bodyPr/>
          <a:lstStyle/>
          <a:p>
            <a:r>
              <a:rPr lang="en-GB"/>
              <a:t>Dependencies - I</a:t>
            </a:r>
          </a:p>
        </p:txBody>
      </p:sp>
      <p:sp>
        <p:nvSpPr>
          <p:cNvPr id="5" name="TextBox 4">
            <a:extLst>
              <a:ext uri="{FF2B5EF4-FFF2-40B4-BE49-F238E27FC236}">
                <a16:creationId xmlns:a16="http://schemas.microsoft.com/office/drawing/2014/main" id="{90BF7544-A4A9-E20E-69A7-96913D0B606B}"/>
              </a:ext>
            </a:extLst>
          </p:cNvPr>
          <p:cNvSpPr txBox="1"/>
          <p:nvPr/>
        </p:nvSpPr>
        <p:spPr>
          <a:xfrm>
            <a:off x="748921" y="5942568"/>
            <a:ext cx="6097136" cy="369332"/>
          </a:xfrm>
          <a:prstGeom prst="rect">
            <a:avLst/>
          </a:prstGeom>
          <a:noFill/>
        </p:spPr>
        <p:txBody>
          <a:bodyPr wrap="square">
            <a:spAutoFit/>
          </a:bodyPr>
          <a:lstStyle/>
          <a:p>
            <a:r>
              <a:rPr lang="fr-FR" sz="1800" b="0" i="1">
                <a:solidFill>
                  <a:srgbClr val="000000"/>
                </a:solidFill>
                <a:effectLst/>
                <a:latin typeface="Calibri" panose="020F0502020204030204" pitchFamily="34" charset="0"/>
              </a:rPr>
              <a:t>(</a:t>
            </a:r>
            <a:r>
              <a:rPr lang="fr-FR" sz="1800" b="0" i="1" err="1">
                <a:solidFill>
                  <a:srgbClr val="000000"/>
                </a:solidFill>
                <a:effectLst/>
                <a:latin typeface="Calibri" panose="020F0502020204030204" pitchFamily="34" charset="0"/>
              </a:rPr>
              <a:t>analysis</a:t>
            </a:r>
            <a:r>
              <a:rPr lang="fr-FR" sz="1800" b="0" i="1">
                <a:solidFill>
                  <a:srgbClr val="000000"/>
                </a:solidFill>
                <a:effectLst/>
                <a:latin typeface="Calibri" panose="020F0502020204030204" pitchFamily="34" charset="0"/>
              </a:rPr>
              <a:t> </a:t>
            </a:r>
            <a:r>
              <a:rPr lang="fr-FR" sz="1800" b="0" i="1" err="1">
                <a:solidFill>
                  <a:srgbClr val="000000"/>
                </a:solidFill>
                <a:effectLst/>
                <a:latin typeface="Calibri" panose="020F0502020204030204" pitchFamily="34" charset="0"/>
              </a:rPr>
              <a:t>based</a:t>
            </a:r>
            <a:r>
              <a:rPr lang="fr-FR" sz="1800" b="0" i="1">
                <a:solidFill>
                  <a:srgbClr val="000000"/>
                </a:solidFill>
                <a:effectLst/>
                <a:latin typeface="Calibri" panose="020F0502020204030204" pitchFamily="34" charset="0"/>
              </a:rPr>
              <a:t> on: </a:t>
            </a:r>
            <a:r>
              <a:rPr lang="fr-FR" sz="1800" b="0" i="1" u="sng" strike="noStrike">
                <a:solidFill>
                  <a:srgbClr val="0000FF"/>
                </a:solidFill>
                <a:effectLst/>
                <a:latin typeface="Calibri" panose="020F0502020204030204" pitchFamily="34" charset="0"/>
                <a:hlinkClick r:id="rId2"/>
              </a:rPr>
              <a:t>https://www.intosaifipp.org/3072-2/</a:t>
            </a:r>
            <a:r>
              <a:rPr lang="fr-FR" sz="1800" b="0" i="1">
                <a:solidFill>
                  <a:srgbClr val="000000"/>
                </a:solidFill>
                <a:effectLst/>
                <a:latin typeface="Calibri" panose="020F0502020204030204" pitchFamily="34" charset="0"/>
              </a:rPr>
              <a:t> )</a:t>
            </a:r>
            <a:r>
              <a:rPr lang="fr-FR" sz="1800" b="0" i="0">
                <a:solidFill>
                  <a:srgbClr val="000000"/>
                </a:solidFill>
                <a:effectLst/>
                <a:latin typeface="Calibri" panose="020F0502020204030204" pitchFamily="34" charset="0"/>
              </a:rPr>
              <a:t> </a:t>
            </a:r>
            <a:endParaRPr lang="en-GB"/>
          </a:p>
        </p:txBody>
      </p:sp>
      <p:graphicFrame>
        <p:nvGraphicFramePr>
          <p:cNvPr id="6" name="Table 5">
            <a:extLst>
              <a:ext uri="{FF2B5EF4-FFF2-40B4-BE49-F238E27FC236}">
                <a16:creationId xmlns:a16="http://schemas.microsoft.com/office/drawing/2014/main" id="{F6603E30-4405-102F-05FD-91E2333A0E22}"/>
              </a:ext>
            </a:extLst>
          </p:cNvPr>
          <p:cNvGraphicFramePr>
            <a:graphicFrameLocks noGrp="1"/>
          </p:cNvGraphicFramePr>
          <p:nvPr>
            <p:extLst>
              <p:ext uri="{D42A27DB-BD31-4B8C-83A1-F6EECF244321}">
                <p14:modId xmlns:p14="http://schemas.microsoft.com/office/powerpoint/2010/main" val="2812397979"/>
              </p:ext>
            </p:extLst>
          </p:nvPr>
        </p:nvGraphicFramePr>
        <p:xfrm>
          <a:off x="1053790" y="1690688"/>
          <a:ext cx="8970554" cy="4055444"/>
        </p:xfrm>
        <a:graphic>
          <a:graphicData uri="http://schemas.openxmlformats.org/drawingml/2006/table">
            <a:tbl>
              <a:tblPr/>
              <a:tblGrid>
                <a:gridCol w="1621171">
                  <a:extLst>
                    <a:ext uri="{9D8B030D-6E8A-4147-A177-3AD203B41FA5}">
                      <a16:colId xmlns:a16="http://schemas.microsoft.com/office/drawing/2014/main" val="4116511686"/>
                    </a:ext>
                  </a:extLst>
                </a:gridCol>
                <a:gridCol w="7349383">
                  <a:extLst>
                    <a:ext uri="{9D8B030D-6E8A-4147-A177-3AD203B41FA5}">
                      <a16:colId xmlns:a16="http://schemas.microsoft.com/office/drawing/2014/main" val="3241422162"/>
                    </a:ext>
                  </a:extLst>
                </a:gridCol>
              </a:tblGrid>
              <a:tr h="539680">
                <a:tc gridSpan="2">
                  <a:txBody>
                    <a:bodyPr/>
                    <a:lstStyle/>
                    <a:p>
                      <a:pPr algn="l" rtl="0" fontAlgn="base">
                        <a:lnSpc>
                          <a:spcPts val="2138"/>
                        </a:lnSpc>
                        <a:spcAft>
                          <a:spcPts val="1200"/>
                        </a:spcAft>
                      </a:pPr>
                      <a:r>
                        <a:rPr lang="en-GB" sz="1800" b="1" i="0">
                          <a:effectLst/>
                          <a:latin typeface="Calibri" panose="020F0502020204030204" pitchFamily="34" charset="0"/>
                        </a:rPr>
                        <a:t>The ‘A’ initiative should </a:t>
                      </a:r>
                      <a:endParaRPr lang="en-GB" sz="1800" b="1"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4255953044"/>
                  </a:ext>
                </a:extLst>
              </a:tr>
              <a:tr h="976162">
                <a:tc>
                  <a:txBody>
                    <a:bodyPr/>
                    <a:lstStyle/>
                    <a:p>
                      <a:pPr algn="l" rtl="0" fontAlgn="base">
                        <a:lnSpc>
                          <a:spcPts val="2138"/>
                        </a:lnSpc>
                        <a:spcAft>
                          <a:spcPts val="1200"/>
                        </a:spcAft>
                      </a:pPr>
                      <a:r>
                        <a:rPr lang="en-GB" sz="1800" b="0" i="0">
                          <a:effectLst/>
                          <a:latin typeface="Calibri"/>
                        </a:rPr>
                        <a:t>be involved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a:solidFill>
                            <a:schemeClr val="tx1"/>
                          </a:solidFill>
                          <a:latin typeface="+mn-lt"/>
                          <a:ea typeface="+mn-ea"/>
                          <a:cs typeface="+mn-cs"/>
                        </a:rPr>
                        <a:t>when discussing the structure of the </a:t>
                      </a:r>
                      <a:r>
                        <a:rPr lang="en-GB" sz="1800" b="1" i="0" u="none" strike="noStrike" kern="1200" baseline="0">
                          <a:solidFill>
                            <a:schemeClr val="tx1"/>
                          </a:solidFill>
                          <a:latin typeface="+mn-lt"/>
                          <a:ea typeface="+mn-ea"/>
                          <a:cs typeface="+mn-cs"/>
                        </a:rPr>
                        <a:t>ISSAIs</a:t>
                      </a:r>
                      <a:r>
                        <a:rPr lang="en-GB" sz="1800" b="0" i="0" u="none" strike="noStrike" kern="1200" baseline="0">
                          <a:solidFill>
                            <a:schemeClr val="tx1"/>
                          </a:solidFill>
                          <a:latin typeface="+mn-lt"/>
                          <a:ea typeface="+mn-ea"/>
                          <a:cs typeface="+mn-cs"/>
                        </a:rPr>
                        <a:t> and their relations with Principles (from ‘P’) and Guidance (from ‘G’) 	</a:t>
                      </a:r>
                    </a:p>
                    <a:p>
                      <a:r>
                        <a:rPr lang="en-GB" sz="1800" b="0" i="0" u="none" strike="noStrike" kern="1200" baseline="0">
                          <a:solidFill>
                            <a:schemeClr val="tx1"/>
                          </a:solidFill>
                          <a:latin typeface="+mn-lt"/>
                          <a:ea typeface="+mn-ea"/>
                          <a:cs typeface="+mn-cs"/>
                        </a:rPr>
                        <a: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824086147"/>
                  </a:ext>
                </a:extLst>
              </a:tr>
              <a:tr h="539680">
                <a:tc>
                  <a:txBody>
                    <a:bodyPr/>
                    <a:lstStyle/>
                    <a:p>
                      <a:pPr algn="l" rtl="0" fontAlgn="base">
                        <a:lnSpc>
                          <a:spcPts val="2138"/>
                        </a:lnSpc>
                        <a:spcAft>
                          <a:spcPts val="1200"/>
                        </a:spcAft>
                      </a:pPr>
                      <a:r>
                        <a:rPr lang="en-GB" sz="1800" b="0" i="0">
                          <a:effectLst/>
                          <a:latin typeface="Calibri"/>
                        </a:rPr>
                        <a:t>give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a:solidFill>
                            <a:schemeClr val="tx1"/>
                          </a:solidFill>
                          <a:latin typeface="+mn-lt"/>
                          <a:ea typeface="+mn-ea"/>
                          <a:cs typeface="+mn-cs"/>
                        </a:rPr>
                        <a:t>in case the ‘A’ initiative specifies a modular way of presenting the information 	</a:t>
                      </a:r>
                    </a:p>
                    <a:p>
                      <a:r>
                        <a:rPr lang="en-GB" sz="1800" b="0" i="0" u="none" strike="noStrike" kern="1200" baseline="0">
                          <a:solidFill>
                            <a:schemeClr val="tx1"/>
                          </a:solidFill>
                          <a:latin typeface="+mn-lt"/>
                          <a:ea typeface="+mn-ea"/>
                          <a:cs typeface="+mn-cs"/>
                        </a:rPr>
                        <a: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73254918"/>
                  </a:ext>
                </a:extLst>
              </a:tr>
              <a:tr h="1412644">
                <a:tc>
                  <a:txBody>
                    <a:bodyPr/>
                    <a:lstStyle/>
                    <a:p>
                      <a:pPr algn="l" rtl="0" fontAlgn="base">
                        <a:lnSpc>
                          <a:spcPts val="2138"/>
                        </a:lnSpc>
                        <a:spcAft>
                          <a:spcPts val="1200"/>
                        </a:spcAft>
                      </a:pPr>
                      <a:r>
                        <a:rPr lang="en-GB" sz="1800" b="0" i="0">
                          <a:effectLst/>
                          <a:latin typeface="Calibri"/>
                        </a:rPr>
                        <a:t>expect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a:solidFill>
                            <a:schemeClr val="tx1"/>
                          </a:solidFill>
                          <a:latin typeface="+mn-lt"/>
                          <a:ea typeface="+mn-ea"/>
                          <a:cs typeface="+mn-cs"/>
                        </a:rPr>
                        <a:t>in case the ‘I’ initiative decides on a structure and relations with Principle and Guidance, the ‘A’ initiative should be able to support it. 	</a:t>
                      </a:r>
                    </a:p>
                    <a:p>
                      <a:r>
                        <a:rPr lang="en-GB" sz="1800" b="0" i="0" u="none" strike="noStrike" kern="1200" baseline="0">
                          <a:solidFill>
                            <a:schemeClr val="tx1"/>
                          </a:solidFill>
                          <a:latin typeface="+mn-lt"/>
                          <a:ea typeface="+mn-ea"/>
                          <a:cs typeface="+mn-cs"/>
                        </a:rPr>
                        <a: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251993518"/>
                  </a:ext>
                </a:extLst>
              </a:tr>
            </a:tbl>
          </a:graphicData>
        </a:graphic>
      </p:graphicFrame>
    </p:spTree>
    <p:extLst>
      <p:ext uri="{BB962C8B-B14F-4D97-AF65-F5344CB8AC3E}">
        <p14:creationId xmlns:p14="http://schemas.microsoft.com/office/powerpoint/2010/main" val="2272788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A7E8A-FCFD-92BD-D99C-89025A6911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D1932B-0D6D-3268-C02E-73084591F2AB}"/>
              </a:ext>
            </a:extLst>
          </p:cNvPr>
          <p:cNvSpPr>
            <a:spLocks noGrp="1"/>
          </p:cNvSpPr>
          <p:nvPr>
            <p:ph type="title"/>
          </p:nvPr>
        </p:nvSpPr>
        <p:spPr/>
        <p:txBody>
          <a:bodyPr/>
          <a:lstStyle/>
          <a:p>
            <a:r>
              <a:rPr lang="en-GB"/>
              <a:t>Dependencies - G</a:t>
            </a:r>
          </a:p>
        </p:txBody>
      </p:sp>
      <p:sp>
        <p:nvSpPr>
          <p:cNvPr id="5" name="TextBox 4">
            <a:extLst>
              <a:ext uri="{FF2B5EF4-FFF2-40B4-BE49-F238E27FC236}">
                <a16:creationId xmlns:a16="http://schemas.microsoft.com/office/drawing/2014/main" id="{EA7C1A8D-58DC-E214-DB10-F16DDB557568}"/>
              </a:ext>
            </a:extLst>
          </p:cNvPr>
          <p:cNvSpPr txBox="1"/>
          <p:nvPr/>
        </p:nvSpPr>
        <p:spPr>
          <a:xfrm>
            <a:off x="748921" y="5942568"/>
            <a:ext cx="6097136" cy="369332"/>
          </a:xfrm>
          <a:prstGeom prst="rect">
            <a:avLst/>
          </a:prstGeom>
          <a:noFill/>
        </p:spPr>
        <p:txBody>
          <a:bodyPr wrap="square">
            <a:spAutoFit/>
          </a:bodyPr>
          <a:lstStyle/>
          <a:p>
            <a:r>
              <a:rPr lang="fr-FR" sz="1800" b="0" i="1">
                <a:solidFill>
                  <a:srgbClr val="000000"/>
                </a:solidFill>
                <a:effectLst/>
                <a:latin typeface="Calibri" panose="020F0502020204030204" pitchFamily="34" charset="0"/>
              </a:rPr>
              <a:t>(</a:t>
            </a:r>
            <a:r>
              <a:rPr lang="fr-FR" sz="1800" b="0" i="1" err="1">
                <a:solidFill>
                  <a:srgbClr val="000000"/>
                </a:solidFill>
                <a:effectLst/>
                <a:latin typeface="Calibri" panose="020F0502020204030204" pitchFamily="34" charset="0"/>
              </a:rPr>
              <a:t>analysis</a:t>
            </a:r>
            <a:r>
              <a:rPr lang="fr-FR" sz="1800" b="0" i="1">
                <a:solidFill>
                  <a:srgbClr val="000000"/>
                </a:solidFill>
                <a:effectLst/>
                <a:latin typeface="Calibri" panose="020F0502020204030204" pitchFamily="34" charset="0"/>
              </a:rPr>
              <a:t> </a:t>
            </a:r>
            <a:r>
              <a:rPr lang="fr-FR" sz="1800" b="0" i="1" err="1">
                <a:solidFill>
                  <a:srgbClr val="000000"/>
                </a:solidFill>
                <a:effectLst/>
                <a:latin typeface="Calibri" panose="020F0502020204030204" pitchFamily="34" charset="0"/>
              </a:rPr>
              <a:t>based</a:t>
            </a:r>
            <a:r>
              <a:rPr lang="fr-FR" sz="1800" b="0" i="1">
                <a:solidFill>
                  <a:srgbClr val="000000"/>
                </a:solidFill>
                <a:effectLst/>
                <a:latin typeface="Calibri" panose="020F0502020204030204" pitchFamily="34" charset="0"/>
              </a:rPr>
              <a:t> on: </a:t>
            </a:r>
            <a:r>
              <a:rPr lang="fr-FR" sz="1800" b="0" i="1" u="sng" strike="noStrike">
                <a:solidFill>
                  <a:srgbClr val="0000FF"/>
                </a:solidFill>
                <a:effectLst/>
                <a:latin typeface="Calibri" panose="020F0502020204030204" pitchFamily="34" charset="0"/>
                <a:hlinkClick r:id="rId2"/>
              </a:rPr>
              <a:t>https://www.intosaifipp.org/3072-2/</a:t>
            </a:r>
            <a:r>
              <a:rPr lang="fr-FR" sz="1800" b="0" i="1">
                <a:solidFill>
                  <a:srgbClr val="000000"/>
                </a:solidFill>
                <a:effectLst/>
                <a:latin typeface="Calibri" panose="020F0502020204030204" pitchFamily="34" charset="0"/>
              </a:rPr>
              <a:t> )</a:t>
            </a:r>
            <a:r>
              <a:rPr lang="fr-FR" sz="1800" b="0" i="0">
                <a:solidFill>
                  <a:srgbClr val="000000"/>
                </a:solidFill>
                <a:effectLst/>
                <a:latin typeface="Calibri" panose="020F0502020204030204" pitchFamily="34" charset="0"/>
              </a:rPr>
              <a:t> </a:t>
            </a:r>
            <a:endParaRPr lang="en-GB"/>
          </a:p>
        </p:txBody>
      </p:sp>
      <p:graphicFrame>
        <p:nvGraphicFramePr>
          <p:cNvPr id="6" name="Table 5">
            <a:extLst>
              <a:ext uri="{FF2B5EF4-FFF2-40B4-BE49-F238E27FC236}">
                <a16:creationId xmlns:a16="http://schemas.microsoft.com/office/drawing/2014/main" id="{DFB5C54B-614D-C7DB-F04D-8EA1FB366BD7}"/>
              </a:ext>
            </a:extLst>
          </p:cNvPr>
          <p:cNvGraphicFramePr>
            <a:graphicFrameLocks noGrp="1"/>
          </p:cNvGraphicFramePr>
          <p:nvPr>
            <p:extLst>
              <p:ext uri="{D42A27DB-BD31-4B8C-83A1-F6EECF244321}">
                <p14:modId xmlns:p14="http://schemas.microsoft.com/office/powerpoint/2010/main" val="2066393641"/>
              </p:ext>
            </p:extLst>
          </p:nvPr>
        </p:nvGraphicFramePr>
        <p:xfrm>
          <a:off x="1053790" y="1690688"/>
          <a:ext cx="8970554" cy="4380160"/>
        </p:xfrm>
        <a:graphic>
          <a:graphicData uri="http://schemas.openxmlformats.org/drawingml/2006/table">
            <a:tbl>
              <a:tblPr/>
              <a:tblGrid>
                <a:gridCol w="1621171">
                  <a:extLst>
                    <a:ext uri="{9D8B030D-6E8A-4147-A177-3AD203B41FA5}">
                      <a16:colId xmlns:a16="http://schemas.microsoft.com/office/drawing/2014/main" val="4116511686"/>
                    </a:ext>
                  </a:extLst>
                </a:gridCol>
                <a:gridCol w="7349383">
                  <a:extLst>
                    <a:ext uri="{9D8B030D-6E8A-4147-A177-3AD203B41FA5}">
                      <a16:colId xmlns:a16="http://schemas.microsoft.com/office/drawing/2014/main" val="3241422162"/>
                    </a:ext>
                  </a:extLst>
                </a:gridCol>
              </a:tblGrid>
              <a:tr h="539680">
                <a:tc gridSpan="2">
                  <a:txBody>
                    <a:bodyPr/>
                    <a:lstStyle/>
                    <a:p>
                      <a:pPr algn="l" rtl="0" fontAlgn="base">
                        <a:lnSpc>
                          <a:spcPts val="2138"/>
                        </a:lnSpc>
                        <a:spcAft>
                          <a:spcPts val="1200"/>
                        </a:spcAft>
                      </a:pPr>
                      <a:r>
                        <a:rPr lang="en-GB" sz="1800" b="1" i="0">
                          <a:effectLst/>
                          <a:latin typeface="Calibri" panose="020F0502020204030204" pitchFamily="34" charset="0"/>
                        </a:rPr>
                        <a:t>The ‘A’ initiative should </a:t>
                      </a:r>
                      <a:endParaRPr lang="en-GB" sz="1800" b="1"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4255953044"/>
                  </a:ext>
                </a:extLst>
              </a:tr>
              <a:tr h="976162">
                <a:tc>
                  <a:txBody>
                    <a:bodyPr/>
                    <a:lstStyle/>
                    <a:p>
                      <a:pPr algn="l" rtl="0" fontAlgn="base">
                        <a:lnSpc>
                          <a:spcPts val="2138"/>
                        </a:lnSpc>
                        <a:spcAft>
                          <a:spcPts val="1200"/>
                        </a:spcAft>
                      </a:pPr>
                      <a:r>
                        <a:rPr lang="en-GB" sz="1800" b="0" i="0">
                          <a:effectLst/>
                          <a:latin typeface="Calibri"/>
                        </a:rPr>
                        <a:t>be involved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a:solidFill>
                            <a:schemeClr val="tx1"/>
                          </a:solidFill>
                          <a:latin typeface="+mn-lt"/>
                          <a:ea typeface="+mn-ea"/>
                          <a:cs typeface="+mn-cs"/>
                        </a:rPr>
                        <a:t>when discussing the structure of the </a:t>
                      </a:r>
                      <a:r>
                        <a:rPr lang="en-GB" sz="1800" b="1" i="0" u="none" strike="noStrike" kern="1200" baseline="0">
                          <a:solidFill>
                            <a:schemeClr val="tx1"/>
                          </a:solidFill>
                          <a:latin typeface="+mn-lt"/>
                          <a:ea typeface="+mn-ea"/>
                          <a:cs typeface="+mn-cs"/>
                        </a:rPr>
                        <a:t>Guidance </a:t>
                      </a:r>
                      <a:r>
                        <a:rPr lang="en-GB" sz="1800" b="0" i="0" u="none" strike="noStrike" kern="1200" baseline="0">
                          <a:solidFill>
                            <a:schemeClr val="tx1"/>
                          </a:solidFill>
                          <a:latin typeface="+mn-lt"/>
                          <a:ea typeface="+mn-ea"/>
                          <a:cs typeface="+mn-cs"/>
                        </a:rPr>
                        <a:t>material and its relations with Principles (from ‘P’) and ISSAIs (from ‘I’), but also with guidance beyond the IFPP.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824086147"/>
                  </a:ext>
                </a:extLst>
              </a:tr>
              <a:tr h="539680">
                <a:tc>
                  <a:txBody>
                    <a:bodyPr/>
                    <a:lstStyle/>
                    <a:p>
                      <a:pPr algn="l" rtl="0" fontAlgn="base">
                        <a:lnSpc>
                          <a:spcPts val="2138"/>
                        </a:lnSpc>
                        <a:spcAft>
                          <a:spcPts val="1200"/>
                        </a:spcAft>
                      </a:pPr>
                      <a:r>
                        <a:rPr lang="en-GB" sz="1800" b="0" i="0">
                          <a:effectLst/>
                          <a:latin typeface="Calibri"/>
                        </a:rPr>
                        <a:t>give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800" b="0" i="0" u="none" strike="noStrike" kern="1200" baseline="0">
                          <a:solidFill>
                            <a:schemeClr val="tx1"/>
                          </a:solidFill>
                          <a:latin typeface="+mn-lt"/>
                          <a:ea typeface="+mn-ea"/>
                          <a:cs typeface="+mn-cs"/>
                        </a:rPr>
                        <a:t>in case the ‘A’ initiative specifies a modular way of presenting the information</a:t>
                      </a:r>
                      <a:endParaRPr lang="en-US"/>
                    </a:p>
                    <a:p>
                      <a:pPr marL="0" marR="0" lvl="0" indent="0" algn="l">
                        <a:lnSpc>
                          <a:spcPct val="100000"/>
                        </a:lnSpc>
                        <a:spcBef>
                          <a:spcPts val="0"/>
                        </a:spcBef>
                        <a:spcAft>
                          <a:spcPts val="0"/>
                        </a:spcAft>
                        <a:buClrTx/>
                        <a:buSzTx/>
                        <a:buFontTx/>
                        <a:buNone/>
                      </a:pPr>
                      <a:r>
                        <a:rPr lang="en-GB" sz="1800" b="0" i="0" u="none" strike="noStrike" kern="1200" baseline="0">
                          <a:solidFill>
                            <a:schemeClr val="tx1"/>
                          </a:solidFill>
                          <a:latin typeface="+mn-lt"/>
                          <a:ea typeface="+mn-ea"/>
                          <a:cs typeface="+mn-cs"/>
                        </a:rPr>
                        <a: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73254918"/>
                  </a:ext>
                </a:extLst>
              </a:tr>
              <a:tr h="1412644">
                <a:tc>
                  <a:txBody>
                    <a:bodyPr/>
                    <a:lstStyle/>
                    <a:p>
                      <a:pPr algn="l" rtl="0" fontAlgn="base">
                        <a:lnSpc>
                          <a:spcPts val="2138"/>
                        </a:lnSpc>
                        <a:spcAft>
                          <a:spcPts val="1200"/>
                        </a:spcAft>
                      </a:pPr>
                      <a:r>
                        <a:rPr lang="en-GB" sz="1800" b="0" i="0">
                          <a:effectLst/>
                          <a:latin typeface="Calibri"/>
                        </a:rPr>
                        <a:t>expect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a:solidFill>
                            <a:schemeClr val="tx1"/>
                          </a:solidFill>
                          <a:latin typeface="+mn-lt"/>
                          <a:ea typeface="+mn-ea"/>
                          <a:cs typeface="+mn-cs"/>
                        </a:rPr>
                        <a:t>In case the ‘G’ initiative decides on a structure and relations with Principles and ISSAIs, as well as with information beyond the IFPP, the ‘A’ initiative should be able to support it.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a:solidFill>
                            <a:schemeClr val="tx1"/>
                          </a:solidFill>
                          <a:latin typeface="+mn-lt"/>
                          <a:ea typeface="+mn-ea"/>
                          <a:cs typeface="+mn-cs"/>
                        </a:rPr>
                        <a:t>	</a:t>
                      </a:r>
                    </a:p>
                    <a:p>
                      <a:r>
                        <a:rPr lang="en-GB" sz="1800" b="0" i="0" u="none" strike="noStrike" kern="1200" baseline="0">
                          <a:solidFill>
                            <a:schemeClr val="tx1"/>
                          </a:solidFill>
                          <a:latin typeface="+mn-lt"/>
                          <a:ea typeface="+mn-ea"/>
                          <a:cs typeface="+mn-cs"/>
                        </a:rPr>
                        <a: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251993518"/>
                  </a:ext>
                </a:extLst>
              </a:tr>
            </a:tbl>
          </a:graphicData>
        </a:graphic>
      </p:graphicFrame>
    </p:spTree>
    <p:extLst>
      <p:ext uri="{BB962C8B-B14F-4D97-AF65-F5344CB8AC3E}">
        <p14:creationId xmlns:p14="http://schemas.microsoft.com/office/powerpoint/2010/main" val="3865585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3CA00-DA63-24CB-D234-5EDDBA1C78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F1F664-633A-525C-BED8-C94148324BCA}"/>
              </a:ext>
            </a:extLst>
          </p:cNvPr>
          <p:cNvSpPr>
            <a:spLocks noGrp="1"/>
          </p:cNvSpPr>
          <p:nvPr>
            <p:ph type="title"/>
          </p:nvPr>
        </p:nvSpPr>
        <p:spPr>
          <a:xfrm>
            <a:off x="704087" y="940904"/>
            <a:ext cx="3306747" cy="5035826"/>
          </a:xfrm>
        </p:spPr>
        <p:txBody>
          <a:bodyPr>
            <a:normAutofit/>
          </a:bodyPr>
          <a:lstStyle/>
          <a:p>
            <a:pPr algn="ctr"/>
            <a:r>
              <a:rPr lang="en-GB" sz="3600"/>
              <a:t/>
            </a:r>
            <a:br>
              <a:rPr lang="en-GB" sz="3600"/>
            </a:br>
            <a:r>
              <a:rPr lang="en-GB" sz="3600"/>
              <a:t>Agenda</a:t>
            </a:r>
            <a:br>
              <a:rPr lang="en-GB" sz="3600"/>
            </a:br>
            <a:r>
              <a:rPr lang="en-GB" sz="3600"/>
              <a:t/>
            </a:r>
            <a:br>
              <a:rPr lang="en-GB" sz="3600"/>
            </a:br>
            <a:r>
              <a:rPr lang="en-GB" sz="3600"/>
              <a:t/>
            </a:r>
            <a:br>
              <a:rPr lang="en-GB" sz="3600"/>
            </a:br>
            <a:r>
              <a:rPr lang="en-GB" sz="3600"/>
              <a:t/>
            </a:r>
            <a:br>
              <a:rPr lang="en-GB" sz="3600"/>
            </a:br>
            <a:r>
              <a:rPr lang="en-GB" sz="3600"/>
              <a:t/>
            </a:r>
            <a:br>
              <a:rPr lang="en-GB" sz="3600"/>
            </a:br>
            <a:endParaRPr lang="en-GB" sz="3600"/>
          </a:p>
        </p:txBody>
      </p:sp>
      <p:sp>
        <p:nvSpPr>
          <p:cNvPr id="3" name="Content Placeholder 2">
            <a:extLst>
              <a:ext uri="{FF2B5EF4-FFF2-40B4-BE49-F238E27FC236}">
                <a16:creationId xmlns:a16="http://schemas.microsoft.com/office/drawing/2014/main" id="{7DD6B131-8B1E-A661-81A6-EFE922CD236E}"/>
              </a:ext>
            </a:extLst>
          </p:cNvPr>
          <p:cNvSpPr>
            <a:spLocks noGrp="1"/>
          </p:cNvSpPr>
          <p:nvPr>
            <p:ph idx="1"/>
          </p:nvPr>
        </p:nvSpPr>
        <p:spPr>
          <a:xfrm>
            <a:off x="4643022" y="887289"/>
            <a:ext cx="6844892" cy="5639712"/>
          </a:xfrm>
        </p:spPr>
        <p:txBody>
          <a:bodyPr vert="horz" lIns="91440" tIns="45720" rIns="91440" bIns="45720" rtlCol="0" anchor="t">
            <a:normAutofit fontScale="92500" lnSpcReduction="10000"/>
          </a:bodyPr>
          <a:lstStyle/>
          <a:p>
            <a:pPr marL="0" indent="0">
              <a:buNone/>
            </a:pPr>
            <a:r>
              <a:rPr lang="en-GB" b="1"/>
              <a:t>SDP-A initiative project team</a:t>
            </a:r>
          </a:p>
          <a:p>
            <a:r>
              <a:rPr lang="en-GB"/>
              <a:t>Organisation and activities </a:t>
            </a:r>
          </a:p>
          <a:p>
            <a:endParaRPr lang="en-GB"/>
          </a:p>
          <a:p>
            <a:pPr marL="0" indent="0">
              <a:buNone/>
            </a:pPr>
            <a:r>
              <a:rPr lang="en-GB" b="1"/>
              <a:t>Scoping document</a:t>
            </a:r>
            <a:endParaRPr lang="en-GB"/>
          </a:p>
          <a:p>
            <a:r>
              <a:rPr lang="en-GB"/>
              <a:t>Purpose (Context, initial assessment and objectives)</a:t>
            </a:r>
          </a:p>
          <a:p>
            <a:r>
              <a:rPr lang="en-GB"/>
              <a:t>Scope (Short term / Longer term)</a:t>
            </a:r>
          </a:p>
          <a:p>
            <a:r>
              <a:rPr lang="en-GB"/>
              <a:t>Key Deliverables (Outputs and time)  </a:t>
            </a:r>
          </a:p>
          <a:p>
            <a:r>
              <a:rPr lang="en-GB"/>
              <a:t>Quality Processes (Dependencies etc.)</a:t>
            </a:r>
          </a:p>
          <a:p>
            <a:pPr marL="0" indent="0">
              <a:buNone/>
            </a:pPr>
            <a:endParaRPr lang="en-GB" b="1"/>
          </a:p>
          <a:p>
            <a:pPr marL="0" indent="0">
              <a:buNone/>
            </a:pPr>
            <a:r>
              <a:rPr lang="en-GB" b="1"/>
              <a:t>Next steps </a:t>
            </a:r>
          </a:p>
          <a:p>
            <a:pPr marL="457200" lvl="1" indent="0">
              <a:buNone/>
            </a:pPr>
            <a:endParaRPr lang="en-GB"/>
          </a:p>
          <a:p>
            <a:pPr marL="457200" lvl="1" indent="0">
              <a:buNone/>
            </a:pPr>
            <a:endParaRPr lang="en-GB"/>
          </a:p>
        </p:txBody>
      </p:sp>
    </p:spTree>
    <p:extLst>
      <p:ext uri="{BB962C8B-B14F-4D97-AF65-F5344CB8AC3E}">
        <p14:creationId xmlns:p14="http://schemas.microsoft.com/office/powerpoint/2010/main" val="3387639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356C8F-A240-B79F-38DB-3564FB631B1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7AFDFB-F3FB-C744-67CC-C9C76FA553E3}"/>
              </a:ext>
            </a:extLst>
          </p:cNvPr>
          <p:cNvSpPr>
            <a:spLocks noGrp="1"/>
          </p:cNvSpPr>
          <p:nvPr>
            <p:ph idx="1"/>
          </p:nvPr>
        </p:nvSpPr>
        <p:spPr>
          <a:xfrm>
            <a:off x="5280207" y="1996365"/>
            <a:ext cx="6590518" cy="3695615"/>
          </a:xfrm>
        </p:spPr>
        <p:txBody>
          <a:bodyPr vert="horz" lIns="91440" tIns="45720" rIns="91440" bIns="45720" rtlCol="0" anchor="t">
            <a:normAutofit fontScale="92500" lnSpcReduction="20000"/>
          </a:bodyPr>
          <a:lstStyle/>
          <a:p>
            <a:pPr>
              <a:buFontTx/>
              <a:buChar char="-"/>
            </a:pPr>
            <a:endParaRPr lang="en-GB" sz="2000" dirty="0"/>
          </a:p>
          <a:p>
            <a:pPr>
              <a:buFontTx/>
              <a:buChar char="-"/>
            </a:pPr>
            <a:r>
              <a:rPr lang="en-GB" sz="2000" dirty="0"/>
              <a:t>Created and use collaboration space on Teams </a:t>
            </a:r>
          </a:p>
          <a:p>
            <a:pPr>
              <a:buFontTx/>
              <a:buChar char="-"/>
            </a:pPr>
            <a:r>
              <a:rPr lang="en-GB" sz="2000" dirty="0"/>
              <a:t>Setup internal support team at the ECA </a:t>
            </a:r>
            <a:br>
              <a:rPr lang="en-GB" sz="2000" dirty="0"/>
            </a:br>
            <a:r>
              <a:rPr lang="en-GB" sz="2000" dirty="0"/>
              <a:t>(website service manager, expert auditor) </a:t>
            </a:r>
          </a:p>
          <a:p>
            <a:pPr>
              <a:buFontTx/>
              <a:buChar char="-"/>
            </a:pPr>
            <a:r>
              <a:rPr lang="en-GB" sz="2000" dirty="0"/>
              <a:t>Online project group meetings </a:t>
            </a:r>
          </a:p>
          <a:p>
            <a:pPr>
              <a:buFontTx/>
              <a:buChar char="-"/>
            </a:pPr>
            <a:r>
              <a:rPr lang="en-GB" sz="2000" dirty="0"/>
              <a:t>Project lead participated in all FIPP-SDP core group meetings </a:t>
            </a:r>
          </a:p>
          <a:p>
            <a:pPr>
              <a:buFontTx/>
              <a:buChar char="-"/>
            </a:pPr>
            <a:r>
              <a:rPr lang="en-GB" sz="2000" dirty="0"/>
              <a:t>PT colleagues contacted the issai.org provider in Brazil</a:t>
            </a:r>
          </a:p>
          <a:p>
            <a:pPr>
              <a:buFontTx/>
              <a:buChar char="-"/>
            </a:pPr>
            <a:r>
              <a:rPr lang="en-GB" sz="2000" dirty="0"/>
              <a:t>Drafted the scoping document </a:t>
            </a:r>
          </a:p>
          <a:p>
            <a:pPr>
              <a:buFontTx/>
              <a:buChar char="-"/>
            </a:pPr>
            <a:r>
              <a:rPr lang="en-GB" sz="2000" dirty="0"/>
              <a:t>Meetings with liaison officer team </a:t>
            </a:r>
          </a:p>
          <a:p>
            <a:pPr marL="457200" lvl="1" indent="0">
              <a:buNone/>
            </a:pPr>
            <a:endParaRPr lang="en-GB" sz="2000" dirty="0"/>
          </a:p>
        </p:txBody>
      </p:sp>
      <p:pic>
        <p:nvPicPr>
          <p:cNvPr id="5" name="Picture 4">
            <a:extLst>
              <a:ext uri="{FF2B5EF4-FFF2-40B4-BE49-F238E27FC236}">
                <a16:creationId xmlns:a16="http://schemas.microsoft.com/office/drawing/2014/main" id="{243E2228-B0BB-BCDB-2D46-201A5E448194}"/>
              </a:ext>
            </a:extLst>
          </p:cNvPr>
          <p:cNvPicPr>
            <a:picLocks noChangeAspect="1"/>
          </p:cNvPicPr>
          <p:nvPr/>
        </p:nvPicPr>
        <p:blipFill>
          <a:blip r:embed="rId3"/>
          <a:srcRect t="12342"/>
          <a:stretch/>
        </p:blipFill>
        <p:spPr>
          <a:xfrm>
            <a:off x="432486" y="1996365"/>
            <a:ext cx="4572001" cy="3766881"/>
          </a:xfrm>
          <a:prstGeom prst="rect">
            <a:avLst/>
          </a:prstGeom>
        </p:spPr>
      </p:pic>
      <p:sp>
        <p:nvSpPr>
          <p:cNvPr id="9" name="Title 8">
            <a:extLst>
              <a:ext uri="{FF2B5EF4-FFF2-40B4-BE49-F238E27FC236}">
                <a16:creationId xmlns:a16="http://schemas.microsoft.com/office/drawing/2014/main" id="{AE9F7D48-494A-149E-3E80-539DC9E8C4D9}"/>
              </a:ext>
            </a:extLst>
          </p:cNvPr>
          <p:cNvSpPr>
            <a:spLocks noGrp="1"/>
          </p:cNvSpPr>
          <p:nvPr>
            <p:ph type="title"/>
          </p:nvPr>
        </p:nvSpPr>
        <p:spPr/>
        <p:txBody>
          <a:bodyPr/>
          <a:lstStyle/>
          <a:p>
            <a:r>
              <a:rPr lang="en-GB"/>
              <a:t>Project team organisation and activities</a:t>
            </a:r>
          </a:p>
        </p:txBody>
      </p:sp>
    </p:spTree>
    <p:extLst>
      <p:ext uri="{BB962C8B-B14F-4D97-AF65-F5344CB8AC3E}">
        <p14:creationId xmlns:p14="http://schemas.microsoft.com/office/powerpoint/2010/main" val="552336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CD87C7-3BEF-E63A-C511-B8E6C17FFE32}"/>
              </a:ext>
            </a:extLst>
          </p:cNvPr>
          <p:cNvSpPr>
            <a:spLocks noGrp="1"/>
          </p:cNvSpPr>
          <p:nvPr>
            <p:ph idx="1"/>
          </p:nvPr>
        </p:nvSpPr>
        <p:spPr>
          <a:xfrm>
            <a:off x="723330" y="1717919"/>
            <a:ext cx="10037929" cy="3740574"/>
          </a:xfrm>
        </p:spPr>
        <p:txBody>
          <a:bodyPr vert="horz" lIns="91440" tIns="45720" rIns="91440" bIns="45720" rtlCol="0" anchor="t">
            <a:normAutofit/>
          </a:bodyPr>
          <a:lstStyle/>
          <a:p>
            <a:pPr marL="0" indent="0">
              <a:buNone/>
            </a:pPr>
            <a:endParaRPr lang="en-GB" sz="2400" b="1" i="0" u="none" strike="noStrike" baseline="0" dirty="0">
              <a:solidFill>
                <a:srgbClr val="000000"/>
              </a:solidFill>
              <a:latin typeface="Calibri" panose="020F0502020204030204" pitchFamily="34" charset="0"/>
            </a:endParaRPr>
          </a:p>
          <a:p>
            <a:pPr marL="0" indent="0">
              <a:buNone/>
            </a:pPr>
            <a:r>
              <a:rPr lang="en-GB" sz="2400" b="1" i="0" u="none" strike="noStrike" baseline="0" dirty="0">
                <a:solidFill>
                  <a:srgbClr val="000000"/>
                </a:solidFill>
                <a:latin typeface="Calibri" panose="020F0502020204030204" pitchFamily="34" charset="0"/>
              </a:rPr>
              <a:t>issai.org website = the tool</a:t>
            </a:r>
          </a:p>
          <a:p>
            <a:pPr marL="0" indent="0">
              <a:buNone/>
            </a:pPr>
            <a:r>
              <a:rPr lang="en-GB" sz="2400" b="0" i="0" u="none" strike="noStrike" baseline="0" dirty="0">
                <a:solidFill>
                  <a:srgbClr val="000000"/>
                </a:solidFill>
                <a:latin typeface="Calibri" panose="020F0502020204030204" pitchFamily="34" charset="0"/>
              </a:rPr>
              <a:t>the official repository for IFPP pronouncements, including principles, standards, and guidance, as well as background information relating to standard-setting. </a:t>
            </a:r>
            <a:endParaRPr lang="en-GB" sz="2400" dirty="0">
              <a:solidFill>
                <a:srgbClr val="000000"/>
              </a:solidFill>
              <a:latin typeface="Calibri" panose="020F0502020204030204" pitchFamily="34" charset="0"/>
            </a:endParaRPr>
          </a:p>
          <a:p>
            <a:pPr marL="0" indent="0">
              <a:buNone/>
            </a:pPr>
            <a:endParaRPr lang="en-GB" sz="2400" b="1" i="0" u="none" strike="noStrike" baseline="0" dirty="0">
              <a:solidFill>
                <a:srgbClr val="000000"/>
              </a:solidFill>
              <a:latin typeface="Calibri" panose="020F0502020204030204" pitchFamily="34" charset="0"/>
            </a:endParaRPr>
          </a:p>
          <a:p>
            <a:pPr marL="0" indent="0">
              <a:buNone/>
            </a:pPr>
            <a:r>
              <a:rPr lang="en-GB" sz="2400" b="1" i="0" u="none" strike="noStrike" baseline="0" dirty="0">
                <a:solidFill>
                  <a:srgbClr val="000000"/>
                </a:solidFill>
                <a:latin typeface="Calibri" panose="020F0502020204030204" pitchFamily="34" charset="0"/>
              </a:rPr>
              <a:t>The project questions:</a:t>
            </a:r>
            <a:endParaRPr lang="en-GB" sz="2400" b="1" i="0" u="none" strike="noStrike" baseline="0" dirty="0">
              <a:latin typeface="Calibri" panose="020F0502020204030204" pitchFamily="34" charset="0"/>
            </a:endParaRPr>
          </a:p>
          <a:p>
            <a:r>
              <a:rPr lang="en-GB" sz="2400" b="0" i="0" u="none" strike="noStrike" baseline="0" dirty="0">
                <a:latin typeface="Calibri" panose="020F0502020204030204" pitchFamily="34" charset="0"/>
              </a:rPr>
              <a:t>Is the tool sufficient for what it is intended to do? </a:t>
            </a:r>
          </a:p>
          <a:p>
            <a:r>
              <a:rPr lang="en-GB" sz="2400" b="0" i="0" u="none" strike="noStrike" baseline="0" dirty="0">
                <a:latin typeface="Calibri"/>
                <a:ea typeface="Calibri"/>
                <a:cs typeface="Calibri"/>
              </a:rPr>
              <a:t>If not, how can we improved it and/or what could replace it? </a:t>
            </a:r>
          </a:p>
        </p:txBody>
      </p:sp>
      <p:sp>
        <p:nvSpPr>
          <p:cNvPr id="5" name="Title 4">
            <a:extLst>
              <a:ext uri="{FF2B5EF4-FFF2-40B4-BE49-F238E27FC236}">
                <a16:creationId xmlns:a16="http://schemas.microsoft.com/office/drawing/2014/main" id="{88C86935-CE15-417A-7032-1964207D7B7A}"/>
              </a:ext>
            </a:extLst>
          </p:cNvPr>
          <p:cNvSpPr>
            <a:spLocks noGrp="1"/>
          </p:cNvSpPr>
          <p:nvPr>
            <p:ph type="title"/>
          </p:nvPr>
        </p:nvSpPr>
        <p:spPr/>
        <p:txBody>
          <a:bodyPr/>
          <a:lstStyle/>
          <a:p>
            <a:r>
              <a:rPr lang="en-GB"/>
              <a:t>Scoping document – purpose (1)</a:t>
            </a:r>
          </a:p>
        </p:txBody>
      </p:sp>
    </p:spTree>
    <p:extLst>
      <p:ext uri="{BB962C8B-B14F-4D97-AF65-F5344CB8AC3E}">
        <p14:creationId xmlns:p14="http://schemas.microsoft.com/office/powerpoint/2010/main" val="3672387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68FD2-7D30-FD22-315A-746C2EF1FA8D}"/>
              </a:ext>
            </a:extLst>
          </p:cNvPr>
          <p:cNvSpPr>
            <a:spLocks noGrp="1"/>
          </p:cNvSpPr>
          <p:nvPr>
            <p:ph type="title"/>
          </p:nvPr>
        </p:nvSpPr>
        <p:spPr/>
        <p:txBody>
          <a:bodyPr/>
          <a:lstStyle/>
          <a:p>
            <a:r>
              <a:rPr lang="en-GB"/>
              <a:t>Scoping document – purpose (2)</a:t>
            </a:r>
          </a:p>
        </p:txBody>
      </p:sp>
      <p:sp>
        <p:nvSpPr>
          <p:cNvPr id="3" name="Content Placeholder 2">
            <a:extLst>
              <a:ext uri="{FF2B5EF4-FFF2-40B4-BE49-F238E27FC236}">
                <a16:creationId xmlns:a16="http://schemas.microsoft.com/office/drawing/2014/main" id="{78680553-F5E5-6687-9B67-93DFF3FA8D50}"/>
              </a:ext>
            </a:extLst>
          </p:cNvPr>
          <p:cNvSpPr>
            <a:spLocks noGrp="1"/>
          </p:cNvSpPr>
          <p:nvPr>
            <p:ph idx="1"/>
          </p:nvPr>
        </p:nvSpPr>
        <p:spPr/>
        <p:txBody>
          <a:bodyPr vert="horz" lIns="91440" tIns="45720" rIns="91440" bIns="45720" rtlCol="0" anchor="t">
            <a:normAutofit/>
          </a:bodyPr>
          <a:lstStyle/>
          <a:p>
            <a:pPr marL="0" indent="0">
              <a:buNone/>
            </a:pPr>
            <a:r>
              <a:rPr lang="en-GB" sz="2400"/>
              <a:t>Initial assessment:</a:t>
            </a:r>
          </a:p>
          <a:p>
            <a:r>
              <a:rPr lang="en-GB" sz="2400"/>
              <a:t>Status of issai.org - information collected from provider: </a:t>
            </a:r>
            <a:br>
              <a:rPr lang="en-GB" sz="2400"/>
            </a:br>
            <a:r>
              <a:rPr lang="en-GB" sz="2400"/>
              <a:t>Platform = WordPress with rather simple implementation</a:t>
            </a:r>
          </a:p>
          <a:p>
            <a:r>
              <a:rPr lang="en-GB" sz="2400"/>
              <a:t>Issue analysis: </a:t>
            </a:r>
          </a:p>
          <a:p>
            <a:pPr lvl="1"/>
            <a:r>
              <a:rPr lang="en-GB"/>
              <a:t>extensive work in component 1 report and concept paper is sufficient</a:t>
            </a:r>
            <a:br>
              <a:rPr lang="en-GB"/>
            </a:br>
            <a:r>
              <a:rPr lang="en-GB">
                <a:sym typeface="Wingdings" panose="05000000000000000000" pitchFamily="2" charset="2"/>
              </a:rPr>
              <a:t></a:t>
            </a:r>
            <a:r>
              <a:rPr lang="en-GB"/>
              <a:t> no further user feedback needed before project proposal</a:t>
            </a:r>
          </a:p>
          <a:p>
            <a:pPr lvl="1"/>
            <a:r>
              <a:rPr lang="en-GB"/>
              <a:t>SDP-A Project team put already some additional ideas on the “wish list” </a:t>
            </a:r>
          </a:p>
          <a:p>
            <a:pPr marL="0" indent="0">
              <a:buNone/>
            </a:pPr>
            <a:endParaRPr lang="en-GB"/>
          </a:p>
        </p:txBody>
      </p:sp>
    </p:spTree>
    <p:extLst>
      <p:ext uri="{BB962C8B-B14F-4D97-AF65-F5344CB8AC3E}">
        <p14:creationId xmlns:p14="http://schemas.microsoft.com/office/powerpoint/2010/main" val="307870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5A1B8-F569-672B-B7C5-2A9273920266}"/>
              </a:ext>
            </a:extLst>
          </p:cNvPr>
          <p:cNvSpPr>
            <a:spLocks noGrp="1"/>
          </p:cNvSpPr>
          <p:nvPr>
            <p:ph type="title"/>
          </p:nvPr>
        </p:nvSpPr>
        <p:spPr/>
        <p:txBody>
          <a:bodyPr/>
          <a:lstStyle/>
          <a:p>
            <a:r>
              <a:rPr lang="en-GB"/>
              <a:t>Scoping document – two parallel strands </a:t>
            </a:r>
          </a:p>
        </p:txBody>
      </p:sp>
      <p:sp>
        <p:nvSpPr>
          <p:cNvPr id="3" name="Content Placeholder 2">
            <a:extLst>
              <a:ext uri="{FF2B5EF4-FFF2-40B4-BE49-F238E27FC236}">
                <a16:creationId xmlns:a16="http://schemas.microsoft.com/office/drawing/2014/main" id="{5B838EEF-E6DF-CED4-F725-F38589B5E1E6}"/>
              </a:ext>
            </a:extLst>
          </p:cNvPr>
          <p:cNvSpPr>
            <a:spLocks noGrp="1"/>
          </p:cNvSpPr>
          <p:nvPr>
            <p:ph idx="1"/>
          </p:nvPr>
        </p:nvSpPr>
        <p:spPr/>
        <p:txBody>
          <a:bodyPr vert="horz" lIns="91440" tIns="45720" rIns="91440" bIns="45720" rtlCol="0" anchor="t">
            <a:normAutofit/>
          </a:bodyPr>
          <a:lstStyle/>
          <a:p>
            <a:pPr marL="0" indent="0">
              <a:buNone/>
            </a:pPr>
            <a:r>
              <a:rPr lang="en-GB" dirty="0"/>
              <a:t>Short term strand: Improve the existing </a:t>
            </a:r>
          </a:p>
          <a:p>
            <a:pPr marL="0" indent="0" algn="l">
              <a:buNone/>
            </a:pPr>
            <a:r>
              <a:rPr lang="en-GB" sz="2400" b="0" u="none" strike="noStrike" baseline="0" dirty="0">
                <a:solidFill>
                  <a:srgbClr val="000000"/>
                </a:solidFill>
                <a:latin typeface="Calibri"/>
                <a:ea typeface="Calibri"/>
                <a:cs typeface="Calibri"/>
              </a:rPr>
              <a:t>Within the current tool’s full capabilities, what else could be implemented that would significantly boost the site’s present usefulness?</a:t>
            </a:r>
          </a:p>
          <a:p>
            <a:pPr marL="0" indent="0" algn="l">
              <a:buNone/>
            </a:pPr>
            <a:endParaRPr lang="en-GB" sz="2400" b="0" i="0" u="none" strike="noStrike" baseline="0" dirty="0">
              <a:solidFill>
                <a:srgbClr val="000000"/>
              </a:solidFill>
              <a:latin typeface="Calibri" panose="020F0502020204030204" pitchFamily="34" charset="0"/>
              <a:ea typeface="Calibri"/>
              <a:cs typeface="Calibri"/>
            </a:endParaRPr>
          </a:p>
          <a:p>
            <a:pPr marL="0" indent="0" algn="l">
              <a:buNone/>
            </a:pPr>
            <a:r>
              <a:rPr lang="en-GB" dirty="0"/>
              <a:t>Long term strand: Move to a digital platform</a:t>
            </a:r>
          </a:p>
          <a:p>
            <a:pPr marL="0" indent="0">
              <a:buNone/>
            </a:pPr>
            <a:r>
              <a:rPr lang="en-GB" sz="2400" b="0" u="none" strike="noStrike" baseline="0" dirty="0">
                <a:solidFill>
                  <a:srgbClr val="000000"/>
                </a:solidFill>
                <a:latin typeface="Calibri"/>
                <a:ea typeface="Calibri"/>
                <a:cs typeface="Calibri"/>
              </a:rPr>
              <a:t>What tools (potentially different from the current one) could be adopted or created and what would be the best choice in order to make the dissemination of ISSAI knowledge more effective, efficient and useful to all users around the globe? </a:t>
            </a:r>
          </a:p>
          <a:p>
            <a:pPr marL="0" indent="0" algn="l">
              <a:buNone/>
            </a:pPr>
            <a:endParaRPr lang="en-GB" sz="2400" b="0" i="0" u="none" strike="noStrike" baseline="0" dirty="0">
              <a:solidFill>
                <a:srgbClr val="000000"/>
              </a:solidFill>
              <a:latin typeface="Calibri" panose="020F0502020204030204" pitchFamily="34" charset="0"/>
              <a:ea typeface="Calibri"/>
              <a:cs typeface="Calibri"/>
            </a:endParaRPr>
          </a:p>
        </p:txBody>
      </p:sp>
    </p:spTree>
    <p:extLst>
      <p:ext uri="{BB962C8B-B14F-4D97-AF65-F5344CB8AC3E}">
        <p14:creationId xmlns:p14="http://schemas.microsoft.com/office/powerpoint/2010/main" val="1046607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E2326-BC9C-2A77-3AD7-C38AA620853A}"/>
              </a:ext>
            </a:extLst>
          </p:cNvPr>
          <p:cNvSpPr>
            <a:spLocks noGrp="1"/>
          </p:cNvSpPr>
          <p:nvPr>
            <p:ph type="title"/>
          </p:nvPr>
        </p:nvSpPr>
        <p:spPr/>
        <p:txBody>
          <a:bodyPr/>
          <a:lstStyle/>
          <a:p>
            <a:r>
              <a:rPr lang="en-GB"/>
              <a:t>Quality assurance</a:t>
            </a:r>
          </a:p>
        </p:txBody>
      </p:sp>
      <p:sp>
        <p:nvSpPr>
          <p:cNvPr id="3" name="Content Placeholder 2">
            <a:extLst>
              <a:ext uri="{FF2B5EF4-FFF2-40B4-BE49-F238E27FC236}">
                <a16:creationId xmlns:a16="http://schemas.microsoft.com/office/drawing/2014/main" id="{8062F3B0-E4DE-DBB9-0101-6E23A7F6DA06}"/>
              </a:ext>
            </a:extLst>
          </p:cNvPr>
          <p:cNvSpPr>
            <a:spLocks noGrp="1"/>
          </p:cNvSpPr>
          <p:nvPr>
            <p:ph idx="1"/>
          </p:nvPr>
        </p:nvSpPr>
        <p:spPr/>
        <p:txBody>
          <a:bodyPr/>
          <a:lstStyle/>
          <a:p>
            <a:r>
              <a:rPr lang="en-GB" dirty="0"/>
              <a:t>The project is essentially an IT project for improving usability and accessibility to information. </a:t>
            </a:r>
          </a:p>
          <a:p>
            <a:r>
              <a:rPr lang="en-GB" dirty="0"/>
              <a:t>We are going to use standard quality assurance methods (requirement validation, testing, performance etc) and KPIs.</a:t>
            </a:r>
          </a:p>
          <a:p>
            <a:r>
              <a:rPr lang="en-GB" dirty="0"/>
              <a:t>We will also monitor closely the dependencies of Accessibility with other initiatives.</a:t>
            </a:r>
          </a:p>
        </p:txBody>
      </p:sp>
      <p:sp>
        <p:nvSpPr>
          <p:cNvPr id="4" name="Rectangle 3">
            <a:extLst>
              <a:ext uri="{FF2B5EF4-FFF2-40B4-BE49-F238E27FC236}">
                <a16:creationId xmlns:a16="http://schemas.microsoft.com/office/drawing/2014/main" id="{3DA9EA0D-9391-7903-963D-4190B466EF33}"/>
              </a:ext>
            </a:extLst>
          </p:cNvPr>
          <p:cNvSpPr/>
          <p:nvPr/>
        </p:nvSpPr>
        <p:spPr>
          <a:xfrm>
            <a:off x="688074" y="2719985"/>
            <a:ext cx="10612582" cy="869375"/>
          </a:xfrm>
          <a:prstGeom prst="rect">
            <a:avLst/>
          </a:prstGeom>
          <a:noFill/>
          <a:ln w="34925">
            <a:solidFill>
              <a:srgbClr val="C00000"/>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1974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9D6AD-7775-F4A5-9765-47454E6A9D8C}"/>
              </a:ext>
            </a:extLst>
          </p:cNvPr>
          <p:cNvSpPr>
            <a:spLocks noGrp="1"/>
          </p:cNvSpPr>
          <p:nvPr>
            <p:ph type="title"/>
          </p:nvPr>
        </p:nvSpPr>
        <p:spPr/>
        <p:txBody>
          <a:bodyPr/>
          <a:lstStyle/>
          <a:p>
            <a:r>
              <a:rPr lang="en-GB"/>
              <a:t>Dependencies - T</a:t>
            </a:r>
          </a:p>
        </p:txBody>
      </p:sp>
      <p:sp>
        <p:nvSpPr>
          <p:cNvPr id="5" name="TextBox 4">
            <a:extLst>
              <a:ext uri="{FF2B5EF4-FFF2-40B4-BE49-F238E27FC236}">
                <a16:creationId xmlns:a16="http://schemas.microsoft.com/office/drawing/2014/main" id="{381DFF9D-8009-6114-B796-F673D5900C8E}"/>
              </a:ext>
            </a:extLst>
          </p:cNvPr>
          <p:cNvSpPr txBox="1"/>
          <p:nvPr/>
        </p:nvSpPr>
        <p:spPr>
          <a:xfrm>
            <a:off x="748921" y="5942568"/>
            <a:ext cx="6097136" cy="369332"/>
          </a:xfrm>
          <a:prstGeom prst="rect">
            <a:avLst/>
          </a:prstGeom>
          <a:noFill/>
        </p:spPr>
        <p:txBody>
          <a:bodyPr wrap="square">
            <a:spAutoFit/>
          </a:bodyPr>
          <a:lstStyle/>
          <a:p>
            <a:r>
              <a:rPr lang="fr-FR" sz="1800" b="0" i="1">
                <a:solidFill>
                  <a:srgbClr val="000000"/>
                </a:solidFill>
                <a:effectLst/>
                <a:latin typeface="Calibri" panose="020F0502020204030204" pitchFamily="34" charset="0"/>
              </a:rPr>
              <a:t>(</a:t>
            </a:r>
            <a:r>
              <a:rPr lang="fr-FR" sz="1800" b="0" i="1" err="1">
                <a:solidFill>
                  <a:srgbClr val="000000"/>
                </a:solidFill>
                <a:effectLst/>
                <a:latin typeface="Calibri" panose="020F0502020204030204" pitchFamily="34" charset="0"/>
              </a:rPr>
              <a:t>analysis</a:t>
            </a:r>
            <a:r>
              <a:rPr lang="fr-FR" sz="1800" b="0" i="1">
                <a:solidFill>
                  <a:srgbClr val="000000"/>
                </a:solidFill>
                <a:effectLst/>
                <a:latin typeface="Calibri" panose="020F0502020204030204" pitchFamily="34" charset="0"/>
              </a:rPr>
              <a:t> </a:t>
            </a:r>
            <a:r>
              <a:rPr lang="fr-FR" sz="1800" b="0" i="1" err="1">
                <a:solidFill>
                  <a:srgbClr val="000000"/>
                </a:solidFill>
                <a:effectLst/>
                <a:latin typeface="Calibri" panose="020F0502020204030204" pitchFamily="34" charset="0"/>
              </a:rPr>
              <a:t>based</a:t>
            </a:r>
            <a:r>
              <a:rPr lang="fr-FR" sz="1800" b="0" i="1">
                <a:solidFill>
                  <a:srgbClr val="000000"/>
                </a:solidFill>
                <a:effectLst/>
                <a:latin typeface="Calibri" panose="020F0502020204030204" pitchFamily="34" charset="0"/>
              </a:rPr>
              <a:t> on: </a:t>
            </a:r>
            <a:r>
              <a:rPr lang="fr-FR" sz="1800" b="0" i="1" u="sng" strike="noStrike">
                <a:solidFill>
                  <a:srgbClr val="0000FF"/>
                </a:solidFill>
                <a:effectLst/>
                <a:latin typeface="Calibri" panose="020F0502020204030204" pitchFamily="34" charset="0"/>
                <a:hlinkClick r:id="rId2"/>
              </a:rPr>
              <a:t>https://www.intosaifipp.org/3072-2/</a:t>
            </a:r>
            <a:r>
              <a:rPr lang="fr-FR" sz="1800" b="0" i="1">
                <a:solidFill>
                  <a:srgbClr val="000000"/>
                </a:solidFill>
                <a:effectLst/>
                <a:latin typeface="Calibri" panose="020F0502020204030204" pitchFamily="34" charset="0"/>
              </a:rPr>
              <a:t> )</a:t>
            </a:r>
            <a:r>
              <a:rPr lang="fr-FR" sz="1800" b="0" i="0">
                <a:solidFill>
                  <a:srgbClr val="000000"/>
                </a:solidFill>
                <a:effectLst/>
                <a:latin typeface="Calibri" panose="020F0502020204030204" pitchFamily="34" charset="0"/>
              </a:rPr>
              <a:t> </a:t>
            </a:r>
            <a:endParaRPr lang="en-GB"/>
          </a:p>
        </p:txBody>
      </p:sp>
      <p:graphicFrame>
        <p:nvGraphicFramePr>
          <p:cNvPr id="6" name="Table 5">
            <a:extLst>
              <a:ext uri="{FF2B5EF4-FFF2-40B4-BE49-F238E27FC236}">
                <a16:creationId xmlns:a16="http://schemas.microsoft.com/office/drawing/2014/main" id="{12B0B663-4A9B-474A-E385-960ADC91755D}"/>
              </a:ext>
            </a:extLst>
          </p:cNvPr>
          <p:cNvGraphicFramePr>
            <a:graphicFrameLocks noGrp="1"/>
          </p:cNvGraphicFramePr>
          <p:nvPr>
            <p:extLst>
              <p:ext uri="{D42A27DB-BD31-4B8C-83A1-F6EECF244321}">
                <p14:modId xmlns:p14="http://schemas.microsoft.com/office/powerpoint/2010/main" val="305201333"/>
              </p:ext>
            </p:extLst>
          </p:nvPr>
        </p:nvGraphicFramePr>
        <p:xfrm>
          <a:off x="1053790" y="1690688"/>
          <a:ext cx="8970554" cy="3972426"/>
        </p:xfrm>
        <a:graphic>
          <a:graphicData uri="http://schemas.openxmlformats.org/drawingml/2006/table">
            <a:tbl>
              <a:tblPr/>
              <a:tblGrid>
                <a:gridCol w="1621171">
                  <a:extLst>
                    <a:ext uri="{9D8B030D-6E8A-4147-A177-3AD203B41FA5}">
                      <a16:colId xmlns:a16="http://schemas.microsoft.com/office/drawing/2014/main" val="4116511686"/>
                    </a:ext>
                  </a:extLst>
                </a:gridCol>
                <a:gridCol w="7349383">
                  <a:extLst>
                    <a:ext uri="{9D8B030D-6E8A-4147-A177-3AD203B41FA5}">
                      <a16:colId xmlns:a16="http://schemas.microsoft.com/office/drawing/2014/main" val="3241422162"/>
                    </a:ext>
                  </a:extLst>
                </a:gridCol>
              </a:tblGrid>
              <a:tr h="539680">
                <a:tc gridSpan="2">
                  <a:txBody>
                    <a:bodyPr/>
                    <a:lstStyle/>
                    <a:p>
                      <a:pPr algn="l" rtl="0" fontAlgn="base">
                        <a:lnSpc>
                          <a:spcPts val="2138"/>
                        </a:lnSpc>
                        <a:spcAft>
                          <a:spcPts val="1200"/>
                        </a:spcAft>
                      </a:pPr>
                      <a:r>
                        <a:rPr lang="en-GB" sz="1800" b="1" i="0">
                          <a:effectLst/>
                          <a:latin typeface="Calibri" panose="020F0502020204030204" pitchFamily="34" charset="0"/>
                        </a:rPr>
                        <a:t>The ‘A’ initiative should </a:t>
                      </a:r>
                      <a:endParaRPr lang="en-GB" sz="1800" b="1"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4255953044"/>
                  </a:ext>
                </a:extLst>
              </a:tr>
              <a:tr h="976162">
                <a:tc>
                  <a:txBody>
                    <a:bodyPr/>
                    <a:lstStyle/>
                    <a:p>
                      <a:pPr algn="l" rtl="0" fontAlgn="base">
                        <a:lnSpc>
                          <a:spcPts val="2138"/>
                        </a:lnSpc>
                        <a:spcAft>
                          <a:spcPts val="1200"/>
                        </a:spcAft>
                      </a:pPr>
                      <a:r>
                        <a:rPr lang="en-GB" sz="1800" b="0" i="0">
                          <a:effectLst/>
                          <a:latin typeface="Calibri" panose="020F0502020204030204" pitchFamily="34" charset="0"/>
                        </a:rPr>
                        <a:t>be involved </a:t>
                      </a:r>
                      <a:endParaRPr lang="en-GB" sz="1800" b="0"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pPr algn="l" rtl="0" fontAlgn="base">
                        <a:lnSpc>
                          <a:spcPts val="2138"/>
                        </a:lnSpc>
                        <a:spcAft>
                          <a:spcPts val="1200"/>
                        </a:spcAft>
                      </a:pPr>
                      <a:r>
                        <a:rPr lang="en-GB" sz="1800" b="0" i="0">
                          <a:effectLst/>
                          <a:latin typeface="Calibri"/>
                        </a:rPr>
                        <a:t>when setting the framework for the </a:t>
                      </a:r>
                      <a:r>
                        <a:rPr lang="en-GB" sz="1800" b="1" i="0">
                          <a:effectLst/>
                          <a:latin typeface="Calibri"/>
                        </a:rPr>
                        <a:t>Terminology</a:t>
                      </a:r>
                      <a:r>
                        <a:rPr lang="en-GB" sz="1800" b="0" i="0">
                          <a:effectLst/>
                          <a:latin typeface="Calibri"/>
                        </a:rPr>
                        <a:t> discussion, so that we can use the same terms to denote the same concepts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824086147"/>
                  </a:ext>
                </a:extLst>
              </a:tr>
              <a:tr h="539680">
                <a:tc>
                  <a:txBody>
                    <a:bodyPr/>
                    <a:lstStyle/>
                    <a:p>
                      <a:pPr algn="l" rtl="0" fontAlgn="base">
                        <a:lnSpc>
                          <a:spcPts val="2138"/>
                        </a:lnSpc>
                        <a:spcAft>
                          <a:spcPts val="1200"/>
                        </a:spcAft>
                      </a:pPr>
                      <a:r>
                        <a:rPr lang="en-GB" sz="1800" b="0" i="0">
                          <a:effectLst/>
                          <a:latin typeface="Calibri" panose="020F0502020204030204" pitchFamily="34" charset="0"/>
                        </a:rPr>
                        <a:t>give input </a:t>
                      </a:r>
                      <a:endParaRPr lang="en-GB" sz="1800" b="0"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a:txBody>
                    <a:bodyPr/>
                    <a:lstStyle/>
                    <a:p>
                      <a:pPr algn="l" rtl="0" fontAlgn="base">
                        <a:lnSpc>
                          <a:spcPts val="2138"/>
                        </a:lnSpc>
                        <a:spcAft>
                          <a:spcPts val="1200"/>
                        </a:spcAft>
                      </a:pPr>
                      <a:r>
                        <a:rPr lang="en-GB" sz="1800" b="0" i="0">
                          <a:effectLst/>
                          <a:latin typeface="Calibri"/>
                        </a:rPr>
                        <a:t>in case the ‘A’ initiative specifies a modular way of presenting the information </a:t>
                      </a:r>
                    </a:p>
                    <a:p>
                      <a:pPr lvl="0" algn="l">
                        <a:lnSpc>
                          <a:spcPts val="2138"/>
                        </a:lnSpc>
                        <a:spcAft>
                          <a:spcPts val="1200"/>
                        </a:spcAft>
                        <a:buNone/>
                      </a:pPr>
                      <a:endParaRPr lang="en-GB" sz="1800" b="0" i="0">
                        <a:effectLst/>
                        <a:latin typeface="Calibri"/>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73254918"/>
                  </a:ext>
                </a:extLst>
              </a:tr>
              <a:tr h="1412644">
                <a:tc>
                  <a:txBody>
                    <a:bodyPr/>
                    <a:lstStyle/>
                    <a:p>
                      <a:pPr algn="l" rtl="0" fontAlgn="base">
                        <a:lnSpc>
                          <a:spcPts val="2138"/>
                        </a:lnSpc>
                        <a:spcAft>
                          <a:spcPts val="1200"/>
                        </a:spcAft>
                      </a:pPr>
                      <a:r>
                        <a:rPr lang="en-GB" sz="1800" b="0" i="0">
                          <a:effectLst/>
                          <a:latin typeface="Calibri"/>
                        </a:rPr>
                        <a:t>expect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pPr algn="l" rtl="0" fontAlgn="base">
                        <a:lnSpc>
                          <a:spcPts val="2138"/>
                        </a:lnSpc>
                        <a:spcAft>
                          <a:spcPts val="1200"/>
                        </a:spcAft>
                      </a:pPr>
                      <a:r>
                        <a:rPr lang="en-GB" sz="1800" b="0" i="0">
                          <a:effectLst/>
                          <a:latin typeface="Calibri" panose="020F0502020204030204" pitchFamily="34" charset="0"/>
                        </a:rPr>
                        <a:t>in case ‘T’ decides on hierarchy of terms that is relevant for structuring the information or as metadata. They should also inform ‘A’ when terms are confirmed in one or more languages, especially higher-level ones which may be useful to structure the content.  </a:t>
                      </a:r>
                      <a:endParaRPr lang="en-GB" sz="1800" b="0"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251993518"/>
                  </a:ext>
                </a:extLst>
              </a:tr>
            </a:tbl>
          </a:graphicData>
        </a:graphic>
      </p:graphicFrame>
    </p:spTree>
    <p:extLst>
      <p:ext uri="{BB962C8B-B14F-4D97-AF65-F5344CB8AC3E}">
        <p14:creationId xmlns:p14="http://schemas.microsoft.com/office/powerpoint/2010/main" val="2291572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872ED0-8C8A-95A9-E81D-C472E6360D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6F5DA6-E98B-B22C-8343-7438A0C36873}"/>
              </a:ext>
            </a:extLst>
          </p:cNvPr>
          <p:cNvSpPr>
            <a:spLocks noGrp="1"/>
          </p:cNvSpPr>
          <p:nvPr>
            <p:ph type="title"/>
          </p:nvPr>
        </p:nvSpPr>
        <p:spPr/>
        <p:txBody>
          <a:bodyPr/>
          <a:lstStyle/>
          <a:p>
            <a:r>
              <a:rPr lang="en-GB"/>
              <a:t>Dependencies - P</a:t>
            </a:r>
          </a:p>
        </p:txBody>
      </p:sp>
      <p:sp>
        <p:nvSpPr>
          <p:cNvPr id="5" name="TextBox 4">
            <a:extLst>
              <a:ext uri="{FF2B5EF4-FFF2-40B4-BE49-F238E27FC236}">
                <a16:creationId xmlns:a16="http://schemas.microsoft.com/office/drawing/2014/main" id="{B84C1446-DFC0-FE44-AC56-0A3BD21E9F43}"/>
              </a:ext>
            </a:extLst>
          </p:cNvPr>
          <p:cNvSpPr txBox="1"/>
          <p:nvPr/>
        </p:nvSpPr>
        <p:spPr>
          <a:xfrm>
            <a:off x="748921" y="5942568"/>
            <a:ext cx="6097136" cy="369332"/>
          </a:xfrm>
          <a:prstGeom prst="rect">
            <a:avLst/>
          </a:prstGeom>
          <a:noFill/>
        </p:spPr>
        <p:txBody>
          <a:bodyPr wrap="square">
            <a:spAutoFit/>
          </a:bodyPr>
          <a:lstStyle/>
          <a:p>
            <a:r>
              <a:rPr lang="fr-FR" sz="1800" b="0" i="1">
                <a:solidFill>
                  <a:srgbClr val="000000"/>
                </a:solidFill>
                <a:effectLst/>
                <a:latin typeface="Calibri" panose="020F0502020204030204" pitchFamily="34" charset="0"/>
              </a:rPr>
              <a:t>(</a:t>
            </a:r>
            <a:r>
              <a:rPr lang="fr-FR" sz="1800" b="0" i="1" err="1">
                <a:solidFill>
                  <a:srgbClr val="000000"/>
                </a:solidFill>
                <a:effectLst/>
                <a:latin typeface="Calibri" panose="020F0502020204030204" pitchFamily="34" charset="0"/>
              </a:rPr>
              <a:t>analysis</a:t>
            </a:r>
            <a:r>
              <a:rPr lang="fr-FR" sz="1800" b="0" i="1">
                <a:solidFill>
                  <a:srgbClr val="000000"/>
                </a:solidFill>
                <a:effectLst/>
                <a:latin typeface="Calibri" panose="020F0502020204030204" pitchFamily="34" charset="0"/>
              </a:rPr>
              <a:t> </a:t>
            </a:r>
            <a:r>
              <a:rPr lang="fr-FR" sz="1800" b="0" i="1" err="1">
                <a:solidFill>
                  <a:srgbClr val="000000"/>
                </a:solidFill>
                <a:effectLst/>
                <a:latin typeface="Calibri" panose="020F0502020204030204" pitchFamily="34" charset="0"/>
              </a:rPr>
              <a:t>based</a:t>
            </a:r>
            <a:r>
              <a:rPr lang="fr-FR" sz="1800" b="0" i="1">
                <a:solidFill>
                  <a:srgbClr val="000000"/>
                </a:solidFill>
                <a:effectLst/>
                <a:latin typeface="Calibri" panose="020F0502020204030204" pitchFamily="34" charset="0"/>
              </a:rPr>
              <a:t> on: </a:t>
            </a:r>
            <a:r>
              <a:rPr lang="fr-FR" sz="1800" b="0" i="1" u="sng" strike="noStrike">
                <a:solidFill>
                  <a:srgbClr val="0000FF"/>
                </a:solidFill>
                <a:effectLst/>
                <a:latin typeface="Calibri" panose="020F0502020204030204" pitchFamily="34" charset="0"/>
                <a:hlinkClick r:id="rId2"/>
              </a:rPr>
              <a:t>https://www.intosaifipp.org/3072-2/</a:t>
            </a:r>
            <a:r>
              <a:rPr lang="fr-FR" sz="1800" b="0" i="1">
                <a:solidFill>
                  <a:srgbClr val="000000"/>
                </a:solidFill>
                <a:effectLst/>
                <a:latin typeface="Calibri" panose="020F0502020204030204" pitchFamily="34" charset="0"/>
              </a:rPr>
              <a:t> )</a:t>
            </a:r>
            <a:r>
              <a:rPr lang="fr-FR" sz="1800" b="0" i="0">
                <a:solidFill>
                  <a:srgbClr val="000000"/>
                </a:solidFill>
                <a:effectLst/>
                <a:latin typeface="Calibri" panose="020F0502020204030204" pitchFamily="34" charset="0"/>
              </a:rPr>
              <a:t> </a:t>
            </a:r>
            <a:endParaRPr lang="en-GB"/>
          </a:p>
        </p:txBody>
      </p:sp>
      <p:graphicFrame>
        <p:nvGraphicFramePr>
          <p:cNvPr id="6" name="Table 5">
            <a:extLst>
              <a:ext uri="{FF2B5EF4-FFF2-40B4-BE49-F238E27FC236}">
                <a16:creationId xmlns:a16="http://schemas.microsoft.com/office/drawing/2014/main" id="{9787FC7A-92FF-148C-ED10-AB51811E213C}"/>
              </a:ext>
            </a:extLst>
          </p:cNvPr>
          <p:cNvGraphicFramePr>
            <a:graphicFrameLocks noGrp="1"/>
          </p:cNvGraphicFramePr>
          <p:nvPr>
            <p:extLst>
              <p:ext uri="{D42A27DB-BD31-4B8C-83A1-F6EECF244321}">
                <p14:modId xmlns:p14="http://schemas.microsoft.com/office/powerpoint/2010/main" val="830808253"/>
              </p:ext>
            </p:extLst>
          </p:nvPr>
        </p:nvGraphicFramePr>
        <p:xfrm>
          <a:off x="1053790" y="1690688"/>
          <a:ext cx="8970554" cy="3842886"/>
        </p:xfrm>
        <a:graphic>
          <a:graphicData uri="http://schemas.openxmlformats.org/drawingml/2006/table">
            <a:tbl>
              <a:tblPr/>
              <a:tblGrid>
                <a:gridCol w="1621171">
                  <a:extLst>
                    <a:ext uri="{9D8B030D-6E8A-4147-A177-3AD203B41FA5}">
                      <a16:colId xmlns:a16="http://schemas.microsoft.com/office/drawing/2014/main" val="4116511686"/>
                    </a:ext>
                  </a:extLst>
                </a:gridCol>
                <a:gridCol w="7349383">
                  <a:extLst>
                    <a:ext uri="{9D8B030D-6E8A-4147-A177-3AD203B41FA5}">
                      <a16:colId xmlns:a16="http://schemas.microsoft.com/office/drawing/2014/main" val="3241422162"/>
                    </a:ext>
                  </a:extLst>
                </a:gridCol>
              </a:tblGrid>
              <a:tr h="539680">
                <a:tc gridSpan="2">
                  <a:txBody>
                    <a:bodyPr/>
                    <a:lstStyle/>
                    <a:p>
                      <a:pPr algn="l" rtl="0" fontAlgn="base">
                        <a:lnSpc>
                          <a:spcPts val="2138"/>
                        </a:lnSpc>
                        <a:spcAft>
                          <a:spcPts val="1200"/>
                        </a:spcAft>
                      </a:pPr>
                      <a:r>
                        <a:rPr lang="en-GB" sz="1800" b="1" i="0">
                          <a:effectLst/>
                          <a:latin typeface="Calibri" panose="020F0502020204030204" pitchFamily="34" charset="0"/>
                        </a:rPr>
                        <a:t>The ‘A’ initiative should </a:t>
                      </a:r>
                      <a:endParaRPr lang="en-GB" sz="1800" b="1" i="0">
                        <a:effectLst/>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4255953044"/>
                  </a:ext>
                </a:extLst>
              </a:tr>
              <a:tr h="976162">
                <a:tc>
                  <a:txBody>
                    <a:bodyPr/>
                    <a:lstStyle/>
                    <a:p>
                      <a:pPr algn="l" rtl="0" fontAlgn="base">
                        <a:lnSpc>
                          <a:spcPts val="2138"/>
                        </a:lnSpc>
                        <a:spcAft>
                          <a:spcPts val="1200"/>
                        </a:spcAft>
                      </a:pPr>
                      <a:r>
                        <a:rPr lang="en-GB" sz="1800" b="0" i="0">
                          <a:effectLst/>
                          <a:latin typeface="Calibri"/>
                        </a:rPr>
                        <a:t>be involved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r>
                        <a:rPr lang="en-GB" sz="1800" b="0" i="0" u="none" strike="noStrike" kern="1200" baseline="0">
                          <a:solidFill>
                            <a:schemeClr val="tx1"/>
                          </a:solidFill>
                          <a:latin typeface="+mn-lt"/>
                          <a:ea typeface="+mn-ea"/>
                          <a:cs typeface="+mn-cs"/>
                        </a:rPr>
                        <a:t>when discussing the structure of the </a:t>
                      </a:r>
                      <a:r>
                        <a:rPr lang="en-GB" sz="1800" b="1" i="0" u="none" strike="noStrike" kern="1200" baseline="0">
                          <a:solidFill>
                            <a:schemeClr val="tx1"/>
                          </a:solidFill>
                          <a:latin typeface="+mn-lt"/>
                          <a:ea typeface="+mn-ea"/>
                          <a:cs typeface="+mn-cs"/>
                        </a:rPr>
                        <a:t>Principles </a:t>
                      </a:r>
                      <a:r>
                        <a:rPr lang="en-GB" sz="1800" b="0" i="0" u="none" strike="noStrike" kern="1200" baseline="0">
                          <a:solidFill>
                            <a:schemeClr val="tx1"/>
                          </a:solidFill>
                          <a:latin typeface="+mn-lt"/>
                          <a:ea typeface="+mn-ea"/>
                          <a:cs typeface="+mn-cs"/>
                        </a:rPr>
                        <a:t>and their relations with ISSAIs (from ‘I’) and guidance (from ‘G’)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824086147"/>
                  </a:ext>
                </a:extLst>
              </a:tr>
              <a:tr h="539680">
                <a:tc>
                  <a:txBody>
                    <a:bodyPr/>
                    <a:lstStyle/>
                    <a:p>
                      <a:pPr algn="l" rtl="0" fontAlgn="base">
                        <a:lnSpc>
                          <a:spcPts val="2138"/>
                        </a:lnSpc>
                        <a:spcAft>
                          <a:spcPts val="1200"/>
                        </a:spcAft>
                      </a:pPr>
                      <a:r>
                        <a:rPr lang="en-GB" sz="1800" b="0" i="0">
                          <a:effectLst/>
                          <a:latin typeface="Calibri"/>
                        </a:rPr>
                        <a:t>give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tc>
                  <a:txBody>
                    <a:bodyPr/>
                    <a:lstStyle/>
                    <a:p>
                      <a:r>
                        <a:rPr lang="en-GB" sz="1800" b="0" i="0" u="none" strike="noStrike" kern="1200" baseline="0">
                          <a:solidFill>
                            <a:schemeClr val="tx1"/>
                          </a:solidFill>
                          <a:latin typeface="+mn-lt"/>
                          <a:ea typeface="+mn-ea"/>
                          <a:cs typeface="+mn-cs"/>
                        </a:rPr>
                        <a:t>in case the ‘A’ initiative specifies a module way of presenting the information </a:t>
                      </a:r>
                    </a:p>
                    <a:p>
                      <a:pPr lvl="0">
                        <a:buNone/>
                      </a:pPr>
                      <a:endParaRPr lang="en-GB" sz="1800" b="0" i="0" u="none" strike="noStrike" kern="1200" baseline="0">
                        <a:solidFill>
                          <a:schemeClr val="tx1"/>
                        </a:solidFill>
                        <a:latin typeface="+mn-lt"/>
                        <a:ea typeface="+mn-ea"/>
                        <a:cs typeface="+mn-cs"/>
                      </a:endParaRP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373254918"/>
                  </a:ext>
                </a:extLst>
              </a:tr>
              <a:tr h="1412644">
                <a:tc>
                  <a:txBody>
                    <a:bodyPr/>
                    <a:lstStyle/>
                    <a:p>
                      <a:pPr algn="l" rtl="0" fontAlgn="base">
                        <a:lnSpc>
                          <a:spcPts val="2138"/>
                        </a:lnSpc>
                        <a:spcAft>
                          <a:spcPts val="1200"/>
                        </a:spcAft>
                      </a:pPr>
                      <a:r>
                        <a:rPr lang="en-GB" sz="1800" b="0" i="0">
                          <a:effectLst/>
                          <a:latin typeface="Calibri"/>
                        </a:rPr>
                        <a:t>expect input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tc>
                  <a:txBody>
                    <a:bodyPr/>
                    <a:lstStyle/>
                    <a:p>
                      <a:r>
                        <a:rPr lang="en-GB" sz="1800" b="0" i="0" u="none" strike="noStrike" kern="1200" baseline="0">
                          <a:solidFill>
                            <a:schemeClr val="tx1"/>
                          </a:solidFill>
                          <a:latin typeface="+mn-lt"/>
                          <a:ea typeface="+mn-ea"/>
                          <a:cs typeface="+mn-cs"/>
                        </a:rPr>
                        <a:t>in case the ‘P’ initiative decides on a structure and relations with Guidance and ISSAIs, the ‘A’ initiative should be able to support it. 	</a:t>
                      </a:r>
                    </a:p>
                  </a:txBody>
                  <a:tcP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2251993518"/>
                  </a:ext>
                </a:extLst>
              </a:tr>
            </a:tbl>
          </a:graphicData>
        </a:graphic>
      </p:graphicFrame>
    </p:spTree>
    <p:extLst>
      <p:ext uri="{BB962C8B-B14F-4D97-AF65-F5344CB8AC3E}">
        <p14:creationId xmlns:p14="http://schemas.microsoft.com/office/powerpoint/2010/main" val="4011240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D8D5DDAFFB30240B1ABB6BD13C13ECA" ma:contentTypeVersion="4" ma:contentTypeDescription="Create a new document." ma:contentTypeScope="" ma:versionID="89cb52dafc11162b2592fec406c1b895">
  <xsd:schema xmlns:xsd="http://www.w3.org/2001/XMLSchema" xmlns:xs="http://www.w3.org/2001/XMLSchema" xmlns:p="http://schemas.microsoft.com/office/2006/metadata/properties" xmlns:ns2="3cf191a1-0796-4f6f-9ff6-dafd8e5a3c75" targetNamespace="http://schemas.microsoft.com/office/2006/metadata/properties" ma:root="true" ma:fieldsID="e4323bbd97db329beee2cf2f7871396e" ns2:_="">
    <xsd:import namespace="3cf191a1-0796-4f6f-9ff6-dafd8e5a3c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f191a1-0796-4f6f-9ff6-dafd8e5a3c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459E6F-317B-402C-92AB-11DC46AB0DE2}">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3cf191a1-0796-4f6f-9ff6-dafd8e5a3c75"/>
    <ds:schemaRef ds:uri="http://www.w3.org/XML/1998/namespace"/>
  </ds:schemaRefs>
</ds:datastoreItem>
</file>

<file path=customXml/itemProps2.xml><?xml version="1.0" encoding="utf-8"?>
<ds:datastoreItem xmlns:ds="http://schemas.openxmlformats.org/officeDocument/2006/customXml" ds:itemID="{BA9B6349-F928-43B8-B36E-2F8627E0643E}">
  <ds:schemaRefs>
    <ds:schemaRef ds:uri="3cf191a1-0796-4f6f-9ff6-dafd8e5a3c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6246EED-D272-4F83-A9A0-F3C0A2834B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TotalTime>
  <Words>845</Words>
  <Application>Microsoft Office PowerPoint</Application>
  <PresentationFormat>Widescreen</PresentationFormat>
  <Paragraphs>92</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Aptos Display</vt:lpstr>
      <vt:lpstr>Arial</vt:lpstr>
      <vt:lpstr>Calibri</vt:lpstr>
      <vt:lpstr>Wingdings</vt:lpstr>
      <vt:lpstr>Office Theme</vt:lpstr>
      <vt:lpstr>Accessibility initiative</vt:lpstr>
      <vt:lpstr> Agenda     </vt:lpstr>
      <vt:lpstr>Project team organisation and activities</vt:lpstr>
      <vt:lpstr>Scoping document – purpose (1)</vt:lpstr>
      <vt:lpstr>Scoping document – purpose (2)</vt:lpstr>
      <vt:lpstr>Scoping document – two parallel strands </vt:lpstr>
      <vt:lpstr>Quality assurance</vt:lpstr>
      <vt:lpstr>Dependencies - T</vt:lpstr>
      <vt:lpstr>Dependencies - P</vt:lpstr>
      <vt:lpstr>Dependencies - I</vt:lpstr>
      <vt:lpstr>Dependencies - 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initiative</dc:title>
  <dc:creator>Spyridon Pilos</dc:creator>
  <cp:lastModifiedBy>Mahin FitzPatrick (OCAG)</cp:lastModifiedBy>
  <cp:revision>99</cp:revision>
  <dcterms:created xsi:type="dcterms:W3CDTF">2025-02-24T11:26:52Z</dcterms:created>
  <dcterms:modified xsi:type="dcterms:W3CDTF">2025-04-25T14:25:57Z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0x0101003D8D5DDAFFB30240B1ABB6BD13C13ECA</vt:lpwstr>
  </property>
</Properties>
</file>