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Montserrat Bold" panose="020B0604020202020204" charset="0"/>
      <p:regular r:id="rId19"/>
    </p:embeddedFont>
    <p:embeddedFont>
      <p:font typeface="Montserrat Medium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Ultra-Bold" panose="020B0604020202020204" charset="0"/>
      <p:regular r:id="rId25"/>
    </p:embeddedFont>
    <p:embeddedFont>
      <p:font typeface="Montserrat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834" y="-56157"/>
            <a:ext cx="18500064" cy="10406286"/>
          </a:xfrm>
          <a:custGeom>
            <a:avLst/>
            <a:gdLst/>
            <a:ahLst/>
            <a:cxnLst/>
            <a:rect l="l" t="t" r="r" b="b"/>
            <a:pathLst>
              <a:path w="18500064" h="10406286">
                <a:moveTo>
                  <a:pt x="0" y="0"/>
                </a:moveTo>
                <a:lnTo>
                  <a:pt x="18500064" y="0"/>
                </a:lnTo>
                <a:lnTo>
                  <a:pt x="18500064" y="10406286"/>
                </a:lnTo>
                <a:lnTo>
                  <a:pt x="0" y="10406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50138" y="7974566"/>
            <a:ext cx="1283734" cy="1283734"/>
            <a:chOff x="0" y="0"/>
            <a:chExt cx="338103" cy="3381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671473" y="2367439"/>
            <a:ext cx="786883" cy="786883"/>
            <a:chOff x="0" y="0"/>
            <a:chExt cx="207245" cy="2072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70852" y="1266825"/>
            <a:ext cx="1193398" cy="7750938"/>
            <a:chOff x="0" y="0"/>
            <a:chExt cx="314311" cy="20413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4311" cy="2041399"/>
            </a:xfrm>
            <a:custGeom>
              <a:avLst/>
              <a:gdLst/>
              <a:ahLst/>
              <a:cxnLst/>
              <a:rect l="l" t="t" r="r" b="b"/>
              <a:pathLst>
                <a:path w="314311" h="2041399">
                  <a:moveTo>
                    <a:pt x="129746" y="0"/>
                  </a:moveTo>
                  <a:lnTo>
                    <a:pt x="184565" y="0"/>
                  </a:lnTo>
                  <a:cubicBezTo>
                    <a:pt x="256221" y="0"/>
                    <a:pt x="314311" y="58089"/>
                    <a:pt x="314311" y="129746"/>
                  </a:cubicBezTo>
                  <a:lnTo>
                    <a:pt x="314311" y="1911653"/>
                  </a:lnTo>
                  <a:cubicBezTo>
                    <a:pt x="314311" y="1946064"/>
                    <a:pt x="300641" y="1979065"/>
                    <a:pt x="276309" y="2003397"/>
                  </a:cubicBezTo>
                  <a:cubicBezTo>
                    <a:pt x="251977" y="2027730"/>
                    <a:pt x="218975" y="2041399"/>
                    <a:pt x="184565" y="2041399"/>
                  </a:cubicBezTo>
                  <a:lnTo>
                    <a:pt x="129746" y="2041399"/>
                  </a:lnTo>
                  <a:cubicBezTo>
                    <a:pt x="95335" y="2041399"/>
                    <a:pt x="62334" y="2027730"/>
                    <a:pt x="38002" y="2003397"/>
                  </a:cubicBezTo>
                  <a:cubicBezTo>
                    <a:pt x="13670" y="1979065"/>
                    <a:pt x="0" y="1946064"/>
                    <a:pt x="0" y="1911653"/>
                  </a:cubicBezTo>
                  <a:lnTo>
                    <a:pt x="0" y="129746"/>
                  </a:lnTo>
                  <a:cubicBezTo>
                    <a:pt x="0" y="95335"/>
                    <a:pt x="13670" y="62334"/>
                    <a:pt x="38002" y="38002"/>
                  </a:cubicBezTo>
                  <a:cubicBezTo>
                    <a:pt x="62334" y="13670"/>
                    <a:pt x="95335" y="0"/>
                    <a:pt x="12974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14311" cy="2089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394514" y="2760880"/>
            <a:ext cx="2736308" cy="2736308"/>
          </a:xfrm>
          <a:custGeom>
            <a:avLst/>
            <a:gdLst/>
            <a:ahLst/>
            <a:cxnLst/>
            <a:rect l="l" t="t" r="r" b="b"/>
            <a:pathLst>
              <a:path w="2736308" h="2736308">
                <a:moveTo>
                  <a:pt x="0" y="0"/>
                </a:moveTo>
                <a:lnTo>
                  <a:pt x="2736308" y="0"/>
                </a:lnTo>
                <a:lnTo>
                  <a:pt x="2736308" y="2736309"/>
                </a:lnTo>
                <a:lnTo>
                  <a:pt x="0" y="273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491314" y="2639324"/>
            <a:ext cx="8573601" cy="303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500" b="1" spc="-275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e-Control: Innovation and Integration </a:t>
            </a:r>
          </a:p>
          <a:p>
            <a:pPr algn="l">
              <a:lnSpc>
                <a:spcPts val="5940"/>
              </a:lnSpc>
            </a:pPr>
            <a:r>
              <a:rPr lang="en-US" sz="5500" b="1" spc="-275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Driving the future of the Brazilian SAI (TCU)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36291" y="8356741"/>
            <a:ext cx="6441765" cy="56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6"/>
              </a:lnSpc>
            </a:pPr>
            <a:r>
              <a:rPr lang="en-US" sz="4080" b="1" spc="-204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PAS - Bucharest /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792" y="-1101486"/>
            <a:ext cx="3458978" cy="4371178"/>
            <a:chOff x="0" y="0"/>
            <a:chExt cx="911006" cy="1151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1006" cy="1151257"/>
            </a:xfrm>
            <a:custGeom>
              <a:avLst/>
              <a:gdLst/>
              <a:ahLst/>
              <a:cxnLst/>
              <a:rect l="l" t="t" r="r" b="b"/>
              <a:pathLst>
                <a:path w="911006" h="1151257">
                  <a:moveTo>
                    <a:pt x="31335" y="0"/>
                  </a:moveTo>
                  <a:lnTo>
                    <a:pt x="879671" y="0"/>
                  </a:lnTo>
                  <a:cubicBezTo>
                    <a:pt x="887982" y="0"/>
                    <a:pt x="895952" y="3301"/>
                    <a:pt x="901829" y="9178"/>
                  </a:cubicBezTo>
                  <a:cubicBezTo>
                    <a:pt x="907705" y="15054"/>
                    <a:pt x="911006" y="23024"/>
                    <a:pt x="911006" y="31335"/>
                  </a:cubicBezTo>
                  <a:lnTo>
                    <a:pt x="911006" y="1119922"/>
                  </a:lnTo>
                  <a:cubicBezTo>
                    <a:pt x="911006" y="1137228"/>
                    <a:pt x="896977" y="1151257"/>
                    <a:pt x="879671" y="1151257"/>
                  </a:cubicBezTo>
                  <a:lnTo>
                    <a:pt x="31335" y="1151257"/>
                  </a:lnTo>
                  <a:cubicBezTo>
                    <a:pt x="23024" y="1151257"/>
                    <a:pt x="15054" y="1147955"/>
                    <a:pt x="9178" y="1142079"/>
                  </a:cubicBezTo>
                  <a:cubicBezTo>
                    <a:pt x="3301" y="1136203"/>
                    <a:pt x="0" y="1128232"/>
                    <a:pt x="0" y="1119922"/>
                  </a:cubicBezTo>
                  <a:lnTo>
                    <a:pt x="0" y="31335"/>
                  </a:lnTo>
                  <a:cubicBezTo>
                    <a:pt x="0" y="23024"/>
                    <a:pt x="3301" y="15054"/>
                    <a:pt x="9178" y="9178"/>
                  </a:cubicBezTo>
                  <a:cubicBezTo>
                    <a:pt x="15054" y="3301"/>
                    <a:pt x="23024" y="0"/>
                    <a:pt x="31335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1006" cy="1198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83432" y="1028700"/>
            <a:ext cx="13305984" cy="8229600"/>
            <a:chOff x="0" y="0"/>
            <a:chExt cx="3504457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04457" cy="2167467"/>
            </a:xfrm>
            <a:custGeom>
              <a:avLst/>
              <a:gdLst/>
              <a:ahLst/>
              <a:cxnLst/>
              <a:rect l="l" t="t" r="r" b="b"/>
              <a:pathLst>
                <a:path w="3504457" h="2167467">
                  <a:moveTo>
                    <a:pt x="8146" y="0"/>
                  </a:moveTo>
                  <a:lnTo>
                    <a:pt x="3496311" y="0"/>
                  </a:lnTo>
                  <a:cubicBezTo>
                    <a:pt x="3498471" y="0"/>
                    <a:pt x="3500543" y="858"/>
                    <a:pt x="3502071" y="2386"/>
                  </a:cubicBezTo>
                  <a:cubicBezTo>
                    <a:pt x="3503599" y="3913"/>
                    <a:pt x="3504457" y="5985"/>
                    <a:pt x="3504457" y="8146"/>
                  </a:cubicBezTo>
                  <a:lnTo>
                    <a:pt x="3504457" y="2159321"/>
                  </a:lnTo>
                  <a:cubicBezTo>
                    <a:pt x="3504457" y="2163820"/>
                    <a:pt x="3500810" y="2167467"/>
                    <a:pt x="3496311" y="2167467"/>
                  </a:cubicBezTo>
                  <a:lnTo>
                    <a:pt x="8146" y="2167467"/>
                  </a:lnTo>
                  <a:cubicBezTo>
                    <a:pt x="3647" y="2167467"/>
                    <a:pt x="0" y="2163820"/>
                    <a:pt x="0" y="2159321"/>
                  </a:cubicBezTo>
                  <a:lnTo>
                    <a:pt x="0" y="8146"/>
                  </a:lnTo>
                  <a:cubicBezTo>
                    <a:pt x="0" y="3647"/>
                    <a:pt x="3647" y="0"/>
                    <a:pt x="8146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504457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51045" y="1028700"/>
            <a:ext cx="1534400" cy="15344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983432" y="1251534"/>
            <a:ext cx="869624" cy="1088731"/>
          </a:xfrm>
          <a:custGeom>
            <a:avLst/>
            <a:gdLst/>
            <a:ahLst/>
            <a:cxnLst/>
            <a:rect l="l" t="t" r="r" b="b"/>
            <a:pathLst>
              <a:path w="869624" h="1088731">
                <a:moveTo>
                  <a:pt x="0" y="0"/>
                </a:moveTo>
                <a:lnTo>
                  <a:pt x="869624" y="0"/>
                </a:lnTo>
                <a:lnTo>
                  <a:pt x="869624" y="1088732"/>
                </a:lnTo>
                <a:lnTo>
                  <a:pt x="0" y="1088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372454" y="0"/>
            <a:ext cx="1863289" cy="186328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320196" y="493709"/>
            <a:ext cx="1967804" cy="8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Digitization and Centralization of Information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474903" y="9575"/>
            <a:ext cx="1853714" cy="185371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529796" y="36034"/>
            <a:ext cx="1875678" cy="187567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7645928" y="2624676"/>
            <a:ext cx="10438755" cy="6119720"/>
          </a:xfrm>
          <a:custGeom>
            <a:avLst/>
            <a:gdLst/>
            <a:ahLst/>
            <a:cxnLst/>
            <a:rect l="l" t="t" r="r" b="b"/>
            <a:pathLst>
              <a:path w="10438755" h="6119720">
                <a:moveTo>
                  <a:pt x="0" y="0"/>
                </a:moveTo>
                <a:lnTo>
                  <a:pt x="10438755" y="0"/>
                </a:lnTo>
                <a:lnTo>
                  <a:pt x="10438755" y="6119721"/>
                </a:lnTo>
                <a:lnTo>
                  <a:pt x="0" y="61197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505254" y="1961737"/>
            <a:ext cx="481405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3371" y="3619211"/>
            <a:ext cx="3613069" cy="158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e-Control: Innovation and Integration.</a:t>
            </a:r>
          </a:p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Driving the future of the Brazilian SAI (TCU)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49310" y="709913"/>
            <a:ext cx="1876275" cy="49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6"/>
              </a:lnSpc>
            </a:pPr>
            <a:r>
              <a:rPr lang="en-US" sz="1425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Interoperability and Transparency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12575" y="1289634"/>
            <a:ext cx="5541255" cy="78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2289" b="1" spc="45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 within the auditor's work process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34830" y="500576"/>
            <a:ext cx="166561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Automation and Artificial Intelligence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62764"/>
            <a:ext cx="1043148" cy="1043148"/>
            <a:chOff x="0" y="0"/>
            <a:chExt cx="274739" cy="274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12755" y="7649942"/>
            <a:ext cx="1283734" cy="1283734"/>
            <a:chOff x="0" y="0"/>
            <a:chExt cx="338103" cy="338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19657" y="123825"/>
            <a:ext cx="14919412" cy="10009281"/>
            <a:chOff x="0" y="0"/>
            <a:chExt cx="3929393" cy="26361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29393" cy="2636189"/>
            </a:xfrm>
            <a:custGeom>
              <a:avLst/>
              <a:gdLst/>
              <a:ahLst/>
              <a:cxnLst/>
              <a:rect l="l" t="t" r="r" b="b"/>
              <a:pathLst>
                <a:path w="3929393" h="2636189">
                  <a:moveTo>
                    <a:pt x="7265" y="0"/>
                  </a:moveTo>
                  <a:lnTo>
                    <a:pt x="3922128" y="0"/>
                  </a:lnTo>
                  <a:cubicBezTo>
                    <a:pt x="3924055" y="0"/>
                    <a:pt x="3925903" y="765"/>
                    <a:pt x="3927265" y="2128"/>
                  </a:cubicBezTo>
                  <a:cubicBezTo>
                    <a:pt x="3928627" y="3490"/>
                    <a:pt x="3929393" y="5338"/>
                    <a:pt x="3929393" y="7265"/>
                  </a:cubicBezTo>
                  <a:lnTo>
                    <a:pt x="3929393" y="2628924"/>
                  </a:lnTo>
                  <a:cubicBezTo>
                    <a:pt x="3929393" y="2630851"/>
                    <a:pt x="3928627" y="2632699"/>
                    <a:pt x="3927265" y="2634062"/>
                  </a:cubicBezTo>
                  <a:cubicBezTo>
                    <a:pt x="3925903" y="2635424"/>
                    <a:pt x="3924055" y="2636189"/>
                    <a:pt x="3922128" y="2636189"/>
                  </a:cubicBezTo>
                  <a:lnTo>
                    <a:pt x="7265" y="2636189"/>
                  </a:lnTo>
                  <a:cubicBezTo>
                    <a:pt x="5338" y="2636189"/>
                    <a:pt x="3490" y="2635424"/>
                    <a:pt x="2128" y="2634062"/>
                  </a:cubicBezTo>
                  <a:cubicBezTo>
                    <a:pt x="765" y="2632699"/>
                    <a:pt x="0" y="2630851"/>
                    <a:pt x="0" y="2628924"/>
                  </a:cubicBezTo>
                  <a:lnTo>
                    <a:pt x="0" y="7265"/>
                  </a:lnTo>
                  <a:cubicBezTo>
                    <a:pt x="0" y="5338"/>
                    <a:pt x="765" y="3490"/>
                    <a:pt x="2128" y="2128"/>
                  </a:cubicBezTo>
                  <a:cubicBezTo>
                    <a:pt x="3490" y="765"/>
                    <a:pt x="5338" y="0"/>
                    <a:pt x="7265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929393" cy="2683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119657" y="1499753"/>
            <a:ext cx="5255525" cy="726127"/>
            <a:chOff x="0" y="0"/>
            <a:chExt cx="1384171" cy="1912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84171" cy="191243"/>
            </a:xfrm>
            <a:custGeom>
              <a:avLst/>
              <a:gdLst/>
              <a:ahLst/>
              <a:cxnLst/>
              <a:rect l="l" t="t" r="r" b="b"/>
              <a:pathLst>
                <a:path w="1384171" h="191243">
                  <a:moveTo>
                    <a:pt x="20623" y="0"/>
                  </a:moveTo>
                  <a:lnTo>
                    <a:pt x="1363548" y="0"/>
                  </a:lnTo>
                  <a:cubicBezTo>
                    <a:pt x="1369017" y="0"/>
                    <a:pt x="1374263" y="2173"/>
                    <a:pt x="1378131" y="6040"/>
                  </a:cubicBezTo>
                  <a:cubicBezTo>
                    <a:pt x="1381998" y="9908"/>
                    <a:pt x="1384171" y="15154"/>
                    <a:pt x="1384171" y="20623"/>
                  </a:cubicBezTo>
                  <a:lnTo>
                    <a:pt x="1384171" y="170620"/>
                  </a:lnTo>
                  <a:cubicBezTo>
                    <a:pt x="1384171" y="176089"/>
                    <a:pt x="1381998" y="181335"/>
                    <a:pt x="1378131" y="185203"/>
                  </a:cubicBezTo>
                  <a:cubicBezTo>
                    <a:pt x="1374263" y="189070"/>
                    <a:pt x="1369017" y="191243"/>
                    <a:pt x="1363548" y="191243"/>
                  </a:cubicBezTo>
                  <a:lnTo>
                    <a:pt x="20623" y="191243"/>
                  </a:lnTo>
                  <a:cubicBezTo>
                    <a:pt x="9233" y="191243"/>
                    <a:pt x="0" y="182010"/>
                    <a:pt x="0" y="170620"/>
                  </a:cubicBezTo>
                  <a:lnTo>
                    <a:pt x="0" y="20623"/>
                  </a:lnTo>
                  <a:cubicBezTo>
                    <a:pt x="0" y="15154"/>
                    <a:pt x="2173" y="9908"/>
                    <a:pt x="6040" y="6040"/>
                  </a:cubicBezTo>
                  <a:cubicBezTo>
                    <a:pt x="9908" y="2173"/>
                    <a:pt x="15154" y="0"/>
                    <a:pt x="20623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384171" cy="23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596699" y="1061112"/>
            <a:ext cx="1193398" cy="8206713"/>
            <a:chOff x="0" y="0"/>
            <a:chExt cx="314311" cy="21614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4311" cy="2161439"/>
            </a:xfrm>
            <a:custGeom>
              <a:avLst/>
              <a:gdLst/>
              <a:ahLst/>
              <a:cxnLst/>
              <a:rect l="l" t="t" r="r" b="b"/>
              <a:pathLst>
                <a:path w="314311" h="2161439">
                  <a:moveTo>
                    <a:pt x="129746" y="0"/>
                  </a:moveTo>
                  <a:lnTo>
                    <a:pt x="184565" y="0"/>
                  </a:lnTo>
                  <a:cubicBezTo>
                    <a:pt x="256221" y="0"/>
                    <a:pt x="314311" y="58089"/>
                    <a:pt x="314311" y="129746"/>
                  </a:cubicBezTo>
                  <a:lnTo>
                    <a:pt x="314311" y="2031693"/>
                  </a:lnTo>
                  <a:cubicBezTo>
                    <a:pt x="314311" y="2066104"/>
                    <a:pt x="300641" y="2099105"/>
                    <a:pt x="276309" y="2123437"/>
                  </a:cubicBezTo>
                  <a:cubicBezTo>
                    <a:pt x="251977" y="2147769"/>
                    <a:pt x="218975" y="2161439"/>
                    <a:pt x="184565" y="2161439"/>
                  </a:cubicBezTo>
                  <a:lnTo>
                    <a:pt x="129746" y="2161439"/>
                  </a:lnTo>
                  <a:cubicBezTo>
                    <a:pt x="95335" y="2161439"/>
                    <a:pt x="62334" y="2147769"/>
                    <a:pt x="38002" y="2123437"/>
                  </a:cubicBezTo>
                  <a:cubicBezTo>
                    <a:pt x="13670" y="2099105"/>
                    <a:pt x="0" y="2066104"/>
                    <a:pt x="0" y="2031693"/>
                  </a:cubicBezTo>
                  <a:lnTo>
                    <a:pt x="0" y="129746"/>
                  </a:lnTo>
                  <a:cubicBezTo>
                    <a:pt x="0" y="95335"/>
                    <a:pt x="13670" y="62334"/>
                    <a:pt x="38002" y="38002"/>
                  </a:cubicBezTo>
                  <a:cubicBezTo>
                    <a:pt x="62334" y="13670"/>
                    <a:pt x="95335" y="0"/>
                    <a:pt x="12974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14311" cy="220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938289" y="3342164"/>
            <a:ext cx="750248" cy="750248"/>
            <a:chOff x="0" y="0"/>
            <a:chExt cx="197596" cy="1975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7596" cy="197596"/>
            </a:xfrm>
            <a:custGeom>
              <a:avLst/>
              <a:gdLst/>
              <a:ahLst/>
              <a:cxnLst/>
              <a:rect l="l" t="t" r="r" b="b"/>
              <a:pathLst>
                <a:path w="197596" h="197596">
                  <a:moveTo>
                    <a:pt x="98798" y="0"/>
                  </a:moveTo>
                  <a:lnTo>
                    <a:pt x="98798" y="0"/>
                  </a:lnTo>
                  <a:cubicBezTo>
                    <a:pt x="153363" y="0"/>
                    <a:pt x="197596" y="44233"/>
                    <a:pt x="197596" y="98798"/>
                  </a:cubicBezTo>
                  <a:lnTo>
                    <a:pt x="197596" y="98798"/>
                  </a:lnTo>
                  <a:cubicBezTo>
                    <a:pt x="197596" y="153363"/>
                    <a:pt x="153363" y="197596"/>
                    <a:pt x="98798" y="197596"/>
                  </a:cubicBezTo>
                  <a:lnTo>
                    <a:pt x="98798" y="197596"/>
                  </a:lnTo>
                  <a:cubicBezTo>
                    <a:pt x="44233" y="197596"/>
                    <a:pt x="0" y="153363"/>
                    <a:pt x="0" y="98798"/>
                  </a:cubicBezTo>
                  <a:lnTo>
                    <a:pt x="0" y="98798"/>
                  </a:lnTo>
                  <a:cubicBezTo>
                    <a:pt x="0" y="44233"/>
                    <a:pt x="44233" y="0"/>
                    <a:pt x="98798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97596" cy="245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088473" y="4763188"/>
            <a:ext cx="401281" cy="401281"/>
            <a:chOff x="0" y="0"/>
            <a:chExt cx="105687" cy="10568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50274" y="6849655"/>
            <a:ext cx="786883" cy="786883"/>
            <a:chOff x="0" y="0"/>
            <a:chExt cx="207245" cy="207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397916" y="1434846"/>
            <a:ext cx="10488705" cy="7498831"/>
          </a:xfrm>
          <a:custGeom>
            <a:avLst/>
            <a:gdLst/>
            <a:ahLst/>
            <a:cxnLst/>
            <a:rect l="l" t="t" r="r" b="b"/>
            <a:pathLst>
              <a:path w="10488705" h="7498831">
                <a:moveTo>
                  <a:pt x="0" y="0"/>
                </a:moveTo>
                <a:lnTo>
                  <a:pt x="10488706" y="0"/>
                </a:lnTo>
                <a:lnTo>
                  <a:pt x="10488706" y="7498831"/>
                </a:lnTo>
                <a:lnTo>
                  <a:pt x="0" y="749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684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2030603" y="1580481"/>
            <a:ext cx="4659561" cy="506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99"/>
              </a:lnSpc>
              <a:spcBef>
                <a:spcPct val="0"/>
              </a:spcBef>
            </a:pPr>
            <a:r>
              <a:rPr lang="en-US" sz="2654" b="1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Objects of Control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38723" y="2589935"/>
            <a:ext cx="6501408" cy="555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5"/>
              </a:lnSpc>
            </a:pPr>
            <a:r>
              <a:rPr lang="en-US" sz="2454" spc="49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lang="en-US" sz="2454" b="1" spc="49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facilitate oversight by providing focus and efficiency</a:t>
            </a:r>
            <a:r>
              <a:rPr lang="en-US" sz="2454" spc="49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, making the process </a:t>
            </a:r>
            <a:r>
              <a:rPr lang="en-US" sz="2454" b="1" spc="49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more organized and transparent</a:t>
            </a:r>
            <a:r>
              <a:rPr lang="en-US" sz="2454" spc="49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3435"/>
              </a:lnSpc>
            </a:pPr>
            <a:endParaRPr lang="en-US" sz="2454" spc="49">
              <a:solidFill>
                <a:srgbClr val="113D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35"/>
              </a:lnSpc>
            </a:pPr>
            <a:r>
              <a:rPr lang="en-US" sz="2454" spc="49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They allow for an </a:t>
            </a:r>
            <a:r>
              <a:rPr lang="en-US" sz="2454" b="1" spc="49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accurate evaluation of programs and policies</a:t>
            </a:r>
            <a:r>
              <a:rPr lang="en-US" sz="2454" spc="49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, contributing to improvements in public administration.</a:t>
            </a:r>
          </a:p>
          <a:p>
            <a:pPr algn="l">
              <a:lnSpc>
                <a:spcPts val="3435"/>
              </a:lnSpc>
            </a:pPr>
            <a:endParaRPr lang="en-US" sz="2454" spc="49">
              <a:solidFill>
                <a:srgbClr val="113D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35"/>
              </a:lnSpc>
            </a:pPr>
            <a:r>
              <a:rPr lang="en-US" sz="2454" spc="49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They make it </a:t>
            </a:r>
            <a:r>
              <a:rPr lang="en-US" sz="2454" b="1" spc="49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easier to search for and locate specific actions, streamlining audits and oversight activities</a:t>
            </a:r>
            <a:r>
              <a:rPr lang="en-US" sz="2454" spc="49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82400" y="325967"/>
            <a:ext cx="481405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5817" y="191073"/>
            <a:ext cx="4881210" cy="6609627"/>
            <a:chOff x="0" y="0"/>
            <a:chExt cx="1285586" cy="1740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5586" cy="1740807"/>
            </a:xfrm>
            <a:custGeom>
              <a:avLst/>
              <a:gdLst/>
              <a:ahLst/>
              <a:cxnLst/>
              <a:rect l="l" t="t" r="r" b="b"/>
              <a:pathLst>
                <a:path w="1285586" h="1740807">
                  <a:moveTo>
                    <a:pt x="22205" y="0"/>
                  </a:moveTo>
                  <a:lnTo>
                    <a:pt x="1263381" y="0"/>
                  </a:lnTo>
                  <a:cubicBezTo>
                    <a:pt x="1275645" y="0"/>
                    <a:pt x="1285586" y="9941"/>
                    <a:pt x="1285586" y="22205"/>
                  </a:cubicBezTo>
                  <a:lnTo>
                    <a:pt x="1285586" y="1718602"/>
                  </a:lnTo>
                  <a:cubicBezTo>
                    <a:pt x="1285586" y="1730865"/>
                    <a:pt x="1275645" y="1740807"/>
                    <a:pt x="1263381" y="1740807"/>
                  </a:cubicBezTo>
                  <a:lnTo>
                    <a:pt x="22205" y="1740807"/>
                  </a:lnTo>
                  <a:cubicBezTo>
                    <a:pt x="16316" y="1740807"/>
                    <a:pt x="10668" y="1738468"/>
                    <a:pt x="6504" y="1734303"/>
                  </a:cubicBezTo>
                  <a:cubicBezTo>
                    <a:pt x="2339" y="1730139"/>
                    <a:pt x="0" y="1724491"/>
                    <a:pt x="0" y="1718602"/>
                  </a:cubicBezTo>
                  <a:lnTo>
                    <a:pt x="0" y="22205"/>
                  </a:lnTo>
                  <a:cubicBezTo>
                    <a:pt x="0" y="9941"/>
                    <a:pt x="9941" y="0"/>
                    <a:pt x="22205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85586" cy="1788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33618" y="1496239"/>
            <a:ext cx="9157389" cy="7377018"/>
            <a:chOff x="0" y="0"/>
            <a:chExt cx="2690564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0564" cy="2167467"/>
            </a:xfrm>
            <a:custGeom>
              <a:avLst/>
              <a:gdLst/>
              <a:ahLst/>
              <a:cxnLst/>
              <a:rect l="l" t="t" r="r" b="b"/>
              <a:pathLst>
                <a:path w="2690564" h="2167467">
                  <a:moveTo>
                    <a:pt x="19445" y="0"/>
                  </a:moveTo>
                  <a:lnTo>
                    <a:pt x="2671119" y="0"/>
                  </a:lnTo>
                  <a:cubicBezTo>
                    <a:pt x="2681858" y="0"/>
                    <a:pt x="2690564" y="8706"/>
                    <a:pt x="2690564" y="19445"/>
                  </a:cubicBezTo>
                  <a:lnTo>
                    <a:pt x="2690564" y="2148022"/>
                  </a:lnTo>
                  <a:cubicBezTo>
                    <a:pt x="2690564" y="2158761"/>
                    <a:pt x="2681858" y="2167467"/>
                    <a:pt x="2671119" y="2167467"/>
                  </a:cubicBezTo>
                  <a:lnTo>
                    <a:pt x="19445" y="2167467"/>
                  </a:lnTo>
                  <a:cubicBezTo>
                    <a:pt x="14288" y="2167467"/>
                    <a:pt x="9342" y="2165418"/>
                    <a:pt x="5695" y="2161772"/>
                  </a:cubicBezTo>
                  <a:cubicBezTo>
                    <a:pt x="2049" y="2158125"/>
                    <a:pt x="0" y="2153179"/>
                    <a:pt x="0" y="2148022"/>
                  </a:cubicBezTo>
                  <a:lnTo>
                    <a:pt x="0" y="19445"/>
                  </a:lnTo>
                  <a:cubicBezTo>
                    <a:pt x="0" y="8706"/>
                    <a:pt x="8706" y="0"/>
                    <a:pt x="19445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905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50758" y="1496239"/>
            <a:ext cx="2807102" cy="7377018"/>
            <a:chOff x="0" y="0"/>
            <a:chExt cx="824764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4764" cy="2167467"/>
            </a:xfrm>
            <a:custGeom>
              <a:avLst/>
              <a:gdLst/>
              <a:ahLst/>
              <a:cxnLst/>
              <a:rect l="l" t="t" r="r" b="b"/>
              <a:pathLst>
                <a:path w="824764" h="2167467">
                  <a:moveTo>
                    <a:pt x="63433" y="0"/>
                  </a:moveTo>
                  <a:lnTo>
                    <a:pt x="761331" y="0"/>
                  </a:lnTo>
                  <a:cubicBezTo>
                    <a:pt x="778154" y="0"/>
                    <a:pt x="794289" y="6683"/>
                    <a:pt x="806185" y="18579"/>
                  </a:cubicBezTo>
                  <a:cubicBezTo>
                    <a:pt x="818081" y="30475"/>
                    <a:pt x="824764" y="46610"/>
                    <a:pt x="824764" y="63433"/>
                  </a:cubicBezTo>
                  <a:lnTo>
                    <a:pt x="824764" y="2104033"/>
                  </a:lnTo>
                  <a:cubicBezTo>
                    <a:pt x="824764" y="2139067"/>
                    <a:pt x="796364" y="2167467"/>
                    <a:pt x="761331" y="2167467"/>
                  </a:cubicBezTo>
                  <a:lnTo>
                    <a:pt x="63433" y="2167467"/>
                  </a:lnTo>
                  <a:cubicBezTo>
                    <a:pt x="46610" y="2167467"/>
                    <a:pt x="30475" y="2160784"/>
                    <a:pt x="18579" y="2148887"/>
                  </a:cubicBezTo>
                  <a:cubicBezTo>
                    <a:pt x="6683" y="2136991"/>
                    <a:pt x="0" y="2120857"/>
                    <a:pt x="0" y="2104033"/>
                  </a:cubicBezTo>
                  <a:lnTo>
                    <a:pt x="0" y="63433"/>
                  </a:lnTo>
                  <a:cubicBezTo>
                    <a:pt x="0" y="46610"/>
                    <a:pt x="6683" y="30475"/>
                    <a:pt x="18579" y="18579"/>
                  </a:cubicBezTo>
                  <a:cubicBezTo>
                    <a:pt x="30475" y="6683"/>
                    <a:pt x="46610" y="0"/>
                    <a:pt x="63433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247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980569" y="1498406"/>
            <a:ext cx="8304341" cy="5539367"/>
            <a:chOff x="0" y="0"/>
            <a:chExt cx="1435251" cy="9573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5251" cy="957377"/>
            </a:xfrm>
            <a:custGeom>
              <a:avLst/>
              <a:gdLst/>
              <a:ahLst/>
              <a:cxnLst/>
              <a:rect l="l" t="t" r="r" b="b"/>
              <a:pathLst>
                <a:path w="1435251" h="957377">
                  <a:moveTo>
                    <a:pt x="21442" y="0"/>
                  </a:moveTo>
                  <a:lnTo>
                    <a:pt x="1413809" y="0"/>
                  </a:lnTo>
                  <a:cubicBezTo>
                    <a:pt x="1419496" y="0"/>
                    <a:pt x="1424949" y="2259"/>
                    <a:pt x="1428971" y="6280"/>
                  </a:cubicBezTo>
                  <a:cubicBezTo>
                    <a:pt x="1432992" y="10302"/>
                    <a:pt x="1435251" y="15755"/>
                    <a:pt x="1435251" y="21442"/>
                  </a:cubicBezTo>
                  <a:lnTo>
                    <a:pt x="1435251" y="935934"/>
                  </a:lnTo>
                  <a:cubicBezTo>
                    <a:pt x="1435251" y="941621"/>
                    <a:pt x="1432992" y="947075"/>
                    <a:pt x="1428971" y="951096"/>
                  </a:cubicBezTo>
                  <a:cubicBezTo>
                    <a:pt x="1424949" y="955118"/>
                    <a:pt x="1419496" y="957377"/>
                    <a:pt x="1413809" y="957377"/>
                  </a:cubicBezTo>
                  <a:lnTo>
                    <a:pt x="21442" y="957377"/>
                  </a:lnTo>
                  <a:cubicBezTo>
                    <a:pt x="9600" y="957377"/>
                    <a:pt x="0" y="947777"/>
                    <a:pt x="0" y="935934"/>
                  </a:cubicBezTo>
                  <a:lnTo>
                    <a:pt x="0" y="21442"/>
                  </a:lnTo>
                  <a:cubicBezTo>
                    <a:pt x="0" y="15755"/>
                    <a:pt x="2259" y="10302"/>
                    <a:pt x="6280" y="6280"/>
                  </a:cubicBezTo>
                  <a:cubicBezTo>
                    <a:pt x="10302" y="2259"/>
                    <a:pt x="15755" y="0"/>
                    <a:pt x="21442" y="0"/>
                  </a:cubicBezTo>
                  <a:close/>
                </a:path>
              </a:pathLst>
            </a:custGeom>
            <a:blipFill>
              <a:blip r:embed="rId2"/>
              <a:stretch>
                <a:fillRect l="-59" r="-5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370350" y="1028700"/>
            <a:ext cx="935078" cy="935078"/>
            <a:chOff x="0" y="0"/>
            <a:chExt cx="274739" cy="2747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168" y="2631069"/>
            <a:ext cx="1023234" cy="1023234"/>
            <a:chOff x="0" y="0"/>
            <a:chExt cx="300640" cy="300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2747" y="6786226"/>
            <a:ext cx="705362" cy="705362"/>
            <a:chOff x="0" y="0"/>
            <a:chExt cx="207245" cy="20724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968586" y="5222848"/>
            <a:ext cx="4878441" cy="131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600" b="1">
                <a:solidFill>
                  <a:srgbClr val="81C4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Available</a:t>
            </a:r>
          </a:p>
          <a:p>
            <a:pPr algn="ctr">
              <a:lnSpc>
                <a:spcPts val="5198"/>
              </a:lnSpc>
            </a:pPr>
            <a:r>
              <a:rPr lang="en-US" sz="4600" b="1">
                <a:solidFill>
                  <a:srgbClr val="81C4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74953" y="1294033"/>
            <a:ext cx="8175805" cy="75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4454" b="1" spc="89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Risk Module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74886" y="2553170"/>
            <a:ext cx="7975939" cy="53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2742" spc="54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2742" b="1" spc="54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Risk Module</a:t>
            </a:r>
            <a:r>
              <a:rPr lang="en-US" sz="2742" spc="54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 of e-Control is designed to </a:t>
            </a:r>
            <a:r>
              <a:rPr lang="en-US" sz="2742" b="1" spc="54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identify, assess, and monitor risks</a:t>
            </a:r>
            <a:r>
              <a:rPr lang="en-US" sz="2742" spc="54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 associated with external control activities. This module allows TCU to</a:t>
            </a:r>
            <a:r>
              <a:rPr lang="en-US" sz="2742" b="1" spc="54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prioritize its oversight actions</a:t>
            </a:r>
            <a:r>
              <a:rPr lang="en-US" sz="2742" spc="54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 based on a thorough analysis of risks, ensuring that </a:t>
            </a:r>
            <a:r>
              <a:rPr lang="en-US" sz="2742" b="1" spc="54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resources are allocated efficiently to areas with higher potential impact</a:t>
            </a:r>
            <a:r>
              <a:rPr lang="en-US" sz="2742" spc="54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. The module helps anticipate problems and implement preventive measures, contributing to more </a:t>
            </a:r>
            <a:r>
              <a:rPr lang="en-US" sz="2742" b="1" spc="54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proactive and effective control</a:t>
            </a:r>
            <a:r>
              <a:rPr lang="en-US" sz="2742" spc="54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5817" y="191073"/>
            <a:ext cx="4881210" cy="6609627"/>
            <a:chOff x="0" y="0"/>
            <a:chExt cx="1285586" cy="1740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5586" cy="1740807"/>
            </a:xfrm>
            <a:custGeom>
              <a:avLst/>
              <a:gdLst/>
              <a:ahLst/>
              <a:cxnLst/>
              <a:rect l="l" t="t" r="r" b="b"/>
              <a:pathLst>
                <a:path w="1285586" h="1740807">
                  <a:moveTo>
                    <a:pt x="22205" y="0"/>
                  </a:moveTo>
                  <a:lnTo>
                    <a:pt x="1263381" y="0"/>
                  </a:lnTo>
                  <a:cubicBezTo>
                    <a:pt x="1275645" y="0"/>
                    <a:pt x="1285586" y="9941"/>
                    <a:pt x="1285586" y="22205"/>
                  </a:cubicBezTo>
                  <a:lnTo>
                    <a:pt x="1285586" y="1718602"/>
                  </a:lnTo>
                  <a:cubicBezTo>
                    <a:pt x="1285586" y="1730865"/>
                    <a:pt x="1275645" y="1740807"/>
                    <a:pt x="1263381" y="1740807"/>
                  </a:cubicBezTo>
                  <a:lnTo>
                    <a:pt x="22205" y="1740807"/>
                  </a:lnTo>
                  <a:cubicBezTo>
                    <a:pt x="16316" y="1740807"/>
                    <a:pt x="10668" y="1738468"/>
                    <a:pt x="6504" y="1734303"/>
                  </a:cubicBezTo>
                  <a:cubicBezTo>
                    <a:pt x="2339" y="1730139"/>
                    <a:pt x="0" y="1724491"/>
                    <a:pt x="0" y="1718602"/>
                  </a:cubicBezTo>
                  <a:lnTo>
                    <a:pt x="0" y="22205"/>
                  </a:lnTo>
                  <a:cubicBezTo>
                    <a:pt x="0" y="9941"/>
                    <a:pt x="9941" y="0"/>
                    <a:pt x="22205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85586" cy="1788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33618" y="1496239"/>
            <a:ext cx="9157389" cy="7377018"/>
            <a:chOff x="0" y="0"/>
            <a:chExt cx="2690564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0564" cy="2167467"/>
            </a:xfrm>
            <a:custGeom>
              <a:avLst/>
              <a:gdLst/>
              <a:ahLst/>
              <a:cxnLst/>
              <a:rect l="l" t="t" r="r" b="b"/>
              <a:pathLst>
                <a:path w="2690564" h="2167467">
                  <a:moveTo>
                    <a:pt x="19445" y="0"/>
                  </a:moveTo>
                  <a:lnTo>
                    <a:pt x="2671119" y="0"/>
                  </a:lnTo>
                  <a:cubicBezTo>
                    <a:pt x="2681858" y="0"/>
                    <a:pt x="2690564" y="8706"/>
                    <a:pt x="2690564" y="19445"/>
                  </a:cubicBezTo>
                  <a:lnTo>
                    <a:pt x="2690564" y="2148022"/>
                  </a:lnTo>
                  <a:cubicBezTo>
                    <a:pt x="2690564" y="2158761"/>
                    <a:pt x="2681858" y="2167467"/>
                    <a:pt x="2671119" y="2167467"/>
                  </a:cubicBezTo>
                  <a:lnTo>
                    <a:pt x="19445" y="2167467"/>
                  </a:lnTo>
                  <a:cubicBezTo>
                    <a:pt x="14288" y="2167467"/>
                    <a:pt x="9342" y="2165418"/>
                    <a:pt x="5695" y="2161772"/>
                  </a:cubicBezTo>
                  <a:cubicBezTo>
                    <a:pt x="2049" y="2158125"/>
                    <a:pt x="0" y="2153179"/>
                    <a:pt x="0" y="2148022"/>
                  </a:cubicBezTo>
                  <a:lnTo>
                    <a:pt x="0" y="19445"/>
                  </a:lnTo>
                  <a:cubicBezTo>
                    <a:pt x="0" y="8706"/>
                    <a:pt x="8706" y="0"/>
                    <a:pt x="19445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905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50758" y="1496239"/>
            <a:ext cx="2807102" cy="7377018"/>
            <a:chOff x="0" y="0"/>
            <a:chExt cx="824764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4764" cy="2167467"/>
            </a:xfrm>
            <a:custGeom>
              <a:avLst/>
              <a:gdLst/>
              <a:ahLst/>
              <a:cxnLst/>
              <a:rect l="l" t="t" r="r" b="b"/>
              <a:pathLst>
                <a:path w="824764" h="2167467">
                  <a:moveTo>
                    <a:pt x="63433" y="0"/>
                  </a:moveTo>
                  <a:lnTo>
                    <a:pt x="761331" y="0"/>
                  </a:lnTo>
                  <a:cubicBezTo>
                    <a:pt x="778154" y="0"/>
                    <a:pt x="794289" y="6683"/>
                    <a:pt x="806185" y="18579"/>
                  </a:cubicBezTo>
                  <a:cubicBezTo>
                    <a:pt x="818081" y="30475"/>
                    <a:pt x="824764" y="46610"/>
                    <a:pt x="824764" y="63433"/>
                  </a:cubicBezTo>
                  <a:lnTo>
                    <a:pt x="824764" y="2104033"/>
                  </a:lnTo>
                  <a:cubicBezTo>
                    <a:pt x="824764" y="2139067"/>
                    <a:pt x="796364" y="2167467"/>
                    <a:pt x="761331" y="2167467"/>
                  </a:cubicBezTo>
                  <a:lnTo>
                    <a:pt x="63433" y="2167467"/>
                  </a:lnTo>
                  <a:cubicBezTo>
                    <a:pt x="46610" y="2167467"/>
                    <a:pt x="30475" y="2160784"/>
                    <a:pt x="18579" y="2148887"/>
                  </a:cubicBezTo>
                  <a:cubicBezTo>
                    <a:pt x="6683" y="2136991"/>
                    <a:pt x="0" y="2120857"/>
                    <a:pt x="0" y="2104033"/>
                  </a:cubicBezTo>
                  <a:lnTo>
                    <a:pt x="0" y="63433"/>
                  </a:lnTo>
                  <a:cubicBezTo>
                    <a:pt x="0" y="46610"/>
                    <a:pt x="6683" y="30475"/>
                    <a:pt x="18579" y="18579"/>
                  </a:cubicBezTo>
                  <a:cubicBezTo>
                    <a:pt x="30475" y="6683"/>
                    <a:pt x="46610" y="0"/>
                    <a:pt x="63433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247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980569" y="1498406"/>
            <a:ext cx="8304341" cy="5539367"/>
            <a:chOff x="0" y="0"/>
            <a:chExt cx="1435251" cy="9573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5251" cy="957377"/>
            </a:xfrm>
            <a:custGeom>
              <a:avLst/>
              <a:gdLst/>
              <a:ahLst/>
              <a:cxnLst/>
              <a:rect l="l" t="t" r="r" b="b"/>
              <a:pathLst>
                <a:path w="1435251" h="957377">
                  <a:moveTo>
                    <a:pt x="21442" y="0"/>
                  </a:moveTo>
                  <a:lnTo>
                    <a:pt x="1413809" y="0"/>
                  </a:lnTo>
                  <a:cubicBezTo>
                    <a:pt x="1419496" y="0"/>
                    <a:pt x="1424949" y="2259"/>
                    <a:pt x="1428971" y="6280"/>
                  </a:cubicBezTo>
                  <a:cubicBezTo>
                    <a:pt x="1432992" y="10302"/>
                    <a:pt x="1435251" y="15755"/>
                    <a:pt x="1435251" y="21442"/>
                  </a:cubicBezTo>
                  <a:lnTo>
                    <a:pt x="1435251" y="935934"/>
                  </a:lnTo>
                  <a:cubicBezTo>
                    <a:pt x="1435251" y="941621"/>
                    <a:pt x="1432992" y="947075"/>
                    <a:pt x="1428971" y="951096"/>
                  </a:cubicBezTo>
                  <a:cubicBezTo>
                    <a:pt x="1424949" y="955118"/>
                    <a:pt x="1419496" y="957377"/>
                    <a:pt x="1413809" y="957377"/>
                  </a:cubicBezTo>
                  <a:lnTo>
                    <a:pt x="21442" y="957377"/>
                  </a:lnTo>
                  <a:cubicBezTo>
                    <a:pt x="9600" y="957377"/>
                    <a:pt x="0" y="947777"/>
                    <a:pt x="0" y="935934"/>
                  </a:cubicBezTo>
                  <a:lnTo>
                    <a:pt x="0" y="21442"/>
                  </a:lnTo>
                  <a:cubicBezTo>
                    <a:pt x="0" y="15755"/>
                    <a:pt x="2259" y="10302"/>
                    <a:pt x="6280" y="6280"/>
                  </a:cubicBezTo>
                  <a:cubicBezTo>
                    <a:pt x="10302" y="2259"/>
                    <a:pt x="15755" y="0"/>
                    <a:pt x="21442" y="0"/>
                  </a:cubicBezTo>
                  <a:close/>
                </a:path>
              </a:pathLst>
            </a:custGeom>
            <a:blipFill>
              <a:blip r:embed="rId2"/>
              <a:stretch>
                <a:fillRect l="-59" r="-5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370350" y="1028700"/>
            <a:ext cx="935078" cy="935078"/>
            <a:chOff x="0" y="0"/>
            <a:chExt cx="274739" cy="2747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168" y="2631069"/>
            <a:ext cx="1023234" cy="1023234"/>
            <a:chOff x="0" y="0"/>
            <a:chExt cx="300640" cy="300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2747" y="6786226"/>
            <a:ext cx="705362" cy="705362"/>
            <a:chOff x="0" y="0"/>
            <a:chExt cx="207245" cy="20724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968586" y="5222848"/>
            <a:ext cx="4878441" cy="131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600" b="1">
                <a:solidFill>
                  <a:srgbClr val="81C4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Available</a:t>
            </a:r>
          </a:p>
          <a:p>
            <a:pPr algn="ctr">
              <a:lnSpc>
                <a:spcPts val="5198"/>
              </a:lnSpc>
            </a:pPr>
            <a:r>
              <a:rPr lang="en-US" sz="4600" b="1">
                <a:solidFill>
                  <a:srgbClr val="81C4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85202" y="1410514"/>
            <a:ext cx="8316792" cy="77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3"/>
              </a:lnSpc>
            </a:pPr>
            <a:r>
              <a:rPr lang="en-US" sz="4531" b="1" spc="90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Planning Module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85202" y="2630035"/>
            <a:ext cx="7975939" cy="511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642" spc="52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2642" b="1" spc="52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Planning Module</a:t>
            </a:r>
            <a:r>
              <a:rPr lang="en-US" sz="2642" spc="52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 is essential for organization and coordination of activities of TCU. It </a:t>
            </a:r>
            <a:r>
              <a:rPr lang="en-US" sz="2642" b="1" spc="52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facilitates the development of detailed action plans</a:t>
            </a:r>
            <a:r>
              <a:rPr lang="en-US" sz="2642" spc="52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, aligned with the  strategic objectives of the Court. This module </a:t>
            </a:r>
            <a:r>
              <a:rPr lang="en-US" sz="2642" b="1" spc="52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allows the integration of information from sources, helping to define priorities and allocate resources</a:t>
            </a:r>
            <a:r>
              <a:rPr lang="en-US" sz="2642" spc="52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 in an optimized way. In addition, the module supports the creation of automated planning matrices, which are essential for efficient execution of audits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5817" y="191073"/>
            <a:ext cx="4881210" cy="6609627"/>
            <a:chOff x="0" y="0"/>
            <a:chExt cx="1285586" cy="1740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5586" cy="1740807"/>
            </a:xfrm>
            <a:custGeom>
              <a:avLst/>
              <a:gdLst/>
              <a:ahLst/>
              <a:cxnLst/>
              <a:rect l="l" t="t" r="r" b="b"/>
              <a:pathLst>
                <a:path w="1285586" h="1740807">
                  <a:moveTo>
                    <a:pt x="22205" y="0"/>
                  </a:moveTo>
                  <a:lnTo>
                    <a:pt x="1263381" y="0"/>
                  </a:lnTo>
                  <a:cubicBezTo>
                    <a:pt x="1275645" y="0"/>
                    <a:pt x="1285586" y="9941"/>
                    <a:pt x="1285586" y="22205"/>
                  </a:cubicBezTo>
                  <a:lnTo>
                    <a:pt x="1285586" y="1718602"/>
                  </a:lnTo>
                  <a:cubicBezTo>
                    <a:pt x="1285586" y="1730865"/>
                    <a:pt x="1275645" y="1740807"/>
                    <a:pt x="1263381" y="1740807"/>
                  </a:cubicBezTo>
                  <a:lnTo>
                    <a:pt x="22205" y="1740807"/>
                  </a:lnTo>
                  <a:cubicBezTo>
                    <a:pt x="16316" y="1740807"/>
                    <a:pt x="10668" y="1738468"/>
                    <a:pt x="6504" y="1734303"/>
                  </a:cubicBezTo>
                  <a:cubicBezTo>
                    <a:pt x="2339" y="1730139"/>
                    <a:pt x="0" y="1724491"/>
                    <a:pt x="0" y="1718602"/>
                  </a:cubicBezTo>
                  <a:lnTo>
                    <a:pt x="0" y="22205"/>
                  </a:lnTo>
                  <a:cubicBezTo>
                    <a:pt x="0" y="9941"/>
                    <a:pt x="9941" y="0"/>
                    <a:pt x="22205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85586" cy="1788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33618" y="1496239"/>
            <a:ext cx="9157389" cy="7377018"/>
            <a:chOff x="0" y="0"/>
            <a:chExt cx="2690564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0564" cy="2167467"/>
            </a:xfrm>
            <a:custGeom>
              <a:avLst/>
              <a:gdLst/>
              <a:ahLst/>
              <a:cxnLst/>
              <a:rect l="l" t="t" r="r" b="b"/>
              <a:pathLst>
                <a:path w="2690564" h="2167467">
                  <a:moveTo>
                    <a:pt x="19445" y="0"/>
                  </a:moveTo>
                  <a:lnTo>
                    <a:pt x="2671119" y="0"/>
                  </a:lnTo>
                  <a:cubicBezTo>
                    <a:pt x="2681858" y="0"/>
                    <a:pt x="2690564" y="8706"/>
                    <a:pt x="2690564" y="19445"/>
                  </a:cubicBezTo>
                  <a:lnTo>
                    <a:pt x="2690564" y="2148022"/>
                  </a:lnTo>
                  <a:cubicBezTo>
                    <a:pt x="2690564" y="2158761"/>
                    <a:pt x="2681858" y="2167467"/>
                    <a:pt x="2671119" y="2167467"/>
                  </a:cubicBezTo>
                  <a:lnTo>
                    <a:pt x="19445" y="2167467"/>
                  </a:lnTo>
                  <a:cubicBezTo>
                    <a:pt x="14288" y="2167467"/>
                    <a:pt x="9342" y="2165418"/>
                    <a:pt x="5695" y="2161772"/>
                  </a:cubicBezTo>
                  <a:cubicBezTo>
                    <a:pt x="2049" y="2158125"/>
                    <a:pt x="0" y="2153179"/>
                    <a:pt x="0" y="2148022"/>
                  </a:cubicBezTo>
                  <a:lnTo>
                    <a:pt x="0" y="19445"/>
                  </a:lnTo>
                  <a:cubicBezTo>
                    <a:pt x="0" y="8706"/>
                    <a:pt x="8706" y="0"/>
                    <a:pt x="19445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905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50758" y="1496239"/>
            <a:ext cx="2807102" cy="7377018"/>
            <a:chOff x="0" y="0"/>
            <a:chExt cx="824764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4764" cy="2167467"/>
            </a:xfrm>
            <a:custGeom>
              <a:avLst/>
              <a:gdLst/>
              <a:ahLst/>
              <a:cxnLst/>
              <a:rect l="l" t="t" r="r" b="b"/>
              <a:pathLst>
                <a:path w="824764" h="2167467">
                  <a:moveTo>
                    <a:pt x="63433" y="0"/>
                  </a:moveTo>
                  <a:lnTo>
                    <a:pt x="761331" y="0"/>
                  </a:lnTo>
                  <a:cubicBezTo>
                    <a:pt x="778154" y="0"/>
                    <a:pt x="794289" y="6683"/>
                    <a:pt x="806185" y="18579"/>
                  </a:cubicBezTo>
                  <a:cubicBezTo>
                    <a:pt x="818081" y="30475"/>
                    <a:pt x="824764" y="46610"/>
                    <a:pt x="824764" y="63433"/>
                  </a:cubicBezTo>
                  <a:lnTo>
                    <a:pt x="824764" y="2104033"/>
                  </a:lnTo>
                  <a:cubicBezTo>
                    <a:pt x="824764" y="2139067"/>
                    <a:pt x="796364" y="2167467"/>
                    <a:pt x="761331" y="2167467"/>
                  </a:cubicBezTo>
                  <a:lnTo>
                    <a:pt x="63433" y="2167467"/>
                  </a:lnTo>
                  <a:cubicBezTo>
                    <a:pt x="46610" y="2167467"/>
                    <a:pt x="30475" y="2160784"/>
                    <a:pt x="18579" y="2148887"/>
                  </a:cubicBezTo>
                  <a:cubicBezTo>
                    <a:pt x="6683" y="2136991"/>
                    <a:pt x="0" y="2120857"/>
                    <a:pt x="0" y="2104033"/>
                  </a:cubicBezTo>
                  <a:lnTo>
                    <a:pt x="0" y="63433"/>
                  </a:lnTo>
                  <a:cubicBezTo>
                    <a:pt x="0" y="46610"/>
                    <a:pt x="6683" y="30475"/>
                    <a:pt x="18579" y="18579"/>
                  </a:cubicBezTo>
                  <a:cubicBezTo>
                    <a:pt x="30475" y="6683"/>
                    <a:pt x="46610" y="0"/>
                    <a:pt x="63433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247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980569" y="1498406"/>
            <a:ext cx="8304341" cy="5539367"/>
            <a:chOff x="0" y="0"/>
            <a:chExt cx="1435251" cy="9573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5251" cy="957377"/>
            </a:xfrm>
            <a:custGeom>
              <a:avLst/>
              <a:gdLst/>
              <a:ahLst/>
              <a:cxnLst/>
              <a:rect l="l" t="t" r="r" b="b"/>
              <a:pathLst>
                <a:path w="1435251" h="957377">
                  <a:moveTo>
                    <a:pt x="21442" y="0"/>
                  </a:moveTo>
                  <a:lnTo>
                    <a:pt x="1413809" y="0"/>
                  </a:lnTo>
                  <a:cubicBezTo>
                    <a:pt x="1419496" y="0"/>
                    <a:pt x="1424949" y="2259"/>
                    <a:pt x="1428971" y="6280"/>
                  </a:cubicBezTo>
                  <a:cubicBezTo>
                    <a:pt x="1432992" y="10302"/>
                    <a:pt x="1435251" y="15755"/>
                    <a:pt x="1435251" y="21442"/>
                  </a:cubicBezTo>
                  <a:lnTo>
                    <a:pt x="1435251" y="935934"/>
                  </a:lnTo>
                  <a:cubicBezTo>
                    <a:pt x="1435251" y="941621"/>
                    <a:pt x="1432992" y="947075"/>
                    <a:pt x="1428971" y="951096"/>
                  </a:cubicBezTo>
                  <a:cubicBezTo>
                    <a:pt x="1424949" y="955118"/>
                    <a:pt x="1419496" y="957377"/>
                    <a:pt x="1413809" y="957377"/>
                  </a:cubicBezTo>
                  <a:lnTo>
                    <a:pt x="21442" y="957377"/>
                  </a:lnTo>
                  <a:cubicBezTo>
                    <a:pt x="9600" y="957377"/>
                    <a:pt x="0" y="947777"/>
                    <a:pt x="0" y="935934"/>
                  </a:cubicBezTo>
                  <a:lnTo>
                    <a:pt x="0" y="21442"/>
                  </a:lnTo>
                  <a:cubicBezTo>
                    <a:pt x="0" y="15755"/>
                    <a:pt x="2259" y="10302"/>
                    <a:pt x="6280" y="6280"/>
                  </a:cubicBezTo>
                  <a:cubicBezTo>
                    <a:pt x="10302" y="2259"/>
                    <a:pt x="15755" y="0"/>
                    <a:pt x="21442" y="0"/>
                  </a:cubicBezTo>
                  <a:close/>
                </a:path>
              </a:pathLst>
            </a:custGeom>
            <a:blipFill>
              <a:blip r:embed="rId2"/>
              <a:stretch>
                <a:fillRect l="-59" r="-5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370350" y="1028700"/>
            <a:ext cx="935078" cy="935078"/>
            <a:chOff x="0" y="0"/>
            <a:chExt cx="274739" cy="2747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168" y="2631069"/>
            <a:ext cx="1023234" cy="1023234"/>
            <a:chOff x="0" y="0"/>
            <a:chExt cx="300640" cy="300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2747" y="6786226"/>
            <a:ext cx="705362" cy="705362"/>
            <a:chOff x="0" y="0"/>
            <a:chExt cx="207245" cy="20724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968586" y="5213323"/>
            <a:ext cx="4878441" cy="10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800" b="1">
                <a:solidFill>
                  <a:srgbClr val="81C4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Pre-availabe Modules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85202" y="1410514"/>
            <a:ext cx="8316792" cy="77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3"/>
              </a:lnSpc>
            </a:pPr>
            <a:r>
              <a:rPr lang="en-US" sz="4531" b="1" spc="90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Execution Module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85202" y="2232208"/>
            <a:ext cx="7975939" cy="555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2442" spc="48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The Execution Module of e-Control is responsible for m</a:t>
            </a:r>
            <a:r>
              <a:rPr lang="en-US" sz="2442" b="1" spc="48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anaging the implementation of planned audits and inspections</a:t>
            </a:r>
            <a:r>
              <a:rPr lang="en-US" sz="2442" spc="48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. It provides tools for </a:t>
            </a:r>
            <a:r>
              <a:rPr lang="en-US" sz="2442" b="1" spc="48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real-time monitoring of activities</a:t>
            </a:r>
            <a:r>
              <a:rPr lang="en-US" sz="2442" spc="48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, ensuring that processes are conducted in accordance with established standards and within defined deadlines. This module also </a:t>
            </a:r>
            <a:r>
              <a:rPr lang="en-US" sz="2442" b="1" spc="48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facilitates the documentation and recording of findings</a:t>
            </a:r>
            <a:r>
              <a:rPr lang="en-US" sz="2442" spc="48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, enabling a detailed analysis of results and the generation of reports that support decision-making. Process automation within this module helps reduce repetitive tasks, allowing auditors to focus on more strategic activities.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5817" y="191073"/>
            <a:ext cx="4881210" cy="6609627"/>
            <a:chOff x="0" y="0"/>
            <a:chExt cx="1285586" cy="1740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5586" cy="1740807"/>
            </a:xfrm>
            <a:custGeom>
              <a:avLst/>
              <a:gdLst/>
              <a:ahLst/>
              <a:cxnLst/>
              <a:rect l="l" t="t" r="r" b="b"/>
              <a:pathLst>
                <a:path w="1285586" h="1740807">
                  <a:moveTo>
                    <a:pt x="22205" y="0"/>
                  </a:moveTo>
                  <a:lnTo>
                    <a:pt x="1263381" y="0"/>
                  </a:lnTo>
                  <a:cubicBezTo>
                    <a:pt x="1275645" y="0"/>
                    <a:pt x="1285586" y="9941"/>
                    <a:pt x="1285586" y="22205"/>
                  </a:cubicBezTo>
                  <a:lnTo>
                    <a:pt x="1285586" y="1718602"/>
                  </a:lnTo>
                  <a:cubicBezTo>
                    <a:pt x="1285586" y="1730865"/>
                    <a:pt x="1275645" y="1740807"/>
                    <a:pt x="1263381" y="1740807"/>
                  </a:cubicBezTo>
                  <a:lnTo>
                    <a:pt x="22205" y="1740807"/>
                  </a:lnTo>
                  <a:cubicBezTo>
                    <a:pt x="16316" y="1740807"/>
                    <a:pt x="10668" y="1738468"/>
                    <a:pt x="6504" y="1734303"/>
                  </a:cubicBezTo>
                  <a:cubicBezTo>
                    <a:pt x="2339" y="1730139"/>
                    <a:pt x="0" y="1724491"/>
                    <a:pt x="0" y="1718602"/>
                  </a:cubicBezTo>
                  <a:lnTo>
                    <a:pt x="0" y="22205"/>
                  </a:lnTo>
                  <a:cubicBezTo>
                    <a:pt x="0" y="9941"/>
                    <a:pt x="9941" y="0"/>
                    <a:pt x="22205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85586" cy="1788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33618" y="1496239"/>
            <a:ext cx="9157389" cy="7377018"/>
            <a:chOff x="0" y="0"/>
            <a:chExt cx="2690564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0564" cy="2167467"/>
            </a:xfrm>
            <a:custGeom>
              <a:avLst/>
              <a:gdLst/>
              <a:ahLst/>
              <a:cxnLst/>
              <a:rect l="l" t="t" r="r" b="b"/>
              <a:pathLst>
                <a:path w="2690564" h="2167467">
                  <a:moveTo>
                    <a:pt x="19445" y="0"/>
                  </a:moveTo>
                  <a:lnTo>
                    <a:pt x="2671119" y="0"/>
                  </a:lnTo>
                  <a:cubicBezTo>
                    <a:pt x="2681858" y="0"/>
                    <a:pt x="2690564" y="8706"/>
                    <a:pt x="2690564" y="19445"/>
                  </a:cubicBezTo>
                  <a:lnTo>
                    <a:pt x="2690564" y="2148022"/>
                  </a:lnTo>
                  <a:cubicBezTo>
                    <a:pt x="2690564" y="2158761"/>
                    <a:pt x="2681858" y="2167467"/>
                    <a:pt x="2671119" y="2167467"/>
                  </a:cubicBezTo>
                  <a:lnTo>
                    <a:pt x="19445" y="2167467"/>
                  </a:lnTo>
                  <a:cubicBezTo>
                    <a:pt x="14288" y="2167467"/>
                    <a:pt x="9342" y="2165418"/>
                    <a:pt x="5695" y="2161772"/>
                  </a:cubicBezTo>
                  <a:cubicBezTo>
                    <a:pt x="2049" y="2158125"/>
                    <a:pt x="0" y="2153179"/>
                    <a:pt x="0" y="2148022"/>
                  </a:cubicBezTo>
                  <a:lnTo>
                    <a:pt x="0" y="19445"/>
                  </a:lnTo>
                  <a:cubicBezTo>
                    <a:pt x="0" y="8706"/>
                    <a:pt x="8706" y="0"/>
                    <a:pt x="19445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905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50758" y="1496239"/>
            <a:ext cx="2807102" cy="7377018"/>
            <a:chOff x="0" y="0"/>
            <a:chExt cx="824764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4764" cy="2167467"/>
            </a:xfrm>
            <a:custGeom>
              <a:avLst/>
              <a:gdLst/>
              <a:ahLst/>
              <a:cxnLst/>
              <a:rect l="l" t="t" r="r" b="b"/>
              <a:pathLst>
                <a:path w="824764" h="2167467">
                  <a:moveTo>
                    <a:pt x="63433" y="0"/>
                  </a:moveTo>
                  <a:lnTo>
                    <a:pt x="761331" y="0"/>
                  </a:lnTo>
                  <a:cubicBezTo>
                    <a:pt x="778154" y="0"/>
                    <a:pt x="794289" y="6683"/>
                    <a:pt x="806185" y="18579"/>
                  </a:cubicBezTo>
                  <a:cubicBezTo>
                    <a:pt x="818081" y="30475"/>
                    <a:pt x="824764" y="46610"/>
                    <a:pt x="824764" y="63433"/>
                  </a:cubicBezTo>
                  <a:lnTo>
                    <a:pt x="824764" y="2104033"/>
                  </a:lnTo>
                  <a:cubicBezTo>
                    <a:pt x="824764" y="2139067"/>
                    <a:pt x="796364" y="2167467"/>
                    <a:pt x="761331" y="2167467"/>
                  </a:cubicBezTo>
                  <a:lnTo>
                    <a:pt x="63433" y="2167467"/>
                  </a:lnTo>
                  <a:cubicBezTo>
                    <a:pt x="46610" y="2167467"/>
                    <a:pt x="30475" y="2160784"/>
                    <a:pt x="18579" y="2148887"/>
                  </a:cubicBezTo>
                  <a:cubicBezTo>
                    <a:pt x="6683" y="2136991"/>
                    <a:pt x="0" y="2120857"/>
                    <a:pt x="0" y="2104033"/>
                  </a:cubicBezTo>
                  <a:lnTo>
                    <a:pt x="0" y="63433"/>
                  </a:lnTo>
                  <a:cubicBezTo>
                    <a:pt x="0" y="46610"/>
                    <a:pt x="6683" y="30475"/>
                    <a:pt x="18579" y="18579"/>
                  </a:cubicBezTo>
                  <a:cubicBezTo>
                    <a:pt x="30475" y="6683"/>
                    <a:pt x="46610" y="0"/>
                    <a:pt x="63433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247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980569" y="1498406"/>
            <a:ext cx="8304341" cy="5539367"/>
            <a:chOff x="0" y="0"/>
            <a:chExt cx="1435251" cy="9573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5251" cy="957377"/>
            </a:xfrm>
            <a:custGeom>
              <a:avLst/>
              <a:gdLst/>
              <a:ahLst/>
              <a:cxnLst/>
              <a:rect l="l" t="t" r="r" b="b"/>
              <a:pathLst>
                <a:path w="1435251" h="957377">
                  <a:moveTo>
                    <a:pt x="21442" y="0"/>
                  </a:moveTo>
                  <a:lnTo>
                    <a:pt x="1413809" y="0"/>
                  </a:lnTo>
                  <a:cubicBezTo>
                    <a:pt x="1419496" y="0"/>
                    <a:pt x="1424949" y="2259"/>
                    <a:pt x="1428971" y="6280"/>
                  </a:cubicBezTo>
                  <a:cubicBezTo>
                    <a:pt x="1432992" y="10302"/>
                    <a:pt x="1435251" y="15755"/>
                    <a:pt x="1435251" y="21442"/>
                  </a:cubicBezTo>
                  <a:lnTo>
                    <a:pt x="1435251" y="935934"/>
                  </a:lnTo>
                  <a:cubicBezTo>
                    <a:pt x="1435251" y="941621"/>
                    <a:pt x="1432992" y="947075"/>
                    <a:pt x="1428971" y="951096"/>
                  </a:cubicBezTo>
                  <a:cubicBezTo>
                    <a:pt x="1424949" y="955118"/>
                    <a:pt x="1419496" y="957377"/>
                    <a:pt x="1413809" y="957377"/>
                  </a:cubicBezTo>
                  <a:lnTo>
                    <a:pt x="21442" y="957377"/>
                  </a:lnTo>
                  <a:cubicBezTo>
                    <a:pt x="9600" y="957377"/>
                    <a:pt x="0" y="947777"/>
                    <a:pt x="0" y="935934"/>
                  </a:cubicBezTo>
                  <a:lnTo>
                    <a:pt x="0" y="21442"/>
                  </a:lnTo>
                  <a:cubicBezTo>
                    <a:pt x="0" y="15755"/>
                    <a:pt x="2259" y="10302"/>
                    <a:pt x="6280" y="6280"/>
                  </a:cubicBezTo>
                  <a:cubicBezTo>
                    <a:pt x="10302" y="2259"/>
                    <a:pt x="15755" y="0"/>
                    <a:pt x="21442" y="0"/>
                  </a:cubicBezTo>
                  <a:close/>
                </a:path>
              </a:pathLst>
            </a:custGeom>
            <a:blipFill>
              <a:blip r:embed="rId2"/>
              <a:stretch>
                <a:fillRect l="-59" r="-5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370350" y="1028700"/>
            <a:ext cx="935078" cy="935078"/>
            <a:chOff x="0" y="0"/>
            <a:chExt cx="274739" cy="2747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168" y="2631069"/>
            <a:ext cx="1023234" cy="1023234"/>
            <a:chOff x="0" y="0"/>
            <a:chExt cx="300640" cy="300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2747" y="6786226"/>
            <a:ext cx="705362" cy="705362"/>
            <a:chOff x="0" y="0"/>
            <a:chExt cx="207245" cy="20724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968586" y="5213323"/>
            <a:ext cx="4878441" cy="10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800" b="1">
                <a:solidFill>
                  <a:srgbClr val="81C4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Next </a:t>
            </a:r>
          </a:p>
          <a:p>
            <a:pPr algn="ctr">
              <a:lnSpc>
                <a:spcPts val="4294"/>
              </a:lnSpc>
            </a:pPr>
            <a:r>
              <a:rPr lang="en-US" sz="3800" b="1">
                <a:solidFill>
                  <a:srgbClr val="81C4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85202" y="1410514"/>
            <a:ext cx="8316792" cy="77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3"/>
              </a:lnSpc>
            </a:pPr>
            <a:r>
              <a:rPr lang="en-US" sz="4531" b="1" spc="90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Merit Module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85202" y="2659761"/>
            <a:ext cx="7339444" cy="157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3"/>
              </a:lnSpc>
            </a:pPr>
            <a:r>
              <a:rPr lang="en-US" sz="4531" b="1" spc="90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Construction Oversight Module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85202" y="4713215"/>
            <a:ext cx="7339444" cy="157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3"/>
              </a:lnSpc>
            </a:pPr>
            <a:r>
              <a:rPr lang="en-US" sz="4531" b="1" spc="90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TCE (Special Account Module)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30353"/>
            <a:ext cx="1043148" cy="1043148"/>
            <a:chOff x="0" y="0"/>
            <a:chExt cx="274739" cy="274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12755" y="7617531"/>
            <a:ext cx="1283734" cy="1283734"/>
            <a:chOff x="0" y="0"/>
            <a:chExt cx="338103" cy="338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96699" y="1028700"/>
            <a:ext cx="1193398" cy="8206713"/>
            <a:chOff x="0" y="0"/>
            <a:chExt cx="314311" cy="21614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4311" cy="2161439"/>
            </a:xfrm>
            <a:custGeom>
              <a:avLst/>
              <a:gdLst/>
              <a:ahLst/>
              <a:cxnLst/>
              <a:rect l="l" t="t" r="r" b="b"/>
              <a:pathLst>
                <a:path w="314311" h="2161439">
                  <a:moveTo>
                    <a:pt x="129746" y="0"/>
                  </a:moveTo>
                  <a:lnTo>
                    <a:pt x="184565" y="0"/>
                  </a:lnTo>
                  <a:cubicBezTo>
                    <a:pt x="256221" y="0"/>
                    <a:pt x="314311" y="58089"/>
                    <a:pt x="314311" y="129746"/>
                  </a:cubicBezTo>
                  <a:lnTo>
                    <a:pt x="314311" y="2031693"/>
                  </a:lnTo>
                  <a:cubicBezTo>
                    <a:pt x="314311" y="2066104"/>
                    <a:pt x="300641" y="2099105"/>
                    <a:pt x="276309" y="2123437"/>
                  </a:cubicBezTo>
                  <a:cubicBezTo>
                    <a:pt x="251977" y="2147769"/>
                    <a:pt x="218975" y="2161439"/>
                    <a:pt x="184565" y="2161439"/>
                  </a:cubicBezTo>
                  <a:lnTo>
                    <a:pt x="129746" y="2161439"/>
                  </a:lnTo>
                  <a:cubicBezTo>
                    <a:pt x="95335" y="2161439"/>
                    <a:pt x="62334" y="2147769"/>
                    <a:pt x="38002" y="2123437"/>
                  </a:cubicBezTo>
                  <a:cubicBezTo>
                    <a:pt x="13670" y="2099105"/>
                    <a:pt x="0" y="2066104"/>
                    <a:pt x="0" y="2031693"/>
                  </a:cubicBezTo>
                  <a:lnTo>
                    <a:pt x="0" y="129746"/>
                  </a:lnTo>
                  <a:cubicBezTo>
                    <a:pt x="0" y="95335"/>
                    <a:pt x="13670" y="62334"/>
                    <a:pt x="38002" y="38002"/>
                  </a:cubicBezTo>
                  <a:cubicBezTo>
                    <a:pt x="62334" y="13670"/>
                    <a:pt x="95335" y="0"/>
                    <a:pt x="12974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14311" cy="220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49758" y="1774705"/>
            <a:ext cx="1141492" cy="1141492"/>
            <a:chOff x="0" y="0"/>
            <a:chExt cx="300640" cy="300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94952" y="0"/>
                  </a:moveTo>
                  <a:lnTo>
                    <a:pt x="205688" y="0"/>
                  </a:lnTo>
                  <a:cubicBezTo>
                    <a:pt x="258128" y="0"/>
                    <a:pt x="300640" y="42511"/>
                    <a:pt x="300640" y="94952"/>
                  </a:cubicBezTo>
                  <a:lnTo>
                    <a:pt x="300640" y="205688"/>
                  </a:lnTo>
                  <a:cubicBezTo>
                    <a:pt x="300640" y="258128"/>
                    <a:pt x="258128" y="300640"/>
                    <a:pt x="205688" y="300640"/>
                  </a:cubicBezTo>
                  <a:lnTo>
                    <a:pt x="94952" y="300640"/>
                  </a:lnTo>
                  <a:cubicBezTo>
                    <a:pt x="42511" y="300640"/>
                    <a:pt x="0" y="258128"/>
                    <a:pt x="0" y="205688"/>
                  </a:cubicBezTo>
                  <a:lnTo>
                    <a:pt x="0" y="94952"/>
                  </a:lnTo>
                  <a:cubicBezTo>
                    <a:pt x="0" y="42511"/>
                    <a:pt x="42511" y="0"/>
                    <a:pt x="94952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1028700"/>
            <a:ext cx="10215734" cy="7991475"/>
            <a:chOff x="0" y="0"/>
            <a:chExt cx="2690564" cy="21047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90564" cy="2104751"/>
            </a:xfrm>
            <a:custGeom>
              <a:avLst/>
              <a:gdLst/>
              <a:ahLst/>
              <a:cxnLst/>
              <a:rect l="l" t="t" r="r" b="b"/>
              <a:pathLst>
                <a:path w="2690564" h="2104751">
                  <a:moveTo>
                    <a:pt x="17430" y="0"/>
                  </a:moveTo>
                  <a:lnTo>
                    <a:pt x="2673133" y="0"/>
                  </a:lnTo>
                  <a:cubicBezTo>
                    <a:pt x="2682760" y="0"/>
                    <a:pt x="2690564" y="7804"/>
                    <a:pt x="2690564" y="17430"/>
                  </a:cubicBezTo>
                  <a:lnTo>
                    <a:pt x="2690564" y="2087320"/>
                  </a:lnTo>
                  <a:cubicBezTo>
                    <a:pt x="2690564" y="2096947"/>
                    <a:pt x="2682760" y="2104751"/>
                    <a:pt x="2673133" y="2104751"/>
                  </a:cubicBezTo>
                  <a:lnTo>
                    <a:pt x="17430" y="2104751"/>
                  </a:lnTo>
                  <a:cubicBezTo>
                    <a:pt x="7804" y="2104751"/>
                    <a:pt x="0" y="2096947"/>
                    <a:pt x="0" y="2087320"/>
                  </a:cubicBezTo>
                  <a:lnTo>
                    <a:pt x="0" y="17430"/>
                  </a:lnTo>
                  <a:cubicBezTo>
                    <a:pt x="0" y="7804"/>
                    <a:pt x="7804" y="0"/>
                    <a:pt x="17430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690564" cy="2152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631762" y="1255953"/>
            <a:ext cx="8311482" cy="730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spc="51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With the</a:t>
            </a: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high-quality data </a:t>
            </a:r>
            <a:r>
              <a:rPr lang="en-US" sz="2571" spc="51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the system will have, we will be able </a:t>
            </a: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 leverage AI for</a:t>
            </a:r>
            <a:r>
              <a:rPr lang="en-US" sz="2571" spc="51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3600"/>
              </a:lnSpc>
            </a:pPr>
            <a:endParaRPr lang="en-US" sz="2571" spc="51">
              <a:solidFill>
                <a:srgbClr val="113D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55286" lvl="1" indent="-277643" algn="l">
              <a:lnSpc>
                <a:spcPts val="3600"/>
              </a:lnSpc>
              <a:buFont typeface="Arial"/>
              <a:buChar char="•"/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Automatic detection of inconsistencies and suspicious patterns in large data volumes</a:t>
            </a:r>
          </a:p>
          <a:p>
            <a:pPr marL="555286" lvl="1" indent="-277643" algn="l">
              <a:lnSpc>
                <a:spcPts val="3600"/>
              </a:lnSpc>
              <a:buFont typeface="Arial"/>
              <a:buChar char="•"/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Classification and prioritization of audits</a:t>
            </a:r>
            <a:r>
              <a:rPr lang="en-US" sz="2571" spc="51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, allowing auditors to focus on the most relevant cases</a:t>
            </a:r>
          </a:p>
          <a:p>
            <a:pPr marL="555286" lvl="1" indent="-277643" algn="l">
              <a:lnSpc>
                <a:spcPts val="3600"/>
              </a:lnSpc>
              <a:buFont typeface="Arial"/>
              <a:buChar char="•"/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Predictive analysis</a:t>
            </a:r>
            <a:r>
              <a:rPr lang="en-US" sz="2571" spc="51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 to anticipate risks and fraud</a:t>
            </a:r>
          </a:p>
          <a:p>
            <a:pPr marL="555286" lvl="1" indent="-277643" algn="l">
              <a:lnSpc>
                <a:spcPts val="3600"/>
              </a:lnSpc>
              <a:buFont typeface="Arial"/>
              <a:buChar char="•"/>
            </a:pPr>
            <a:r>
              <a:rPr lang="en-US" sz="2571" spc="51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Natural Language Processing (NLP) to </a:t>
            </a: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facilitate information extraction</a:t>
            </a:r>
            <a:r>
              <a:rPr lang="en-US" sz="2571" spc="51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 from documents and reports;</a:t>
            </a:r>
          </a:p>
          <a:p>
            <a:pPr marL="555286" lvl="1" indent="-277643" algn="l">
              <a:lnSpc>
                <a:spcPts val="3600"/>
              </a:lnSpc>
              <a:buFont typeface="Arial"/>
              <a:buChar char="•"/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Automation of repetitive tasks</a:t>
            </a:r>
            <a:r>
              <a:rPr lang="en-US" sz="2571" spc="51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, freeing up time for more strategic analyses.</a:t>
            </a:r>
          </a:p>
          <a:p>
            <a:pPr algn="l">
              <a:lnSpc>
                <a:spcPts val="3600"/>
              </a:lnSpc>
            </a:pPr>
            <a:endParaRPr lang="en-US" sz="2571" spc="51">
              <a:solidFill>
                <a:srgbClr val="113D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550274" y="6817243"/>
            <a:ext cx="786883" cy="786883"/>
            <a:chOff x="0" y="0"/>
            <a:chExt cx="207245" cy="20724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50274" y="4566667"/>
            <a:ext cx="5824641" cy="369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14"/>
              </a:lnSpc>
            </a:pPr>
            <a:r>
              <a:rPr lang="en-US" sz="6680" b="1" spc="-334">
                <a:solidFill>
                  <a:srgbClr val="113D57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The Role of Artificial Intelligence in e-Controle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8656" y="3637386"/>
            <a:ext cx="441152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7392" y="4921535"/>
            <a:ext cx="12663956" cy="506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057" lvl="1" indent="-286529" algn="l">
              <a:lnSpc>
                <a:spcPts val="4299"/>
              </a:lnSpc>
              <a:buFont typeface="Arial"/>
              <a:buChar char="•"/>
            </a:pPr>
            <a:r>
              <a:rPr lang="en-US" sz="2654" spc="5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vitormf@tcu.gov.br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869937" y="-514358"/>
            <a:ext cx="1043148" cy="1043148"/>
            <a:chOff x="0" y="0"/>
            <a:chExt cx="274739" cy="2747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975566" y="4461444"/>
            <a:ext cx="1283734" cy="1283734"/>
            <a:chOff x="0" y="0"/>
            <a:chExt cx="338103" cy="3381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301100" y="153666"/>
            <a:ext cx="750248" cy="750248"/>
            <a:chOff x="0" y="0"/>
            <a:chExt cx="197596" cy="1975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596" cy="197596"/>
            </a:xfrm>
            <a:custGeom>
              <a:avLst/>
              <a:gdLst/>
              <a:ahLst/>
              <a:cxnLst/>
              <a:rect l="l" t="t" r="r" b="b"/>
              <a:pathLst>
                <a:path w="197596" h="197596">
                  <a:moveTo>
                    <a:pt x="98798" y="0"/>
                  </a:moveTo>
                  <a:lnTo>
                    <a:pt x="98798" y="0"/>
                  </a:lnTo>
                  <a:cubicBezTo>
                    <a:pt x="153363" y="0"/>
                    <a:pt x="197596" y="44233"/>
                    <a:pt x="197596" y="98798"/>
                  </a:cubicBezTo>
                  <a:lnTo>
                    <a:pt x="197596" y="98798"/>
                  </a:lnTo>
                  <a:cubicBezTo>
                    <a:pt x="197596" y="153363"/>
                    <a:pt x="153363" y="197596"/>
                    <a:pt x="98798" y="197596"/>
                  </a:cubicBezTo>
                  <a:lnTo>
                    <a:pt x="98798" y="197596"/>
                  </a:lnTo>
                  <a:cubicBezTo>
                    <a:pt x="44233" y="197596"/>
                    <a:pt x="0" y="153363"/>
                    <a:pt x="0" y="98798"/>
                  </a:cubicBezTo>
                  <a:lnTo>
                    <a:pt x="0" y="98798"/>
                  </a:lnTo>
                  <a:cubicBezTo>
                    <a:pt x="0" y="44233"/>
                    <a:pt x="44233" y="0"/>
                    <a:pt x="98798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97596" cy="245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51284" y="1574690"/>
            <a:ext cx="401281" cy="401281"/>
            <a:chOff x="0" y="0"/>
            <a:chExt cx="105687" cy="1056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01100" y="7618533"/>
            <a:ext cx="786883" cy="786883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30353"/>
            <a:ext cx="1043148" cy="1043148"/>
            <a:chOff x="0" y="0"/>
            <a:chExt cx="274739" cy="274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12755" y="7617531"/>
            <a:ext cx="1283734" cy="1283734"/>
            <a:chOff x="0" y="0"/>
            <a:chExt cx="338103" cy="338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96699" y="1028700"/>
            <a:ext cx="1193398" cy="8206713"/>
            <a:chOff x="0" y="0"/>
            <a:chExt cx="314311" cy="21614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4311" cy="2161439"/>
            </a:xfrm>
            <a:custGeom>
              <a:avLst/>
              <a:gdLst/>
              <a:ahLst/>
              <a:cxnLst/>
              <a:rect l="l" t="t" r="r" b="b"/>
              <a:pathLst>
                <a:path w="314311" h="2161439">
                  <a:moveTo>
                    <a:pt x="129746" y="0"/>
                  </a:moveTo>
                  <a:lnTo>
                    <a:pt x="184565" y="0"/>
                  </a:lnTo>
                  <a:cubicBezTo>
                    <a:pt x="256221" y="0"/>
                    <a:pt x="314311" y="58089"/>
                    <a:pt x="314311" y="129746"/>
                  </a:cubicBezTo>
                  <a:lnTo>
                    <a:pt x="314311" y="2031693"/>
                  </a:lnTo>
                  <a:cubicBezTo>
                    <a:pt x="314311" y="2066104"/>
                    <a:pt x="300641" y="2099105"/>
                    <a:pt x="276309" y="2123437"/>
                  </a:cubicBezTo>
                  <a:cubicBezTo>
                    <a:pt x="251977" y="2147769"/>
                    <a:pt x="218975" y="2161439"/>
                    <a:pt x="184565" y="2161439"/>
                  </a:cubicBezTo>
                  <a:lnTo>
                    <a:pt x="129746" y="2161439"/>
                  </a:lnTo>
                  <a:cubicBezTo>
                    <a:pt x="95335" y="2161439"/>
                    <a:pt x="62334" y="2147769"/>
                    <a:pt x="38002" y="2123437"/>
                  </a:cubicBezTo>
                  <a:cubicBezTo>
                    <a:pt x="13670" y="2099105"/>
                    <a:pt x="0" y="2066104"/>
                    <a:pt x="0" y="2031693"/>
                  </a:cubicBezTo>
                  <a:lnTo>
                    <a:pt x="0" y="129746"/>
                  </a:lnTo>
                  <a:cubicBezTo>
                    <a:pt x="0" y="95335"/>
                    <a:pt x="13670" y="62334"/>
                    <a:pt x="38002" y="38002"/>
                  </a:cubicBezTo>
                  <a:cubicBezTo>
                    <a:pt x="62334" y="13670"/>
                    <a:pt x="95335" y="0"/>
                    <a:pt x="12974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14311" cy="220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49758" y="1774705"/>
            <a:ext cx="1141492" cy="1141492"/>
            <a:chOff x="0" y="0"/>
            <a:chExt cx="300640" cy="300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94952" y="0"/>
                  </a:moveTo>
                  <a:lnTo>
                    <a:pt x="205688" y="0"/>
                  </a:lnTo>
                  <a:cubicBezTo>
                    <a:pt x="258128" y="0"/>
                    <a:pt x="300640" y="42511"/>
                    <a:pt x="300640" y="94952"/>
                  </a:cubicBezTo>
                  <a:lnTo>
                    <a:pt x="300640" y="205688"/>
                  </a:lnTo>
                  <a:cubicBezTo>
                    <a:pt x="300640" y="258128"/>
                    <a:pt x="258128" y="300640"/>
                    <a:pt x="205688" y="300640"/>
                  </a:cubicBezTo>
                  <a:lnTo>
                    <a:pt x="94952" y="300640"/>
                  </a:lnTo>
                  <a:cubicBezTo>
                    <a:pt x="42511" y="300640"/>
                    <a:pt x="0" y="258128"/>
                    <a:pt x="0" y="205688"/>
                  </a:cubicBezTo>
                  <a:lnTo>
                    <a:pt x="0" y="94952"/>
                  </a:lnTo>
                  <a:cubicBezTo>
                    <a:pt x="0" y="42511"/>
                    <a:pt x="42511" y="0"/>
                    <a:pt x="94952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1028700"/>
            <a:ext cx="10215734" cy="7991475"/>
            <a:chOff x="0" y="0"/>
            <a:chExt cx="2690564" cy="21047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90564" cy="2104751"/>
            </a:xfrm>
            <a:custGeom>
              <a:avLst/>
              <a:gdLst/>
              <a:ahLst/>
              <a:cxnLst/>
              <a:rect l="l" t="t" r="r" b="b"/>
              <a:pathLst>
                <a:path w="2690564" h="2104751">
                  <a:moveTo>
                    <a:pt x="17430" y="0"/>
                  </a:moveTo>
                  <a:lnTo>
                    <a:pt x="2673133" y="0"/>
                  </a:lnTo>
                  <a:cubicBezTo>
                    <a:pt x="2682760" y="0"/>
                    <a:pt x="2690564" y="7804"/>
                    <a:pt x="2690564" y="17430"/>
                  </a:cubicBezTo>
                  <a:lnTo>
                    <a:pt x="2690564" y="2087320"/>
                  </a:lnTo>
                  <a:cubicBezTo>
                    <a:pt x="2690564" y="2096947"/>
                    <a:pt x="2682760" y="2104751"/>
                    <a:pt x="2673133" y="2104751"/>
                  </a:cubicBezTo>
                  <a:lnTo>
                    <a:pt x="17430" y="2104751"/>
                  </a:lnTo>
                  <a:cubicBezTo>
                    <a:pt x="7804" y="2104751"/>
                    <a:pt x="0" y="2096947"/>
                    <a:pt x="0" y="2087320"/>
                  </a:cubicBezTo>
                  <a:lnTo>
                    <a:pt x="0" y="17430"/>
                  </a:lnTo>
                  <a:cubicBezTo>
                    <a:pt x="0" y="7804"/>
                    <a:pt x="7804" y="0"/>
                    <a:pt x="17430" y="0"/>
                  </a:cubicBezTo>
                  <a:close/>
                </a:path>
              </a:pathLst>
            </a:custGeom>
            <a:solidFill>
              <a:srgbClr val="81C4E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690564" cy="2152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37157" y="5766597"/>
            <a:ext cx="5559332" cy="3263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510"/>
              </a:lnSpc>
            </a:pPr>
            <a:r>
              <a:rPr lang="en-US" sz="7880" b="1" spc="-394">
                <a:solidFill>
                  <a:srgbClr val="113D57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Challenges of TCU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34316" y="1812805"/>
            <a:ext cx="8311482" cy="449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Complexity of audit and oversight processes.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687192" y="6052366"/>
            <a:ext cx="401281" cy="401281"/>
            <a:chOff x="0" y="0"/>
            <a:chExt cx="105687" cy="1056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50274" y="6817243"/>
            <a:ext cx="786883" cy="786883"/>
            <a:chOff x="0" y="0"/>
            <a:chExt cx="207245" cy="20724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634316" y="2781545"/>
            <a:ext cx="8311482" cy="90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Increasing volume of data requiring precise analysis.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34316" y="4207485"/>
            <a:ext cx="8311482" cy="90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 for integration between different systems and information sources.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634316" y="5404825"/>
            <a:ext cx="8311482" cy="90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Expectations of transparency and citizen participation.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634316" y="6602165"/>
            <a:ext cx="8311482" cy="90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Limited use of new technologies for predictive analysis and detection of irregularities.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792" y="-1101486"/>
            <a:ext cx="5223255" cy="7811729"/>
            <a:chOff x="0" y="0"/>
            <a:chExt cx="1375672" cy="2057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2057410"/>
            </a:xfrm>
            <a:custGeom>
              <a:avLst/>
              <a:gdLst/>
              <a:ahLst/>
              <a:cxnLst/>
              <a:rect l="l" t="t" r="r" b="b"/>
              <a:pathLst>
                <a:path w="1375672" h="2057410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2036659"/>
                  </a:lnTo>
                  <a:cubicBezTo>
                    <a:pt x="1375672" y="2048120"/>
                    <a:pt x="1366382" y="2057410"/>
                    <a:pt x="1354921" y="2057410"/>
                  </a:cubicBezTo>
                  <a:lnTo>
                    <a:pt x="20751" y="2057410"/>
                  </a:lnTo>
                  <a:cubicBezTo>
                    <a:pt x="9290" y="2057410"/>
                    <a:pt x="0" y="2048120"/>
                    <a:pt x="0" y="2036659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210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63636" y="1028700"/>
            <a:ext cx="10625780" cy="8229600"/>
            <a:chOff x="0" y="0"/>
            <a:chExt cx="2798559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8559" cy="2167467"/>
            </a:xfrm>
            <a:custGeom>
              <a:avLst/>
              <a:gdLst/>
              <a:ahLst/>
              <a:cxnLst/>
              <a:rect l="l" t="t" r="r" b="b"/>
              <a:pathLst>
                <a:path w="2798559" h="2167467">
                  <a:moveTo>
                    <a:pt x="10200" y="0"/>
                  </a:moveTo>
                  <a:lnTo>
                    <a:pt x="2788359" y="0"/>
                  </a:lnTo>
                  <a:cubicBezTo>
                    <a:pt x="2791064" y="0"/>
                    <a:pt x="2793659" y="1075"/>
                    <a:pt x="2795572" y="2988"/>
                  </a:cubicBezTo>
                  <a:cubicBezTo>
                    <a:pt x="2797485" y="4901"/>
                    <a:pt x="2798559" y="7495"/>
                    <a:pt x="2798559" y="10200"/>
                  </a:cubicBezTo>
                  <a:lnTo>
                    <a:pt x="2798559" y="2157266"/>
                  </a:lnTo>
                  <a:cubicBezTo>
                    <a:pt x="2798559" y="2162900"/>
                    <a:pt x="2793993" y="2167467"/>
                    <a:pt x="2788359" y="2167467"/>
                  </a:cubicBezTo>
                  <a:lnTo>
                    <a:pt x="10200" y="2167467"/>
                  </a:lnTo>
                  <a:cubicBezTo>
                    <a:pt x="7495" y="2167467"/>
                    <a:pt x="4901" y="2166392"/>
                    <a:pt x="2988" y="2164479"/>
                  </a:cubicBezTo>
                  <a:cubicBezTo>
                    <a:pt x="1075" y="2162566"/>
                    <a:pt x="0" y="2159972"/>
                    <a:pt x="0" y="2157266"/>
                  </a:cubicBezTo>
                  <a:lnTo>
                    <a:pt x="0" y="10200"/>
                  </a:lnTo>
                  <a:cubicBezTo>
                    <a:pt x="0" y="7495"/>
                    <a:pt x="1075" y="4901"/>
                    <a:pt x="2988" y="2988"/>
                  </a:cubicBezTo>
                  <a:cubicBezTo>
                    <a:pt x="4901" y="1075"/>
                    <a:pt x="7495" y="0"/>
                    <a:pt x="10200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98559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87392" y="5311540"/>
            <a:ext cx="481405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14996" y="3464622"/>
            <a:ext cx="7679152" cy="4631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2"/>
              </a:lnSpc>
            </a:pPr>
            <a:r>
              <a:rPr lang="en-US" sz="3294" b="1" spc="65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is a project aimed at modernizing and optimizing the management of audit and oversight processes, providing greater efficiency and transparency in external control operations.</a:t>
            </a:r>
          </a:p>
          <a:p>
            <a:pPr algn="l">
              <a:lnSpc>
                <a:spcPts val="4612"/>
              </a:lnSpc>
            </a:pPr>
            <a:endParaRPr lang="en-US" sz="3294" b="1" spc="65">
              <a:solidFill>
                <a:srgbClr val="113D5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7392" y="7090577"/>
            <a:ext cx="4814054" cy="267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9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e-Control: Innovation and Integration.</a:t>
            </a:r>
          </a:p>
          <a:p>
            <a:pPr algn="l">
              <a:lnSpc>
                <a:spcPts val="4299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Driving the future of the Brazilian SAI (TCU)</a:t>
            </a:r>
          </a:p>
          <a:p>
            <a:pPr algn="l">
              <a:lnSpc>
                <a:spcPts val="4299"/>
              </a:lnSpc>
            </a:pPr>
            <a:endParaRPr lang="en-US" sz="2654" b="1" spc="53">
              <a:solidFill>
                <a:srgbClr val="113D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14996" y="1628716"/>
            <a:ext cx="789125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spc="100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e-Control?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3330" y="-1167844"/>
            <a:ext cx="15976972" cy="6041857"/>
            <a:chOff x="0" y="0"/>
            <a:chExt cx="4207927" cy="15912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7926" cy="1591271"/>
            </a:xfrm>
            <a:custGeom>
              <a:avLst/>
              <a:gdLst/>
              <a:ahLst/>
              <a:cxnLst/>
              <a:rect l="l" t="t" r="r" b="b"/>
              <a:pathLst>
                <a:path w="4207926" h="1591271">
                  <a:moveTo>
                    <a:pt x="6784" y="0"/>
                  </a:moveTo>
                  <a:lnTo>
                    <a:pt x="4201142" y="0"/>
                  </a:lnTo>
                  <a:cubicBezTo>
                    <a:pt x="4204889" y="0"/>
                    <a:pt x="4207926" y="3037"/>
                    <a:pt x="4207926" y="6784"/>
                  </a:cubicBezTo>
                  <a:lnTo>
                    <a:pt x="4207926" y="1584487"/>
                  </a:lnTo>
                  <a:cubicBezTo>
                    <a:pt x="4207926" y="1588234"/>
                    <a:pt x="4204889" y="1591271"/>
                    <a:pt x="4201142" y="1591271"/>
                  </a:cubicBezTo>
                  <a:lnTo>
                    <a:pt x="6784" y="1591271"/>
                  </a:lnTo>
                  <a:cubicBezTo>
                    <a:pt x="3037" y="1591271"/>
                    <a:pt x="0" y="1588234"/>
                    <a:pt x="0" y="1584487"/>
                  </a:cubicBezTo>
                  <a:lnTo>
                    <a:pt x="0" y="6784"/>
                  </a:lnTo>
                  <a:cubicBezTo>
                    <a:pt x="0" y="3037"/>
                    <a:pt x="3037" y="0"/>
                    <a:pt x="6784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07927" cy="1638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3330" y="9836151"/>
            <a:ext cx="15976972" cy="970066"/>
            <a:chOff x="0" y="0"/>
            <a:chExt cx="4207927" cy="255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07926" cy="255491"/>
            </a:xfrm>
            <a:custGeom>
              <a:avLst/>
              <a:gdLst/>
              <a:ahLst/>
              <a:cxnLst/>
              <a:rect l="l" t="t" r="r" b="b"/>
              <a:pathLst>
                <a:path w="4207926" h="255491">
                  <a:moveTo>
                    <a:pt x="6784" y="0"/>
                  </a:moveTo>
                  <a:lnTo>
                    <a:pt x="4201142" y="0"/>
                  </a:lnTo>
                  <a:cubicBezTo>
                    <a:pt x="4204889" y="0"/>
                    <a:pt x="4207926" y="3037"/>
                    <a:pt x="4207926" y="6784"/>
                  </a:cubicBezTo>
                  <a:lnTo>
                    <a:pt x="4207926" y="248707"/>
                  </a:lnTo>
                  <a:cubicBezTo>
                    <a:pt x="4207926" y="252453"/>
                    <a:pt x="4204889" y="255491"/>
                    <a:pt x="4201142" y="255491"/>
                  </a:cubicBezTo>
                  <a:lnTo>
                    <a:pt x="6784" y="255491"/>
                  </a:lnTo>
                  <a:cubicBezTo>
                    <a:pt x="3037" y="255491"/>
                    <a:pt x="0" y="252453"/>
                    <a:pt x="0" y="248707"/>
                  </a:cubicBezTo>
                  <a:lnTo>
                    <a:pt x="0" y="6784"/>
                  </a:lnTo>
                  <a:cubicBezTo>
                    <a:pt x="0" y="3037"/>
                    <a:pt x="3037" y="0"/>
                    <a:pt x="6784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07927" cy="303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21780" y="1557809"/>
            <a:ext cx="4411525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838" y="2825774"/>
            <a:ext cx="15201485" cy="55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2954" b="1" spc="5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e-Control strategy is based on three fundamental pillars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94536" y="5166687"/>
            <a:ext cx="4183209" cy="418320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77215" y="6293960"/>
            <a:ext cx="4417852" cy="1861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568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Digitization and Centralization of Information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52747" y="829850"/>
            <a:ext cx="1023234" cy="1023234"/>
            <a:chOff x="0" y="0"/>
            <a:chExt cx="300640" cy="300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B8DFF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47620" y="2234084"/>
            <a:ext cx="705362" cy="705362"/>
            <a:chOff x="0" y="0"/>
            <a:chExt cx="207245" cy="2072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52395" y="5166687"/>
            <a:ext cx="4183209" cy="418320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935074" y="6197171"/>
            <a:ext cx="4417852" cy="175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5"/>
              </a:lnSpc>
            </a:pPr>
            <a:r>
              <a:rPr lang="en-US" sz="3368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Automation and Artificial Intelligence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308448" y="5166687"/>
            <a:ext cx="4183209" cy="418320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249787" y="6564836"/>
            <a:ext cx="4300531" cy="113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3268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Interoperability and Transparency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792" y="-1101486"/>
            <a:ext cx="3458978" cy="4371178"/>
            <a:chOff x="0" y="0"/>
            <a:chExt cx="911006" cy="1151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1006" cy="1151257"/>
            </a:xfrm>
            <a:custGeom>
              <a:avLst/>
              <a:gdLst/>
              <a:ahLst/>
              <a:cxnLst/>
              <a:rect l="l" t="t" r="r" b="b"/>
              <a:pathLst>
                <a:path w="911006" h="1151257">
                  <a:moveTo>
                    <a:pt x="31335" y="0"/>
                  </a:moveTo>
                  <a:lnTo>
                    <a:pt x="879671" y="0"/>
                  </a:lnTo>
                  <a:cubicBezTo>
                    <a:pt x="887982" y="0"/>
                    <a:pt x="895952" y="3301"/>
                    <a:pt x="901829" y="9178"/>
                  </a:cubicBezTo>
                  <a:cubicBezTo>
                    <a:pt x="907705" y="15054"/>
                    <a:pt x="911006" y="23024"/>
                    <a:pt x="911006" y="31335"/>
                  </a:cubicBezTo>
                  <a:lnTo>
                    <a:pt x="911006" y="1119922"/>
                  </a:lnTo>
                  <a:cubicBezTo>
                    <a:pt x="911006" y="1137228"/>
                    <a:pt x="896977" y="1151257"/>
                    <a:pt x="879671" y="1151257"/>
                  </a:cubicBezTo>
                  <a:lnTo>
                    <a:pt x="31335" y="1151257"/>
                  </a:lnTo>
                  <a:cubicBezTo>
                    <a:pt x="23024" y="1151257"/>
                    <a:pt x="15054" y="1147955"/>
                    <a:pt x="9178" y="1142079"/>
                  </a:cubicBezTo>
                  <a:cubicBezTo>
                    <a:pt x="3301" y="1136203"/>
                    <a:pt x="0" y="1128232"/>
                    <a:pt x="0" y="1119922"/>
                  </a:cubicBezTo>
                  <a:lnTo>
                    <a:pt x="0" y="31335"/>
                  </a:lnTo>
                  <a:cubicBezTo>
                    <a:pt x="0" y="23024"/>
                    <a:pt x="3301" y="15054"/>
                    <a:pt x="9178" y="9178"/>
                  </a:cubicBezTo>
                  <a:cubicBezTo>
                    <a:pt x="15054" y="3301"/>
                    <a:pt x="23024" y="0"/>
                    <a:pt x="31335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1006" cy="1198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18244" y="1028700"/>
            <a:ext cx="12871172" cy="8229600"/>
            <a:chOff x="0" y="0"/>
            <a:chExt cx="3389938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9938" cy="2167467"/>
            </a:xfrm>
            <a:custGeom>
              <a:avLst/>
              <a:gdLst/>
              <a:ahLst/>
              <a:cxnLst/>
              <a:rect l="l" t="t" r="r" b="b"/>
              <a:pathLst>
                <a:path w="3389938" h="2167467">
                  <a:moveTo>
                    <a:pt x="8421" y="0"/>
                  </a:moveTo>
                  <a:lnTo>
                    <a:pt x="3381518" y="0"/>
                  </a:lnTo>
                  <a:cubicBezTo>
                    <a:pt x="3383751" y="0"/>
                    <a:pt x="3385893" y="887"/>
                    <a:pt x="3387472" y="2466"/>
                  </a:cubicBezTo>
                  <a:cubicBezTo>
                    <a:pt x="3389051" y="4046"/>
                    <a:pt x="3389938" y="6188"/>
                    <a:pt x="3389938" y="8421"/>
                  </a:cubicBezTo>
                  <a:lnTo>
                    <a:pt x="3389938" y="2159046"/>
                  </a:lnTo>
                  <a:cubicBezTo>
                    <a:pt x="3389938" y="2161279"/>
                    <a:pt x="3389051" y="2163421"/>
                    <a:pt x="3387472" y="2165000"/>
                  </a:cubicBezTo>
                  <a:cubicBezTo>
                    <a:pt x="3385893" y="2166580"/>
                    <a:pt x="3383751" y="2167467"/>
                    <a:pt x="3381518" y="2167467"/>
                  </a:cubicBezTo>
                  <a:lnTo>
                    <a:pt x="8421" y="2167467"/>
                  </a:lnTo>
                  <a:cubicBezTo>
                    <a:pt x="6188" y="2167467"/>
                    <a:pt x="4046" y="2166580"/>
                    <a:pt x="2466" y="2165000"/>
                  </a:cubicBezTo>
                  <a:cubicBezTo>
                    <a:pt x="887" y="2163421"/>
                    <a:pt x="0" y="2161279"/>
                    <a:pt x="0" y="2159046"/>
                  </a:cubicBezTo>
                  <a:lnTo>
                    <a:pt x="0" y="8421"/>
                  </a:lnTo>
                  <a:cubicBezTo>
                    <a:pt x="0" y="6188"/>
                    <a:pt x="887" y="4046"/>
                    <a:pt x="2466" y="2466"/>
                  </a:cubicBezTo>
                  <a:cubicBezTo>
                    <a:pt x="4046" y="887"/>
                    <a:pt x="6188" y="0"/>
                    <a:pt x="8421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9938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18310" y="1375992"/>
            <a:ext cx="1227977" cy="122797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166947" y="1587316"/>
            <a:ext cx="700211" cy="790083"/>
          </a:xfrm>
          <a:custGeom>
            <a:avLst/>
            <a:gdLst/>
            <a:ahLst/>
            <a:cxnLst/>
            <a:rect l="l" t="t" r="r" b="b"/>
            <a:pathLst>
              <a:path w="700211" h="790083">
                <a:moveTo>
                  <a:pt x="0" y="0"/>
                </a:moveTo>
                <a:lnTo>
                  <a:pt x="700212" y="0"/>
                </a:lnTo>
                <a:lnTo>
                  <a:pt x="700212" y="790084"/>
                </a:lnTo>
                <a:lnTo>
                  <a:pt x="0" y="79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5254" y="1961737"/>
            <a:ext cx="481405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8859" y="3561817"/>
            <a:ext cx="3432910" cy="158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e-Control: Innovation and Integration.</a:t>
            </a:r>
          </a:p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Driving the future of the Brazilian SAI (TCU)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56979" y="1571378"/>
            <a:ext cx="4708684" cy="38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2289" b="1" spc="45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Unified vision of TCU's fronts</a:t>
            </a:r>
          </a:p>
        </p:txBody>
      </p:sp>
      <p:sp>
        <p:nvSpPr>
          <p:cNvPr id="15" name="Freeform 15"/>
          <p:cNvSpPr/>
          <p:nvPr/>
        </p:nvSpPr>
        <p:spPr>
          <a:xfrm>
            <a:off x="9745290" y="2200702"/>
            <a:ext cx="8294388" cy="6899884"/>
          </a:xfrm>
          <a:custGeom>
            <a:avLst/>
            <a:gdLst/>
            <a:ahLst/>
            <a:cxnLst/>
            <a:rect l="l" t="t" r="r" b="b"/>
            <a:pathLst>
              <a:path w="8294388" h="6899884">
                <a:moveTo>
                  <a:pt x="0" y="0"/>
                </a:moveTo>
                <a:lnTo>
                  <a:pt x="8294388" y="0"/>
                </a:lnTo>
                <a:lnTo>
                  <a:pt x="8294388" y="6899883"/>
                </a:lnTo>
                <a:lnTo>
                  <a:pt x="0" y="6899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616" r="-32656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6372454" y="0"/>
            <a:ext cx="1863289" cy="186328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320196" y="493709"/>
            <a:ext cx="1967804" cy="8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Digitization and Centralization of Information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440304" y="0"/>
            <a:ext cx="1863289" cy="186328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414175" y="705870"/>
            <a:ext cx="1915546" cy="50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8"/>
              </a:lnSpc>
            </a:pPr>
            <a:r>
              <a:rPr lang="en-US" sz="1455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Interoperability and Transparency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792" y="-1101486"/>
            <a:ext cx="3458978" cy="4371178"/>
            <a:chOff x="0" y="0"/>
            <a:chExt cx="911006" cy="1151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1006" cy="1151257"/>
            </a:xfrm>
            <a:custGeom>
              <a:avLst/>
              <a:gdLst/>
              <a:ahLst/>
              <a:cxnLst/>
              <a:rect l="l" t="t" r="r" b="b"/>
              <a:pathLst>
                <a:path w="911006" h="1151257">
                  <a:moveTo>
                    <a:pt x="31335" y="0"/>
                  </a:moveTo>
                  <a:lnTo>
                    <a:pt x="879671" y="0"/>
                  </a:lnTo>
                  <a:cubicBezTo>
                    <a:pt x="887982" y="0"/>
                    <a:pt x="895952" y="3301"/>
                    <a:pt x="901829" y="9178"/>
                  </a:cubicBezTo>
                  <a:cubicBezTo>
                    <a:pt x="907705" y="15054"/>
                    <a:pt x="911006" y="23024"/>
                    <a:pt x="911006" y="31335"/>
                  </a:cubicBezTo>
                  <a:lnTo>
                    <a:pt x="911006" y="1119922"/>
                  </a:lnTo>
                  <a:cubicBezTo>
                    <a:pt x="911006" y="1137228"/>
                    <a:pt x="896977" y="1151257"/>
                    <a:pt x="879671" y="1151257"/>
                  </a:cubicBezTo>
                  <a:lnTo>
                    <a:pt x="31335" y="1151257"/>
                  </a:lnTo>
                  <a:cubicBezTo>
                    <a:pt x="23024" y="1151257"/>
                    <a:pt x="15054" y="1147955"/>
                    <a:pt x="9178" y="1142079"/>
                  </a:cubicBezTo>
                  <a:cubicBezTo>
                    <a:pt x="3301" y="1136203"/>
                    <a:pt x="0" y="1128232"/>
                    <a:pt x="0" y="1119922"/>
                  </a:cubicBezTo>
                  <a:lnTo>
                    <a:pt x="0" y="31335"/>
                  </a:lnTo>
                  <a:cubicBezTo>
                    <a:pt x="0" y="23024"/>
                    <a:pt x="3301" y="15054"/>
                    <a:pt x="9178" y="9178"/>
                  </a:cubicBezTo>
                  <a:cubicBezTo>
                    <a:pt x="15054" y="3301"/>
                    <a:pt x="23024" y="0"/>
                    <a:pt x="31335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1006" cy="1198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18244" y="1028700"/>
            <a:ext cx="12871172" cy="8229600"/>
            <a:chOff x="0" y="0"/>
            <a:chExt cx="3389938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9938" cy="2167467"/>
            </a:xfrm>
            <a:custGeom>
              <a:avLst/>
              <a:gdLst/>
              <a:ahLst/>
              <a:cxnLst/>
              <a:rect l="l" t="t" r="r" b="b"/>
              <a:pathLst>
                <a:path w="3389938" h="2167467">
                  <a:moveTo>
                    <a:pt x="8421" y="0"/>
                  </a:moveTo>
                  <a:lnTo>
                    <a:pt x="3381518" y="0"/>
                  </a:lnTo>
                  <a:cubicBezTo>
                    <a:pt x="3383751" y="0"/>
                    <a:pt x="3385893" y="887"/>
                    <a:pt x="3387472" y="2466"/>
                  </a:cubicBezTo>
                  <a:cubicBezTo>
                    <a:pt x="3389051" y="4046"/>
                    <a:pt x="3389938" y="6188"/>
                    <a:pt x="3389938" y="8421"/>
                  </a:cubicBezTo>
                  <a:lnTo>
                    <a:pt x="3389938" y="2159046"/>
                  </a:lnTo>
                  <a:cubicBezTo>
                    <a:pt x="3389938" y="2161279"/>
                    <a:pt x="3389051" y="2163421"/>
                    <a:pt x="3387472" y="2165000"/>
                  </a:cubicBezTo>
                  <a:cubicBezTo>
                    <a:pt x="3385893" y="2166580"/>
                    <a:pt x="3383751" y="2167467"/>
                    <a:pt x="3381518" y="2167467"/>
                  </a:cubicBezTo>
                  <a:lnTo>
                    <a:pt x="8421" y="2167467"/>
                  </a:lnTo>
                  <a:cubicBezTo>
                    <a:pt x="6188" y="2167467"/>
                    <a:pt x="4046" y="2166580"/>
                    <a:pt x="2466" y="2165000"/>
                  </a:cubicBezTo>
                  <a:cubicBezTo>
                    <a:pt x="887" y="2163421"/>
                    <a:pt x="0" y="2161279"/>
                    <a:pt x="0" y="2159046"/>
                  </a:cubicBezTo>
                  <a:lnTo>
                    <a:pt x="0" y="8421"/>
                  </a:lnTo>
                  <a:cubicBezTo>
                    <a:pt x="0" y="6188"/>
                    <a:pt x="887" y="4046"/>
                    <a:pt x="2466" y="2466"/>
                  </a:cubicBezTo>
                  <a:cubicBezTo>
                    <a:pt x="4046" y="887"/>
                    <a:pt x="6188" y="0"/>
                    <a:pt x="8421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9938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36988" y="1314989"/>
            <a:ext cx="1571978" cy="157197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977431" y="1557478"/>
            <a:ext cx="1091090" cy="1086999"/>
          </a:xfrm>
          <a:custGeom>
            <a:avLst/>
            <a:gdLst/>
            <a:ahLst/>
            <a:cxnLst/>
            <a:rect l="l" t="t" r="r" b="b"/>
            <a:pathLst>
              <a:path w="1091090" h="1086999">
                <a:moveTo>
                  <a:pt x="0" y="0"/>
                </a:moveTo>
                <a:lnTo>
                  <a:pt x="1091091" y="0"/>
                </a:lnTo>
                <a:lnTo>
                  <a:pt x="1091091" y="1086999"/>
                </a:lnTo>
                <a:lnTo>
                  <a:pt x="0" y="1086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85821" y="1314989"/>
            <a:ext cx="5659864" cy="7436503"/>
          </a:xfrm>
          <a:custGeom>
            <a:avLst/>
            <a:gdLst/>
            <a:ahLst/>
            <a:cxnLst/>
            <a:rect l="l" t="t" r="r" b="b"/>
            <a:pathLst>
              <a:path w="5659864" h="7436503">
                <a:moveTo>
                  <a:pt x="0" y="0"/>
                </a:moveTo>
                <a:lnTo>
                  <a:pt x="5659864" y="0"/>
                </a:lnTo>
                <a:lnTo>
                  <a:pt x="5659864" y="7436503"/>
                </a:lnTo>
                <a:lnTo>
                  <a:pt x="0" y="7436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089" r="-10587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05254" y="1961737"/>
            <a:ext cx="481405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3371" y="3619211"/>
            <a:ext cx="3613069" cy="158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e-Control: Innovation and Integration.</a:t>
            </a:r>
          </a:p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Driving the future of the Brazilian SAI (TCU)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30556" y="1293379"/>
            <a:ext cx="3033675" cy="150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191" b="1" spc="43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Recording information in an organized and integrated manner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372454" y="0"/>
            <a:ext cx="1863289" cy="186328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320196" y="493709"/>
            <a:ext cx="1967804" cy="8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Digitization and Centralization of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792" y="-1101486"/>
            <a:ext cx="3458978" cy="4371178"/>
            <a:chOff x="0" y="0"/>
            <a:chExt cx="911006" cy="1151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1006" cy="1151257"/>
            </a:xfrm>
            <a:custGeom>
              <a:avLst/>
              <a:gdLst/>
              <a:ahLst/>
              <a:cxnLst/>
              <a:rect l="l" t="t" r="r" b="b"/>
              <a:pathLst>
                <a:path w="911006" h="1151257">
                  <a:moveTo>
                    <a:pt x="31335" y="0"/>
                  </a:moveTo>
                  <a:lnTo>
                    <a:pt x="879671" y="0"/>
                  </a:lnTo>
                  <a:cubicBezTo>
                    <a:pt x="887982" y="0"/>
                    <a:pt x="895952" y="3301"/>
                    <a:pt x="901829" y="9178"/>
                  </a:cubicBezTo>
                  <a:cubicBezTo>
                    <a:pt x="907705" y="15054"/>
                    <a:pt x="911006" y="23024"/>
                    <a:pt x="911006" y="31335"/>
                  </a:cubicBezTo>
                  <a:lnTo>
                    <a:pt x="911006" y="1119922"/>
                  </a:lnTo>
                  <a:cubicBezTo>
                    <a:pt x="911006" y="1137228"/>
                    <a:pt x="896977" y="1151257"/>
                    <a:pt x="879671" y="1151257"/>
                  </a:cubicBezTo>
                  <a:lnTo>
                    <a:pt x="31335" y="1151257"/>
                  </a:lnTo>
                  <a:cubicBezTo>
                    <a:pt x="23024" y="1151257"/>
                    <a:pt x="15054" y="1147955"/>
                    <a:pt x="9178" y="1142079"/>
                  </a:cubicBezTo>
                  <a:cubicBezTo>
                    <a:pt x="3301" y="1136203"/>
                    <a:pt x="0" y="1128232"/>
                    <a:pt x="0" y="1119922"/>
                  </a:cubicBezTo>
                  <a:lnTo>
                    <a:pt x="0" y="31335"/>
                  </a:lnTo>
                  <a:cubicBezTo>
                    <a:pt x="0" y="23024"/>
                    <a:pt x="3301" y="15054"/>
                    <a:pt x="9178" y="9178"/>
                  </a:cubicBezTo>
                  <a:cubicBezTo>
                    <a:pt x="15054" y="3301"/>
                    <a:pt x="23024" y="0"/>
                    <a:pt x="31335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1006" cy="1198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48620" y="1028700"/>
            <a:ext cx="12940796" cy="8229600"/>
            <a:chOff x="0" y="0"/>
            <a:chExt cx="340827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08276" cy="2167467"/>
            </a:xfrm>
            <a:custGeom>
              <a:avLst/>
              <a:gdLst/>
              <a:ahLst/>
              <a:cxnLst/>
              <a:rect l="l" t="t" r="r" b="b"/>
              <a:pathLst>
                <a:path w="3408276" h="2167467">
                  <a:moveTo>
                    <a:pt x="8376" y="0"/>
                  </a:moveTo>
                  <a:lnTo>
                    <a:pt x="3399900" y="0"/>
                  </a:lnTo>
                  <a:cubicBezTo>
                    <a:pt x="3404526" y="0"/>
                    <a:pt x="3408276" y="3750"/>
                    <a:pt x="3408276" y="8376"/>
                  </a:cubicBezTo>
                  <a:lnTo>
                    <a:pt x="3408276" y="2159091"/>
                  </a:lnTo>
                  <a:cubicBezTo>
                    <a:pt x="3408276" y="2163717"/>
                    <a:pt x="3404526" y="2167467"/>
                    <a:pt x="3399900" y="2167467"/>
                  </a:cubicBezTo>
                  <a:lnTo>
                    <a:pt x="8376" y="2167467"/>
                  </a:lnTo>
                  <a:cubicBezTo>
                    <a:pt x="3750" y="2167467"/>
                    <a:pt x="0" y="2163717"/>
                    <a:pt x="0" y="2159091"/>
                  </a:cubicBezTo>
                  <a:lnTo>
                    <a:pt x="0" y="8376"/>
                  </a:lnTo>
                  <a:cubicBezTo>
                    <a:pt x="0" y="3750"/>
                    <a:pt x="3750" y="0"/>
                    <a:pt x="8376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40827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89735" y="1216203"/>
            <a:ext cx="1453711" cy="145371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031898" y="1440449"/>
            <a:ext cx="950629" cy="936369"/>
          </a:xfrm>
          <a:custGeom>
            <a:avLst/>
            <a:gdLst/>
            <a:ahLst/>
            <a:cxnLst/>
            <a:rect l="l" t="t" r="r" b="b"/>
            <a:pathLst>
              <a:path w="950629" h="936369">
                <a:moveTo>
                  <a:pt x="0" y="0"/>
                </a:moveTo>
                <a:lnTo>
                  <a:pt x="950629" y="0"/>
                </a:lnTo>
                <a:lnTo>
                  <a:pt x="950629" y="936369"/>
                </a:lnTo>
                <a:lnTo>
                  <a:pt x="0" y="93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28531" y="2507097"/>
            <a:ext cx="8830769" cy="6425501"/>
          </a:xfrm>
          <a:custGeom>
            <a:avLst/>
            <a:gdLst/>
            <a:ahLst/>
            <a:cxnLst/>
            <a:rect l="l" t="t" r="r" b="b"/>
            <a:pathLst>
              <a:path w="8830769" h="6425501">
                <a:moveTo>
                  <a:pt x="0" y="0"/>
                </a:moveTo>
                <a:lnTo>
                  <a:pt x="8830769" y="0"/>
                </a:lnTo>
                <a:lnTo>
                  <a:pt x="8830769" y="6425501"/>
                </a:lnTo>
                <a:lnTo>
                  <a:pt x="0" y="6425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05254" y="1961737"/>
            <a:ext cx="481405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3371" y="3619211"/>
            <a:ext cx="3613069" cy="158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e-Control: Innovation and Integration.</a:t>
            </a:r>
          </a:p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Driving the future of the Brazilian SAI (TCU)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03474" y="1361356"/>
            <a:ext cx="3628690" cy="103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8"/>
              </a:lnSpc>
            </a:pPr>
            <a:r>
              <a:rPr lang="en-US" sz="1999" b="1" spc="39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flexible system with a simple and objective interface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372454" y="0"/>
            <a:ext cx="1863289" cy="186328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320196" y="493709"/>
            <a:ext cx="1967804" cy="8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Digitization and Centralization of Information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474903" y="9575"/>
            <a:ext cx="1853714" cy="185371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449310" y="709913"/>
            <a:ext cx="1876275" cy="49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6"/>
              </a:lnSpc>
            </a:pPr>
            <a:r>
              <a:rPr lang="en-US" sz="1425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Interoperability and Transparency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529796" y="36034"/>
            <a:ext cx="1875678" cy="187567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597297" y="497917"/>
            <a:ext cx="1740676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Automation and Artificial Intelligence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792" y="-1101486"/>
            <a:ext cx="3458978" cy="4371178"/>
            <a:chOff x="0" y="0"/>
            <a:chExt cx="911006" cy="1151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1006" cy="1151257"/>
            </a:xfrm>
            <a:custGeom>
              <a:avLst/>
              <a:gdLst/>
              <a:ahLst/>
              <a:cxnLst/>
              <a:rect l="l" t="t" r="r" b="b"/>
              <a:pathLst>
                <a:path w="911006" h="1151257">
                  <a:moveTo>
                    <a:pt x="31335" y="0"/>
                  </a:moveTo>
                  <a:lnTo>
                    <a:pt x="879671" y="0"/>
                  </a:lnTo>
                  <a:cubicBezTo>
                    <a:pt x="887982" y="0"/>
                    <a:pt x="895952" y="3301"/>
                    <a:pt x="901829" y="9178"/>
                  </a:cubicBezTo>
                  <a:cubicBezTo>
                    <a:pt x="907705" y="15054"/>
                    <a:pt x="911006" y="23024"/>
                    <a:pt x="911006" y="31335"/>
                  </a:cubicBezTo>
                  <a:lnTo>
                    <a:pt x="911006" y="1119922"/>
                  </a:lnTo>
                  <a:cubicBezTo>
                    <a:pt x="911006" y="1137228"/>
                    <a:pt x="896977" y="1151257"/>
                    <a:pt x="879671" y="1151257"/>
                  </a:cubicBezTo>
                  <a:lnTo>
                    <a:pt x="31335" y="1151257"/>
                  </a:lnTo>
                  <a:cubicBezTo>
                    <a:pt x="23024" y="1151257"/>
                    <a:pt x="15054" y="1147955"/>
                    <a:pt x="9178" y="1142079"/>
                  </a:cubicBezTo>
                  <a:cubicBezTo>
                    <a:pt x="3301" y="1136203"/>
                    <a:pt x="0" y="1128232"/>
                    <a:pt x="0" y="1119922"/>
                  </a:cubicBezTo>
                  <a:lnTo>
                    <a:pt x="0" y="31335"/>
                  </a:lnTo>
                  <a:cubicBezTo>
                    <a:pt x="0" y="23024"/>
                    <a:pt x="3301" y="15054"/>
                    <a:pt x="9178" y="9178"/>
                  </a:cubicBezTo>
                  <a:cubicBezTo>
                    <a:pt x="15054" y="3301"/>
                    <a:pt x="23024" y="0"/>
                    <a:pt x="31335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1006" cy="1198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18244" y="1028700"/>
            <a:ext cx="12871172" cy="8229600"/>
            <a:chOff x="0" y="0"/>
            <a:chExt cx="3389938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9938" cy="2167467"/>
            </a:xfrm>
            <a:custGeom>
              <a:avLst/>
              <a:gdLst/>
              <a:ahLst/>
              <a:cxnLst/>
              <a:rect l="l" t="t" r="r" b="b"/>
              <a:pathLst>
                <a:path w="3389938" h="2167467">
                  <a:moveTo>
                    <a:pt x="8421" y="0"/>
                  </a:moveTo>
                  <a:lnTo>
                    <a:pt x="3381518" y="0"/>
                  </a:lnTo>
                  <a:cubicBezTo>
                    <a:pt x="3383751" y="0"/>
                    <a:pt x="3385893" y="887"/>
                    <a:pt x="3387472" y="2466"/>
                  </a:cubicBezTo>
                  <a:cubicBezTo>
                    <a:pt x="3389051" y="4046"/>
                    <a:pt x="3389938" y="6188"/>
                    <a:pt x="3389938" y="8421"/>
                  </a:cubicBezTo>
                  <a:lnTo>
                    <a:pt x="3389938" y="2159046"/>
                  </a:lnTo>
                  <a:cubicBezTo>
                    <a:pt x="3389938" y="2161279"/>
                    <a:pt x="3389051" y="2163421"/>
                    <a:pt x="3387472" y="2165000"/>
                  </a:cubicBezTo>
                  <a:cubicBezTo>
                    <a:pt x="3385893" y="2166580"/>
                    <a:pt x="3383751" y="2167467"/>
                    <a:pt x="3381518" y="2167467"/>
                  </a:cubicBezTo>
                  <a:lnTo>
                    <a:pt x="8421" y="2167467"/>
                  </a:lnTo>
                  <a:cubicBezTo>
                    <a:pt x="6188" y="2167467"/>
                    <a:pt x="4046" y="2166580"/>
                    <a:pt x="2466" y="2165000"/>
                  </a:cubicBezTo>
                  <a:cubicBezTo>
                    <a:pt x="887" y="2163421"/>
                    <a:pt x="0" y="2161279"/>
                    <a:pt x="0" y="2159046"/>
                  </a:cubicBezTo>
                  <a:lnTo>
                    <a:pt x="0" y="8421"/>
                  </a:lnTo>
                  <a:cubicBezTo>
                    <a:pt x="0" y="6188"/>
                    <a:pt x="887" y="4046"/>
                    <a:pt x="2466" y="2466"/>
                  </a:cubicBezTo>
                  <a:cubicBezTo>
                    <a:pt x="4046" y="887"/>
                    <a:pt x="6188" y="0"/>
                    <a:pt x="8421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9938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51045" y="1028700"/>
            <a:ext cx="1534400" cy="15344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983432" y="1251534"/>
            <a:ext cx="869624" cy="1088731"/>
          </a:xfrm>
          <a:custGeom>
            <a:avLst/>
            <a:gdLst/>
            <a:ahLst/>
            <a:cxnLst/>
            <a:rect l="l" t="t" r="r" b="b"/>
            <a:pathLst>
              <a:path w="869624" h="1088731">
                <a:moveTo>
                  <a:pt x="0" y="0"/>
                </a:moveTo>
                <a:lnTo>
                  <a:pt x="869624" y="0"/>
                </a:lnTo>
                <a:lnTo>
                  <a:pt x="869624" y="1088732"/>
                </a:lnTo>
                <a:lnTo>
                  <a:pt x="0" y="1088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959281" y="2331307"/>
            <a:ext cx="8745622" cy="6757871"/>
          </a:xfrm>
          <a:custGeom>
            <a:avLst/>
            <a:gdLst/>
            <a:ahLst/>
            <a:cxnLst/>
            <a:rect l="l" t="t" r="r" b="b"/>
            <a:pathLst>
              <a:path w="8745622" h="6757871">
                <a:moveTo>
                  <a:pt x="0" y="0"/>
                </a:moveTo>
                <a:lnTo>
                  <a:pt x="8745621" y="0"/>
                </a:lnTo>
                <a:lnTo>
                  <a:pt x="8745621" y="6757871"/>
                </a:lnTo>
                <a:lnTo>
                  <a:pt x="0" y="67578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1" t="-3378" r="-2369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05254" y="1961737"/>
            <a:ext cx="481405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3371" y="3619211"/>
            <a:ext cx="3613069" cy="158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e-Control: Innovation and Integration.</a:t>
            </a:r>
          </a:p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Driving the future of the Brazilian SAI (TCU)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372454" y="0"/>
            <a:ext cx="1863289" cy="18632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320196" y="493709"/>
            <a:ext cx="1967804" cy="8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Digitization and Centralization of Information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474903" y="9575"/>
            <a:ext cx="1853714" cy="185371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449310" y="709913"/>
            <a:ext cx="1876275" cy="49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6"/>
              </a:lnSpc>
            </a:pPr>
            <a:r>
              <a:rPr lang="en-US" sz="1425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Interoperability and Transparency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529796" y="36034"/>
            <a:ext cx="1875678" cy="187567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312575" y="1289634"/>
            <a:ext cx="5541255" cy="78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2289" b="1" spc="45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Visual aids to assist during the oversight process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12310" y="497917"/>
            <a:ext cx="171065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Automation and Artificial Intelligence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792" y="-1101486"/>
            <a:ext cx="3458978" cy="4371178"/>
            <a:chOff x="0" y="0"/>
            <a:chExt cx="911006" cy="1151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1006" cy="1151257"/>
            </a:xfrm>
            <a:custGeom>
              <a:avLst/>
              <a:gdLst/>
              <a:ahLst/>
              <a:cxnLst/>
              <a:rect l="l" t="t" r="r" b="b"/>
              <a:pathLst>
                <a:path w="911006" h="1151257">
                  <a:moveTo>
                    <a:pt x="31335" y="0"/>
                  </a:moveTo>
                  <a:lnTo>
                    <a:pt x="879671" y="0"/>
                  </a:lnTo>
                  <a:cubicBezTo>
                    <a:pt x="887982" y="0"/>
                    <a:pt x="895952" y="3301"/>
                    <a:pt x="901829" y="9178"/>
                  </a:cubicBezTo>
                  <a:cubicBezTo>
                    <a:pt x="907705" y="15054"/>
                    <a:pt x="911006" y="23024"/>
                    <a:pt x="911006" y="31335"/>
                  </a:cubicBezTo>
                  <a:lnTo>
                    <a:pt x="911006" y="1119922"/>
                  </a:lnTo>
                  <a:cubicBezTo>
                    <a:pt x="911006" y="1137228"/>
                    <a:pt x="896977" y="1151257"/>
                    <a:pt x="879671" y="1151257"/>
                  </a:cubicBezTo>
                  <a:lnTo>
                    <a:pt x="31335" y="1151257"/>
                  </a:lnTo>
                  <a:cubicBezTo>
                    <a:pt x="23024" y="1151257"/>
                    <a:pt x="15054" y="1147955"/>
                    <a:pt x="9178" y="1142079"/>
                  </a:cubicBezTo>
                  <a:cubicBezTo>
                    <a:pt x="3301" y="1136203"/>
                    <a:pt x="0" y="1128232"/>
                    <a:pt x="0" y="1119922"/>
                  </a:cubicBezTo>
                  <a:lnTo>
                    <a:pt x="0" y="31335"/>
                  </a:lnTo>
                  <a:cubicBezTo>
                    <a:pt x="0" y="23024"/>
                    <a:pt x="3301" y="15054"/>
                    <a:pt x="9178" y="9178"/>
                  </a:cubicBezTo>
                  <a:cubicBezTo>
                    <a:pt x="15054" y="3301"/>
                    <a:pt x="23024" y="0"/>
                    <a:pt x="31335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1006" cy="1198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18244" y="1028700"/>
            <a:ext cx="12871172" cy="8229600"/>
            <a:chOff x="0" y="0"/>
            <a:chExt cx="3389938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9938" cy="2167467"/>
            </a:xfrm>
            <a:custGeom>
              <a:avLst/>
              <a:gdLst/>
              <a:ahLst/>
              <a:cxnLst/>
              <a:rect l="l" t="t" r="r" b="b"/>
              <a:pathLst>
                <a:path w="3389938" h="2167467">
                  <a:moveTo>
                    <a:pt x="8421" y="0"/>
                  </a:moveTo>
                  <a:lnTo>
                    <a:pt x="3381518" y="0"/>
                  </a:lnTo>
                  <a:cubicBezTo>
                    <a:pt x="3383751" y="0"/>
                    <a:pt x="3385893" y="887"/>
                    <a:pt x="3387472" y="2466"/>
                  </a:cubicBezTo>
                  <a:cubicBezTo>
                    <a:pt x="3389051" y="4046"/>
                    <a:pt x="3389938" y="6188"/>
                    <a:pt x="3389938" y="8421"/>
                  </a:cubicBezTo>
                  <a:lnTo>
                    <a:pt x="3389938" y="2159046"/>
                  </a:lnTo>
                  <a:cubicBezTo>
                    <a:pt x="3389938" y="2161279"/>
                    <a:pt x="3389051" y="2163421"/>
                    <a:pt x="3387472" y="2165000"/>
                  </a:cubicBezTo>
                  <a:cubicBezTo>
                    <a:pt x="3385893" y="2166580"/>
                    <a:pt x="3383751" y="2167467"/>
                    <a:pt x="3381518" y="2167467"/>
                  </a:cubicBezTo>
                  <a:lnTo>
                    <a:pt x="8421" y="2167467"/>
                  </a:lnTo>
                  <a:cubicBezTo>
                    <a:pt x="6188" y="2167467"/>
                    <a:pt x="4046" y="2166580"/>
                    <a:pt x="2466" y="2165000"/>
                  </a:cubicBezTo>
                  <a:cubicBezTo>
                    <a:pt x="887" y="2163421"/>
                    <a:pt x="0" y="2161279"/>
                    <a:pt x="0" y="2159046"/>
                  </a:cubicBezTo>
                  <a:lnTo>
                    <a:pt x="0" y="8421"/>
                  </a:lnTo>
                  <a:cubicBezTo>
                    <a:pt x="0" y="6188"/>
                    <a:pt x="887" y="4046"/>
                    <a:pt x="2466" y="2466"/>
                  </a:cubicBezTo>
                  <a:cubicBezTo>
                    <a:pt x="4046" y="887"/>
                    <a:pt x="6188" y="0"/>
                    <a:pt x="8421" y="0"/>
                  </a:cubicBezTo>
                  <a:close/>
                </a:path>
              </a:pathLst>
            </a:custGeom>
            <a:solidFill>
              <a:srgbClr val="C7E0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9938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51045" y="1028700"/>
            <a:ext cx="1534400" cy="15344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983432" y="1251534"/>
            <a:ext cx="869624" cy="1088731"/>
          </a:xfrm>
          <a:custGeom>
            <a:avLst/>
            <a:gdLst/>
            <a:ahLst/>
            <a:cxnLst/>
            <a:rect l="l" t="t" r="r" b="b"/>
            <a:pathLst>
              <a:path w="869624" h="1088731">
                <a:moveTo>
                  <a:pt x="0" y="0"/>
                </a:moveTo>
                <a:lnTo>
                  <a:pt x="869624" y="0"/>
                </a:lnTo>
                <a:lnTo>
                  <a:pt x="869624" y="1088732"/>
                </a:lnTo>
                <a:lnTo>
                  <a:pt x="0" y="1088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372454" y="0"/>
            <a:ext cx="1863289" cy="186328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320196" y="493709"/>
            <a:ext cx="1967804" cy="8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Digitization and Centralization of Information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474903" y="9575"/>
            <a:ext cx="1853714" cy="185371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529796" y="36034"/>
            <a:ext cx="1875678" cy="187567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8455770" y="2331307"/>
            <a:ext cx="9647133" cy="6765052"/>
          </a:xfrm>
          <a:custGeom>
            <a:avLst/>
            <a:gdLst/>
            <a:ahLst/>
            <a:cxnLst/>
            <a:rect l="l" t="t" r="r" b="b"/>
            <a:pathLst>
              <a:path w="9647133" h="6765052">
                <a:moveTo>
                  <a:pt x="0" y="0"/>
                </a:moveTo>
                <a:lnTo>
                  <a:pt x="9647133" y="0"/>
                </a:lnTo>
                <a:lnTo>
                  <a:pt x="9647133" y="6765052"/>
                </a:lnTo>
                <a:lnTo>
                  <a:pt x="0" y="676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505254" y="1961737"/>
            <a:ext cx="481405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e-Control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3371" y="3619211"/>
            <a:ext cx="3613069" cy="158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e-Control: Innovation and Integration.</a:t>
            </a:r>
          </a:p>
          <a:p>
            <a:pPr algn="l">
              <a:lnSpc>
                <a:spcPts val="3165"/>
              </a:lnSpc>
            </a:pPr>
            <a:r>
              <a:rPr lang="en-US" sz="1954" b="1" spc="3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Driving the future of the Brazilian SAI (TCU)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49310" y="709913"/>
            <a:ext cx="1876275" cy="49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6"/>
              </a:lnSpc>
            </a:pPr>
            <a:r>
              <a:rPr lang="en-US" sz="1425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Interoperability and Transparency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12575" y="1289634"/>
            <a:ext cx="5541255" cy="78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2289" b="1" spc="45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Visual aids to assist during the oversight process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15521" y="499405"/>
            <a:ext cx="1680623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Automation and Artificial Intelligence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Custom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Montserrat Bold</vt:lpstr>
      <vt:lpstr>Montserrat Medium</vt:lpstr>
      <vt:lpstr>Calibri</vt:lpstr>
      <vt:lpstr>Montserrat Ultra-Bold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eControle - PAS</dc:title>
  <dc:creator>Mahin FitzPatrick (OCAG)</dc:creator>
  <cp:lastModifiedBy>Mahin FitzPatrick (OCAG)</cp:lastModifiedBy>
  <cp:revision>2</cp:revision>
  <dcterms:created xsi:type="dcterms:W3CDTF">2006-08-16T00:00:00Z</dcterms:created>
  <dcterms:modified xsi:type="dcterms:W3CDTF">2025-04-25T14:20:16Z</dcterms:modified>
  <dc:identifier>DAGiL1gQwM4</dc:identifier>
</cp:coreProperties>
</file>