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354" r:id="rId4"/>
    <p:sldId id="303" r:id="rId5"/>
    <p:sldId id="312" r:id="rId6"/>
    <p:sldId id="355" r:id="rId7"/>
    <p:sldId id="306" r:id="rId8"/>
    <p:sldId id="279" r:id="rId9"/>
    <p:sldId id="352" r:id="rId10"/>
    <p:sldId id="407" r:id="rId11"/>
    <p:sldId id="310" r:id="rId12"/>
    <p:sldId id="277" r:id="rId13"/>
    <p:sldId id="307" r:id="rId14"/>
    <p:sldId id="278" r:id="rId15"/>
    <p:sldId id="408" r:id="rId16"/>
    <p:sldId id="280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5F66"/>
    <a:srgbClr val="A6192E"/>
    <a:srgbClr val="5F5F5F"/>
    <a:srgbClr val="D1E9E4"/>
    <a:srgbClr val="DC8E8D"/>
    <a:srgbClr val="C02D45"/>
    <a:srgbClr val="3B3B3B"/>
    <a:srgbClr val="D1E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8" autoAdjust="0"/>
    <p:restoredTop sz="88889" autoAdjust="0"/>
  </p:normalViewPr>
  <p:slideViewPr>
    <p:cSldViewPr snapToGrid="0" showGuides="1">
      <p:cViewPr varScale="1">
        <p:scale>
          <a:sx n="102" d="100"/>
          <a:sy n="102" d="100"/>
        </p:scale>
        <p:origin x="82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25/04/2025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9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6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79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27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204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897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969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4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88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2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A8D505A6-9735-4F16-9368-C16978CC5F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5" name="Logo white">
            <a:extLst>
              <a:ext uri="{FF2B5EF4-FFF2-40B4-BE49-F238E27FC236}">
                <a16:creationId xmlns:a16="http://schemas.microsoft.com/office/drawing/2014/main" id="{C7C50A60-57F7-4C36-AA83-FA91493889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921507" cy="574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3963" y="1551924"/>
            <a:ext cx="9791700" cy="2387600"/>
          </a:xfrm>
        </p:spPr>
        <p:txBody>
          <a:bodyPr anchor="b">
            <a:noAutofit/>
          </a:bodyPr>
          <a:lstStyle>
            <a:lvl1pPr algn="l">
              <a:lnSpc>
                <a:spcPct val="91000"/>
              </a:lnSpc>
              <a:defRPr sz="66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23963" y="4254937"/>
            <a:ext cx="7343775" cy="1726763"/>
          </a:xfrm>
        </p:spPr>
        <p:txBody>
          <a:bodyPr/>
          <a:lstStyle>
            <a:lvl1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8000"/>
              </a:lnSpc>
              <a:buFont typeface="Arial" panose="020B0604020202020204" pitchFamily="34" charset="0"/>
              <a:buChar char="​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a-DK" dirty="0"/>
              <a:t>Klik for at tilføje fx underoverskrift, dato for oplæg, navn på oplægsholder m.m.</a:t>
            </a:r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over-skrift (maks. 2 linjer)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2273299"/>
            <a:ext cx="3732250" cy="4043363"/>
          </a:xfrm>
        </p:spPr>
        <p:txBody>
          <a:bodyPr tIns="14400"/>
          <a:lstStyle>
            <a:lvl1pPr marL="216000" indent="-216000">
              <a:lnSpc>
                <a:spcPct val="94000"/>
              </a:lnSpc>
              <a:buClr>
                <a:schemeClr val="accent1"/>
              </a:buClr>
              <a:buSzPct val="130000"/>
              <a:buFont typeface="Georgia" panose="02040502050405020303" pitchFamily="18" charset="0"/>
              <a:buChar char="“"/>
              <a:defRPr sz="2900" b="1" baseline="0">
                <a:solidFill>
                  <a:schemeClr val="accent1"/>
                </a:solidFill>
                <a:latin typeface="+mj-lt"/>
              </a:defRPr>
            </a:lvl1pPr>
            <a:lvl2pPr marL="216000" indent="-216000">
              <a:spcBef>
                <a:spcPts val="2600"/>
              </a:spcBef>
              <a:buFont typeface="Arial" panose="020B0604020202020204" pitchFamily="34" charset="0"/>
              <a:buChar char="​"/>
              <a:defRPr sz="1400">
                <a:solidFill>
                  <a:schemeClr val="accent1"/>
                </a:solidFill>
              </a:defRPr>
            </a:lvl2pPr>
          </a:lstStyle>
          <a:p>
            <a:pPr lvl="0"/>
            <a:r>
              <a:rPr lang="da-DK" dirty="0"/>
              <a:t>Klik for at tilføje citat. Klik på </a:t>
            </a:r>
            <a:r>
              <a:rPr lang="da-DK" dirty="0" err="1"/>
              <a:t>Enter</a:t>
            </a:r>
            <a:r>
              <a:rPr lang="da-DK" dirty="0"/>
              <a:t> og derefter Tab for at indsætte navn/kilde”</a:t>
            </a:r>
          </a:p>
          <a:p>
            <a:pPr lvl="1"/>
            <a:r>
              <a:rPr lang="da-DK" dirty="0"/>
              <a:t>Navn Navnesen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1C6-6864-4C74-964D-1B6F9E29E652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6072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22377" y="2099831"/>
            <a:ext cx="10425111" cy="3218127"/>
          </a:xfrm>
        </p:spPr>
        <p:txBody>
          <a:bodyPr anchor="t" anchorCtr="0">
            <a:noAutofit/>
          </a:bodyPr>
          <a:lstStyle>
            <a:lvl1pPr>
              <a:lnSpc>
                <a:spcPct val="91000"/>
              </a:lnSpc>
              <a:defRPr sz="69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</a:t>
            </a:r>
            <a:r>
              <a:rPr lang="da-DK" dirty="0" err="1"/>
              <a:t>breaker</a:t>
            </a:r>
            <a:r>
              <a:rPr lang="da-DK" dirty="0"/>
              <a:t> (maks. 3 linjer)</a:t>
            </a: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CA9-8C10-40E0-8880-30E20FA17ACC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359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E2858F60-DF26-4B2B-A566-550C2B342A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Logo white">
            <a:extLst>
              <a:ext uri="{FF2B5EF4-FFF2-40B4-BE49-F238E27FC236}">
                <a16:creationId xmlns:a16="http://schemas.microsoft.com/office/drawing/2014/main" id="{ACC5EF7F-7CF2-4FF9-857C-32006C906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432000"/>
            <a:ext cx="2921507" cy="57444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49F5148-ED31-4F6A-AC24-F5824DD18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963" y="3016044"/>
            <a:ext cx="6119812" cy="717039"/>
          </a:xfrm>
        </p:spPr>
        <p:txBody>
          <a:bodyPr anchor="b" anchorCtr="0">
            <a:noAutofit/>
          </a:bodyPr>
          <a:lstStyle>
            <a:lvl1pPr>
              <a:defRPr sz="1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overskrift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61DDFE2-236F-41C2-A916-BEC846177C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7440" y="3748722"/>
            <a:ext cx="6119811" cy="843375"/>
          </a:xfrm>
        </p:spPr>
        <p:txBody>
          <a:bodyPr/>
          <a:lstStyle>
            <a:lvl1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endParaRPr lang="da-DK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F9ED8CD-1555-4AD2-B755-E40E03F27D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4607736"/>
            <a:ext cx="6119811" cy="567165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Founders Grotesk Medium" panose="020B0603030202060203" pitchFamily="34" charset="0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9357D65-A168-4C4B-B22A-AB19D436F3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23963" y="5172647"/>
            <a:ext cx="6119811" cy="29236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afdeling/titel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B7281D13-0FE2-4BF8-BB91-1A45F4874C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05707" y="5465016"/>
            <a:ext cx="5738068" cy="28704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tlf.nr.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B5E43635-124B-4242-A914-AE0AF3BA91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24348" y="5752055"/>
            <a:ext cx="5319427" cy="56460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106000"/>
              </a:lnSpc>
              <a:buNone/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a-DK" dirty="0"/>
              <a:t>Klik for at tilføje e-mail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26D8D445-2B7A-474D-94D2-F0E6A514A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60ED80-B32A-4027-9980-DA2DEF123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DDF45634-0687-414B-954D-01C8926C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8B84-71C2-4443-A6D6-00E5C18A4690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4918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3AD6-F8C5-4165-8CD9-9356A9EB3D28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u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B3B123C3-D63C-4E3B-B602-CF5A44653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D0131-11EC-4FC8-8BF1-472ABC0E408C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9E7B4-5347-4A9C-8795-FED765DB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5265F8E5-7AB3-481D-BA0B-F0A7A0332564}"/>
              </a:ext>
            </a:extLst>
          </p:cNvPr>
          <p:cNvSpPr/>
          <p:nvPr userDrawn="1"/>
        </p:nvSpPr>
        <p:spPr>
          <a:xfrm>
            <a:off x="0" y="0"/>
            <a:ext cx="12193200" cy="686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tilføje overskrift (maks.) 2 linjer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23963" y="2130013"/>
            <a:ext cx="9791700" cy="3851687"/>
          </a:xfrm>
        </p:spPr>
        <p:txBody>
          <a:bodyPr/>
          <a:lstStyle>
            <a:lvl1pPr marL="432000" indent="-432000">
              <a:lnSpc>
                <a:spcPct val="98000"/>
              </a:lnSpc>
              <a:spcBef>
                <a:spcPts val="400"/>
              </a:spcBef>
              <a:buFont typeface="+mj-lt"/>
              <a:buAutoNum type="arabicPeriod"/>
              <a:defRPr sz="2200">
                <a:solidFill>
                  <a:srgbClr val="5F5F5F"/>
                </a:solidFill>
                <a:latin typeface="+mn-lt"/>
              </a:defRPr>
            </a:lvl1pPr>
            <a:lvl2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0">
                <a:solidFill>
                  <a:srgbClr val="5F5F5F"/>
                </a:solidFill>
                <a:latin typeface="+mn-lt"/>
              </a:defRPr>
            </a:lvl2pPr>
            <a:lvl3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3pPr>
            <a:lvl4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4pPr>
            <a:lvl5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5pPr>
            <a:lvl6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6pPr>
            <a:lvl7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7pPr>
            <a:lvl8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8pPr>
            <a:lvl9pPr marL="684000" indent="-252000">
              <a:lnSpc>
                <a:spcPct val="108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>
                <a:solidFill>
                  <a:schemeClr val="accent4"/>
                </a:solidFill>
                <a:latin typeface="+mn-lt"/>
              </a:defRPr>
            </a:lvl9pPr>
          </a:lstStyle>
          <a:p>
            <a:pPr lvl="0"/>
            <a:r>
              <a:rPr lang="da-DK" noProof="0" dirty="0"/>
              <a:t>Klik for at tilføje tekst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endParaRPr lang="da-DK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5230AF-2B54-4B18-A27C-409E1F01ED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986DFBE6-BB9C-4499-AD1B-5F5092E00A9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DBE45E-0D27-4FED-9DFB-BD1CBA3D4D47}" type="datetime2">
              <a:rPr lang="da-DK" smtClean="0"/>
              <a:t>25. april 2025</a:t>
            </a:fld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6159600"/>
            <a:ext cx="20089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1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022D8-9D3A-4D65-93C8-5D47E590E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24466F-5C8E-427F-93C6-70EBA06839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3962" y="2287369"/>
            <a:ext cx="8567737" cy="1150938"/>
          </a:xfrm>
        </p:spPr>
        <p:txBody>
          <a:bodyPr/>
          <a:lstStyle>
            <a:lvl1pPr marL="0" indent="0">
              <a:lnSpc>
                <a:spcPct val="98000"/>
              </a:lnSpc>
              <a:buFontTx/>
              <a:buNone/>
              <a:defRPr sz="2200">
                <a:solidFill>
                  <a:schemeClr val="accent1"/>
                </a:solidFill>
                <a:latin typeface="+mj-lt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intro tekst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0B7001-11B8-489B-96AA-7DAAF8B37E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3963" y="3617259"/>
            <a:ext cx="8567736" cy="2364441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E1933-16DC-482C-885D-B2D0813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 dirty="0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97F4D914-6ABF-4713-BAB8-7EEACA883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ECE44-AEF5-46D2-B8A5-D51115F412F8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04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23963" y="2275200"/>
            <a:ext cx="4734000" cy="3708400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2000" y="2275200"/>
            <a:ext cx="4734000" cy="3708400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3EBEC0-E222-4991-8E6B-D767F710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587480FF-51F4-4667-A07D-BB27D7659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2E71-5EAF-49EA-A2B0-6441EF9C60A2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9537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52" userDrawn="1">
          <p15:clr>
            <a:srgbClr val="A4A3A4"/>
          </p15:clr>
        </p15:guide>
        <p15:guide id="2" pos="3955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mløbende tekst (to spal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numCol="2" spcCol="324000"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49FFFC-9F9F-4254-B924-0477A4C2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EE06353E-1D80-4569-A50C-7B004AEE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9271-0508-4AB8-B928-78AB7A88B379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9258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overskrift (maks. 2 linjer)</a:t>
            </a:r>
            <a:endParaRPr lang="da-DK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531751-1C5A-44ED-ABE6-B6DE3E3D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FEBFAF52-BCFC-41C0-83DE-BAEB6413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A93C-1DF3-487A-93E4-4C8BC0B5AFB1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C10CF-C596-43BE-B310-3C5B1F521622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7343775" y="0"/>
            <a:ext cx="4848225" cy="6858000"/>
          </a:xfrm>
          <a:solidFill>
            <a:srgbClr val="F0F0F0"/>
          </a:solidFill>
        </p:spPr>
        <p:txBody>
          <a:bodyPr tIns="648000" anchor="ctr" anchorCtr="0"/>
          <a:lstStyle>
            <a:lvl1pPr marL="0" indent="0" algn="ctr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da-DK" noProof="0" dirty="0"/>
              <a:t>Klik på ikonet for at tilføje et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over-skrift (maks. 2 linjer)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4BAD-B44C-4F14-8890-207CDAA36EB7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65998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chart">
            <a:extLst>
              <a:ext uri="{FF2B5EF4-FFF2-40B4-BE49-F238E27FC236}">
                <a16:creationId xmlns:a16="http://schemas.microsoft.com/office/drawing/2014/main" id="{FC22C655-A53B-4FF9-A7A5-76F0023ACA5E}"/>
              </a:ext>
            </a:extLst>
          </p:cNvPr>
          <p:cNvSpPr/>
          <p:nvPr userDrawn="1"/>
        </p:nvSpPr>
        <p:spPr>
          <a:xfrm>
            <a:off x="7343775" y="-1"/>
            <a:ext cx="4848225" cy="6857143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9750" y="731056"/>
            <a:ext cx="6169025" cy="1150938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</a:lstStyle>
          <a:p>
            <a:r>
              <a:rPr lang="da-DK" dirty="0"/>
              <a:t>Klik for at tilføje over-skrift (maks. 2 linjer)</a:t>
            </a:r>
            <a:endParaRPr lang="da-DK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1223963" y="2273299"/>
            <a:ext cx="5472000" cy="3708401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for at tilføje tekst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14E38C-D0A5-4C6E-B357-29E14D264A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0000" y="722631"/>
            <a:ext cx="3714750" cy="31826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5F5F5F"/>
                </a:solidFill>
                <a:latin typeface="+mj-lt"/>
              </a:defRPr>
            </a:lvl1pPr>
            <a:lvl2pPr marL="25200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a-DK" dirty="0"/>
              <a:t>Klik for at tilføje overskrift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17D78D-C482-4FC2-88E7-4BDE068269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0" y="1048513"/>
            <a:ext cx="3714749" cy="3992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rgbClr val="5F5F5F"/>
                </a:solidFill>
                <a:latin typeface="+mj-lt"/>
              </a:defRPr>
            </a:lvl1pPr>
            <a:lvl2pPr marL="252000" indent="0">
              <a:buNone/>
              <a:defRPr>
                <a:latin typeface="Publico Text" panose="02040502060504060203" pitchFamily="18" charset="0"/>
              </a:defRPr>
            </a:lvl2pPr>
            <a:lvl3pPr>
              <a:buNone/>
              <a:defRPr>
                <a:latin typeface="Publico Text" panose="02040502060504060203" pitchFamily="18" charset="0"/>
              </a:defRPr>
            </a:lvl3pPr>
            <a:lvl4pPr>
              <a:buNone/>
              <a:defRPr>
                <a:latin typeface="Publico Text" panose="02040502060504060203" pitchFamily="18" charset="0"/>
              </a:defRPr>
            </a:lvl4pPr>
            <a:lvl5pPr marL="0" indent="0">
              <a:buNone/>
              <a:defRPr>
                <a:latin typeface="Publico Text" panose="02040502060504060203" pitchFamily="18" charset="0"/>
              </a:defRPr>
            </a:lvl5pPr>
          </a:lstStyle>
          <a:p>
            <a:pPr lvl="0"/>
            <a:r>
              <a:rPr lang="da-DK" dirty="0"/>
              <a:t>Klik for at tilføje underoverskrift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77C84C-0BE1-489D-8BE0-92A1635645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20001" y="1743455"/>
            <a:ext cx="3732250" cy="4573207"/>
          </a:xfrm>
        </p:spPr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da-DK" dirty="0"/>
              <a:t>Klik på graf-ikonet for at indsætte en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_GeneralDate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BB3D-3C1D-4B01-A8D0-BB7139FE58CF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6319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26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000" y="2274417"/>
            <a:ext cx="9791663" cy="37079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 text, first level</a:t>
            </a:r>
          </a:p>
          <a:p>
            <a:pPr lvl="1"/>
            <a:r>
              <a:rPr lang="en-GB" noProof="0" dirty="0"/>
              <a:t>Bullet text, second level</a:t>
            </a:r>
          </a:p>
          <a:p>
            <a:pPr lvl="2"/>
            <a:r>
              <a:rPr lang="en-GB" noProof="0" dirty="0"/>
              <a:t>Header, third level</a:t>
            </a:r>
          </a:p>
          <a:p>
            <a:pPr lvl="3"/>
            <a:r>
              <a:rPr lang="en-GB" noProof="0" dirty="0"/>
              <a:t>Text, fourth level</a:t>
            </a:r>
          </a:p>
          <a:p>
            <a:pPr lvl="4"/>
            <a:r>
              <a:rPr lang="en-GB" noProof="0" dirty="0"/>
              <a:t>Bullet text, fifth level</a:t>
            </a:r>
          </a:p>
          <a:p>
            <a:pPr lvl="5"/>
            <a:r>
              <a:rPr lang="en-GB" noProof="0" dirty="0"/>
              <a:t>Introduction text</a:t>
            </a:r>
          </a:p>
          <a:p>
            <a:pPr lvl="6"/>
            <a:r>
              <a:rPr lang="en-GB" noProof="0" dirty="0"/>
              <a:t>Quotation text</a:t>
            </a:r>
          </a:p>
          <a:p>
            <a:pPr lvl="7"/>
            <a:r>
              <a:rPr lang="en-GB" noProof="0" dirty="0"/>
              <a:t>Quotation source</a:t>
            </a:r>
          </a:p>
          <a:p>
            <a:pPr lvl="8"/>
            <a:r>
              <a:rPr lang="en-GB" noProof="0" dirty="0"/>
              <a:t>Note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16000" y="6281820"/>
            <a:ext cx="633074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rgbClr val="5F5F5F"/>
                </a:solidFill>
              </a:defRPr>
            </a:lvl1pPr>
          </a:lstStyle>
          <a:p>
            <a:r>
              <a:rPr lang="en-GB" dirty="0"/>
              <a:t>Side </a:t>
            </a:r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noFill/>
              </a:defRPr>
            </a:lvl1pPr>
          </a:lstStyle>
          <a:p>
            <a:fld id="{5B1E8E60-9813-4C60-9CF8-DFA9C7063A24}" type="datetime2">
              <a:rPr lang="da-DK" smtClean="0"/>
              <a:t>25. april 2025</a:t>
            </a:fld>
            <a:endParaRPr lang="en-GB" dirty="0"/>
          </a:p>
        </p:txBody>
      </p:sp>
      <p:pic>
        <p:nvPicPr>
          <p:cNvPr id="12" name="Billede 11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0" y="6159600"/>
            <a:ext cx="200894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7" r:id="rId2"/>
    <p:sldLayoutId id="2147483746" r:id="rId3"/>
    <p:sldLayoutId id="2147483734" r:id="rId4"/>
    <p:sldLayoutId id="2147483747" r:id="rId5"/>
    <p:sldLayoutId id="2147483732" r:id="rId6"/>
    <p:sldLayoutId id="2147483739" r:id="rId7"/>
    <p:sldLayoutId id="2147483741" r:id="rId8"/>
    <p:sldLayoutId id="2147483749" r:id="rId9"/>
    <p:sldLayoutId id="2147483750" r:id="rId10"/>
    <p:sldLayoutId id="2147483728" r:id="rId11"/>
    <p:sldLayoutId id="2147483751" r:id="rId12"/>
    <p:sldLayoutId id="2147483743" r:id="rId13"/>
    <p:sldLayoutId id="2147483744" r:id="rId14"/>
  </p:sldLayoutIdLst>
  <p:hf hdr="0" ftr="0"/>
  <p:txStyles>
    <p:titleStyle>
      <a:lvl1pPr algn="l" defTabSz="914400" rtl="0" eaLnBrk="1" latinLnBrk="0" hangingPunct="1">
        <a:lnSpc>
          <a:spcPct val="92000"/>
        </a:lnSpc>
        <a:spcBef>
          <a:spcPct val="0"/>
        </a:spcBef>
        <a:buNone/>
        <a:defRPr sz="3900" b="1" kern="1200">
          <a:solidFill>
            <a:srgbClr val="5F5F5F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​"/>
        <a:defRPr sz="2000" kern="1200">
          <a:solidFill>
            <a:srgbClr val="5F5F5F"/>
          </a:solidFill>
          <a:latin typeface="+mn-lt"/>
          <a:ea typeface="+mn-ea"/>
          <a:cs typeface="+mn-cs"/>
        </a:defRPr>
      </a:lvl4pPr>
      <a:lvl5pPr marL="252000" indent="-252000" algn="l" defTabSz="914400" rtl="0" eaLnBrk="1" latinLnBrk="0" hangingPunct="1">
        <a:lnSpc>
          <a:spcPct val="108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rgbClr val="5F5F5F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8000"/>
        </a:lnSpc>
        <a:spcBef>
          <a:spcPts val="0"/>
        </a:spcBef>
        <a:buFont typeface="Arial" panose="020B0604020202020204" pitchFamily="34" charset="0"/>
        <a:buChar char="​"/>
        <a:defRPr sz="2200" kern="1200">
          <a:solidFill>
            <a:schemeClr val="accent1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94000"/>
        </a:lnSpc>
        <a:spcBef>
          <a:spcPts val="0"/>
        </a:spcBef>
        <a:buFont typeface="Arial" panose="020B0604020202020204" pitchFamily="34" charset="0"/>
        <a:buChar char="​"/>
        <a:defRPr sz="2900" b="1" kern="1200" baseline="0">
          <a:solidFill>
            <a:schemeClr val="accent1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2600"/>
        </a:spcBef>
        <a:buFont typeface="Arial" panose="020B0604020202020204" pitchFamily="34" charset="0"/>
        <a:buChar char="​"/>
        <a:tabLst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72000" algn="l" defTabSz="914400" rtl="0" eaLnBrk="1" latinLnBrk="0" hangingPunct="1">
        <a:lnSpc>
          <a:spcPct val="108000"/>
        </a:lnSpc>
        <a:spcBef>
          <a:spcPts val="0"/>
        </a:spcBef>
        <a:buFont typeface="+mj-lt"/>
        <a:buAutoNum type="arabicPeriod"/>
        <a:defRPr sz="750" kern="1200" baseline="0">
          <a:solidFill>
            <a:srgbClr val="5F5F5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168" userDrawn="1">
          <p15:clr>
            <a:srgbClr val="F26B43"/>
          </p15:clr>
        </p15:guide>
        <p15:guide id="2" pos="6939" userDrawn="1">
          <p15:clr>
            <a:srgbClr val="F26B43"/>
          </p15:clr>
        </p15:guide>
        <p15:guide id="3" orient="horz" pos="3979" userDrawn="1">
          <p15:clr>
            <a:srgbClr val="F26B43"/>
          </p15:clr>
        </p15:guide>
        <p15:guide id="4" pos="340" userDrawn="1">
          <p15:clr>
            <a:srgbClr val="A4A3A4"/>
          </p15:clr>
        </p15:guide>
        <p15:guide id="5" pos="7337" userDrawn="1">
          <p15:clr>
            <a:srgbClr val="A4A3A4"/>
          </p15:clr>
        </p15:guide>
        <p15:guide id="6" orient="horz" pos="460" userDrawn="1">
          <p15:clr>
            <a:srgbClr val="A4A3A4"/>
          </p15:clr>
        </p15:guide>
        <p15:guide id="8" pos="771" userDrawn="1">
          <p15:clr>
            <a:srgbClr val="F26B43"/>
          </p15:clr>
        </p15:guide>
        <p15:guide id="9" pos="7338" userDrawn="1">
          <p15:clr>
            <a:srgbClr val="F26B43"/>
          </p15:clr>
        </p15:guide>
        <p15:guide id="10" orient="horz" pos="1432" userDrawn="1">
          <p15:clr>
            <a:srgbClr val="A4A3A4"/>
          </p15:clr>
        </p15:guide>
        <p15:guide id="11" orient="horz" pos="3768" userDrawn="1">
          <p15:clr>
            <a:srgbClr val="A4A3A4"/>
          </p15:clr>
        </p15:guide>
        <p15:guide id="12" pos="1542" userDrawn="1">
          <p15:clr>
            <a:srgbClr val="F26B43"/>
          </p15:clr>
        </p15:guide>
        <p15:guide id="13" pos="2313" userDrawn="1">
          <p15:clr>
            <a:srgbClr val="F26B43"/>
          </p15:clr>
        </p15:guide>
        <p15:guide id="14" pos="3084" userDrawn="1">
          <p15:clr>
            <a:srgbClr val="F26B43"/>
          </p15:clr>
        </p15:guide>
        <p15:guide id="15" pos="3855" userDrawn="1">
          <p15:clr>
            <a:srgbClr val="F26B43"/>
          </p15:clr>
        </p15:guide>
        <p15:guide id="16" pos="4626" userDrawn="1">
          <p15:clr>
            <a:srgbClr val="F26B43"/>
          </p15:clr>
        </p15:guide>
        <p15:guide id="17" pos="53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auditorgeneral.gov.tt/sites/default/files/Performance%20Audit%20Guidelines.pdf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22C4B-84D8-44E0-B76A-F34B7BA46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benchmarking in </a:t>
            </a:r>
            <a:br>
              <a:rPr lang="en-US" dirty="0"/>
            </a:br>
            <a:r>
              <a:rPr lang="en-US" dirty="0"/>
              <a:t>performance audit</a:t>
            </a:r>
            <a:endParaRPr lang="da-DK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4326D5-1751-488D-909D-75FC7B7E9C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16th INTOSAI Performance Audit Subcommittee annual meeting</a:t>
            </a:r>
          </a:p>
          <a:p>
            <a:r>
              <a:rPr lang="da-DK" dirty="0"/>
              <a:t>1 – 2 April 2025</a:t>
            </a:r>
          </a:p>
          <a:p>
            <a:r>
              <a:rPr lang="da-DK" dirty="0" err="1"/>
              <a:t>Bucharest</a:t>
            </a:r>
            <a:r>
              <a:rPr lang="da-DK" dirty="0"/>
              <a:t>, </a:t>
            </a:r>
            <a:r>
              <a:rPr lang="da-DK" dirty="0" err="1"/>
              <a:t>Romania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15CA57-7B10-4EB2-ADDB-B621D782855F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1224000" y="6281820"/>
            <a:ext cx="1727888" cy="180000"/>
          </a:xfrm>
        </p:spPr>
        <p:txBody>
          <a:bodyPr/>
          <a:lstStyle/>
          <a:p>
            <a:pPr marL="0" indent="0">
              <a:buNone/>
            </a:pPr>
            <a:fld id="{07907036-4B97-41CD-AA29-791B88E14C3A}" type="datetime2">
              <a:rPr lang="da-DK" sz="1200" smtClean="0"/>
              <a:pPr marL="0" indent="0">
                <a:buNone/>
              </a:pPr>
              <a:t>25. april 2025</a:t>
            </a:fld>
            <a:endParaRPr lang="da-DK" sz="1200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40B480B3-4C29-417B-9E50-479B579A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2986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DF721-AD22-43E5-9CFE-AFB0233F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/>
              <a:t>Results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5DD18F3-E473-4839-82F3-73BA48B2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6273A6E-C298-4706-83CC-27D26794A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A93C-1DF3-487A-93E4-4C8BC0B5AFB1}" type="datetime2">
              <a:rPr lang="da-DK" smtClean="0"/>
              <a:t>25. april 2025</a:t>
            </a:fld>
            <a:endParaRPr lang="da-DK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A7E7A101-611E-42BF-98CB-AEBF3E0AF705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803838"/>
            <a:ext cx="6283978" cy="3547993"/>
            <a:chOff x="3240412" y="2592371"/>
            <a:chExt cx="5326073" cy="3007151"/>
          </a:xfrm>
        </p:grpSpPr>
        <p:pic>
          <p:nvPicPr>
            <p:cNvPr id="6" name="Billede 5">
              <a:extLst>
                <a:ext uri="{FF2B5EF4-FFF2-40B4-BE49-F238E27FC236}">
                  <a16:creationId xmlns:a16="http://schemas.microsoft.com/office/drawing/2014/main" id="{8130A3BB-12D9-43A1-A792-EE08B5EE1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D1E9E4"/>
                </a:clrFrom>
                <a:clrTo>
                  <a:srgbClr val="D1E9E4">
                    <a:alpha val="0"/>
                  </a:srgbClr>
                </a:clrTo>
              </a:clrChange>
            </a:blip>
            <a:srcRect t="24002" b="19866"/>
            <a:stretch/>
          </p:blipFill>
          <p:spPr>
            <a:xfrm>
              <a:off x="3240412" y="2592371"/>
              <a:ext cx="5326073" cy="3007151"/>
            </a:xfrm>
            <a:prstGeom prst="rect">
              <a:avLst/>
            </a:prstGeom>
          </p:spPr>
        </p:pic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6AEC1993-2C58-463A-8EA6-502218522FDA}"/>
                </a:ext>
              </a:extLst>
            </p:cNvPr>
            <p:cNvSpPr/>
            <p:nvPr/>
          </p:nvSpPr>
          <p:spPr>
            <a:xfrm>
              <a:off x="3563332" y="5099901"/>
              <a:ext cx="1404594" cy="4996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8000"/>
                </a:lnSpc>
              </a:pPr>
              <a:endParaRPr lang="da-DK" sz="2000" noProof="0" dirty="0" err="1"/>
            </a:p>
          </p:txBody>
        </p:sp>
      </p:grp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333A2FC2-8E41-4AA8-8FF3-8195E276D132}"/>
              </a:ext>
            </a:extLst>
          </p:cNvPr>
          <p:cNvGrpSpPr>
            <a:grpSpLocks noChangeAspect="1"/>
          </p:cNvGrpSpPr>
          <p:nvPr/>
        </p:nvGrpSpPr>
        <p:grpSpPr>
          <a:xfrm>
            <a:off x="6551453" y="2061602"/>
            <a:ext cx="5471319" cy="3437284"/>
            <a:chOff x="1430347" y="-83820"/>
            <a:chExt cx="10916266" cy="6858000"/>
          </a:xfrm>
        </p:grpSpPr>
        <p:pic>
          <p:nvPicPr>
            <p:cNvPr id="9" name="Billede 8">
              <a:extLst>
                <a:ext uri="{FF2B5EF4-FFF2-40B4-BE49-F238E27FC236}">
                  <a16:creationId xmlns:a16="http://schemas.microsoft.com/office/drawing/2014/main" id="{A04C56EB-E684-45A7-ADB7-26A69F190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1E9E3"/>
                </a:clrFrom>
                <a:clrTo>
                  <a:srgbClr val="D1E9E3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30347" y="-83820"/>
              <a:ext cx="10916266" cy="6858000"/>
            </a:xfrm>
            <a:prstGeom prst="rect">
              <a:avLst/>
            </a:prstGeom>
          </p:spPr>
        </p:pic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2B5564F7-2AA1-4917-967C-9EF05DB0B533}"/>
                </a:ext>
              </a:extLst>
            </p:cNvPr>
            <p:cNvSpPr/>
            <p:nvPr/>
          </p:nvSpPr>
          <p:spPr>
            <a:xfrm>
              <a:off x="1981200" y="5442556"/>
              <a:ext cx="3398520" cy="1209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8000"/>
                </a:lnSpc>
              </a:pPr>
              <a:endParaRPr lang="da-DK" sz="2000" noProof="0" dirty="0" err="1"/>
            </a:p>
          </p:txBody>
        </p:sp>
      </p:grpSp>
      <p:sp>
        <p:nvSpPr>
          <p:cNvPr id="12" name="Rektangel 11">
            <a:extLst>
              <a:ext uri="{FF2B5EF4-FFF2-40B4-BE49-F238E27FC236}">
                <a16:creationId xmlns:a16="http://schemas.microsoft.com/office/drawing/2014/main" id="{97ED2DD9-41BB-41F4-B6FB-BC462CA40812}"/>
              </a:ext>
            </a:extLst>
          </p:cNvPr>
          <p:cNvSpPr/>
          <p:nvPr/>
        </p:nvSpPr>
        <p:spPr>
          <a:xfrm>
            <a:off x="3753664" y="4263977"/>
            <a:ext cx="604754" cy="498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C956E392-51AF-4BBD-9A5D-E35C3D3F1EC0}"/>
              </a:ext>
            </a:extLst>
          </p:cNvPr>
          <p:cNvSpPr/>
          <p:nvPr/>
        </p:nvSpPr>
        <p:spPr>
          <a:xfrm>
            <a:off x="4860511" y="4348690"/>
            <a:ext cx="345562" cy="32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57DFE74-8B64-4B5F-90A0-572F2D5AFBBE}"/>
              </a:ext>
            </a:extLst>
          </p:cNvPr>
          <p:cNvSpPr/>
          <p:nvPr/>
        </p:nvSpPr>
        <p:spPr>
          <a:xfrm>
            <a:off x="5493472" y="4762352"/>
            <a:ext cx="345562" cy="32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 err="1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2F198F0-ABD2-4ECF-89F9-8E5530698B7D}"/>
              </a:ext>
            </a:extLst>
          </p:cNvPr>
          <p:cNvSpPr txBox="1"/>
          <p:nvPr/>
        </p:nvSpPr>
        <p:spPr>
          <a:xfrm>
            <a:off x="3746743" y="4373487"/>
            <a:ext cx="611675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5F5F5F"/>
                </a:solidFill>
              </a:rPr>
              <a:t>years</a:t>
            </a:r>
            <a:endParaRPr lang="da-DK" sz="1400" b="1" dirty="0">
              <a:solidFill>
                <a:srgbClr val="5F5F5F"/>
              </a:solidFill>
            </a:endParaRP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78C76B65-B4A0-4DD0-A4C3-087E20563CCB}"/>
              </a:ext>
            </a:extLst>
          </p:cNvPr>
          <p:cNvSpPr txBox="1"/>
          <p:nvPr/>
        </p:nvSpPr>
        <p:spPr>
          <a:xfrm>
            <a:off x="4836262" y="4373487"/>
            <a:ext cx="611675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5F5F5F"/>
                </a:solidFill>
              </a:rPr>
              <a:t>years</a:t>
            </a:r>
            <a:endParaRPr lang="da-DK" sz="1400" b="1" dirty="0">
              <a:solidFill>
                <a:srgbClr val="5F5F5F"/>
              </a:solidFill>
            </a:endParaRP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848D0AA-190D-43AA-B37B-D9CB44786462}"/>
              </a:ext>
            </a:extLst>
          </p:cNvPr>
          <p:cNvSpPr txBox="1"/>
          <p:nvPr/>
        </p:nvSpPr>
        <p:spPr>
          <a:xfrm>
            <a:off x="5533196" y="4821252"/>
            <a:ext cx="611675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CE5F66"/>
                </a:solidFill>
              </a:rPr>
              <a:t>years</a:t>
            </a:r>
            <a:endParaRPr lang="da-DK" sz="1400" b="1" dirty="0">
              <a:solidFill>
                <a:srgbClr val="CE5F66"/>
              </a:solidFill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0FD3A-ED6F-4AE5-97F7-FE64D6160A4B}"/>
              </a:ext>
            </a:extLst>
          </p:cNvPr>
          <p:cNvSpPr/>
          <p:nvPr/>
        </p:nvSpPr>
        <p:spPr>
          <a:xfrm>
            <a:off x="8655841" y="4376964"/>
            <a:ext cx="431638" cy="28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9A211765-485E-4A41-96BE-E18DEE8CF984}"/>
              </a:ext>
            </a:extLst>
          </p:cNvPr>
          <p:cNvSpPr/>
          <p:nvPr/>
        </p:nvSpPr>
        <p:spPr>
          <a:xfrm>
            <a:off x="9176356" y="4762352"/>
            <a:ext cx="532355" cy="28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F95513BD-6373-4DF3-A1FB-2DC219154E97}"/>
              </a:ext>
            </a:extLst>
          </p:cNvPr>
          <p:cNvSpPr/>
          <p:nvPr/>
        </p:nvSpPr>
        <p:spPr>
          <a:xfrm>
            <a:off x="11116718" y="4831465"/>
            <a:ext cx="532356" cy="285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8000"/>
              </a:lnSpc>
            </a:pPr>
            <a:endParaRPr lang="da-DK" sz="2000" noProof="0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2BE77BD-F63C-46F4-BB32-FE9CD30D1AE0}"/>
              </a:ext>
            </a:extLst>
          </p:cNvPr>
          <p:cNvSpPr txBox="1"/>
          <p:nvPr/>
        </p:nvSpPr>
        <p:spPr>
          <a:xfrm>
            <a:off x="8675437" y="4373487"/>
            <a:ext cx="611675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5F5F5F"/>
                </a:solidFill>
              </a:rPr>
              <a:t>month</a:t>
            </a:r>
            <a:endParaRPr lang="da-DK" sz="1400" b="1" dirty="0">
              <a:solidFill>
                <a:srgbClr val="5F5F5F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05CF0D87-D658-4292-9939-01652F7F7D07}"/>
              </a:ext>
            </a:extLst>
          </p:cNvPr>
          <p:cNvSpPr txBox="1"/>
          <p:nvPr/>
        </p:nvSpPr>
        <p:spPr>
          <a:xfrm>
            <a:off x="9212138" y="4815528"/>
            <a:ext cx="726779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5F5F5F"/>
                </a:solidFill>
              </a:rPr>
              <a:t>months</a:t>
            </a:r>
            <a:endParaRPr lang="da-DK" sz="1400" b="1" dirty="0">
              <a:solidFill>
                <a:srgbClr val="5F5F5F"/>
              </a:solidFill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2958CC7E-025C-4235-9D84-D136AA74C966}"/>
              </a:ext>
            </a:extLst>
          </p:cNvPr>
          <p:cNvSpPr txBox="1"/>
          <p:nvPr/>
        </p:nvSpPr>
        <p:spPr>
          <a:xfrm>
            <a:off x="11129194" y="4815229"/>
            <a:ext cx="726779" cy="211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da-DK" sz="1400" b="1" dirty="0" err="1">
                <a:solidFill>
                  <a:srgbClr val="CE5F66"/>
                </a:solidFill>
              </a:rPr>
              <a:t>months</a:t>
            </a:r>
            <a:endParaRPr lang="da-DK" sz="1400" b="1" dirty="0">
              <a:solidFill>
                <a:srgbClr val="CE5F66"/>
              </a:solidFill>
            </a:endParaRP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60726871-C044-4A33-8171-5732516B6E45}"/>
              </a:ext>
            </a:extLst>
          </p:cNvPr>
          <p:cNvSpPr txBox="1"/>
          <p:nvPr/>
        </p:nvSpPr>
        <p:spPr>
          <a:xfrm>
            <a:off x="6551453" y="2061602"/>
            <a:ext cx="1697988" cy="482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 dirty="0">
                <a:solidFill>
                  <a:srgbClr val="006CB7"/>
                </a:solidFill>
                <a:latin typeface="Founders Grotesk Regular" panose="020B0503030202060203" pitchFamily="34" charset="0"/>
              </a:rPr>
              <a:t>Applicants from EU-countries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49D932BA-13E8-4B64-8604-A86421F7F6D0}"/>
              </a:ext>
            </a:extLst>
          </p:cNvPr>
          <p:cNvSpPr txBox="1"/>
          <p:nvPr/>
        </p:nvSpPr>
        <p:spPr>
          <a:xfrm>
            <a:off x="380998" y="2095648"/>
            <a:ext cx="1420586" cy="482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8000"/>
              </a:lnSpc>
            </a:pPr>
            <a:r>
              <a:rPr lang="en-US" sz="1600" b="1" dirty="0">
                <a:solidFill>
                  <a:schemeClr val="accent1"/>
                </a:solidFill>
                <a:latin typeface="Founders Grotesk Regular" panose="020B0503030202060203" pitchFamily="34" charset="0"/>
              </a:rPr>
              <a:t>Applicants from third countries</a:t>
            </a:r>
          </a:p>
        </p:txBody>
      </p:sp>
    </p:spTree>
    <p:extLst>
      <p:ext uri="{BB962C8B-B14F-4D97-AF65-F5344CB8AC3E}">
        <p14:creationId xmlns:p14="http://schemas.microsoft.com/office/powerpoint/2010/main" val="270452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FFCED42-3A7F-4A1B-A791-EF1777084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Benchmarking </a:t>
            </a:r>
            <a:r>
              <a:rPr lang="da-DK" dirty="0" err="1"/>
              <a:t>efficiency</a:t>
            </a:r>
            <a:r>
              <a:rPr lang="da-DK" dirty="0"/>
              <a:t> of maritime </a:t>
            </a:r>
            <a:r>
              <a:rPr lang="da-DK" dirty="0" err="1"/>
              <a:t>pilotage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5693D9F-7836-496B-98FF-579FC579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C9271-0508-4AB8-B928-78AB7A88B379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EF2D09C-817B-475B-915F-E77ADF097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31743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Maritime </a:t>
            </a:r>
            <a:r>
              <a:rPr lang="da-DK" dirty="0" err="1"/>
              <a:t>pilotage</a:t>
            </a:r>
            <a:endParaRPr lang="da-DK" dirty="0"/>
          </a:p>
        </p:txBody>
      </p:sp>
      <p:sp>
        <p:nvSpPr>
          <p:cNvPr id="9" name="Pladsholder til indhold 8">
            <a:extLst>
              <a:ext uri="{FF2B5EF4-FFF2-40B4-BE49-F238E27FC236}">
                <a16:creationId xmlns:a16="http://schemas.microsoft.com/office/drawing/2014/main" id="{DBB9FB7B-1A3C-4143-B5D2-B115F1BFF6A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The Scandinavian waters have heavy traffic, and treacherous passages. 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Experienced mariners (pilots) helps ships by guiding the ship’s passage to avoid accidents which could lead to loss of life or pollution of e.g. oil, chemicals and nuclear waste.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Denmark, Sweden, Norway and Finland each have one primary provider of maritime pilotage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4BAD-B44C-4F14-8890-207CDAA36EB7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12</a:t>
            </a:fld>
            <a:endParaRPr lang="da-DK" dirty="0"/>
          </a:p>
        </p:txBody>
      </p:sp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533BCD12-8E18-437D-B07A-B0C432CFDC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4792" r="8555"/>
          <a:stretch/>
        </p:blipFill>
        <p:spPr>
          <a:xfrm>
            <a:off x="6897950" y="0"/>
            <a:ext cx="5281245" cy="6858000"/>
          </a:xfrm>
          <a:prstGeom prst="rect">
            <a:avLst/>
          </a:prstGeom>
        </p:spPr>
      </p:pic>
      <p:pic>
        <p:nvPicPr>
          <p:cNvPr id="10" name="Billede 9" descr="https://encrypted-tbn0.gstatic.com/images?q=tbn:ANd9GcQyNWKk8VAPz8zDxRPheBOvsAuySjr765d6hTSxcWDDAPpZsFyVx9S9TckV_0o&amp;s=10">
            <a:extLst>
              <a:ext uri="{FF2B5EF4-FFF2-40B4-BE49-F238E27FC236}">
                <a16:creationId xmlns:a16="http://schemas.microsoft.com/office/drawing/2014/main" id="{2406BFBD-F4E4-47CB-B13F-298111E4EEE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91465" y="4394515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 descr="https://encrypted-tbn0.gstatic.com/images?q=tbn:ANd9GcS-tC36VDsXul3qZhXBBvo5Wnqw9V4vJDZtoGWuBNlckirLfRfBlppPomfKfa0&amp;s=10">
            <a:extLst>
              <a:ext uri="{FF2B5EF4-FFF2-40B4-BE49-F238E27FC236}">
                <a16:creationId xmlns:a16="http://schemas.microsoft.com/office/drawing/2014/main" id="{7DE3E5E0-7111-422A-AC93-231BFC15C84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6649" y="3641942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649C1860-268C-4169-8FB0-C801042C7BC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600" y="6394766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8A95F8C-A72E-42AC-A9A0-422C64D24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855" y="3857942"/>
            <a:ext cx="288000" cy="175015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2F85F2AF-8FFF-4FCC-A994-AFE5564A6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Measuring</a:t>
            </a:r>
            <a:r>
              <a:rPr lang="da-DK" dirty="0"/>
              <a:t> </a:t>
            </a:r>
            <a:r>
              <a:rPr lang="da-DK" dirty="0" err="1"/>
              <a:t>efficiency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5DB20E1-031C-4198-9875-891F45B6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4BAD-B44C-4F14-8890-207CDAA36EB7}" type="datetime2">
              <a:rPr lang="da-DK" noProof="0" smtClean="0"/>
              <a:t>25. april 2025</a:t>
            </a:fld>
            <a:endParaRPr lang="da-DK" noProof="0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26AD0946-587A-4DAC-8B93-CD43125E03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996933"/>
            <a:ext cx="6476613" cy="3192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57D68FB8-DBFC-4634-B9D6-ECF91568E341}"/>
                  </a:ext>
                </a:extLst>
              </p:cNvPr>
              <p:cNvSpPr/>
              <p:nvPr/>
            </p:nvSpPr>
            <p:spPr>
              <a:xfrm>
                <a:off x="7961757" y="3341735"/>
                <a:ext cx="3017942" cy="6613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𝐸𝑓𝑓𝑖𝑐𝑖𝑒𝑛𝑐𝑦</m:t>
                      </m:r>
                      <m:r>
                        <a:rPr lang="da-DK" i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a-DK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da-DK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Costs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da-DK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Bridge</m:t>
                          </m:r>
                          <m:r>
                            <a:rPr lang="da-DK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da-DK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hours</m:t>
                          </m:r>
                          <m:r>
                            <a:rPr lang="da-DK" i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2" name="Rektangel 1">
                <a:extLst>
                  <a:ext uri="{FF2B5EF4-FFF2-40B4-BE49-F238E27FC236}">
                    <a16:creationId xmlns:a16="http://schemas.microsoft.com/office/drawing/2014/main" id="{57D68FB8-DBFC-4634-B9D6-ECF91568E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1757" y="3341735"/>
                <a:ext cx="3017942" cy="6613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974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3B06DD21-F11B-44C8-85F0-ADB8875B3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Results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BB3D-3C1D-4B01-A8D0-BB7139FE58CF}" type="datetime2">
              <a:rPr lang="da-DK" noProof="0" smtClean="0"/>
              <a:t>25. april 2025</a:t>
            </a:fld>
            <a:endParaRPr lang="da-DK" noProof="0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BF3F5360-AC61-49FF-B166-3F74835AA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17"/>
          <a:stretch/>
        </p:blipFill>
        <p:spPr>
          <a:xfrm>
            <a:off x="2328614" y="1387096"/>
            <a:ext cx="7594319" cy="4621818"/>
          </a:xfrm>
          <a:prstGeom prst="rect">
            <a:avLst/>
          </a:prstGeom>
        </p:spPr>
      </p:pic>
      <p:pic>
        <p:nvPicPr>
          <p:cNvPr id="6" name="Billede 5" descr="https://encrypted-tbn0.gstatic.com/images?q=tbn:ANd9GcQyNWKk8VAPz8zDxRPheBOvsAuySjr765d6hTSxcWDDAPpZsFyVx9S9TckV_0o&amp;s=10">
            <a:extLst>
              <a:ext uri="{FF2B5EF4-FFF2-40B4-BE49-F238E27FC236}">
                <a16:creationId xmlns:a16="http://schemas.microsoft.com/office/drawing/2014/main" id="{ACD1A8F9-2FF1-4CD1-95F6-5EA6AB2B536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09014" y="3072511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" name="Billede 9" descr="https://encrypted-tbn0.gstatic.com/images?q=tbn:ANd9GcS-tC36VDsXul3qZhXBBvo5Wnqw9V4vJDZtoGWuBNlckirLfRfBlppPomfKfa0&amp;s=10">
            <a:extLst>
              <a:ext uri="{FF2B5EF4-FFF2-40B4-BE49-F238E27FC236}">
                <a16:creationId xmlns:a16="http://schemas.microsoft.com/office/drawing/2014/main" id="{1EEDEF89-12C9-42D5-91B3-587A2C297C0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71094" y="2763879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BE06AFF-F80E-4758-A3CF-73ECFF999EE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860" y="3527919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BB8DD09-8272-4780-87A4-EF050C6B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488" y="2523406"/>
            <a:ext cx="288000" cy="175015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16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43EC5-7B05-419B-BE4F-420E8423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</p:spPr>
        <p:txBody>
          <a:bodyPr/>
          <a:lstStyle/>
          <a:p>
            <a:r>
              <a:rPr lang="da-DK" dirty="0" err="1"/>
              <a:t>Experience</a:t>
            </a:r>
            <a:r>
              <a:rPr lang="da-DK" dirty="0"/>
              <a:t>: </a:t>
            </a:r>
            <a:r>
              <a:rPr lang="da-DK" dirty="0" err="1"/>
              <a:t>pros</a:t>
            </a:r>
            <a:r>
              <a:rPr lang="da-DK" dirty="0"/>
              <a:t> </a:t>
            </a:r>
            <a:r>
              <a:rPr lang="da-DK" dirty="0" err="1"/>
              <a:t>outweighs</a:t>
            </a:r>
            <a:r>
              <a:rPr lang="da-DK" dirty="0"/>
              <a:t> cons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082042-1812-4F10-A137-54D5339B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A93C-1DF3-487A-93E4-4C8BC0B5AFB1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8F701490-1E4E-4B54-BDEC-C59E0BF59254}"/>
              </a:ext>
            </a:extLst>
          </p:cNvPr>
          <p:cNvSpPr/>
          <p:nvPr/>
        </p:nvSpPr>
        <p:spPr>
          <a:xfrm>
            <a:off x="5543050" y="5229383"/>
            <a:ext cx="754380" cy="754380"/>
          </a:xfrm>
          <a:prstGeom prst="triangl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C786C22-7C9E-4BDB-A14D-CDF5F1C73229}"/>
              </a:ext>
            </a:extLst>
          </p:cNvPr>
          <p:cNvSpPr/>
          <p:nvPr/>
        </p:nvSpPr>
        <p:spPr>
          <a:xfrm rot="240000">
            <a:off x="1037813" y="4771526"/>
            <a:ext cx="9823661" cy="316604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06D3FEB9-8C28-4972-AA3C-937244083844}"/>
              </a:ext>
            </a:extLst>
          </p:cNvPr>
          <p:cNvGrpSpPr/>
          <p:nvPr/>
        </p:nvGrpSpPr>
        <p:grpSpPr>
          <a:xfrm>
            <a:off x="8520553" y="3808980"/>
            <a:ext cx="2340000" cy="1080000"/>
            <a:chOff x="4987058" y="3381183"/>
            <a:chExt cx="1796751" cy="620498"/>
          </a:xfrm>
        </p:grpSpPr>
        <p:sp>
          <p:nvSpPr>
            <p:cNvPr id="18" name="Rektangel: afrundede hjørner 17">
              <a:extLst>
                <a:ext uri="{FF2B5EF4-FFF2-40B4-BE49-F238E27FC236}">
                  <a16:creationId xmlns:a16="http://schemas.microsoft.com/office/drawing/2014/main" id="{E0EF8320-FA4F-46D5-8775-14B185921536}"/>
                </a:ext>
              </a:extLst>
            </p:cNvPr>
            <p:cNvSpPr/>
            <p:nvPr/>
          </p:nvSpPr>
          <p:spPr>
            <a:xfrm rot="240000">
              <a:off x="4987058" y="3381183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ktangel: afrundede hjørner 4">
              <a:extLst>
                <a:ext uri="{FF2B5EF4-FFF2-40B4-BE49-F238E27FC236}">
                  <a16:creationId xmlns:a16="http://schemas.microsoft.com/office/drawing/2014/main" id="{7ACF6731-CA95-4139-9420-9C5D29203F19}"/>
                </a:ext>
              </a:extLst>
            </p:cNvPr>
            <p:cNvSpPr txBox="1"/>
            <p:nvPr/>
          </p:nvSpPr>
          <p:spPr>
            <a:xfrm rot="240000">
              <a:off x="5017348" y="3411473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Identify</a:t>
              </a:r>
              <a:r>
                <a:rPr lang="da-DK" sz="1400" kern="1200" dirty="0"/>
                <a:t> best practices and provide </a:t>
              </a:r>
              <a:r>
                <a:rPr lang="da-DK" sz="1400" kern="1200" dirty="0" err="1"/>
                <a:t>recommendations</a:t>
              </a:r>
              <a:endParaRPr lang="da-DK" sz="1400" kern="1200" dirty="0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6A3E3FF2-954A-462F-B663-F453ACC9F2FC}"/>
              </a:ext>
            </a:extLst>
          </p:cNvPr>
          <p:cNvGrpSpPr/>
          <p:nvPr/>
        </p:nvGrpSpPr>
        <p:grpSpPr>
          <a:xfrm>
            <a:off x="6050243" y="3620540"/>
            <a:ext cx="2340000" cy="1080000"/>
            <a:chOff x="5037350" y="2717329"/>
            <a:chExt cx="1796751" cy="620498"/>
          </a:xfrm>
        </p:grpSpPr>
        <p:sp>
          <p:nvSpPr>
            <p:cNvPr id="16" name="Rektangel: afrundede hjørner 15">
              <a:extLst>
                <a:ext uri="{FF2B5EF4-FFF2-40B4-BE49-F238E27FC236}">
                  <a16:creationId xmlns:a16="http://schemas.microsoft.com/office/drawing/2014/main" id="{77B6460A-DBE3-47B1-BC98-A5F5D3BCB8A8}"/>
                </a:ext>
              </a:extLst>
            </p:cNvPr>
            <p:cNvSpPr/>
            <p:nvPr/>
          </p:nvSpPr>
          <p:spPr>
            <a:xfrm rot="240000">
              <a:off x="5037350" y="2717329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ktangel: afrundede hjørner 6">
              <a:extLst>
                <a:ext uri="{FF2B5EF4-FFF2-40B4-BE49-F238E27FC236}">
                  <a16:creationId xmlns:a16="http://schemas.microsoft.com/office/drawing/2014/main" id="{B0FDCBAA-5509-44D0-8212-9CEFDB711C7B}"/>
                </a:ext>
              </a:extLst>
            </p:cNvPr>
            <p:cNvSpPr txBox="1"/>
            <p:nvPr/>
          </p:nvSpPr>
          <p:spPr>
            <a:xfrm rot="240000">
              <a:off x="5067640" y="2747619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Develop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realistic</a:t>
              </a:r>
              <a:r>
                <a:rPr lang="da-DK" sz="1400" kern="1200" dirty="0"/>
                <a:t> audit </a:t>
              </a:r>
              <a:r>
                <a:rPr lang="da-DK" sz="1400" kern="1200" dirty="0" err="1"/>
                <a:t>criteria</a:t>
              </a:r>
              <a:endParaRPr lang="da-DK" sz="1400" kern="1200" dirty="0"/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037CE7AA-983D-4E07-A4C4-A46373D14D7F}"/>
              </a:ext>
            </a:extLst>
          </p:cNvPr>
          <p:cNvGrpSpPr/>
          <p:nvPr/>
        </p:nvGrpSpPr>
        <p:grpSpPr>
          <a:xfrm>
            <a:off x="3650138" y="2213399"/>
            <a:ext cx="2340000" cy="1080000"/>
            <a:chOff x="2371874" y="3200132"/>
            <a:chExt cx="1796751" cy="620498"/>
          </a:xfrm>
        </p:grpSpPr>
        <p:sp>
          <p:nvSpPr>
            <p:cNvPr id="36" name="Rektangel: afrundede hjørner 35">
              <a:extLst>
                <a:ext uri="{FF2B5EF4-FFF2-40B4-BE49-F238E27FC236}">
                  <a16:creationId xmlns:a16="http://schemas.microsoft.com/office/drawing/2014/main" id="{88028C61-8B78-4D75-B204-A2E41B778931}"/>
                </a:ext>
              </a:extLst>
            </p:cNvPr>
            <p:cNvSpPr/>
            <p:nvPr/>
          </p:nvSpPr>
          <p:spPr>
            <a:xfrm rot="240000">
              <a:off x="2371874" y="3200132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ktangel: afrundede hjørner 4">
              <a:extLst>
                <a:ext uri="{FF2B5EF4-FFF2-40B4-BE49-F238E27FC236}">
                  <a16:creationId xmlns:a16="http://schemas.microsoft.com/office/drawing/2014/main" id="{7772B04F-DDE6-42BE-8EE1-2C5FCA7066D9}"/>
                </a:ext>
              </a:extLst>
            </p:cNvPr>
            <p:cNvSpPr txBox="1"/>
            <p:nvPr/>
          </p:nvSpPr>
          <p:spPr>
            <a:xfrm rot="211855">
              <a:off x="2402164" y="3230422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dirty="0" err="1"/>
                <a:t>V</a:t>
              </a:r>
              <a:r>
                <a:rPr lang="da-DK" sz="1400" kern="1200" dirty="0" err="1"/>
                <a:t>oluntary</a:t>
              </a:r>
              <a:r>
                <a:rPr lang="da-DK" sz="1400" kern="1200" dirty="0"/>
                <a:t> participation from international </a:t>
              </a:r>
              <a:r>
                <a:rPr lang="da-DK" sz="1400" kern="1200" dirty="0" err="1"/>
                <a:t>entities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required</a:t>
              </a:r>
              <a:endParaRPr lang="da-DK" sz="1400" kern="1200" dirty="0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D258D927-4E7A-4307-A26E-28FAD9880C90}"/>
              </a:ext>
            </a:extLst>
          </p:cNvPr>
          <p:cNvGrpSpPr/>
          <p:nvPr/>
        </p:nvGrpSpPr>
        <p:grpSpPr>
          <a:xfrm>
            <a:off x="1190996" y="2025253"/>
            <a:ext cx="2340000" cy="1080000"/>
            <a:chOff x="2422166" y="2536278"/>
            <a:chExt cx="1796751" cy="620498"/>
          </a:xfrm>
        </p:grpSpPr>
        <p:sp>
          <p:nvSpPr>
            <p:cNvPr id="34" name="Rektangel: afrundede hjørner 33">
              <a:extLst>
                <a:ext uri="{FF2B5EF4-FFF2-40B4-BE49-F238E27FC236}">
                  <a16:creationId xmlns:a16="http://schemas.microsoft.com/office/drawing/2014/main" id="{2A630F28-CADF-46B7-8862-648D53C2CC20}"/>
                </a:ext>
              </a:extLst>
            </p:cNvPr>
            <p:cNvSpPr/>
            <p:nvPr/>
          </p:nvSpPr>
          <p:spPr>
            <a:xfrm rot="240000">
              <a:off x="2422166" y="2536278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ktangel: afrundede hjørner 6">
              <a:extLst>
                <a:ext uri="{FF2B5EF4-FFF2-40B4-BE49-F238E27FC236}">
                  <a16:creationId xmlns:a16="http://schemas.microsoft.com/office/drawing/2014/main" id="{A6ECCD05-879C-4A4C-A1DA-A846C085BB9D}"/>
                </a:ext>
              </a:extLst>
            </p:cNvPr>
            <p:cNvSpPr txBox="1"/>
            <p:nvPr/>
          </p:nvSpPr>
          <p:spPr>
            <a:xfrm rot="240000">
              <a:off x="2452456" y="2566568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Difficult</a:t>
              </a:r>
              <a:r>
                <a:rPr lang="da-DK" sz="1400" kern="1200" dirty="0"/>
                <a:t> to </a:t>
              </a:r>
              <a:r>
                <a:rPr lang="da-DK" sz="1400" kern="1200" dirty="0" err="1"/>
                <a:t>ensure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comparability</a:t>
              </a:r>
              <a:r>
                <a:rPr lang="da-DK" sz="1400" kern="1200" dirty="0"/>
                <a:t> of </a:t>
              </a:r>
              <a:r>
                <a:rPr lang="da-DK" sz="1400" kern="1200" dirty="0" err="1"/>
                <a:t>entities</a:t>
              </a:r>
              <a:endParaRPr lang="da-DK" sz="1400" kern="1200" dirty="0"/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ACEBDB9-8600-43EB-83B0-2A750687DE5D}"/>
              </a:ext>
            </a:extLst>
          </p:cNvPr>
          <p:cNvGrpSpPr/>
          <p:nvPr/>
        </p:nvGrpSpPr>
        <p:grpSpPr>
          <a:xfrm>
            <a:off x="3545421" y="3436620"/>
            <a:ext cx="2340000" cy="1080000"/>
            <a:chOff x="2472458" y="1872423"/>
            <a:chExt cx="1796751" cy="620498"/>
          </a:xfrm>
        </p:grpSpPr>
        <p:sp>
          <p:nvSpPr>
            <p:cNvPr id="32" name="Rektangel: afrundede hjørner 31">
              <a:extLst>
                <a:ext uri="{FF2B5EF4-FFF2-40B4-BE49-F238E27FC236}">
                  <a16:creationId xmlns:a16="http://schemas.microsoft.com/office/drawing/2014/main" id="{5F999934-84B9-4510-8E7F-F3298FBEBF69}"/>
                </a:ext>
              </a:extLst>
            </p:cNvPr>
            <p:cNvSpPr/>
            <p:nvPr/>
          </p:nvSpPr>
          <p:spPr>
            <a:xfrm rot="240000">
              <a:off x="2472458" y="1872423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ktangel: afrundede hjørner 8">
              <a:extLst>
                <a:ext uri="{FF2B5EF4-FFF2-40B4-BE49-F238E27FC236}">
                  <a16:creationId xmlns:a16="http://schemas.microsoft.com/office/drawing/2014/main" id="{D3BB7FE7-DD37-4304-977D-A830FF38998C}"/>
                </a:ext>
              </a:extLst>
            </p:cNvPr>
            <p:cNvSpPr txBox="1"/>
            <p:nvPr/>
          </p:nvSpPr>
          <p:spPr>
            <a:xfrm rot="240000">
              <a:off x="2502748" y="1902713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Difficult to check data quality of data from international entities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8AC89EAE-0297-4F62-8540-5944C18A2488}"/>
              </a:ext>
            </a:extLst>
          </p:cNvPr>
          <p:cNvGrpSpPr/>
          <p:nvPr/>
        </p:nvGrpSpPr>
        <p:grpSpPr>
          <a:xfrm>
            <a:off x="8629412" y="2593336"/>
            <a:ext cx="2340000" cy="1080000"/>
            <a:chOff x="5087642" y="2053474"/>
            <a:chExt cx="1796751" cy="620498"/>
          </a:xfrm>
        </p:grpSpPr>
        <p:sp>
          <p:nvSpPr>
            <p:cNvPr id="42" name="Rektangel: afrundede hjørner 41">
              <a:extLst>
                <a:ext uri="{FF2B5EF4-FFF2-40B4-BE49-F238E27FC236}">
                  <a16:creationId xmlns:a16="http://schemas.microsoft.com/office/drawing/2014/main" id="{BA7A866B-1768-4A7B-A8BF-6C491EE3F295}"/>
                </a:ext>
              </a:extLst>
            </p:cNvPr>
            <p:cNvSpPr/>
            <p:nvPr/>
          </p:nvSpPr>
          <p:spPr>
            <a:xfrm rot="240000">
              <a:off x="5087642" y="2053474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ktangel: afrundede hjørner 8">
              <a:extLst>
                <a:ext uri="{FF2B5EF4-FFF2-40B4-BE49-F238E27FC236}">
                  <a16:creationId xmlns:a16="http://schemas.microsoft.com/office/drawing/2014/main" id="{9389D5F7-9EAE-4001-BDC2-24D8F5D40088}"/>
                </a:ext>
              </a:extLst>
            </p:cNvPr>
            <p:cNvSpPr txBox="1"/>
            <p:nvPr/>
          </p:nvSpPr>
          <p:spPr>
            <a:xfrm rot="240000">
              <a:off x="5133000" y="2119406"/>
              <a:ext cx="1736171" cy="499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Showcase </a:t>
              </a:r>
              <a:r>
                <a:rPr lang="da-DK" sz="1400" kern="1200" dirty="0" err="1"/>
                <a:t>methodology</a:t>
              </a:r>
              <a:r>
                <a:rPr lang="da-DK" sz="1400" kern="1200" dirty="0"/>
                <a:t> relevant to </a:t>
              </a:r>
              <a:r>
                <a:rPr lang="da-DK" sz="1400" kern="1200" dirty="0" err="1"/>
                <a:t>auditee’s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own</a:t>
              </a:r>
              <a:r>
                <a:rPr lang="da-DK" sz="1400" kern="1200" dirty="0"/>
                <a:t> management information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AF93C0B6-C425-4675-803E-D7D5E9AE1034}"/>
              </a:ext>
            </a:extLst>
          </p:cNvPr>
          <p:cNvGrpSpPr/>
          <p:nvPr/>
        </p:nvGrpSpPr>
        <p:grpSpPr>
          <a:xfrm>
            <a:off x="6142398" y="2397574"/>
            <a:ext cx="2340000" cy="1080000"/>
            <a:chOff x="5137934" y="1389620"/>
            <a:chExt cx="1796751" cy="620498"/>
          </a:xfrm>
        </p:grpSpPr>
        <p:sp>
          <p:nvSpPr>
            <p:cNvPr id="45" name="Rektangel: afrundede hjørner 44">
              <a:extLst>
                <a:ext uri="{FF2B5EF4-FFF2-40B4-BE49-F238E27FC236}">
                  <a16:creationId xmlns:a16="http://schemas.microsoft.com/office/drawing/2014/main" id="{77304E05-371B-4BFA-A9E5-C9E1FE71F1AF}"/>
                </a:ext>
              </a:extLst>
            </p:cNvPr>
            <p:cNvSpPr/>
            <p:nvPr/>
          </p:nvSpPr>
          <p:spPr>
            <a:xfrm rot="240000">
              <a:off x="5137934" y="1389620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ktangel: afrundede hjørner 10">
              <a:extLst>
                <a:ext uri="{FF2B5EF4-FFF2-40B4-BE49-F238E27FC236}">
                  <a16:creationId xmlns:a16="http://schemas.microsoft.com/office/drawing/2014/main" id="{2C0333A6-3E36-46B8-A205-3123C6FDD49A}"/>
                </a:ext>
              </a:extLst>
            </p:cNvPr>
            <p:cNvSpPr txBox="1"/>
            <p:nvPr/>
          </p:nvSpPr>
          <p:spPr>
            <a:xfrm rot="240000">
              <a:off x="5168224" y="1419910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Ability</a:t>
              </a:r>
              <a:r>
                <a:rPr lang="da-DK" sz="1400" kern="1200" dirty="0"/>
                <a:t> to measure performance of </a:t>
              </a:r>
              <a:r>
                <a:rPr lang="da-DK" sz="1400" kern="1200" dirty="0" err="1"/>
                <a:t>nationally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unique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entity</a:t>
              </a:r>
              <a:endParaRPr lang="da-DK" sz="1400" kern="1200" dirty="0"/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DBB2741-092A-42E8-8EAA-2DA915E490C1}"/>
              </a:ext>
            </a:extLst>
          </p:cNvPr>
          <p:cNvGrpSpPr/>
          <p:nvPr/>
        </p:nvGrpSpPr>
        <p:grpSpPr>
          <a:xfrm>
            <a:off x="1073555" y="3268980"/>
            <a:ext cx="2340000" cy="1080000"/>
            <a:chOff x="2422166" y="2536278"/>
            <a:chExt cx="1796751" cy="620498"/>
          </a:xfrm>
        </p:grpSpPr>
        <p:sp>
          <p:nvSpPr>
            <p:cNvPr id="48" name="Rektangel: afrundede hjørner 47">
              <a:extLst>
                <a:ext uri="{FF2B5EF4-FFF2-40B4-BE49-F238E27FC236}">
                  <a16:creationId xmlns:a16="http://schemas.microsoft.com/office/drawing/2014/main" id="{7A3A631B-5F39-47B8-983C-AACEAA16B84C}"/>
                </a:ext>
              </a:extLst>
            </p:cNvPr>
            <p:cNvSpPr/>
            <p:nvPr/>
          </p:nvSpPr>
          <p:spPr>
            <a:xfrm rot="240000">
              <a:off x="2422166" y="2536278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ktangel: afrundede hjørner 6">
              <a:extLst>
                <a:ext uri="{FF2B5EF4-FFF2-40B4-BE49-F238E27FC236}">
                  <a16:creationId xmlns:a16="http://schemas.microsoft.com/office/drawing/2014/main" id="{014B504B-B341-4807-ABF6-80EBDF82E19D}"/>
                </a:ext>
              </a:extLst>
            </p:cNvPr>
            <p:cNvSpPr txBox="1"/>
            <p:nvPr/>
          </p:nvSpPr>
          <p:spPr>
            <a:xfrm rot="240000">
              <a:off x="2452456" y="2566568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Auditee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may</a:t>
              </a:r>
              <a:r>
                <a:rPr lang="da-DK" sz="1400" kern="1200" dirty="0"/>
                <a:t> feel </a:t>
              </a:r>
              <a:r>
                <a:rPr lang="da-DK" sz="1400" kern="1200" dirty="0" err="1"/>
                <a:t>that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comparison</a:t>
              </a:r>
              <a:r>
                <a:rPr lang="da-DK" sz="1400" kern="1200" dirty="0"/>
                <a:t> is unfair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7986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Don’t</a:t>
            </a:r>
            <a:r>
              <a:rPr lang="da-DK" dirty="0"/>
              <a:t> </a:t>
            </a:r>
            <a:r>
              <a:rPr lang="da-DK" dirty="0" err="1"/>
              <a:t>hesitate</a:t>
            </a:r>
            <a:r>
              <a:rPr lang="da-DK" dirty="0"/>
              <a:t> to </a:t>
            </a:r>
            <a:r>
              <a:rPr lang="da-DK" dirty="0" err="1"/>
              <a:t>reach</a:t>
            </a:r>
            <a:r>
              <a:rPr lang="da-DK" dirty="0"/>
              <a:t> out…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1223963" y="5180615"/>
            <a:ext cx="6119811" cy="567165"/>
          </a:xfrm>
        </p:spPr>
        <p:txBody>
          <a:bodyPr/>
          <a:lstStyle/>
          <a:p>
            <a:r>
              <a:rPr lang="da-DK" dirty="0"/>
              <a:t>Mette Lund			Niels Kjøller Petersen</a:t>
            </a:r>
          </a:p>
          <a:p>
            <a:endParaRPr lang="da-DK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a-DK" dirty="0"/>
              <a:t>+45 3392 8611		</a:t>
            </a:r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a-DK" dirty="0"/>
              <a:t>melu@rigsrevisionen.dk</a:t>
            </a:r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78B84-71C2-4443-A6D6-00E5C18A4690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10" name="TextBox 19">
            <a:extLst>
              <a:ext uri="{FF2B5EF4-FFF2-40B4-BE49-F238E27FC236}">
                <a16:creationId xmlns:a16="http://schemas.microsoft.com/office/drawing/2014/main" id="{9A68303B-12A7-4761-BF0A-C7357CD7BC43}"/>
              </a:ext>
            </a:extLst>
          </p:cNvPr>
          <p:cNvSpPr txBox="1"/>
          <p:nvPr/>
        </p:nvSpPr>
        <p:spPr>
          <a:xfrm>
            <a:off x="1223963" y="5464199"/>
            <a:ext cx="320601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Tlf.</a:t>
            </a: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8A93FBF6-0B14-45A5-B67B-E628A1B22B15}"/>
              </a:ext>
            </a:extLst>
          </p:cNvPr>
          <p:cNvSpPr txBox="1"/>
          <p:nvPr/>
        </p:nvSpPr>
        <p:spPr>
          <a:xfrm>
            <a:off x="1223963" y="5751239"/>
            <a:ext cx="800386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E-mail: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52D0DBAC-6280-42CB-8C6F-177BE6017634}"/>
              </a:ext>
            </a:extLst>
          </p:cNvPr>
          <p:cNvSpPr txBox="1"/>
          <p:nvPr/>
        </p:nvSpPr>
        <p:spPr>
          <a:xfrm>
            <a:off x="4873776" y="5464197"/>
            <a:ext cx="2381354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Tlf. +45 3392 8494</a:t>
            </a:r>
          </a:p>
        </p:txBody>
      </p:sp>
      <p:sp>
        <p:nvSpPr>
          <p:cNvPr id="13" name="TextBox 20">
            <a:extLst>
              <a:ext uri="{FF2B5EF4-FFF2-40B4-BE49-F238E27FC236}">
                <a16:creationId xmlns:a16="http://schemas.microsoft.com/office/drawing/2014/main" id="{CBE658D6-6D21-4C40-B778-464627E6BC4E}"/>
              </a:ext>
            </a:extLst>
          </p:cNvPr>
          <p:cNvSpPr txBox="1"/>
          <p:nvPr/>
        </p:nvSpPr>
        <p:spPr>
          <a:xfrm>
            <a:off x="4892225" y="5727760"/>
            <a:ext cx="3617702" cy="287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106000"/>
              </a:lnSpc>
            </a:pPr>
            <a:r>
              <a:rPr lang="da-DK" sz="1800" noProof="0" dirty="0">
                <a:solidFill>
                  <a:schemeClr val="bg1"/>
                </a:solidFill>
              </a:rPr>
              <a:t>E-mail: nkp@rigsrevisionen.dk</a:t>
            </a:r>
          </a:p>
          <a:p>
            <a:pPr algn="l">
              <a:lnSpc>
                <a:spcPct val="106000"/>
              </a:lnSpc>
            </a:pPr>
            <a:endParaRPr lang="da-DK" sz="18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3540-8CC9-44B9-A9F8-11352128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23022-E5BC-4D2C-B9BA-DB7A2930F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/>
              <a:t>International benchmarking as </a:t>
            </a:r>
            <a:r>
              <a:rPr lang="da-DK" dirty="0" err="1"/>
              <a:t>methodology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err="1"/>
              <a:t>Two</a:t>
            </a:r>
            <a:r>
              <a:rPr lang="da-DK" dirty="0"/>
              <a:t> audit </a:t>
            </a:r>
            <a:r>
              <a:rPr lang="da-DK" dirty="0" err="1"/>
              <a:t>reports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international benchmarking</a:t>
            </a:r>
          </a:p>
          <a:p>
            <a:pPr marL="889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en-US" dirty="0"/>
              <a:t>Authorization process for foreign health personnel</a:t>
            </a:r>
            <a:endParaRPr lang="da-DK" dirty="0"/>
          </a:p>
          <a:p>
            <a:pPr marL="8892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da-DK" dirty="0"/>
              <a:t>Maritime </a:t>
            </a:r>
            <a:r>
              <a:rPr lang="da-DK" dirty="0" err="1"/>
              <a:t>pilotage</a:t>
            </a:r>
            <a:endParaRPr lang="da-DK" dirty="0"/>
          </a:p>
          <a:p>
            <a:pPr marL="432000" lvl="1" indent="0">
              <a:buNone/>
            </a:pP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A9FE5-0598-4659-9495-57D94056CB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7D0D77-BD6E-4308-B87D-5B3ED05CC5E2}" type="datetime2">
              <a:rPr lang="da-DK" smtClean="0"/>
              <a:t>25. april 2025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4744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E769AF-9798-421E-904A-1DE9A49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1. International benchmarking as </a:t>
            </a:r>
            <a:r>
              <a:rPr lang="da-DK" dirty="0" err="1"/>
              <a:t>methodology</a:t>
            </a:r>
            <a:endParaRPr lang="da-DK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019A68-8B34-4662-BDE0-104161D9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E45E-0D27-4FED-9DFB-BD1CBA3D4D47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F314D9-56A2-4325-96F0-5268DF88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5297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D2AE33B9-0737-4E54-9EE8-B29FE8910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 studies according to INTOSAI</a:t>
            </a:r>
            <a:endParaRPr lang="da-DK" dirty="0"/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C23640AA-BC76-4266-980E-6E98F5D482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Basic question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Are things being done in accordance with best practices?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“</a:t>
            </a:r>
            <a:r>
              <a:rPr lang="en-US" dirty="0"/>
              <a:t> Benchmarking is a process for comparing an organization’s methods, processes, procedures, products, and services against those of organizations that consistently distinguish themselves in the same categories. </a:t>
            </a:r>
          </a:p>
          <a:p>
            <a:endParaRPr lang="en-US" dirty="0"/>
          </a:p>
          <a:p>
            <a:pPr marL="252000" lvl="1" indent="0">
              <a:buNone/>
            </a:pPr>
            <a:r>
              <a:rPr lang="en-US" dirty="0">
                <a:hlinkClick r:id="rId2"/>
              </a:rPr>
              <a:t>Performance Audit Guidelines.pdf (auditorgeneral.gov.tt)</a:t>
            </a:r>
            <a:endParaRPr lang="da-DK" dirty="0"/>
          </a:p>
          <a:p>
            <a:pPr marL="252000" lvl="1" indent="0">
              <a:buNone/>
            </a:pPr>
            <a:endParaRPr lang="en-US" dirty="0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F2E5D44-F1F4-48B3-9978-19DB94FB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E45E-0D27-4FED-9DFB-BD1CBA3D4D47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4AEC577-6AD0-4070-BDAC-3B2DF89A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12" name="Pladsholder til billede 11">
            <a:extLst>
              <a:ext uri="{FF2B5EF4-FFF2-40B4-BE49-F238E27FC236}">
                <a16:creationId xmlns:a16="http://schemas.microsoft.com/office/drawing/2014/main" id="{B755F116-ED51-4418-B941-D083C24A184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42" b="42"/>
          <a:stretch>
            <a:fillRect/>
          </a:stretch>
        </p:blipFill>
        <p:spPr>
          <a:xfrm>
            <a:off x="7343775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4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43EC5-7B05-419B-BE4F-420E8423C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731056"/>
            <a:ext cx="11109324" cy="1150938"/>
          </a:xfrm>
        </p:spPr>
        <p:txBody>
          <a:bodyPr/>
          <a:lstStyle/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pros</a:t>
            </a:r>
            <a:r>
              <a:rPr lang="da-DK" dirty="0"/>
              <a:t> and cons </a:t>
            </a:r>
            <a:r>
              <a:rPr lang="da-DK" dirty="0" err="1"/>
              <a:t>connected</a:t>
            </a:r>
            <a:r>
              <a:rPr lang="da-DK" dirty="0"/>
              <a:t> with </a:t>
            </a:r>
            <a:r>
              <a:rPr lang="da-DK" dirty="0" err="1"/>
              <a:t>doing</a:t>
            </a:r>
            <a:r>
              <a:rPr lang="da-DK" dirty="0"/>
              <a:t> international benchmarking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1082042-1812-4F10-A137-54D5339B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BA93C-1DF3-487A-93E4-4C8BC0B5AFB1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6" name="Ligebenet trekant 5">
            <a:extLst>
              <a:ext uri="{FF2B5EF4-FFF2-40B4-BE49-F238E27FC236}">
                <a16:creationId xmlns:a16="http://schemas.microsoft.com/office/drawing/2014/main" id="{8F701490-1E4E-4B54-BDEC-C59E0BF59254}"/>
              </a:ext>
            </a:extLst>
          </p:cNvPr>
          <p:cNvSpPr/>
          <p:nvPr/>
        </p:nvSpPr>
        <p:spPr>
          <a:xfrm>
            <a:off x="5543050" y="5229383"/>
            <a:ext cx="754380" cy="754380"/>
          </a:xfrm>
          <a:prstGeom prst="triangle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C786C22-7C9E-4BDB-A14D-CDF5F1C73229}"/>
              </a:ext>
            </a:extLst>
          </p:cNvPr>
          <p:cNvSpPr/>
          <p:nvPr/>
        </p:nvSpPr>
        <p:spPr>
          <a:xfrm>
            <a:off x="1037813" y="4771526"/>
            <a:ext cx="9823661" cy="316604"/>
          </a:xfrm>
          <a:prstGeom prst="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06D3FEB9-8C28-4972-AA3C-937244083844}"/>
              </a:ext>
            </a:extLst>
          </p:cNvPr>
          <p:cNvGrpSpPr/>
          <p:nvPr/>
        </p:nvGrpSpPr>
        <p:grpSpPr>
          <a:xfrm rot="21364132">
            <a:off x="8506951" y="3607371"/>
            <a:ext cx="2340000" cy="1080000"/>
            <a:chOff x="4987058" y="3381183"/>
            <a:chExt cx="1796751" cy="620498"/>
          </a:xfrm>
        </p:grpSpPr>
        <p:sp>
          <p:nvSpPr>
            <p:cNvPr id="18" name="Rektangel: afrundede hjørner 17">
              <a:extLst>
                <a:ext uri="{FF2B5EF4-FFF2-40B4-BE49-F238E27FC236}">
                  <a16:creationId xmlns:a16="http://schemas.microsoft.com/office/drawing/2014/main" id="{E0EF8320-FA4F-46D5-8775-14B185921536}"/>
                </a:ext>
              </a:extLst>
            </p:cNvPr>
            <p:cNvSpPr/>
            <p:nvPr/>
          </p:nvSpPr>
          <p:spPr>
            <a:xfrm rot="240000">
              <a:off x="4987058" y="3381183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ktangel: afrundede hjørner 4">
              <a:extLst>
                <a:ext uri="{FF2B5EF4-FFF2-40B4-BE49-F238E27FC236}">
                  <a16:creationId xmlns:a16="http://schemas.microsoft.com/office/drawing/2014/main" id="{7ACF6731-CA95-4139-9420-9C5D29203F19}"/>
                </a:ext>
              </a:extLst>
            </p:cNvPr>
            <p:cNvSpPr txBox="1"/>
            <p:nvPr/>
          </p:nvSpPr>
          <p:spPr>
            <a:xfrm rot="240000">
              <a:off x="5017348" y="3411473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Identify</a:t>
              </a:r>
              <a:r>
                <a:rPr lang="da-DK" sz="1400" kern="1200" dirty="0"/>
                <a:t> best practices and provide </a:t>
              </a:r>
              <a:r>
                <a:rPr lang="da-DK" sz="1400" kern="1200" dirty="0" err="1"/>
                <a:t>recommendations</a:t>
              </a:r>
              <a:endParaRPr lang="da-DK" sz="1400" kern="1200" dirty="0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6A3E3FF2-954A-462F-B663-F453ACC9F2FC}"/>
              </a:ext>
            </a:extLst>
          </p:cNvPr>
          <p:cNvGrpSpPr/>
          <p:nvPr/>
        </p:nvGrpSpPr>
        <p:grpSpPr>
          <a:xfrm rot="21357073">
            <a:off x="6050243" y="3620540"/>
            <a:ext cx="2340000" cy="1080000"/>
            <a:chOff x="5037350" y="2717329"/>
            <a:chExt cx="1796751" cy="620498"/>
          </a:xfrm>
        </p:grpSpPr>
        <p:sp>
          <p:nvSpPr>
            <p:cNvPr id="16" name="Rektangel: afrundede hjørner 15">
              <a:extLst>
                <a:ext uri="{FF2B5EF4-FFF2-40B4-BE49-F238E27FC236}">
                  <a16:creationId xmlns:a16="http://schemas.microsoft.com/office/drawing/2014/main" id="{77B6460A-DBE3-47B1-BC98-A5F5D3BCB8A8}"/>
                </a:ext>
              </a:extLst>
            </p:cNvPr>
            <p:cNvSpPr/>
            <p:nvPr/>
          </p:nvSpPr>
          <p:spPr>
            <a:xfrm rot="240000">
              <a:off x="5037350" y="2717329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ktangel: afrundede hjørner 6">
              <a:extLst>
                <a:ext uri="{FF2B5EF4-FFF2-40B4-BE49-F238E27FC236}">
                  <a16:creationId xmlns:a16="http://schemas.microsoft.com/office/drawing/2014/main" id="{B0FDCBAA-5509-44D0-8212-9CEFDB711C7B}"/>
                </a:ext>
              </a:extLst>
            </p:cNvPr>
            <p:cNvSpPr txBox="1"/>
            <p:nvPr/>
          </p:nvSpPr>
          <p:spPr>
            <a:xfrm rot="240000">
              <a:off x="5067640" y="2747619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Develop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realistic</a:t>
              </a:r>
              <a:r>
                <a:rPr lang="da-DK" sz="1400" kern="1200" dirty="0"/>
                <a:t> audit </a:t>
              </a:r>
              <a:r>
                <a:rPr lang="da-DK" sz="1400" kern="1200" dirty="0" err="1"/>
                <a:t>criteria</a:t>
              </a:r>
              <a:endParaRPr lang="da-DK" sz="1400" kern="1200" dirty="0"/>
            </a:p>
          </p:txBody>
        </p:sp>
      </p:grpSp>
      <p:grpSp>
        <p:nvGrpSpPr>
          <p:cNvPr id="29" name="Gruppe 28">
            <a:extLst>
              <a:ext uri="{FF2B5EF4-FFF2-40B4-BE49-F238E27FC236}">
                <a16:creationId xmlns:a16="http://schemas.microsoft.com/office/drawing/2014/main" id="{037CE7AA-983D-4E07-A4C4-A46373D14D7F}"/>
              </a:ext>
            </a:extLst>
          </p:cNvPr>
          <p:cNvGrpSpPr/>
          <p:nvPr/>
        </p:nvGrpSpPr>
        <p:grpSpPr>
          <a:xfrm rot="21358122">
            <a:off x="3490983" y="2431909"/>
            <a:ext cx="2340000" cy="1091676"/>
            <a:chOff x="2371874" y="3200132"/>
            <a:chExt cx="1796751" cy="627206"/>
          </a:xfrm>
        </p:grpSpPr>
        <p:sp>
          <p:nvSpPr>
            <p:cNvPr id="36" name="Rektangel: afrundede hjørner 35">
              <a:extLst>
                <a:ext uri="{FF2B5EF4-FFF2-40B4-BE49-F238E27FC236}">
                  <a16:creationId xmlns:a16="http://schemas.microsoft.com/office/drawing/2014/main" id="{88028C61-8B78-4D75-B204-A2E41B778931}"/>
                </a:ext>
              </a:extLst>
            </p:cNvPr>
            <p:cNvSpPr/>
            <p:nvPr/>
          </p:nvSpPr>
          <p:spPr>
            <a:xfrm rot="240000">
              <a:off x="2371874" y="3200132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ktangel: afrundede hjørner 4">
              <a:extLst>
                <a:ext uri="{FF2B5EF4-FFF2-40B4-BE49-F238E27FC236}">
                  <a16:creationId xmlns:a16="http://schemas.microsoft.com/office/drawing/2014/main" id="{7772B04F-DDE6-42BE-8EE1-2C5FCA7066D9}"/>
                </a:ext>
              </a:extLst>
            </p:cNvPr>
            <p:cNvSpPr txBox="1"/>
            <p:nvPr/>
          </p:nvSpPr>
          <p:spPr>
            <a:xfrm rot="295515">
              <a:off x="2418686" y="3267420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dirty="0" err="1"/>
                <a:t>V</a:t>
              </a:r>
              <a:r>
                <a:rPr lang="da-DK" sz="1400" kern="1200" dirty="0" err="1"/>
                <a:t>oluntary</a:t>
              </a:r>
              <a:r>
                <a:rPr lang="da-DK" sz="1400" kern="1200" dirty="0"/>
                <a:t> participation from international </a:t>
              </a:r>
              <a:r>
                <a:rPr lang="da-DK" sz="1400" kern="1200" dirty="0" err="1"/>
                <a:t>entities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required</a:t>
              </a:r>
              <a:endParaRPr lang="da-DK" sz="1400" kern="1200" dirty="0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D258D927-4E7A-4307-A26E-28FAD9880C90}"/>
              </a:ext>
            </a:extLst>
          </p:cNvPr>
          <p:cNvGrpSpPr/>
          <p:nvPr/>
        </p:nvGrpSpPr>
        <p:grpSpPr>
          <a:xfrm rot="21393927">
            <a:off x="1058844" y="2418889"/>
            <a:ext cx="2340000" cy="1080000"/>
            <a:chOff x="2422166" y="2536278"/>
            <a:chExt cx="1796751" cy="620498"/>
          </a:xfrm>
        </p:grpSpPr>
        <p:sp>
          <p:nvSpPr>
            <p:cNvPr id="34" name="Rektangel: afrundede hjørner 33">
              <a:extLst>
                <a:ext uri="{FF2B5EF4-FFF2-40B4-BE49-F238E27FC236}">
                  <a16:creationId xmlns:a16="http://schemas.microsoft.com/office/drawing/2014/main" id="{2A630F28-CADF-46B7-8862-648D53C2CC20}"/>
                </a:ext>
              </a:extLst>
            </p:cNvPr>
            <p:cNvSpPr/>
            <p:nvPr/>
          </p:nvSpPr>
          <p:spPr>
            <a:xfrm rot="240000">
              <a:off x="2422166" y="2536278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ektangel: afrundede hjørner 6">
              <a:extLst>
                <a:ext uri="{FF2B5EF4-FFF2-40B4-BE49-F238E27FC236}">
                  <a16:creationId xmlns:a16="http://schemas.microsoft.com/office/drawing/2014/main" id="{A6ECCD05-879C-4A4C-A1DA-A846C085BB9D}"/>
                </a:ext>
              </a:extLst>
            </p:cNvPr>
            <p:cNvSpPr txBox="1"/>
            <p:nvPr/>
          </p:nvSpPr>
          <p:spPr>
            <a:xfrm rot="240000">
              <a:off x="2452456" y="2566568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Difficult</a:t>
              </a:r>
              <a:r>
                <a:rPr lang="da-DK" sz="1400" kern="1200" dirty="0"/>
                <a:t> to </a:t>
              </a:r>
              <a:r>
                <a:rPr lang="da-DK" sz="1400" kern="1200" dirty="0" err="1"/>
                <a:t>ensure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comparability</a:t>
              </a:r>
              <a:r>
                <a:rPr lang="da-DK" sz="1400" kern="1200" dirty="0"/>
                <a:t> of </a:t>
              </a:r>
              <a:r>
                <a:rPr lang="da-DK" sz="1400" kern="1200" dirty="0" err="1"/>
                <a:t>entities</a:t>
              </a:r>
              <a:endParaRPr lang="da-DK" sz="1400" kern="1200" dirty="0"/>
            </a:p>
          </p:txBody>
        </p:sp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CACEBDB9-8600-43EB-83B0-2A750687DE5D}"/>
              </a:ext>
            </a:extLst>
          </p:cNvPr>
          <p:cNvGrpSpPr/>
          <p:nvPr/>
        </p:nvGrpSpPr>
        <p:grpSpPr>
          <a:xfrm rot="21350168">
            <a:off x="3500724" y="3588573"/>
            <a:ext cx="2340000" cy="1080000"/>
            <a:chOff x="2472458" y="1872423"/>
            <a:chExt cx="1796751" cy="620498"/>
          </a:xfrm>
        </p:grpSpPr>
        <p:sp>
          <p:nvSpPr>
            <p:cNvPr id="32" name="Rektangel: afrundede hjørner 31">
              <a:extLst>
                <a:ext uri="{FF2B5EF4-FFF2-40B4-BE49-F238E27FC236}">
                  <a16:creationId xmlns:a16="http://schemas.microsoft.com/office/drawing/2014/main" id="{5F999934-84B9-4510-8E7F-F3298FBEBF69}"/>
                </a:ext>
              </a:extLst>
            </p:cNvPr>
            <p:cNvSpPr/>
            <p:nvPr/>
          </p:nvSpPr>
          <p:spPr>
            <a:xfrm rot="240000">
              <a:off x="2472458" y="1872423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ektangel: afrundede hjørner 8">
              <a:extLst>
                <a:ext uri="{FF2B5EF4-FFF2-40B4-BE49-F238E27FC236}">
                  <a16:creationId xmlns:a16="http://schemas.microsoft.com/office/drawing/2014/main" id="{D3BB7FE7-DD37-4304-977D-A830FF38998C}"/>
                </a:ext>
              </a:extLst>
            </p:cNvPr>
            <p:cNvSpPr txBox="1"/>
            <p:nvPr/>
          </p:nvSpPr>
          <p:spPr>
            <a:xfrm rot="240000">
              <a:off x="2502748" y="1902713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Difficult to check data quality of data from international entities</a:t>
              </a:r>
            </a:p>
          </p:txBody>
        </p:sp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8AC89EAE-0297-4F62-8540-5944C18A2488}"/>
              </a:ext>
            </a:extLst>
          </p:cNvPr>
          <p:cNvGrpSpPr/>
          <p:nvPr/>
        </p:nvGrpSpPr>
        <p:grpSpPr>
          <a:xfrm rot="21381737">
            <a:off x="8536409" y="2472030"/>
            <a:ext cx="2340000" cy="1080000"/>
            <a:chOff x="5087642" y="2053474"/>
            <a:chExt cx="1796751" cy="620498"/>
          </a:xfrm>
        </p:grpSpPr>
        <p:sp>
          <p:nvSpPr>
            <p:cNvPr id="42" name="Rektangel: afrundede hjørner 41">
              <a:extLst>
                <a:ext uri="{FF2B5EF4-FFF2-40B4-BE49-F238E27FC236}">
                  <a16:creationId xmlns:a16="http://schemas.microsoft.com/office/drawing/2014/main" id="{BA7A866B-1768-4A7B-A8BF-6C491EE3F295}"/>
                </a:ext>
              </a:extLst>
            </p:cNvPr>
            <p:cNvSpPr/>
            <p:nvPr/>
          </p:nvSpPr>
          <p:spPr>
            <a:xfrm rot="240000">
              <a:off x="5087642" y="2053474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ktangel: afrundede hjørner 8">
              <a:extLst>
                <a:ext uri="{FF2B5EF4-FFF2-40B4-BE49-F238E27FC236}">
                  <a16:creationId xmlns:a16="http://schemas.microsoft.com/office/drawing/2014/main" id="{9389D5F7-9EAE-4001-BDC2-24D8F5D40088}"/>
                </a:ext>
              </a:extLst>
            </p:cNvPr>
            <p:cNvSpPr txBox="1"/>
            <p:nvPr/>
          </p:nvSpPr>
          <p:spPr>
            <a:xfrm rot="240000">
              <a:off x="5133000" y="2119406"/>
              <a:ext cx="1736171" cy="4999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/>
                <a:t>Showcase </a:t>
              </a:r>
              <a:r>
                <a:rPr lang="da-DK" sz="1400" kern="1200" dirty="0" err="1"/>
                <a:t>methodology</a:t>
              </a:r>
              <a:r>
                <a:rPr lang="da-DK" sz="1400" kern="1200" dirty="0"/>
                <a:t> relevant to </a:t>
              </a:r>
              <a:r>
                <a:rPr lang="da-DK" sz="1400" kern="1200" dirty="0" err="1"/>
                <a:t>auditee’s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own</a:t>
              </a:r>
              <a:r>
                <a:rPr lang="da-DK" sz="1400" kern="1200" dirty="0"/>
                <a:t> management information</a:t>
              </a:r>
            </a:p>
          </p:txBody>
        </p:sp>
      </p:grp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AF93C0B6-C425-4675-803E-D7D5E9AE1034}"/>
              </a:ext>
            </a:extLst>
          </p:cNvPr>
          <p:cNvGrpSpPr/>
          <p:nvPr/>
        </p:nvGrpSpPr>
        <p:grpSpPr>
          <a:xfrm rot="21379736">
            <a:off x="6050243" y="2464525"/>
            <a:ext cx="2340000" cy="1080000"/>
            <a:chOff x="5137934" y="1389620"/>
            <a:chExt cx="1796751" cy="620498"/>
          </a:xfrm>
        </p:grpSpPr>
        <p:sp>
          <p:nvSpPr>
            <p:cNvPr id="45" name="Rektangel: afrundede hjørner 44">
              <a:extLst>
                <a:ext uri="{FF2B5EF4-FFF2-40B4-BE49-F238E27FC236}">
                  <a16:creationId xmlns:a16="http://schemas.microsoft.com/office/drawing/2014/main" id="{77304E05-371B-4BFA-A9E5-C9E1FE71F1AF}"/>
                </a:ext>
              </a:extLst>
            </p:cNvPr>
            <p:cNvSpPr/>
            <p:nvPr/>
          </p:nvSpPr>
          <p:spPr>
            <a:xfrm rot="240000">
              <a:off x="5137934" y="1389620"/>
              <a:ext cx="1796751" cy="62049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ktangel: afrundede hjørner 10">
              <a:extLst>
                <a:ext uri="{FF2B5EF4-FFF2-40B4-BE49-F238E27FC236}">
                  <a16:creationId xmlns:a16="http://schemas.microsoft.com/office/drawing/2014/main" id="{2C0333A6-3E36-46B8-A205-3123C6FDD49A}"/>
                </a:ext>
              </a:extLst>
            </p:cNvPr>
            <p:cNvSpPr txBox="1"/>
            <p:nvPr/>
          </p:nvSpPr>
          <p:spPr>
            <a:xfrm rot="240000">
              <a:off x="5168224" y="1419910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Ability</a:t>
              </a:r>
              <a:r>
                <a:rPr lang="da-DK" sz="1400" kern="1200" dirty="0"/>
                <a:t> to measure performance of </a:t>
              </a:r>
              <a:r>
                <a:rPr lang="da-DK" sz="1400" kern="1200" dirty="0" err="1"/>
                <a:t>nationally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unique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entity</a:t>
              </a:r>
              <a:endParaRPr lang="da-DK" sz="1400" kern="1200" dirty="0"/>
            </a:p>
          </p:txBody>
        </p:sp>
      </p:grpSp>
      <p:grpSp>
        <p:nvGrpSpPr>
          <p:cNvPr id="47" name="Gruppe 46">
            <a:extLst>
              <a:ext uri="{FF2B5EF4-FFF2-40B4-BE49-F238E27FC236}">
                <a16:creationId xmlns:a16="http://schemas.microsoft.com/office/drawing/2014/main" id="{DDBB2741-092A-42E8-8EAA-2DA915E490C1}"/>
              </a:ext>
            </a:extLst>
          </p:cNvPr>
          <p:cNvGrpSpPr/>
          <p:nvPr/>
        </p:nvGrpSpPr>
        <p:grpSpPr>
          <a:xfrm rot="21391055">
            <a:off x="1044095" y="3594663"/>
            <a:ext cx="2340000" cy="1080000"/>
            <a:chOff x="2422166" y="2536278"/>
            <a:chExt cx="1796751" cy="620498"/>
          </a:xfrm>
        </p:grpSpPr>
        <p:sp>
          <p:nvSpPr>
            <p:cNvPr id="48" name="Rektangel: afrundede hjørner 47">
              <a:extLst>
                <a:ext uri="{FF2B5EF4-FFF2-40B4-BE49-F238E27FC236}">
                  <a16:creationId xmlns:a16="http://schemas.microsoft.com/office/drawing/2014/main" id="{7A3A631B-5F39-47B8-983C-AACEAA16B84C}"/>
                </a:ext>
              </a:extLst>
            </p:cNvPr>
            <p:cNvSpPr/>
            <p:nvPr/>
          </p:nvSpPr>
          <p:spPr>
            <a:xfrm rot="240000">
              <a:off x="2422166" y="2536278"/>
              <a:ext cx="1796751" cy="620498"/>
            </a:xfrm>
            <a:prstGeom prst="roundRect">
              <a:avLst/>
            </a:prstGeom>
            <a:solidFill>
              <a:srgbClr val="A6192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ktangel: afrundede hjørner 6">
              <a:extLst>
                <a:ext uri="{FF2B5EF4-FFF2-40B4-BE49-F238E27FC236}">
                  <a16:creationId xmlns:a16="http://schemas.microsoft.com/office/drawing/2014/main" id="{014B504B-B341-4807-ABF6-80EBDF82E19D}"/>
                </a:ext>
              </a:extLst>
            </p:cNvPr>
            <p:cNvSpPr txBox="1"/>
            <p:nvPr/>
          </p:nvSpPr>
          <p:spPr>
            <a:xfrm rot="240000">
              <a:off x="2452456" y="2566568"/>
              <a:ext cx="1736171" cy="5599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1400" kern="1200" dirty="0" err="1"/>
                <a:t>Auditee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may</a:t>
              </a:r>
              <a:r>
                <a:rPr lang="da-DK" sz="1400" kern="1200" dirty="0"/>
                <a:t> feel </a:t>
              </a:r>
              <a:r>
                <a:rPr lang="da-DK" sz="1400" kern="1200" dirty="0" err="1"/>
                <a:t>that</a:t>
              </a:r>
              <a:r>
                <a:rPr lang="da-DK" sz="1400" kern="1200" dirty="0"/>
                <a:t> </a:t>
              </a:r>
              <a:r>
                <a:rPr lang="da-DK" sz="1400" kern="1200" dirty="0" err="1"/>
                <a:t>comparison</a:t>
              </a:r>
              <a:r>
                <a:rPr lang="da-DK" sz="1400" kern="1200" dirty="0"/>
                <a:t> is unfair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81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E7E769AF-9798-421E-904A-1DE9A49C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dirty="0" err="1"/>
              <a:t>Two</a:t>
            </a:r>
            <a:r>
              <a:rPr lang="da-DK" dirty="0"/>
              <a:t> audit </a:t>
            </a:r>
            <a:r>
              <a:rPr lang="da-DK" dirty="0" err="1"/>
              <a:t>reports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international benchmarking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7019A68-8B34-4662-BDE0-104161D94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E45E-0D27-4FED-9DFB-BD1CBA3D4D47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7F314D9-56A2-4325-96F0-5268DF88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Side </a:t>
            </a:r>
            <a:fld id="{24C8C45C-947F-4981-8B3F-4F32E973C901}" type="slidenum">
              <a:rPr lang="da-DK" smtClean="0"/>
              <a:pPr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9706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A901276-3A4B-4325-BE8B-65D24D270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We</a:t>
            </a:r>
            <a:r>
              <a:rPr lang="da-DK" dirty="0"/>
              <a:t> have </a:t>
            </a:r>
            <a:r>
              <a:rPr lang="da-DK" dirty="0" err="1"/>
              <a:t>completed</a:t>
            </a:r>
            <a:r>
              <a:rPr lang="da-DK" dirty="0"/>
              <a:t> 2 audits </a:t>
            </a:r>
            <a:r>
              <a:rPr lang="da-DK" dirty="0" err="1"/>
              <a:t>using</a:t>
            </a:r>
            <a:r>
              <a:rPr lang="da-DK" dirty="0"/>
              <a:t> international benchmarking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E64F023-5F75-460E-847C-4D47526B0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A4BAD-B44C-4F14-8890-207CDAA36EB7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B4AC328F-09CF-4844-AEDF-9E9E7EE550AB}"/>
              </a:ext>
            </a:extLst>
          </p:cNvPr>
          <p:cNvSpPr txBox="1"/>
          <p:nvPr/>
        </p:nvSpPr>
        <p:spPr>
          <a:xfrm>
            <a:off x="3878580" y="4203427"/>
            <a:ext cx="7033260" cy="904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en-US" sz="2000" dirty="0">
                <a:solidFill>
                  <a:srgbClr val="5F5F5F"/>
                </a:solidFill>
              </a:rPr>
              <a:t>Benchmarking efficiency of national maritime pilotage providers in Denmark, Sweden, Norway and Finland</a:t>
            </a:r>
            <a:r>
              <a:rPr lang="da-DK" sz="2000" dirty="0">
                <a:solidFill>
                  <a:srgbClr val="5F5F5F"/>
                </a:solidFill>
              </a:rPr>
              <a:t/>
            </a:r>
            <a:br>
              <a:rPr lang="da-DK" sz="2000" dirty="0">
                <a:solidFill>
                  <a:srgbClr val="5F5F5F"/>
                </a:solidFill>
              </a:rPr>
            </a:br>
            <a:r>
              <a:rPr lang="da-DK" sz="2000" dirty="0">
                <a:solidFill>
                  <a:srgbClr val="5F5F5F"/>
                </a:solidFill>
              </a:rPr>
              <a:t>(December 2022) 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CC698F3-8FE3-41BB-8765-C2727B98DCA1}"/>
              </a:ext>
            </a:extLst>
          </p:cNvPr>
          <p:cNvSpPr txBox="1"/>
          <p:nvPr/>
        </p:nvSpPr>
        <p:spPr>
          <a:xfrm>
            <a:off x="3878580" y="2427789"/>
            <a:ext cx="7513320" cy="9048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8000"/>
              </a:lnSpc>
            </a:pPr>
            <a:r>
              <a:rPr lang="en-US" sz="2000" dirty="0">
                <a:solidFill>
                  <a:srgbClr val="5F5F5F"/>
                </a:solidFill>
              </a:rPr>
              <a:t>Benchmarking speed of authorization process when foreign health personnel apply to work in either Denmark, Sweden or Norway</a:t>
            </a:r>
            <a:r>
              <a:rPr lang="da-DK" sz="2000" dirty="0">
                <a:solidFill>
                  <a:srgbClr val="5F5F5F"/>
                </a:solidFill>
              </a:rPr>
              <a:t/>
            </a:r>
            <a:br>
              <a:rPr lang="da-DK" sz="2000" dirty="0">
                <a:solidFill>
                  <a:srgbClr val="5F5F5F"/>
                </a:solidFill>
              </a:rPr>
            </a:br>
            <a:r>
              <a:rPr lang="da-DK" sz="2000" dirty="0">
                <a:solidFill>
                  <a:srgbClr val="5F5F5F"/>
                </a:solidFill>
              </a:rPr>
              <a:t>(</a:t>
            </a:r>
            <a:r>
              <a:rPr lang="en-US" sz="2000" dirty="0">
                <a:solidFill>
                  <a:srgbClr val="5F5F5F"/>
                </a:solidFill>
              </a:rPr>
              <a:t>September 2024</a:t>
            </a:r>
            <a:r>
              <a:rPr lang="da-DK" sz="2000" dirty="0">
                <a:solidFill>
                  <a:srgbClr val="5F5F5F"/>
                </a:solidFill>
              </a:rPr>
              <a:t>)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462454B-23FE-4D6A-AD0C-FDC3E21D2DE2}"/>
              </a:ext>
            </a:extLst>
          </p:cNvPr>
          <p:cNvGrpSpPr/>
          <p:nvPr/>
        </p:nvGrpSpPr>
        <p:grpSpPr>
          <a:xfrm>
            <a:off x="1809924" y="2286220"/>
            <a:ext cx="1148400" cy="1188000"/>
            <a:chOff x="1651247" y="2148396"/>
            <a:chExt cx="1148400" cy="1188000"/>
          </a:xfrm>
        </p:grpSpPr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8342C406-DC39-44BE-8242-D9DAC20AA657}"/>
                </a:ext>
              </a:extLst>
            </p:cNvPr>
            <p:cNvSpPr/>
            <p:nvPr/>
          </p:nvSpPr>
          <p:spPr>
            <a:xfrm>
              <a:off x="1651247" y="2148396"/>
              <a:ext cx="1148400" cy="118800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8000"/>
                </a:lnSpc>
              </a:pPr>
              <a:endParaRPr lang="da-DK" sz="2000" noProof="0" dirty="0" err="1"/>
            </a:p>
          </p:txBody>
        </p:sp>
        <p:pic>
          <p:nvPicPr>
            <p:cNvPr id="10" name="Billede 9">
              <a:extLst>
                <a:ext uri="{FF2B5EF4-FFF2-40B4-BE49-F238E27FC236}">
                  <a16:creationId xmlns:a16="http://schemas.microsoft.com/office/drawing/2014/main" id="{7A32CC52-A2A1-49F1-996B-D3D06BE0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D1E9E4"/>
                </a:clrFrom>
                <a:clrTo>
                  <a:srgbClr val="D1E9E4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7145" y="2177796"/>
              <a:ext cx="996604" cy="1129199"/>
            </a:xfrm>
            <a:prstGeom prst="rect">
              <a:avLst/>
            </a:prstGeom>
          </p:spPr>
        </p:pic>
      </p:grpSp>
      <p:pic>
        <p:nvPicPr>
          <p:cNvPr id="2" name="Billede 1">
            <a:extLst>
              <a:ext uri="{FF2B5EF4-FFF2-40B4-BE49-F238E27FC236}">
                <a16:creationId xmlns:a16="http://schemas.microsoft.com/office/drawing/2014/main" id="{0C31CE55-5536-43EA-A4EF-83ECC31B0F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6" t="10925" r="3753" b="3554"/>
          <a:stretch/>
        </p:blipFill>
        <p:spPr>
          <a:xfrm>
            <a:off x="1811010" y="4066884"/>
            <a:ext cx="1147314" cy="1188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56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5FEE390-7A98-43B3-A8AD-5280C1CD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97" y="1444511"/>
            <a:ext cx="10425111" cy="3218127"/>
          </a:xfrm>
        </p:spPr>
        <p:txBody>
          <a:bodyPr/>
          <a:lstStyle/>
          <a:p>
            <a:r>
              <a:rPr lang="en-US" dirty="0"/>
              <a:t>Benchmarking speed of authorization process for foreign health personnel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1D1C6-6864-4C74-964D-1B6F9E29E652}" type="datetime2">
              <a:rPr lang="da-DK" noProof="0" smtClean="0"/>
              <a:t>25. april 2025</a:t>
            </a:fld>
            <a:endParaRPr lang="da-DK" noProof="0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7332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ladsholder til billede 15">
            <a:extLst>
              <a:ext uri="{FF2B5EF4-FFF2-40B4-BE49-F238E27FC236}">
                <a16:creationId xmlns:a16="http://schemas.microsoft.com/office/drawing/2014/main" id="{167CE4B4-541B-4FBB-8D70-4FC504FC321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35" t="18426" r="15726" b="2192"/>
          <a:stretch/>
        </p:blipFill>
        <p:spPr>
          <a:xfrm>
            <a:off x="7784274" y="0"/>
            <a:ext cx="4407726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FA5F3DFE-80CD-4343-9857-C56A3EE3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Foreign</a:t>
            </a:r>
            <a:r>
              <a:rPr lang="da-DK" dirty="0"/>
              <a:t> </a:t>
            </a:r>
            <a:r>
              <a:rPr lang="da-DK" dirty="0" err="1"/>
              <a:t>health</a:t>
            </a:r>
            <a:r>
              <a:rPr lang="da-DK" dirty="0"/>
              <a:t> </a:t>
            </a:r>
            <a:r>
              <a:rPr lang="da-DK" dirty="0" err="1"/>
              <a:t>personnel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CE01755-AFDF-421B-853C-F1AE20A6C96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accent1"/>
              </a:buClr>
            </a:pPr>
            <a:r>
              <a:rPr lang="en-US" dirty="0"/>
              <a:t>Shortage of personnel in health sector of Nordic countries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One national entity in Denmark, Sweden and Norway responsible for the authorization process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Comparable legislation across countries</a:t>
            </a:r>
          </a:p>
          <a:p>
            <a:pPr>
              <a:buClr>
                <a:schemeClr val="accent1"/>
              </a:buClr>
            </a:pPr>
            <a:endParaRPr lang="en-US" dirty="0"/>
          </a:p>
          <a:p>
            <a:pPr>
              <a:buClr>
                <a:schemeClr val="accent1"/>
              </a:buClr>
            </a:pPr>
            <a:r>
              <a:rPr lang="en-US" dirty="0"/>
              <a:t>Worries that a slow and inflexible authorization process may cause foreign health personnel to opt out of applying for authorization in the country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B794E45-FBB8-4EBB-B8D7-195CED109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7CA9-8C10-40E0-8880-30E20FA17ACC}" type="datetime2">
              <a:rPr lang="da-DK" smtClean="0"/>
              <a:t>25. april 2025</a:t>
            </a:fld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00C2AEE-7100-480F-A111-86AFB4465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 dirty="0"/>
          </a:p>
        </p:txBody>
      </p:sp>
      <p:pic>
        <p:nvPicPr>
          <p:cNvPr id="18" name="Billede 17" descr="https://encrypted-tbn0.gstatic.com/images?q=tbn:ANd9GcQyNWKk8VAPz8zDxRPheBOvsAuySjr765d6hTSxcWDDAPpZsFyVx9S9TckV_0o&amp;s=10">
            <a:extLst>
              <a:ext uri="{FF2B5EF4-FFF2-40B4-BE49-F238E27FC236}">
                <a16:creationId xmlns:a16="http://schemas.microsoft.com/office/drawing/2014/main" id="{91BB3DC4-6863-4D35-A945-09A61FDF972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20550" y="3657017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9" name="Billede 18" descr="https://encrypted-tbn0.gstatic.com/images?q=tbn:ANd9GcS-tC36VDsXul3qZhXBBvo5Wnqw9V4vJDZtoGWuBNlckirLfRfBlppPomfKfa0&amp;s=10">
            <a:extLst>
              <a:ext uri="{FF2B5EF4-FFF2-40B4-BE49-F238E27FC236}">
                <a16:creationId xmlns:a16="http://schemas.microsoft.com/office/drawing/2014/main" id="{E7F0167B-27A5-4301-9B61-B21987FAEB6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74805" y="2691502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7A24535C-3CEC-4981-8C64-F7D861583BC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682" y="6208413"/>
            <a:ext cx="288000" cy="216000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4673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Rigsrevisionen">
      <a:dk1>
        <a:sysClr val="windowText" lastClr="000000"/>
      </a:dk1>
      <a:lt1>
        <a:sysClr val="window" lastClr="FFFFFF"/>
      </a:lt1>
      <a:dk2>
        <a:srgbClr val="D18708"/>
      </a:dk2>
      <a:lt2>
        <a:srgbClr val="F0D2A4"/>
      </a:lt2>
      <a:accent1>
        <a:srgbClr val="008567"/>
      </a:accent1>
      <a:accent2>
        <a:srgbClr val="6BB0A2"/>
      </a:accent2>
      <a:accent3>
        <a:srgbClr val="D1E2DE"/>
      </a:accent3>
      <a:accent4>
        <a:srgbClr val="D18708"/>
      </a:accent4>
      <a:accent5>
        <a:srgbClr val="E4B76B"/>
      </a:accent5>
      <a:accent6>
        <a:srgbClr val="9F9F9F"/>
      </a:accent6>
      <a:hlink>
        <a:srgbClr val="008567"/>
      </a:hlink>
      <a:folHlink>
        <a:srgbClr val="6BB0A2"/>
      </a:folHlink>
    </a:clrScheme>
    <a:fontScheme name="Rigsrevisionen Standard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98000"/>
          </a:lnSpc>
          <a:defRPr sz="20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lnSpc>
            <a:spcPct val="98000"/>
          </a:lnSpc>
          <a:defRPr sz="2000" dirty="0" err="1" smtClean="0">
            <a:solidFill>
              <a:srgbClr val="5F5F5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igsrevisionen" id="{26D332A3-908D-47BD-B166-604C1F48C88A}" vid="{6DBFF591-4BD3-443C-9ED2-5C9E808F1166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Rigsrevisionen</Template>
  <TotalTime>0</TotalTime>
  <Words>517</Words>
  <Application>Microsoft Office PowerPoint</Application>
  <PresentationFormat>Widescreen</PresentationFormat>
  <Paragraphs>110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Cambria Math</vt:lpstr>
      <vt:lpstr>Founders Grotesk Medium</vt:lpstr>
      <vt:lpstr>Founders Grotesk Regular</vt:lpstr>
      <vt:lpstr>Georgia</vt:lpstr>
      <vt:lpstr>Publico Text</vt:lpstr>
      <vt:lpstr>Blank</vt:lpstr>
      <vt:lpstr>International benchmarking in  performance audit</vt:lpstr>
      <vt:lpstr>Dagsorden</vt:lpstr>
      <vt:lpstr>1. International benchmarking as methodology</vt:lpstr>
      <vt:lpstr>Benchmarking studies according to INTOSAI</vt:lpstr>
      <vt:lpstr>Our pros and cons connected with doing international benchmarking</vt:lpstr>
      <vt:lpstr>2. Two audit reports using international benchmarking</vt:lpstr>
      <vt:lpstr>We have completed 2 audits using international benchmarking</vt:lpstr>
      <vt:lpstr>Benchmarking speed of authorization process for foreign health personnel</vt:lpstr>
      <vt:lpstr>Foreign health personnel</vt:lpstr>
      <vt:lpstr>Results </vt:lpstr>
      <vt:lpstr>Benchmarking efficiency of maritime pilotage</vt:lpstr>
      <vt:lpstr>Maritime pilotage</vt:lpstr>
      <vt:lpstr>Measuring efficiency</vt:lpstr>
      <vt:lpstr>Results</vt:lpstr>
      <vt:lpstr>Experience: pros outweighs cons</vt:lpstr>
      <vt:lpstr>Don’t hesitate to reach out…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2024-06-18T11:15:04Z</dcterms:created>
  <dcterms:modified xsi:type="dcterms:W3CDTF">2025-04-25T14:23:06Z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</Properties>
</file>