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6" r:id="rId5"/>
    <p:sldId id="301" r:id="rId6"/>
    <p:sldId id="275" r:id="rId7"/>
    <p:sldId id="304" r:id="rId8"/>
    <p:sldId id="310" r:id="rId9"/>
    <p:sldId id="315" r:id="rId10"/>
    <p:sldId id="313" r:id="rId11"/>
    <p:sldId id="314" r:id="rId12"/>
    <p:sldId id="31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1CBF4"/>
    <a:srgbClr val="00B050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4CA182-422C-47B1-88F7-EEB8988E327C}" v="45" dt="2026-03-20T15:41:58.532"/>
    <p1510:client id="{F09F3B44-6BA9-4FC2-98B9-7A08EAC39B65}" v="18" dt="2026-03-20T16:37:11.0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300" y="-6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pyridon Pilos" userId="S::spyridon.pilos@eca.europa.eu::f0e0c160-63fb-46a1-8759-d391f8c3a241" providerId="AD" clId="Web-{F09F3B44-6BA9-4FC2-98B9-7A08EAC39B65}"/>
    <pc:docChg chg="addSld modSld">
      <pc:chgData name="Spyridon Pilos" userId="S::spyridon.pilos@eca.europa.eu::f0e0c160-63fb-46a1-8759-d391f8c3a241" providerId="AD" clId="Web-{F09F3B44-6BA9-4FC2-98B9-7A08EAC39B65}" dt="2026-03-20T16:37:11.021" v="17" actId="1076"/>
      <pc:docMkLst>
        <pc:docMk/>
      </pc:docMkLst>
      <pc:sldChg chg="modSp">
        <pc:chgData name="Spyridon Pilos" userId="S::spyridon.pilos@eca.europa.eu::f0e0c160-63fb-46a1-8759-d391f8c3a241" providerId="AD" clId="Web-{F09F3B44-6BA9-4FC2-98B9-7A08EAC39B65}" dt="2026-03-20T16:36:25.739" v="6" actId="1076"/>
        <pc:sldMkLst>
          <pc:docMk/>
          <pc:sldMk cId="2123328361" sldId="310"/>
        </pc:sldMkLst>
        <pc:spChg chg="mod">
          <ac:chgData name="Spyridon Pilos" userId="S::spyridon.pilos@eca.europa.eu::f0e0c160-63fb-46a1-8759-d391f8c3a241" providerId="AD" clId="Web-{F09F3B44-6BA9-4FC2-98B9-7A08EAC39B65}" dt="2026-03-20T16:36:25.739" v="6" actId="1076"/>
          <ac:spMkLst>
            <pc:docMk/>
            <pc:sldMk cId="2123328361" sldId="310"/>
            <ac:spMk id="3" creationId="{BAEBE5B4-16E7-0631-0C85-7F865F992FCA}"/>
          </ac:spMkLst>
        </pc:spChg>
      </pc:sldChg>
      <pc:sldChg chg="addSp delSp modSp add replId">
        <pc:chgData name="Spyridon Pilos" userId="S::spyridon.pilos@eca.europa.eu::f0e0c160-63fb-46a1-8759-d391f8c3a241" providerId="AD" clId="Web-{F09F3B44-6BA9-4FC2-98B9-7A08EAC39B65}" dt="2026-03-20T16:37:11.021" v="17" actId="1076"/>
        <pc:sldMkLst>
          <pc:docMk/>
          <pc:sldMk cId="301920830" sldId="316"/>
        </pc:sldMkLst>
        <pc:spChg chg="mod">
          <ac:chgData name="Spyridon Pilos" userId="S::spyridon.pilos@eca.europa.eu::f0e0c160-63fb-46a1-8759-d391f8c3a241" providerId="AD" clId="Web-{F09F3B44-6BA9-4FC2-98B9-7A08EAC39B65}" dt="2026-03-20T16:37:11.021" v="17" actId="1076"/>
          <ac:spMkLst>
            <pc:docMk/>
            <pc:sldMk cId="301920830" sldId="316"/>
            <ac:spMk id="2" creationId="{0C5525C0-8E93-8F08-936A-8D026276CCAC}"/>
          </ac:spMkLst>
        </pc:spChg>
        <pc:spChg chg="del">
          <ac:chgData name="Spyridon Pilos" userId="S::spyridon.pilos@eca.europa.eu::f0e0c160-63fb-46a1-8759-d391f8c3a241" providerId="AD" clId="Web-{F09F3B44-6BA9-4FC2-98B9-7A08EAC39B65}" dt="2026-03-20T16:37:00.693" v="15"/>
          <ac:spMkLst>
            <pc:docMk/>
            <pc:sldMk cId="301920830" sldId="316"/>
            <ac:spMk id="3" creationId="{F4523E88-4ACF-A104-897E-C4939FC06DC7}"/>
          </ac:spMkLst>
        </pc:spChg>
        <pc:spChg chg="add del mod">
          <ac:chgData name="Spyridon Pilos" userId="S::spyridon.pilos@eca.europa.eu::f0e0c160-63fb-46a1-8759-d391f8c3a241" providerId="AD" clId="Web-{F09F3B44-6BA9-4FC2-98B9-7A08EAC39B65}" dt="2026-03-20T16:37:06.490" v="16"/>
          <ac:spMkLst>
            <pc:docMk/>
            <pc:sldMk cId="301920830" sldId="316"/>
            <ac:spMk id="5" creationId="{9F256606-EB03-47EB-0582-B99F660B5FF5}"/>
          </ac:spMkLst>
        </pc:spChg>
      </pc:sldChg>
    </pc:docChg>
  </pc:docChgLst>
  <pc:docChgLst>
    <pc:chgData name="Spyridon Pilos" userId="S::spyridon.pilos@eca.europa.eu::f0e0c160-63fb-46a1-8759-d391f8c3a241" providerId="AD" clId="Web-{754CA182-422C-47B1-88F7-EEB8988E327C}"/>
    <pc:docChg chg="modSld">
      <pc:chgData name="Spyridon Pilos" userId="S::spyridon.pilos@eca.europa.eu::f0e0c160-63fb-46a1-8759-d391f8c3a241" providerId="AD" clId="Web-{754CA182-422C-47B1-88F7-EEB8988E327C}" dt="2026-03-20T15:41:56.579" v="17" actId="20577"/>
      <pc:docMkLst>
        <pc:docMk/>
      </pc:docMkLst>
      <pc:sldChg chg="modSp">
        <pc:chgData name="Spyridon Pilos" userId="S::spyridon.pilos@eca.europa.eu::f0e0c160-63fb-46a1-8759-d391f8c3a241" providerId="AD" clId="Web-{754CA182-422C-47B1-88F7-EEB8988E327C}" dt="2026-03-20T15:41:56.579" v="17" actId="20577"/>
        <pc:sldMkLst>
          <pc:docMk/>
          <pc:sldMk cId="2520829092" sldId="256"/>
        </pc:sldMkLst>
        <pc:spChg chg="mod">
          <ac:chgData name="Spyridon Pilos" userId="S::spyridon.pilos@eca.europa.eu::f0e0c160-63fb-46a1-8759-d391f8c3a241" providerId="AD" clId="Web-{754CA182-422C-47B1-88F7-EEB8988E327C}" dt="2026-03-20T15:41:56.579" v="17" actId="20577"/>
          <ac:spMkLst>
            <pc:docMk/>
            <pc:sldMk cId="2520829092" sldId="256"/>
            <ac:spMk id="4" creationId="{53DDA083-FF7C-564A-EE40-36DE8E1BAB4A}"/>
          </ac:spMkLst>
        </pc:spChg>
      </pc:sldChg>
    </pc:docChg>
  </pc:docChgLst>
  <pc:docChgLst>
    <pc:chgData clId="Web-{754CA182-422C-47B1-88F7-EEB8988E327C}"/>
    <pc:docChg chg="modSld">
      <pc:chgData name="" userId="" providerId="" clId="Web-{754CA182-422C-47B1-88F7-EEB8988E327C}" dt="2026-03-20T15:41:36.578" v="3" actId="20577"/>
      <pc:docMkLst>
        <pc:docMk/>
      </pc:docMkLst>
      <pc:sldChg chg="modSp">
        <pc:chgData name="" userId="" providerId="" clId="Web-{754CA182-422C-47B1-88F7-EEB8988E327C}" dt="2026-03-20T15:41:36.578" v="3" actId="20577"/>
        <pc:sldMkLst>
          <pc:docMk/>
          <pc:sldMk cId="2520829092" sldId="256"/>
        </pc:sldMkLst>
        <pc:spChg chg="mod">
          <ac:chgData name="" userId="" providerId="" clId="Web-{754CA182-422C-47B1-88F7-EEB8988E327C}" dt="2026-03-20T15:41:36.578" v="3" actId="20577"/>
          <ac:spMkLst>
            <pc:docMk/>
            <pc:sldMk cId="2520829092" sldId="256"/>
            <ac:spMk id="4" creationId="{53DDA083-FF7C-564A-EE40-36DE8E1BAB4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5AC1E-108B-44D7-95D2-C132829A6C9F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0A22D2-123A-424A-8560-748742B792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817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35B440-C620-F997-F54C-924400B9CD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9CF1D2C-173B-565C-8579-457A467D15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24939DB-424A-86A2-146D-75F90EC2A5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0722A0-3AC5-BD43-082C-327ACE4E43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A3D406-66B2-40FB-9E41-AADFBC07AA6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239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GB" dirty="0"/>
              <a:t>Accessibility project proposal:</a:t>
            </a:r>
          </a:p>
          <a:p>
            <a:pPr marL="171450" indent="-171450">
              <a:buFontTx/>
              <a:buChar char="-"/>
            </a:pPr>
            <a:r>
              <a:rPr lang="en-GB" dirty="0"/>
              <a:t>Input was the component I report and the concept paper.</a:t>
            </a:r>
          </a:p>
          <a:p>
            <a:pPr marL="171450" indent="-171450">
              <a:buFontTx/>
              <a:buChar char="-"/>
            </a:pPr>
            <a:r>
              <a:rPr lang="en-GB" dirty="0"/>
              <a:t>a </a:t>
            </a:r>
            <a:r>
              <a:rPr lang="en-GB" dirty="0" err="1"/>
              <a:t>wishlist</a:t>
            </a:r>
            <a:r>
              <a:rPr lang="en-GB" dirty="0"/>
              <a:t> with improvements was established, taking on board additional input by the project team</a:t>
            </a:r>
          </a:p>
          <a:p>
            <a:pPr marL="171450" indent="-171450">
              <a:buFontTx/>
              <a:buChar char="-"/>
            </a:pPr>
            <a:r>
              <a:rPr lang="en-GB" dirty="0"/>
              <a:t>Taking into account the state of technology this was split into short and long term strands</a:t>
            </a:r>
          </a:p>
          <a:p>
            <a:pPr marL="171450" indent="-171450">
              <a:buFontTx/>
              <a:buChar char="-"/>
            </a:pPr>
            <a:r>
              <a:rPr lang="en-GB" dirty="0"/>
              <a:t>The short term strand will start immediately as it is about improving the existing isssai.org </a:t>
            </a:r>
          </a:p>
          <a:p>
            <a:pPr marL="171450" indent="-171450">
              <a:buFontTx/>
              <a:buChar char="-"/>
            </a:pPr>
            <a:r>
              <a:rPr lang="en-GB" dirty="0"/>
              <a:t>At the end of 2026 there will be a decision point on next steps. This will take into account additional input collected during the short term strand activities and technology evolution. The PSC steering </a:t>
            </a:r>
            <a:r>
              <a:rPr lang="en-GB"/>
              <a:t>committee will </a:t>
            </a:r>
            <a:r>
              <a:rPr lang="en-GB" dirty="0"/>
              <a:t>decide whether we keep the current issai.org or move to something else, taking into account cost and benefit.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0A22D2-123A-424A-8560-748742B792E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9700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2ACE1-E989-BE8E-85BA-1343577F69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80EC84-C691-AB69-8297-4BC2AB012C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BBA5EA-1764-5672-2D93-FE1865B66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523F-C96E-4DF9-97CC-986686073888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FAF449-DBC5-6D7D-1D48-35E5581B0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BC7047-3032-1F9F-3A09-46CFAE942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06-778E-46EA-BA96-67F59444BA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3448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94634-3BAA-7E89-0810-AC89E3F8D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888141-BB1B-80B1-2B52-EA47AEE8D7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053FB2-7CDF-E9A1-3E37-7E5B59D9C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523F-C96E-4DF9-97CC-986686073888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FAEDD5-1FBD-4392-8E81-74E7024A0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BE63FD-B987-5317-2797-4D4DD6285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06-778E-46EA-BA96-67F59444BA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8171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5D79A9-49CB-26FF-B1A0-A5DA996585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E7DDC0-8E4D-E099-FCC9-0FD13299F3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D1891E-5772-70E6-6702-91270309A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523F-C96E-4DF9-97CC-986686073888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C4DD49-3BF9-2B06-D8B1-1E925ABDC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24DA96-6F0A-33C5-9649-7E1888F01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06-778E-46EA-BA96-67F59444BA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4625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C538F-EF5F-B505-8C47-88C91CD70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EFDF90-B95B-D142-E866-1EC5E692D6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EF0415-717A-0224-F9B1-455F3880B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523F-C96E-4DF9-97CC-986686073888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B40D44-AB3D-CD0F-9217-7E566840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52006B-E503-7A93-6F5E-E2ED28826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06-778E-46EA-BA96-67F59444BA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7223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11FB4-DCC0-CC40-869B-D61623A80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E6887C-478F-3A9C-3387-FE2CE503F4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687AF0-818E-C0D0-B4CB-3061D8AA6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523F-C96E-4DF9-97CC-986686073888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1B2E29-63AE-7DDC-6ADA-ACDB1659D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A8770-F8F5-CEDB-6D32-2EE93FA6E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06-778E-46EA-BA96-67F59444BA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3965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46ABD-82D9-4B86-EE4D-4183DB068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C53A95-B055-1AD6-1C93-2519405234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4E1DB8-25BE-F4DA-7992-ACCB725CC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09B8C1-5D83-23D3-19D1-7A73A80D7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523F-C96E-4DF9-97CC-986686073888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720800-CB2B-AA16-342E-233B2E2E6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9EF30-134B-8389-D8AF-52A1E509F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06-778E-46EA-BA96-67F59444BA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5434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08D27-2CF2-D7A6-3464-8606EE9C6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02AEF9-B624-CC3F-A0F8-74FE8B704F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9B0C26-1B55-FA12-4888-3796948E69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647C73-5FE9-E7B1-08E4-7C65DECA86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874706-1BE4-DF1F-6787-F5EF2B37B0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F43E17-29D5-66D0-26B1-E68F6FAEE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523F-C96E-4DF9-97CC-986686073888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05AC9A-D9E5-A816-12B4-3755077F9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EEC919-700B-4123-D814-41C20A98F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06-778E-46EA-BA96-67F59444BA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17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18BA9-5584-1469-4ECB-CDC258412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4840C8-B11C-8AF5-BB0A-C89FD93E0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523F-C96E-4DF9-97CC-986686073888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B7C036-F5D1-2538-85DE-76F1CB7DA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D7DAF3-AB60-5AED-14AA-936B5622E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06-778E-46EA-BA96-67F59444BA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9064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6F7C95-72F5-FED4-ED8B-24BD2A1DD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523F-C96E-4DF9-97CC-986686073888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C44B81-B3C1-F045-255E-8A8BE1512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724916-619A-A8B4-4CCB-C3331598C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06-778E-46EA-BA96-67F59444BA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1522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F65A2-A09D-1E7A-748B-1EA619B2A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F265CF-CEA0-27A1-8D97-6711910425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8B3904-ADE8-562E-EA86-CF5A8C1B86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3C7F9F-04B9-BC92-AD19-5A178BC3B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523F-C96E-4DF9-97CC-986686073888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2A8866-DC4C-61F8-9296-059F36067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28AB4D-BC9F-615B-4122-287A23D25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06-778E-46EA-BA96-67F59444BA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1833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CC0E4-121B-978A-2092-8DA5C7300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7081C3-67A8-D800-91F9-81F589A6D3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44435D-CCF0-7630-5911-8CE3760428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0921F2-12AE-BB61-17E9-0504B8269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523F-C96E-4DF9-97CC-986686073888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AE871A-1F54-EEB6-1DCD-FD619BB2E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417887-05AC-E5C6-FE19-C52008D97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06-778E-46EA-BA96-67F59444BA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8555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013133-F623-291A-48B1-AA83A4E81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81875F-6C2C-FB85-1C01-3C566306D7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80BA13-B93F-CA76-02D0-E228A404CC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91523F-C96E-4DF9-97CC-986686073888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3D7856-C0AC-7FDE-EC87-CC188D72E7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9AA423-BE19-5DC6-48C3-29DB817C7B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579C06-778E-46EA-BA96-67F59444BA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93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tosaifipp.org/3072-2/" TargetMode="External"/><Relationship Id="rId2" Type="http://schemas.openxmlformats.org/officeDocument/2006/relationships/hyperlink" Target="https://www.intosaifipp.org/wp-content/uploads/2023/10/Final-SDP-2023%E2%80%932028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intosaifipp.org/3093-2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tosaifipp.org/3093-2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9656E-3860-33BA-FE71-FA9CB83EE68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6600" dirty="0"/>
              <a:t>Accessibility initiative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B5BFD5-246A-8D1B-C9E1-DFF92B6C5C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48930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1700" i="1" dirty="0"/>
              <a:t>Spyridon Pilos (project lead - ECA)</a:t>
            </a:r>
            <a:br>
              <a:rPr lang="en-GB" sz="2800" dirty="0"/>
            </a:b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DDA083-FF7C-564A-EE40-36DE8E1BAB4A}"/>
              </a:ext>
            </a:extLst>
          </p:cNvPr>
          <p:cNvSpPr txBox="1"/>
          <p:nvPr/>
        </p:nvSpPr>
        <p:spPr>
          <a:xfrm>
            <a:off x="1470866" y="6405388"/>
            <a:ext cx="9250267" cy="25398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ts val="900"/>
              </a:lnSpc>
            </a:pPr>
            <a:r>
              <a:rPr lang="en-GB" sz="2200" dirty="0">
                <a:cs typeface="Segoe UI"/>
              </a:rPr>
              <a:t>Performance Audit </a:t>
            </a:r>
            <a:r>
              <a:rPr lang="en-GB" sz="2200">
                <a:cs typeface="Segoe UI"/>
              </a:rPr>
              <a:t>Subcommittee, Budapest, 24.03. 2026</a:t>
            </a:r>
            <a:r>
              <a:rPr lang="en-US" sz="2200" dirty="0">
                <a:cs typeface="Segoe UI"/>
              </a:rPr>
              <a:t>​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829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C55D2-0DD5-B09E-F9D9-F20B5669B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Reminder: SDP 2023-2028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AC319-DD7C-4EF3-42EB-6530515BF6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547178"/>
            <a:ext cx="10625667" cy="4481089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GB" dirty="0"/>
              <a:t>The </a:t>
            </a:r>
            <a:r>
              <a:rPr lang="en-GB" b="1" dirty="0">
                <a:hlinkClick r:id="rId2"/>
              </a:rPr>
              <a:t>Strategic Development Plan (SDP)</a:t>
            </a:r>
            <a:r>
              <a:rPr lang="en-GB" dirty="0"/>
              <a:t> is INTOSAI’s roadmap for developing and improving the INTOSAI Framework of Professional Pronouncements (IFPP) over the 2023–2028 period. Created by the INTOSAI Professional Standards Committee (</a:t>
            </a:r>
            <a:r>
              <a:rPr lang="en-GB" b="1" dirty="0"/>
              <a:t>PSC</a:t>
            </a:r>
            <a:r>
              <a:rPr lang="en-GB" dirty="0"/>
              <a:t>), the Forum for INTOSAI Professional Pronouncements (</a:t>
            </a:r>
            <a:r>
              <a:rPr lang="en-GB" b="1" dirty="0"/>
              <a:t>FIPP</a:t>
            </a:r>
            <a:r>
              <a:rPr lang="en-GB" dirty="0"/>
              <a:t>), and other stakeholders after extensive consultations.</a:t>
            </a:r>
          </a:p>
          <a:p>
            <a:pPr>
              <a:lnSpc>
                <a:spcPct val="120000"/>
              </a:lnSpc>
            </a:pPr>
            <a:r>
              <a:rPr lang="en-GB" dirty="0"/>
              <a:t>It includes findings from the </a:t>
            </a:r>
            <a:r>
              <a:rPr lang="en-GB" b="1" dirty="0"/>
              <a:t>Component I Report</a:t>
            </a:r>
            <a:r>
              <a:rPr lang="en-GB" dirty="0"/>
              <a:t> “</a:t>
            </a:r>
            <a:r>
              <a:rPr lang="en-GB" dirty="0">
                <a:ea typeface="+mn-lt"/>
                <a:cs typeface="+mn-lt"/>
              </a:rPr>
              <a:t>Review and Analysis of the IFPP”.</a:t>
            </a:r>
            <a:endParaRPr lang="en-US" dirty="0"/>
          </a:p>
          <a:p>
            <a:pPr>
              <a:lnSpc>
                <a:spcPct val="120000"/>
              </a:lnSpc>
            </a:pPr>
            <a:r>
              <a:rPr lang="en-GB" dirty="0"/>
              <a:t>The SDP is structured around five thematic goals: </a:t>
            </a:r>
          </a:p>
          <a:p>
            <a:pPr>
              <a:lnSpc>
                <a:spcPct val="120000"/>
              </a:lnSpc>
            </a:pPr>
            <a:endParaRPr lang="en-GB" dirty="0"/>
          </a:p>
          <a:p>
            <a:pPr>
              <a:lnSpc>
                <a:spcPct val="120000"/>
              </a:lnSpc>
            </a:pPr>
            <a:endParaRPr lang="en-GB" dirty="0"/>
          </a:p>
          <a:p>
            <a:pPr>
              <a:lnSpc>
                <a:spcPct val="120000"/>
              </a:lnSpc>
            </a:pPr>
            <a:endParaRPr lang="en-GB" dirty="0"/>
          </a:p>
          <a:p>
            <a:pPr>
              <a:lnSpc>
                <a:spcPct val="120000"/>
              </a:lnSpc>
            </a:pPr>
            <a:r>
              <a:rPr lang="en-GB" dirty="0"/>
              <a:t>Check </a:t>
            </a:r>
            <a:r>
              <a:rPr lang="en-GB" dirty="0">
                <a:hlinkClick r:id="rId3"/>
              </a:rPr>
              <a:t>this FIPP page</a:t>
            </a:r>
            <a:r>
              <a:rPr lang="en-GB" dirty="0"/>
              <a:t> for an overview of SDP projects.</a:t>
            </a:r>
          </a:p>
          <a:p>
            <a:pPr>
              <a:lnSpc>
                <a:spcPct val="120000"/>
              </a:lnSpc>
            </a:pPr>
            <a:r>
              <a:rPr lang="en-GB" dirty="0"/>
              <a:t>More information and the Project proposal for Accessibility Project is found </a:t>
            </a:r>
            <a:r>
              <a:rPr lang="en-GB" dirty="0">
                <a:hlinkClick r:id="rId4"/>
              </a:rPr>
              <a:t>here</a:t>
            </a:r>
            <a:r>
              <a:rPr lang="en-GB" dirty="0"/>
              <a:t>.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645F401-69D3-6AE6-C9E5-4F9FAF8919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7366311"/>
              </p:ext>
            </p:extLst>
          </p:nvPr>
        </p:nvGraphicFramePr>
        <p:xfrm>
          <a:off x="1221778" y="3878835"/>
          <a:ext cx="8128000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4099356595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163442209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24148039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43636406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56869693"/>
                    </a:ext>
                  </a:extLst>
                </a:gridCol>
              </a:tblGrid>
              <a:tr h="741680">
                <a:tc>
                  <a:txBody>
                    <a:bodyPr/>
                    <a:lstStyle/>
                    <a:p>
                      <a:pPr algn="ctr"/>
                      <a:r>
                        <a:rPr lang="en-GB" sz="400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  <a:p>
                      <a:pPr algn="ctr"/>
                      <a:r>
                        <a:rPr lang="en-GB" sz="1600">
                          <a:solidFill>
                            <a:schemeClr val="tx1"/>
                          </a:solidFill>
                        </a:rPr>
                        <a:t>Accessibility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  <a:p>
                      <a:pPr algn="ctr"/>
                      <a:r>
                        <a:rPr lang="en-GB" sz="1600">
                          <a:solidFill>
                            <a:schemeClr val="tx1"/>
                          </a:solidFill>
                        </a:rPr>
                        <a:t>Terminology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</a:rPr>
                        <a:t>P</a:t>
                      </a:r>
                    </a:p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Principles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</a:rPr>
                        <a:t>I</a:t>
                      </a:r>
                    </a:p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ISSAIs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Guidance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4207563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3A65E617-C130-EE18-3588-1E3904310725}"/>
              </a:ext>
            </a:extLst>
          </p:cNvPr>
          <p:cNvSpPr/>
          <p:nvPr/>
        </p:nvSpPr>
        <p:spPr>
          <a:xfrm>
            <a:off x="1221778" y="3895769"/>
            <a:ext cx="1599095" cy="944880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437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356C8F-A240-B79F-38DB-3564FB631B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7AFDFB-F3FB-C744-67CC-C9C76FA55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3136" y="1690688"/>
            <a:ext cx="6891851" cy="3968784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>
              <a:lnSpc>
                <a:spcPct val="100000"/>
              </a:lnSpc>
            </a:pPr>
            <a:r>
              <a:rPr lang="en-GB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14 members</a:t>
            </a:r>
            <a:endParaRPr lang="en-US" sz="20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lvl="1">
              <a:lnSpc>
                <a:spcPct val="100000"/>
              </a:lnSpc>
              <a:buFont typeface="Courier New" panose="020B0604020202020204" pitchFamily="34" charset="0"/>
              <a:buChar char="o"/>
            </a:pPr>
            <a:r>
              <a:rPr lang="en-GB" sz="16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4 from Portugal, 3 from Poland, 2 from Gambia, and 1 from Saudi Arabia, Senegal and St. Maarten.</a:t>
            </a:r>
          </a:p>
          <a:p>
            <a:pPr lvl="1">
              <a:lnSpc>
                <a:spcPct val="100000"/>
              </a:lnSpc>
              <a:buFont typeface="Courier New" panose="020B0604020202020204" pitchFamily="34" charset="0"/>
              <a:buChar char="o"/>
            </a:pPr>
            <a:r>
              <a:rPr lang="en-GB" sz="16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3 for INTOSAI-IDI  </a:t>
            </a:r>
            <a:endParaRPr lang="en-US" sz="16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lvl="1">
              <a:lnSpc>
                <a:spcPct val="100000"/>
              </a:lnSpc>
              <a:buFont typeface="Courier New" panose="020B0604020202020204" pitchFamily="34" charset="0"/>
              <a:buChar char="o"/>
            </a:pPr>
            <a:r>
              <a:rPr lang="en-GB" sz="16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3 from the ECA (including one IT technical expert and one experienced auditor, with great knowledge of standards)</a:t>
            </a:r>
            <a:endParaRPr lang="en-US" sz="16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n-GB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Continuous collaboration on Microsoft Teams since December 2024 </a:t>
            </a:r>
            <a:r>
              <a:rPr lang="en-GB" sz="2000" i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(team created and hosted by the ECA)</a:t>
            </a:r>
            <a:r>
              <a:rPr lang="en-GB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endParaRPr lang="en-US" sz="20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n-GB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16 project meetings since the beginning (every 3-5 weeks) </a:t>
            </a:r>
          </a:p>
          <a:p>
            <a:pPr>
              <a:lnSpc>
                <a:spcPct val="100000"/>
              </a:lnSpc>
            </a:pPr>
            <a:r>
              <a:rPr lang="en-GB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PSC secretariat present at all project meetings (+ Core Group)</a:t>
            </a:r>
            <a:endParaRPr lang="en-GB" sz="2000" dirty="0">
              <a:latin typeface="Calibri"/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it-IT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FIPP </a:t>
            </a:r>
            <a:r>
              <a:rPr lang="en-GB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Liaison Officer</a:t>
            </a:r>
            <a:r>
              <a:rPr lang="it-IT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: Monica Rajamanohar (India)</a:t>
            </a:r>
            <a:endParaRPr lang="en-GB" dirty="0"/>
          </a:p>
          <a:p>
            <a:pPr>
              <a:lnSpc>
                <a:spcPct val="100000"/>
              </a:lnSpc>
            </a:pPr>
            <a:r>
              <a:rPr lang="en-GB" sz="2000" dirty="0">
                <a:latin typeface="Calibri"/>
                <a:ea typeface="Calibri"/>
                <a:cs typeface="Calibri"/>
              </a:rPr>
              <a:t>Project proposal 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approved in June 2025 (available 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here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>
              <a:lnSpc>
                <a:spcPct val="100000"/>
              </a:lnSpc>
            </a:pPr>
            <a:endParaRPr lang="en-GB" sz="2000" dirty="0">
              <a:latin typeface="Aptos" panose="02110004020202020204"/>
              <a:ea typeface="Calibri"/>
              <a:cs typeface="Calibri"/>
            </a:endParaRP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AE9F7D48-494A-149E-3E80-539DC9E8C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Accessibility Project - team organisation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1579E6E-443B-D8BC-F6E8-ED6F911048FD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43158"/>
          <a:stretch>
            <a:fillRect/>
          </a:stretch>
        </p:blipFill>
        <p:spPr>
          <a:xfrm>
            <a:off x="1083800" y="1342734"/>
            <a:ext cx="3763367" cy="4172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336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07CBD0C-3860-8C95-4841-EA8EDB6BB0DF}"/>
              </a:ext>
            </a:extLst>
          </p:cNvPr>
          <p:cNvCxnSpPr/>
          <p:nvPr/>
        </p:nvCxnSpPr>
        <p:spPr>
          <a:xfrm>
            <a:off x="7652669" y="1635364"/>
            <a:ext cx="33756" cy="426035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86113084-09C3-EE21-2FEA-5DF689BE0F2A}"/>
              </a:ext>
            </a:extLst>
          </p:cNvPr>
          <p:cNvCxnSpPr/>
          <p:nvPr/>
        </p:nvCxnSpPr>
        <p:spPr>
          <a:xfrm>
            <a:off x="8330569" y="1590884"/>
            <a:ext cx="33756" cy="426035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1F908198-64F2-2320-79DE-F0303BE391BF}"/>
              </a:ext>
            </a:extLst>
          </p:cNvPr>
          <p:cNvCxnSpPr/>
          <p:nvPr/>
        </p:nvCxnSpPr>
        <p:spPr>
          <a:xfrm>
            <a:off x="10955155" y="1590884"/>
            <a:ext cx="33756" cy="426035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F0B530C5-429A-5925-8EA2-2AA211F34FE6}"/>
              </a:ext>
            </a:extLst>
          </p:cNvPr>
          <p:cNvCxnSpPr>
            <a:cxnSpLocks/>
            <a:stCxn id="56" idx="4"/>
          </p:cNvCxnSpPr>
          <p:nvPr/>
        </p:nvCxnSpPr>
        <p:spPr>
          <a:xfrm flipH="1">
            <a:off x="10040304" y="1341837"/>
            <a:ext cx="1083" cy="4509405"/>
          </a:xfrm>
          <a:prstGeom prst="line">
            <a:avLst/>
          </a:prstGeom>
          <a:ln w="130175" cmpd="tri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3F75D7A3-991D-4BFC-7E94-0F01F4ADC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11790"/>
            <a:ext cx="10515600" cy="1325563"/>
          </a:xfrm>
        </p:spPr>
        <p:txBody>
          <a:bodyPr/>
          <a:lstStyle/>
          <a:p>
            <a:r>
              <a:rPr lang="en-GB" dirty="0"/>
              <a:t>Accessibility project proposal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602032B-DE53-28E3-9E3E-8965F7082381}"/>
              </a:ext>
            </a:extLst>
          </p:cNvPr>
          <p:cNvSpPr/>
          <p:nvPr/>
        </p:nvSpPr>
        <p:spPr>
          <a:xfrm>
            <a:off x="155712" y="1638509"/>
            <a:ext cx="1338471" cy="84813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Component I report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5B0894F-9A10-2474-568C-EA493419CC67}"/>
              </a:ext>
            </a:extLst>
          </p:cNvPr>
          <p:cNvSpPr/>
          <p:nvPr/>
        </p:nvSpPr>
        <p:spPr>
          <a:xfrm>
            <a:off x="915041" y="2654504"/>
            <a:ext cx="1533938" cy="77463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Concept paper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4F6D197-A58B-4A06-20D4-FCB56CD9A32B}"/>
              </a:ext>
            </a:extLst>
          </p:cNvPr>
          <p:cNvSpPr/>
          <p:nvPr/>
        </p:nvSpPr>
        <p:spPr>
          <a:xfrm>
            <a:off x="10134226" y="2289483"/>
            <a:ext cx="1815967" cy="818559"/>
          </a:xfrm>
          <a:prstGeom prst="rect">
            <a:avLst/>
          </a:prstGeom>
          <a:solidFill>
            <a:srgbClr val="61CBF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Long  Term Strand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FA12D4C-7DAA-7F67-D893-937A67C44B9B}"/>
              </a:ext>
            </a:extLst>
          </p:cNvPr>
          <p:cNvSpPr/>
          <p:nvPr/>
        </p:nvSpPr>
        <p:spPr>
          <a:xfrm>
            <a:off x="2928736" y="1266620"/>
            <a:ext cx="9158012" cy="427279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b="1" dirty="0">
                <a:solidFill>
                  <a:sysClr val="windowText" lastClr="000000"/>
                </a:solidFill>
              </a:rPr>
              <a:t>Project  proposal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9327957-F90F-6130-7808-02C613FED2FB}"/>
              </a:ext>
            </a:extLst>
          </p:cNvPr>
          <p:cNvSpPr/>
          <p:nvPr/>
        </p:nvSpPr>
        <p:spPr>
          <a:xfrm>
            <a:off x="3098206" y="2182770"/>
            <a:ext cx="1164536" cy="21393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Improvements</a:t>
            </a:r>
          </a:p>
          <a:p>
            <a:pPr algn="ctr"/>
            <a:r>
              <a:rPr lang="en-GB" sz="3200" dirty="0"/>
              <a:t>Wishlist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CBC6716-4E6E-1E42-6E55-3CDF078AB8BB}"/>
              </a:ext>
            </a:extLst>
          </p:cNvPr>
          <p:cNvSpPr/>
          <p:nvPr/>
        </p:nvSpPr>
        <p:spPr>
          <a:xfrm>
            <a:off x="4813383" y="3346465"/>
            <a:ext cx="2650436" cy="971287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Improvements in </a:t>
            </a:r>
            <a:br>
              <a:rPr lang="en-GB" dirty="0">
                <a:solidFill>
                  <a:schemeClr val="tx1"/>
                </a:solidFill>
              </a:rPr>
            </a:br>
            <a:r>
              <a:rPr lang="en-GB" sz="2000" b="1" dirty="0">
                <a:solidFill>
                  <a:schemeClr val="tx1"/>
                </a:solidFill>
              </a:rPr>
              <a:t>existing issai.org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4301307-5D3A-72DE-8AF3-15A9768AA565}"/>
              </a:ext>
            </a:extLst>
          </p:cNvPr>
          <p:cNvSpPr/>
          <p:nvPr/>
        </p:nvSpPr>
        <p:spPr>
          <a:xfrm>
            <a:off x="4813383" y="2289483"/>
            <a:ext cx="2629718" cy="86071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Improvements requiring </a:t>
            </a:r>
            <a:r>
              <a:rPr lang="en-GB" sz="2000" b="1" dirty="0">
                <a:solidFill>
                  <a:schemeClr val="tx1"/>
                </a:solidFill>
              </a:rPr>
              <a:t>new digital platform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A205B3E-DDE0-FF38-8B5C-128BE7CD7DA6}"/>
              </a:ext>
            </a:extLst>
          </p:cNvPr>
          <p:cNvSpPr/>
          <p:nvPr/>
        </p:nvSpPr>
        <p:spPr>
          <a:xfrm>
            <a:off x="2615842" y="4624652"/>
            <a:ext cx="1726098" cy="84813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Additional</a:t>
            </a:r>
          </a:p>
          <a:p>
            <a:pPr algn="ctr"/>
            <a:r>
              <a:rPr lang="en-GB" dirty="0"/>
              <a:t>user input</a:t>
            </a:r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55448424-9B1A-0790-A641-1D6D9D0E6655}"/>
              </a:ext>
            </a:extLst>
          </p:cNvPr>
          <p:cNvSpPr/>
          <p:nvPr/>
        </p:nvSpPr>
        <p:spPr>
          <a:xfrm>
            <a:off x="4645806" y="4396968"/>
            <a:ext cx="1533938" cy="848139"/>
          </a:xfrm>
          <a:prstGeom prst="triangle">
            <a:avLst>
              <a:gd name="adj" fmla="val 92225"/>
            </a:avLst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rgbClr val="C00000"/>
                </a:solidFill>
              </a:rPr>
              <a:t>Tech</a:t>
            </a:r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F17962A-4678-693F-979A-36953883CBF3}"/>
              </a:ext>
            </a:extLst>
          </p:cNvPr>
          <p:cNvSpPr/>
          <p:nvPr/>
        </p:nvSpPr>
        <p:spPr>
          <a:xfrm rot="20864902">
            <a:off x="8520149" y="2161819"/>
            <a:ext cx="1334548" cy="929269"/>
          </a:xfrm>
          <a:prstGeom prst="triangle">
            <a:avLst>
              <a:gd name="adj" fmla="val 68221"/>
            </a:avLst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Tech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365120BC-7030-2E46-7F4B-62BE074CD4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9366" y="1610356"/>
            <a:ext cx="958766" cy="848139"/>
          </a:xfrm>
          <a:prstGeom prst="rect">
            <a:avLst/>
          </a:prstGeom>
        </p:spPr>
      </p:pic>
      <p:sp>
        <p:nvSpPr>
          <p:cNvPr id="23" name="Oval 22">
            <a:extLst>
              <a:ext uri="{FF2B5EF4-FFF2-40B4-BE49-F238E27FC236}">
                <a16:creationId xmlns:a16="http://schemas.microsoft.com/office/drawing/2014/main" id="{EC5E4E4C-D278-F303-4FE2-11063CA0581E}"/>
              </a:ext>
            </a:extLst>
          </p:cNvPr>
          <p:cNvSpPr/>
          <p:nvPr/>
        </p:nvSpPr>
        <p:spPr>
          <a:xfrm>
            <a:off x="155712" y="3852614"/>
            <a:ext cx="1726098" cy="84813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Additional</a:t>
            </a:r>
          </a:p>
          <a:p>
            <a:pPr algn="ctr"/>
            <a:r>
              <a:rPr lang="en-GB" dirty="0"/>
              <a:t>user input</a:t>
            </a:r>
          </a:p>
        </p:txBody>
      </p:sp>
      <p:sp>
        <p:nvSpPr>
          <p:cNvPr id="24" name="Arrow: Bent-Up 23">
            <a:extLst>
              <a:ext uri="{FF2B5EF4-FFF2-40B4-BE49-F238E27FC236}">
                <a16:creationId xmlns:a16="http://schemas.microsoft.com/office/drawing/2014/main" id="{ABFD5072-5614-0C7D-71F0-3B1362CB805D}"/>
              </a:ext>
            </a:extLst>
          </p:cNvPr>
          <p:cNvSpPr/>
          <p:nvPr/>
        </p:nvSpPr>
        <p:spPr>
          <a:xfrm rot="5400000">
            <a:off x="280449" y="2622133"/>
            <a:ext cx="630775" cy="533400"/>
          </a:xfrm>
          <a:prstGeom prst="bentUpArrow">
            <a:avLst>
              <a:gd name="adj1" fmla="val 27485"/>
              <a:gd name="adj2" fmla="val 25000"/>
              <a:gd name="adj3" fmla="val 25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row: Right 25">
            <a:extLst>
              <a:ext uri="{FF2B5EF4-FFF2-40B4-BE49-F238E27FC236}">
                <a16:creationId xmlns:a16="http://schemas.microsoft.com/office/drawing/2014/main" id="{BB26FF15-5B2E-0820-BCDA-FF6AD7DED0DA}"/>
              </a:ext>
            </a:extLst>
          </p:cNvPr>
          <p:cNvSpPr/>
          <p:nvPr/>
        </p:nvSpPr>
        <p:spPr>
          <a:xfrm>
            <a:off x="2504727" y="2821975"/>
            <a:ext cx="528617" cy="38731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row: Right 27">
            <a:extLst>
              <a:ext uri="{FF2B5EF4-FFF2-40B4-BE49-F238E27FC236}">
                <a16:creationId xmlns:a16="http://schemas.microsoft.com/office/drawing/2014/main" id="{32CDD5FC-4194-4DF9-60F1-6E6D3E0BAB1C}"/>
              </a:ext>
            </a:extLst>
          </p:cNvPr>
          <p:cNvSpPr/>
          <p:nvPr/>
        </p:nvSpPr>
        <p:spPr>
          <a:xfrm>
            <a:off x="4341940" y="2501516"/>
            <a:ext cx="421277" cy="387317"/>
          </a:xfrm>
          <a:prstGeom prst="rightArrow">
            <a:avLst/>
          </a:prstGeom>
          <a:solidFill>
            <a:srgbClr val="61CBF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Arrow: Right 30">
            <a:extLst>
              <a:ext uri="{FF2B5EF4-FFF2-40B4-BE49-F238E27FC236}">
                <a16:creationId xmlns:a16="http://schemas.microsoft.com/office/drawing/2014/main" id="{6FB411DA-F9F2-F077-4922-B77E0F9ECE38}"/>
              </a:ext>
            </a:extLst>
          </p:cNvPr>
          <p:cNvSpPr/>
          <p:nvPr/>
        </p:nvSpPr>
        <p:spPr>
          <a:xfrm>
            <a:off x="4321222" y="3632990"/>
            <a:ext cx="421277" cy="387317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Arrow: Right 31">
            <a:extLst>
              <a:ext uri="{FF2B5EF4-FFF2-40B4-BE49-F238E27FC236}">
                <a16:creationId xmlns:a16="http://schemas.microsoft.com/office/drawing/2014/main" id="{F27DAAEB-E5BB-07B3-28FF-61C32211A122}"/>
              </a:ext>
            </a:extLst>
          </p:cNvPr>
          <p:cNvSpPr/>
          <p:nvPr/>
        </p:nvSpPr>
        <p:spPr>
          <a:xfrm rot="16499360">
            <a:off x="1098000" y="3470460"/>
            <a:ext cx="273639" cy="38894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Arrow: Right 32">
            <a:extLst>
              <a:ext uri="{FF2B5EF4-FFF2-40B4-BE49-F238E27FC236}">
                <a16:creationId xmlns:a16="http://schemas.microsoft.com/office/drawing/2014/main" id="{65DB3D5A-2B61-E684-999F-AC9D104114DB}"/>
              </a:ext>
            </a:extLst>
          </p:cNvPr>
          <p:cNvSpPr/>
          <p:nvPr/>
        </p:nvSpPr>
        <p:spPr>
          <a:xfrm rot="16499360">
            <a:off x="3517343" y="4256458"/>
            <a:ext cx="273639" cy="38894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Arrow: Right 33">
            <a:extLst>
              <a:ext uri="{FF2B5EF4-FFF2-40B4-BE49-F238E27FC236}">
                <a16:creationId xmlns:a16="http://schemas.microsoft.com/office/drawing/2014/main" id="{FFF52CD7-2CCD-0868-61E9-E1EBF628D952}"/>
              </a:ext>
            </a:extLst>
          </p:cNvPr>
          <p:cNvSpPr/>
          <p:nvPr/>
        </p:nvSpPr>
        <p:spPr>
          <a:xfrm rot="16499360">
            <a:off x="8833383" y="4330585"/>
            <a:ext cx="273639" cy="38894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row: Right 34">
            <a:extLst>
              <a:ext uri="{FF2B5EF4-FFF2-40B4-BE49-F238E27FC236}">
                <a16:creationId xmlns:a16="http://schemas.microsoft.com/office/drawing/2014/main" id="{B6509560-7EDB-54B8-ACA5-8288A60D8512}"/>
              </a:ext>
            </a:extLst>
          </p:cNvPr>
          <p:cNvSpPr/>
          <p:nvPr/>
        </p:nvSpPr>
        <p:spPr>
          <a:xfrm>
            <a:off x="7522299" y="3624487"/>
            <a:ext cx="421277" cy="387317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9FC84082-D9C5-4187-F125-DB0B658DAFFC}"/>
              </a:ext>
            </a:extLst>
          </p:cNvPr>
          <p:cNvCxnSpPr/>
          <p:nvPr/>
        </p:nvCxnSpPr>
        <p:spPr>
          <a:xfrm>
            <a:off x="11951316" y="1590884"/>
            <a:ext cx="33756" cy="426035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27205CA3-5BFD-2D67-914E-1FD5770AFF4B}"/>
              </a:ext>
            </a:extLst>
          </p:cNvPr>
          <p:cNvSpPr txBox="1"/>
          <p:nvPr/>
        </p:nvSpPr>
        <p:spPr>
          <a:xfrm>
            <a:off x="7727005" y="1639249"/>
            <a:ext cx="572285" cy="307777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2025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E48565A-377B-D627-009D-E13978D3C6BE}"/>
              </a:ext>
            </a:extLst>
          </p:cNvPr>
          <p:cNvSpPr txBox="1"/>
          <p:nvPr/>
        </p:nvSpPr>
        <p:spPr>
          <a:xfrm>
            <a:off x="8474881" y="1639248"/>
            <a:ext cx="1377727" cy="307777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2026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59569E0-73C9-443A-F80E-5FC20B275529}"/>
              </a:ext>
            </a:extLst>
          </p:cNvPr>
          <p:cNvSpPr/>
          <p:nvPr/>
        </p:nvSpPr>
        <p:spPr>
          <a:xfrm>
            <a:off x="7962304" y="4702787"/>
            <a:ext cx="1774134" cy="84813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Additional</a:t>
            </a:r>
          </a:p>
          <a:p>
            <a:pPr algn="ctr"/>
            <a:r>
              <a:rPr lang="en-GB" dirty="0"/>
              <a:t>user input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4C35F1CB-243F-BD94-9AC0-BC0B7107DC9A}"/>
              </a:ext>
            </a:extLst>
          </p:cNvPr>
          <p:cNvSpPr txBox="1"/>
          <p:nvPr/>
        </p:nvSpPr>
        <p:spPr>
          <a:xfrm>
            <a:off x="10281194" y="1625524"/>
            <a:ext cx="572285" cy="307777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2027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D9FCE26-F361-79CC-16BF-006402A4111E}"/>
              </a:ext>
            </a:extLst>
          </p:cNvPr>
          <p:cNvSpPr txBox="1"/>
          <p:nvPr/>
        </p:nvSpPr>
        <p:spPr>
          <a:xfrm>
            <a:off x="11184319" y="1624317"/>
            <a:ext cx="570465" cy="315319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2028</a:t>
            </a:r>
          </a:p>
        </p:txBody>
      </p:sp>
      <p:sp>
        <p:nvSpPr>
          <p:cNvPr id="56" name="Speech Bubble: Rectangle with Corners Rounded 55">
            <a:extLst>
              <a:ext uri="{FF2B5EF4-FFF2-40B4-BE49-F238E27FC236}">
                <a16:creationId xmlns:a16="http://schemas.microsoft.com/office/drawing/2014/main" id="{5E86F6F4-0A4F-859B-640A-578015FEC5B3}"/>
              </a:ext>
            </a:extLst>
          </p:cNvPr>
          <p:cNvSpPr/>
          <p:nvPr/>
        </p:nvSpPr>
        <p:spPr>
          <a:xfrm>
            <a:off x="9835921" y="238398"/>
            <a:ext cx="1295087" cy="662782"/>
          </a:xfrm>
          <a:prstGeom prst="wedgeRoundRectCallout">
            <a:avLst>
              <a:gd name="adj1" fmla="val -34135"/>
              <a:gd name="adj2" fmla="val 116486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Decision point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5E85A78-6F47-12A2-5808-301E5116D83E}"/>
              </a:ext>
            </a:extLst>
          </p:cNvPr>
          <p:cNvSpPr txBox="1"/>
          <p:nvPr/>
        </p:nvSpPr>
        <p:spPr>
          <a:xfrm>
            <a:off x="206928" y="5820448"/>
            <a:ext cx="11985072" cy="87581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l" rtl="0" fontAlgn="base">
              <a:lnSpc>
                <a:spcPts val="1200"/>
              </a:lnSpc>
              <a:buNone/>
            </a:pPr>
            <a:r>
              <a:rPr lang="en-GB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issai.org website = the tool</a:t>
            </a:r>
            <a:r>
              <a:rPr 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lnSpc>
                <a:spcPts val="1200"/>
              </a:lnSpc>
              <a:buNone/>
            </a:pPr>
            <a:r>
              <a:rPr lang="en-GB" sz="1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the official repository for IFPP pronouncements. Includes principles, standards, guidance, and background information on standard-setting. 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1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lnSpc>
                <a:spcPts val="1200"/>
              </a:lnSpc>
              <a:buNone/>
            </a:pPr>
            <a:r>
              <a:rPr lang="en-GB" sz="1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GB" sz="1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lnSpc>
                <a:spcPts val="1200"/>
              </a:lnSpc>
              <a:buNone/>
            </a:pPr>
            <a:r>
              <a:rPr lang="en-GB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The project questions:</a:t>
            </a:r>
            <a:r>
              <a:rPr lang="en-GB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GB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lnSpc>
                <a:spcPts val="1200"/>
              </a:lnSpc>
              <a:buFont typeface="Arial" panose="020B0604020202020204" pitchFamily="34" charset="0"/>
              <a:buChar char="•"/>
            </a:pPr>
            <a:r>
              <a:rPr lang="en-GB" sz="1600" b="0" i="0" u="none" strike="noStrik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Is the tool sufficient for what it is intended to do? 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​</a:t>
            </a:r>
            <a:r>
              <a:rPr lang="en-GB" sz="1600" b="0" i="0" u="none" strike="noStrik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If not, </a:t>
            </a:r>
            <a:r>
              <a:rPr lang="en-GB" sz="16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how</a:t>
            </a:r>
            <a:r>
              <a:rPr lang="en-GB" sz="1600" b="0" i="0" u="none" strike="noStrik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 can we </a:t>
            </a:r>
            <a:r>
              <a:rPr lang="en-GB" sz="16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improve</a:t>
            </a:r>
            <a:r>
              <a:rPr lang="en-GB" sz="1600" b="0" i="0" u="none" strike="noStrik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 it and/or what could replace it? 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​</a:t>
            </a: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BF091173-56EA-2DCA-D377-BD20DE9F4174}"/>
              </a:ext>
            </a:extLst>
          </p:cNvPr>
          <p:cNvSpPr/>
          <p:nvPr/>
        </p:nvSpPr>
        <p:spPr>
          <a:xfrm>
            <a:off x="7515524" y="2544166"/>
            <a:ext cx="421277" cy="387317"/>
          </a:xfrm>
          <a:prstGeom prst="rightArrow">
            <a:avLst/>
          </a:prstGeom>
          <a:solidFill>
            <a:srgbClr val="61CBF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D007137-AA88-CC97-681C-72C9AA0CBDE2}"/>
              </a:ext>
            </a:extLst>
          </p:cNvPr>
          <p:cNvCxnSpPr/>
          <p:nvPr/>
        </p:nvCxnSpPr>
        <p:spPr>
          <a:xfrm>
            <a:off x="9968366" y="1620944"/>
            <a:ext cx="33756" cy="426035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E29A476B-6F08-490A-E314-A781536EEEFF}"/>
              </a:ext>
            </a:extLst>
          </p:cNvPr>
          <p:cNvSpPr/>
          <p:nvPr/>
        </p:nvSpPr>
        <p:spPr>
          <a:xfrm>
            <a:off x="7977332" y="3297672"/>
            <a:ext cx="2977823" cy="99629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Short Term Strand</a:t>
            </a:r>
          </a:p>
        </p:txBody>
      </p:sp>
    </p:spTree>
    <p:extLst>
      <p:ext uri="{BB962C8B-B14F-4D97-AF65-F5344CB8AC3E}">
        <p14:creationId xmlns:p14="http://schemas.microsoft.com/office/powerpoint/2010/main" val="1735078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9" grpId="0" animBg="1"/>
      <p:bldP spid="13" grpId="0" animBg="1"/>
      <p:bldP spid="14" grpId="0" animBg="1"/>
      <p:bldP spid="17" grpId="0" animBg="1"/>
      <p:bldP spid="19" grpId="0" animBg="1"/>
      <p:bldP spid="20" grpId="0" animBg="1"/>
      <p:bldP spid="23" grpId="0" animBg="1"/>
      <p:bldP spid="24" grpId="0" animBg="1"/>
      <p:bldP spid="26" grpId="0" animBg="1"/>
      <p:bldP spid="28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46" grpId="0" animBg="1"/>
      <p:bldP spid="51" grpId="0" animBg="1"/>
      <p:bldP spid="18" grpId="0" animBg="1"/>
      <p:bldP spid="54" grpId="0" animBg="1"/>
      <p:bldP spid="55" grpId="0" animBg="1"/>
      <p:bldP spid="56" grpId="0" animBg="1"/>
      <p:bldP spid="11" grpId="0"/>
      <p:bldP spid="12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62AF7-6E6F-7185-D95A-A2885FCEE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i="1" dirty="0"/>
              <a:t>Focus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EBE5B4-16E7-0631-0C85-7F865F992F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724" y="1692577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Implement short term actions and decide if long term </a:t>
            </a:r>
            <a:r>
              <a:rPr lang="en-GB" dirty="0"/>
              <a:t>are needed at the end of 2026.</a:t>
            </a:r>
          </a:p>
          <a:p>
            <a:r>
              <a:rPr lang="en-GB" dirty="0"/>
              <a:t>The information already collected on user needs is sufficient, </a:t>
            </a:r>
            <a:br>
              <a:rPr lang="en-GB" dirty="0"/>
            </a:br>
            <a:r>
              <a:rPr lang="en-GB" dirty="0"/>
              <a:t>i</a:t>
            </a:r>
            <a:r>
              <a:rPr lang="en-GB"/>
              <a:t>.e. </a:t>
            </a:r>
            <a:r>
              <a:rPr lang="en-GB" dirty="0"/>
              <a:t>no need for further actions  on this.</a:t>
            </a:r>
          </a:p>
          <a:p>
            <a:r>
              <a:rPr lang="en-GB" dirty="0"/>
              <a:t>Take into account that AI is disrupting the way to cover the needs.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3328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9C703C-B317-9E07-5976-2CD2E0226D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2C26A-9E9E-8BE2-E543-7EDA54806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i="1" dirty="0"/>
              <a:t>Approach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000690-7F79-916E-97B1-C9C7863E77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Working with PDF is good enough at this stage. No need to move to a database approach.</a:t>
            </a:r>
          </a:p>
          <a:p>
            <a:r>
              <a:rPr lang="en-GB" dirty="0"/>
              <a:t>Focus on implementation </a:t>
            </a:r>
            <a:r>
              <a:rPr lang="en-GB" dirty="0">
                <a:sym typeface="Wingdings" panose="05000000000000000000" pitchFamily="2" charset="2"/>
              </a:rPr>
              <a:t> specifications &amp; mock-up ready</a:t>
            </a:r>
            <a:br>
              <a:rPr lang="en-GB" dirty="0"/>
            </a:br>
            <a:r>
              <a:rPr lang="en-GB" sz="2400" i="1" dirty="0"/>
              <a:t>(delayed due to contractual problems with website provider) </a:t>
            </a:r>
          </a:p>
          <a:p>
            <a:r>
              <a:rPr lang="en-GB" dirty="0"/>
              <a:t>Learn from experience of others.</a:t>
            </a:r>
          </a:p>
          <a:p>
            <a:r>
              <a:rPr lang="en-GB" dirty="0"/>
              <a:t>Work together with other standard setters and users (e.g. on AI)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6985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3475B-2826-5D13-8A8D-FD0649C1E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Highlights until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F96FB8-52D9-E00E-4988-4DDB556CA0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2358"/>
            <a:ext cx="10896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Thematic workshop no.1 : KYS Workshop (Know-Your-Site)</a:t>
            </a:r>
            <a:br>
              <a:rPr lang="en-GB" dirty="0"/>
            </a:br>
            <a:r>
              <a:rPr lang="en-GB" sz="2000" i="1" dirty="0"/>
              <a:t>(October 25 - lead: colleagues from Portugal)</a:t>
            </a:r>
          </a:p>
          <a:p>
            <a:r>
              <a:rPr lang="en-GB" dirty="0"/>
              <a:t>Interviews with IFAC, IDI and IIA</a:t>
            </a:r>
            <a:br>
              <a:rPr lang="en-GB" dirty="0"/>
            </a:br>
            <a:r>
              <a:rPr lang="en-GB" sz="2000" i="1" dirty="0"/>
              <a:t>(lead: colleagues from Saint Maarten, Poland and ECA) </a:t>
            </a:r>
          </a:p>
          <a:p>
            <a:r>
              <a:rPr lang="en-GB" dirty="0"/>
              <a:t>Thematic workshop no.2 : New IDI Platform</a:t>
            </a:r>
            <a:br>
              <a:rPr lang="en-GB" sz="2400" dirty="0"/>
            </a:br>
            <a:r>
              <a:rPr lang="en-GB" sz="2000" i="1" dirty="0"/>
              <a:t>(March 26 - lead: colleagues from Portugal) </a:t>
            </a:r>
          </a:p>
          <a:p>
            <a:r>
              <a:rPr lang="en-GB" dirty="0"/>
              <a:t>Addition of an AI expert to ECA team to support prototyping</a:t>
            </a:r>
            <a:br>
              <a:rPr lang="en-GB" dirty="0"/>
            </a:br>
            <a:r>
              <a:rPr lang="en-GB" sz="2000" i="1" dirty="0"/>
              <a:t>(a data scientist and an information management expert)</a:t>
            </a:r>
          </a:p>
          <a:p>
            <a:r>
              <a:rPr lang="en-GB" dirty="0"/>
              <a:t>Proofs of concept of AI chatbots with ISSAI, IFAC and IDI content</a:t>
            </a:r>
          </a:p>
          <a:p>
            <a:r>
              <a:rPr lang="en-GB" dirty="0"/>
              <a:t>In preparation: Thematic workshop: new IFAC platform for standards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6577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C5933-70CC-C9E0-8034-12CBE8133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75B977-A322-7604-6FC6-714B9FF3FC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Decision on what should be in issai.org (by PSC SC)</a:t>
            </a:r>
          </a:p>
          <a:p>
            <a:pPr lvl="1"/>
            <a:r>
              <a:rPr lang="en-GB" dirty="0"/>
              <a:t>Focus on standards and standard setting. </a:t>
            </a:r>
          </a:p>
          <a:p>
            <a:pPr lvl="1"/>
            <a:r>
              <a:rPr lang="en-GB" dirty="0"/>
              <a:t>Move news, info on events and learning material elsewhere.</a:t>
            </a:r>
          </a:p>
          <a:p>
            <a:r>
              <a:rPr lang="en-GB" dirty="0"/>
              <a:t>Decision on reorganisation and presentation of standards on the website (by PSC SC)</a:t>
            </a:r>
          </a:p>
          <a:p>
            <a:r>
              <a:rPr lang="en-GB" dirty="0"/>
              <a:t>Implement changes to issai.org website</a:t>
            </a:r>
          </a:p>
          <a:p>
            <a:r>
              <a:rPr lang="en-GB" dirty="0"/>
              <a:t>Continue exploring AI</a:t>
            </a:r>
          </a:p>
        </p:txBody>
      </p:sp>
    </p:spTree>
    <p:extLst>
      <p:ext uri="{BB962C8B-B14F-4D97-AF65-F5344CB8AC3E}">
        <p14:creationId xmlns:p14="http://schemas.microsoft.com/office/powerpoint/2010/main" val="34915613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77FA0C-CF78-17A4-C5FA-7017D5638C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525C0-8E93-8F08-936A-8D026276C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7" y="2530173"/>
            <a:ext cx="10515600" cy="1325563"/>
          </a:xfrm>
        </p:spPr>
        <p:txBody>
          <a:bodyPr/>
          <a:lstStyle/>
          <a:p>
            <a:r>
              <a:rPr lang="en-GB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01920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D8D5DDAFFB30240B1ABB6BD13C13ECA" ma:contentTypeVersion="8" ma:contentTypeDescription="Create a new document." ma:contentTypeScope="" ma:versionID="fa52841c90e3ee970be9d6c289847f8c">
  <xsd:schema xmlns:xsd="http://www.w3.org/2001/XMLSchema" xmlns:xs="http://www.w3.org/2001/XMLSchema" xmlns:p="http://schemas.microsoft.com/office/2006/metadata/properties" xmlns:ns2="3cf191a1-0796-4f6f-9ff6-dafd8e5a3c75" targetNamespace="http://schemas.microsoft.com/office/2006/metadata/properties" ma:root="true" ma:fieldsID="5b87eaf9806a70bb0281b1ad6d0b325c" ns2:_="">
    <xsd:import namespace="3cf191a1-0796-4f6f-9ff6-dafd8e5a3c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f191a1-0796-4f6f-9ff6-dafd8e5a3c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7FEAA1A-8519-4BF4-88D2-FA1A9C954D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f191a1-0796-4f6f-9ff6-dafd8e5a3c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6246EED-D272-4F83-A9A0-F3C0A2834B5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1459E6F-317B-402C-92AB-11DC46AB0DE2}">
  <ds:schemaRefs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3cf191a1-0796-4f6f-9ff6-dafd8e5a3c75"/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773</Words>
  <Application>Microsoft Office PowerPoint</Application>
  <PresentationFormat>Widescreen</PresentationFormat>
  <Paragraphs>91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Accessibility initiative</vt:lpstr>
      <vt:lpstr>Reminder: SDP 2023-2028</vt:lpstr>
      <vt:lpstr>Accessibility Project - team organisation</vt:lpstr>
      <vt:lpstr>Accessibility project proposal</vt:lpstr>
      <vt:lpstr>Focus</vt:lpstr>
      <vt:lpstr>Approach</vt:lpstr>
      <vt:lpstr>Highlights until today</vt:lpstr>
      <vt:lpstr>Next steps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Spyridon Pilos</dc:creator>
  <cp:lastModifiedBy>Spyridon Pilos</cp:lastModifiedBy>
  <cp:revision>67</cp:revision>
  <dcterms:created xsi:type="dcterms:W3CDTF">2025-02-24T11:26:52Z</dcterms:created>
  <dcterms:modified xsi:type="dcterms:W3CDTF">2026-03-20T16:37:14Z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0x0101003D8D5DDAFFB30240B1ABB6BD13C13ECA</vt:lpwstr>
  </property>
</Properties>
</file>