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omments/modernComment_7FFFE656_44515BEF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  <p:sldMasterId id="2147483706" r:id="rId5"/>
  </p:sldMasterIdLst>
  <p:notesMasterIdLst>
    <p:notesMasterId r:id="rId43"/>
  </p:notesMasterIdLst>
  <p:sldIdLst>
    <p:sldId id="2147477000" r:id="rId6"/>
    <p:sldId id="268" r:id="rId7"/>
    <p:sldId id="2147477096" r:id="rId8"/>
    <p:sldId id="2147477036" r:id="rId9"/>
    <p:sldId id="2147477033" r:id="rId10"/>
    <p:sldId id="2147477094" r:id="rId11"/>
    <p:sldId id="2147477078" r:id="rId12"/>
    <p:sldId id="2147477037" r:id="rId13"/>
    <p:sldId id="288" r:id="rId14"/>
    <p:sldId id="2147477032" r:id="rId15"/>
    <p:sldId id="2147477079" r:id="rId16"/>
    <p:sldId id="2147477080" r:id="rId17"/>
    <p:sldId id="2147477048" r:id="rId18"/>
    <p:sldId id="2147477064" r:id="rId19"/>
    <p:sldId id="2147477065" r:id="rId20"/>
    <p:sldId id="2147477081" r:id="rId21"/>
    <p:sldId id="2147477049" r:id="rId22"/>
    <p:sldId id="2147477050" r:id="rId23"/>
    <p:sldId id="2147477082" r:id="rId24"/>
    <p:sldId id="2147477052" r:id="rId25"/>
    <p:sldId id="2147477084" r:id="rId26"/>
    <p:sldId id="2147477086" r:id="rId27"/>
    <p:sldId id="2147477088" r:id="rId28"/>
    <p:sldId id="2147477089" r:id="rId29"/>
    <p:sldId id="2147477090" r:id="rId30"/>
    <p:sldId id="2147477069" r:id="rId31"/>
    <p:sldId id="2147477070" r:id="rId32"/>
    <p:sldId id="2147477091" r:id="rId33"/>
    <p:sldId id="2147477067" r:id="rId34"/>
    <p:sldId id="2147477095" r:id="rId35"/>
    <p:sldId id="2147477092" r:id="rId36"/>
    <p:sldId id="2147477074" r:id="rId37"/>
    <p:sldId id="2147477076" r:id="rId38"/>
    <p:sldId id="2147477097" r:id="rId39"/>
    <p:sldId id="2147477031" r:id="rId40"/>
    <p:sldId id="2147477018" r:id="rId41"/>
    <p:sldId id="2147477001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18B510-8366-50FF-B8A3-3D4D815F809C}" name="Katleen Seeuws" initials="KS" userId="S::Katleen.Seeuws@theiia.org::bf6bd960-4fd6-4852-ad50-88b4835741fd" providerId="AD"/>
  <p188:author id="{9BF0A027-B4AC-10BD-31AD-596CC5927D52}" name="Lauressa Nelson" initials="LN" userId="S::Lauressa.Nelson@theiia.org::3b2783e1-6d1b-45d7-ad64-de01fc8226f4" providerId="AD"/>
  <p188:author id="{6C5D0F8E-3E0C-0A9A-A91D-4231AF34F00A}" name="Katleen Seeuws" initials="KS" userId="S::katleen.seeuws@theiia.org::bf6bd960-4fd6-4852-ad50-88b4835741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198"/>
    <a:srgbClr val="13629C"/>
    <a:srgbClr val="808080"/>
    <a:srgbClr val="BABABA"/>
    <a:srgbClr val="94C83D"/>
    <a:srgbClr val="018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F47E6-EAE0-427C-A242-E093718A75B2}" v="2" dt="2026-03-08T17:33:03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38" autoAdjust="0"/>
  </p:normalViewPr>
  <p:slideViewPr>
    <p:cSldViewPr snapToGrid="0">
      <p:cViewPr>
        <p:scale>
          <a:sx n="50" d="100"/>
          <a:sy n="50" d="100"/>
        </p:scale>
        <p:origin x="126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-2379"/>
    </p:cViewPr>
  </p:sorterViewPr>
  <p:notesViewPr>
    <p:cSldViewPr snapToGrid="0">
      <p:cViewPr varScale="1">
        <p:scale>
          <a:sx n="44" d="100"/>
          <a:sy n="44" d="100"/>
        </p:scale>
        <p:origin x="2280" y="4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leen Seeuws" userId="bf6bd960-4fd6-4852-ad50-88b4835741fd" providerId="ADAL" clId="{22EBE485-2D9E-4011-924E-D7C5EC184B73}"/>
    <pc:docChg chg="custSel modSld">
      <pc:chgData name="Katleen Seeuws" userId="bf6bd960-4fd6-4852-ad50-88b4835741fd" providerId="ADAL" clId="{22EBE485-2D9E-4011-924E-D7C5EC184B73}" dt="2026-03-08T17:37:59.929" v="74" actId="6549"/>
      <pc:docMkLst>
        <pc:docMk/>
      </pc:docMkLst>
      <pc:sldChg chg="modSp mod">
        <pc:chgData name="Katleen Seeuws" userId="bf6bd960-4fd6-4852-ad50-88b4835741fd" providerId="ADAL" clId="{22EBE485-2D9E-4011-924E-D7C5EC184B73}" dt="2026-03-08T17:33:40.943" v="54" actId="1076"/>
        <pc:sldMkLst>
          <pc:docMk/>
          <pc:sldMk cId="1244372721" sldId="288"/>
        </pc:sldMkLst>
        <pc:spChg chg="mod">
          <ac:chgData name="Katleen Seeuws" userId="bf6bd960-4fd6-4852-ad50-88b4835741fd" providerId="ADAL" clId="{22EBE485-2D9E-4011-924E-D7C5EC184B73}" dt="2026-03-08T17:33:40.943" v="54" actId="1076"/>
          <ac:spMkLst>
            <pc:docMk/>
            <pc:sldMk cId="1244372721" sldId="288"/>
            <ac:spMk id="4" creationId="{1AA35673-6F0D-42DE-AA80-E9DE42FEB5A9}"/>
          </ac:spMkLst>
        </pc:spChg>
      </pc:sldChg>
      <pc:sldChg chg="modSp mod">
        <pc:chgData name="Katleen Seeuws" userId="bf6bd960-4fd6-4852-ad50-88b4835741fd" providerId="ADAL" clId="{22EBE485-2D9E-4011-924E-D7C5EC184B73}" dt="2026-03-08T17:29:25.469" v="6" actId="20577"/>
        <pc:sldMkLst>
          <pc:docMk/>
          <pc:sldMk cId="4034611478" sldId="2147477000"/>
        </pc:sldMkLst>
        <pc:spChg chg="mod">
          <ac:chgData name="Katleen Seeuws" userId="bf6bd960-4fd6-4852-ad50-88b4835741fd" providerId="ADAL" clId="{22EBE485-2D9E-4011-924E-D7C5EC184B73}" dt="2026-03-08T17:29:15.782" v="5" actId="1076"/>
          <ac:spMkLst>
            <pc:docMk/>
            <pc:sldMk cId="4034611478" sldId="2147477000"/>
            <ac:spMk id="2" creationId="{32A51D9B-CC94-1971-BDB2-580C8D69A350}"/>
          </ac:spMkLst>
        </pc:spChg>
        <pc:spChg chg="mod">
          <ac:chgData name="Katleen Seeuws" userId="bf6bd960-4fd6-4852-ad50-88b4835741fd" providerId="ADAL" clId="{22EBE485-2D9E-4011-924E-D7C5EC184B73}" dt="2026-03-08T17:29:25.469" v="6" actId="20577"/>
          <ac:spMkLst>
            <pc:docMk/>
            <pc:sldMk cId="4034611478" sldId="2147477000"/>
            <ac:spMk id="8" creationId="{1B0F238B-874D-1528-83D1-7C9CC31DB040}"/>
          </ac:spMkLst>
        </pc:spChg>
      </pc:sldChg>
      <pc:sldChg chg="modNotesTx">
        <pc:chgData name="Katleen Seeuws" userId="bf6bd960-4fd6-4852-ad50-88b4835741fd" providerId="ADAL" clId="{22EBE485-2D9E-4011-924E-D7C5EC184B73}" dt="2026-03-08T17:30:04.218" v="7" actId="6549"/>
        <pc:sldMkLst>
          <pc:docMk/>
          <pc:sldMk cId="3725027206" sldId="2147477033"/>
        </pc:sldMkLst>
      </pc:sldChg>
      <pc:sldChg chg="modSp mod">
        <pc:chgData name="Katleen Seeuws" userId="bf6bd960-4fd6-4852-ad50-88b4835741fd" providerId="ADAL" clId="{22EBE485-2D9E-4011-924E-D7C5EC184B73}" dt="2026-03-08T17:34:42.561" v="66" actId="14100"/>
        <pc:sldMkLst>
          <pc:docMk/>
          <pc:sldMk cId="1162988856" sldId="2147477048"/>
        </pc:sldMkLst>
        <pc:spChg chg="mod">
          <ac:chgData name="Katleen Seeuws" userId="bf6bd960-4fd6-4852-ad50-88b4835741fd" providerId="ADAL" clId="{22EBE485-2D9E-4011-924E-D7C5EC184B73}" dt="2026-03-08T17:34:42.561" v="66" actId="14100"/>
          <ac:spMkLst>
            <pc:docMk/>
            <pc:sldMk cId="1162988856" sldId="2147477048"/>
            <ac:spMk id="2" creationId="{BCFB7367-C75A-398A-5939-0336823D994D}"/>
          </ac:spMkLst>
        </pc:spChg>
      </pc:sldChg>
      <pc:sldChg chg="modSp mod">
        <pc:chgData name="Katleen Seeuws" userId="bf6bd960-4fd6-4852-ad50-88b4835741fd" providerId="ADAL" clId="{22EBE485-2D9E-4011-924E-D7C5EC184B73}" dt="2026-03-08T17:35:04.772" v="67" actId="1076"/>
        <pc:sldMkLst>
          <pc:docMk/>
          <pc:sldMk cId="94938427" sldId="2147477049"/>
        </pc:sldMkLst>
        <pc:spChg chg="mod">
          <ac:chgData name="Katleen Seeuws" userId="bf6bd960-4fd6-4852-ad50-88b4835741fd" providerId="ADAL" clId="{22EBE485-2D9E-4011-924E-D7C5EC184B73}" dt="2026-03-08T17:35:04.772" v="67" actId="1076"/>
          <ac:spMkLst>
            <pc:docMk/>
            <pc:sldMk cId="94938427" sldId="2147477049"/>
            <ac:spMk id="2" creationId="{884897B3-B210-124B-81A5-6FEE9E521022}"/>
          </ac:spMkLst>
        </pc:spChg>
      </pc:sldChg>
      <pc:sldChg chg="modSp mod">
        <pc:chgData name="Katleen Seeuws" userId="bf6bd960-4fd6-4852-ad50-88b4835741fd" providerId="ADAL" clId="{22EBE485-2D9E-4011-924E-D7C5EC184B73}" dt="2026-03-08T17:35:35.719" v="68" actId="1076"/>
        <pc:sldMkLst>
          <pc:docMk/>
          <pc:sldMk cId="3232976819" sldId="2147477052"/>
        </pc:sldMkLst>
        <pc:spChg chg="mod">
          <ac:chgData name="Katleen Seeuws" userId="bf6bd960-4fd6-4852-ad50-88b4835741fd" providerId="ADAL" clId="{22EBE485-2D9E-4011-924E-D7C5EC184B73}" dt="2026-03-08T17:35:35.719" v="68" actId="1076"/>
          <ac:spMkLst>
            <pc:docMk/>
            <pc:sldMk cId="3232976819" sldId="2147477052"/>
            <ac:spMk id="2" creationId="{EB49D5AA-E368-0E8F-A31D-2F6991D58D9C}"/>
          </ac:spMkLst>
        </pc:spChg>
      </pc:sldChg>
      <pc:sldChg chg="modSp mod">
        <pc:chgData name="Katleen Seeuws" userId="bf6bd960-4fd6-4852-ad50-88b4835741fd" providerId="ADAL" clId="{22EBE485-2D9E-4011-924E-D7C5EC184B73}" dt="2026-03-08T17:36:25.667" v="71" actId="1076"/>
        <pc:sldMkLst>
          <pc:docMk/>
          <pc:sldMk cId="3654606684" sldId="2147477067"/>
        </pc:sldMkLst>
        <pc:spChg chg="mod">
          <ac:chgData name="Katleen Seeuws" userId="bf6bd960-4fd6-4852-ad50-88b4835741fd" providerId="ADAL" clId="{22EBE485-2D9E-4011-924E-D7C5EC184B73}" dt="2026-03-08T17:36:25.667" v="71" actId="1076"/>
          <ac:spMkLst>
            <pc:docMk/>
            <pc:sldMk cId="3654606684" sldId="2147477067"/>
            <ac:spMk id="2" creationId="{0A071173-655C-68A5-62B6-0B437030D55D}"/>
          </ac:spMkLst>
        </pc:spChg>
      </pc:sldChg>
      <pc:sldChg chg="modSp mod">
        <pc:chgData name="Katleen Seeuws" userId="bf6bd960-4fd6-4852-ad50-88b4835741fd" providerId="ADAL" clId="{22EBE485-2D9E-4011-924E-D7C5EC184B73}" dt="2026-03-08T17:36:39.850" v="72" actId="1076"/>
        <pc:sldMkLst>
          <pc:docMk/>
          <pc:sldMk cId="537598121" sldId="2147477074"/>
        </pc:sldMkLst>
        <pc:spChg chg="mod">
          <ac:chgData name="Katleen Seeuws" userId="bf6bd960-4fd6-4852-ad50-88b4835741fd" providerId="ADAL" clId="{22EBE485-2D9E-4011-924E-D7C5EC184B73}" dt="2026-03-08T17:36:39.850" v="72" actId="1076"/>
          <ac:spMkLst>
            <pc:docMk/>
            <pc:sldMk cId="537598121" sldId="2147477074"/>
            <ac:spMk id="2" creationId="{1224A590-5367-B0FA-EF44-3C3A2EB33939}"/>
          </ac:spMkLst>
        </pc:spChg>
      </pc:sldChg>
      <pc:sldChg chg="modSp mod">
        <pc:chgData name="Katleen Seeuws" userId="bf6bd960-4fd6-4852-ad50-88b4835741fd" providerId="ADAL" clId="{22EBE485-2D9E-4011-924E-D7C5EC184B73}" dt="2026-03-08T17:33:19.540" v="53" actId="20577"/>
        <pc:sldMkLst>
          <pc:docMk/>
          <pc:sldMk cId="1146182639" sldId="2147477078"/>
        </pc:sldMkLst>
        <pc:spChg chg="mod">
          <ac:chgData name="Katleen Seeuws" userId="bf6bd960-4fd6-4852-ad50-88b4835741fd" providerId="ADAL" clId="{22EBE485-2D9E-4011-924E-D7C5EC184B73}" dt="2026-03-08T17:33:19.540" v="53" actId="20577"/>
          <ac:spMkLst>
            <pc:docMk/>
            <pc:sldMk cId="1146182639" sldId="2147477078"/>
            <ac:spMk id="2" creationId="{0394444A-2B68-2380-3767-8E5524145A1E}"/>
          </ac:spMkLst>
        </pc:spChg>
      </pc:sldChg>
      <pc:sldChg chg="modSp mod">
        <pc:chgData name="Katleen Seeuws" userId="bf6bd960-4fd6-4852-ad50-88b4835741fd" providerId="ADAL" clId="{22EBE485-2D9E-4011-924E-D7C5EC184B73}" dt="2026-03-08T17:33:55.722" v="55" actId="1076"/>
        <pc:sldMkLst>
          <pc:docMk/>
          <pc:sldMk cId="591651411" sldId="2147477079"/>
        </pc:sldMkLst>
        <pc:spChg chg="mod">
          <ac:chgData name="Katleen Seeuws" userId="bf6bd960-4fd6-4852-ad50-88b4835741fd" providerId="ADAL" clId="{22EBE485-2D9E-4011-924E-D7C5EC184B73}" dt="2026-03-08T17:33:55.722" v="55" actId="1076"/>
          <ac:spMkLst>
            <pc:docMk/>
            <pc:sldMk cId="591651411" sldId="2147477079"/>
            <ac:spMk id="2" creationId="{60021C82-5DB6-ABCC-2E58-30A10E89D9BC}"/>
          </ac:spMkLst>
        </pc:spChg>
      </pc:sldChg>
      <pc:sldChg chg="modSp mod">
        <pc:chgData name="Katleen Seeuws" userId="bf6bd960-4fd6-4852-ad50-88b4835741fd" providerId="ADAL" clId="{22EBE485-2D9E-4011-924E-D7C5EC184B73}" dt="2026-03-08T17:35:48.994" v="69" actId="1076"/>
        <pc:sldMkLst>
          <pc:docMk/>
          <pc:sldMk cId="934520467" sldId="2147477086"/>
        </pc:sldMkLst>
        <pc:spChg chg="mod">
          <ac:chgData name="Katleen Seeuws" userId="bf6bd960-4fd6-4852-ad50-88b4835741fd" providerId="ADAL" clId="{22EBE485-2D9E-4011-924E-D7C5EC184B73}" dt="2026-03-08T17:35:48.994" v="69" actId="1076"/>
          <ac:spMkLst>
            <pc:docMk/>
            <pc:sldMk cId="934520467" sldId="2147477086"/>
            <ac:spMk id="2" creationId="{B4C78798-E2E7-618D-948C-D754EEECE462}"/>
          </ac:spMkLst>
        </pc:spChg>
      </pc:sldChg>
      <pc:sldChg chg="modSp mod">
        <pc:chgData name="Katleen Seeuws" userId="bf6bd960-4fd6-4852-ad50-88b4835741fd" providerId="ADAL" clId="{22EBE485-2D9E-4011-924E-D7C5EC184B73}" dt="2026-03-08T17:35:58.283" v="70" actId="1076"/>
        <pc:sldMkLst>
          <pc:docMk/>
          <pc:sldMk cId="3588943142" sldId="2147477089"/>
        </pc:sldMkLst>
        <pc:spChg chg="mod">
          <ac:chgData name="Katleen Seeuws" userId="bf6bd960-4fd6-4852-ad50-88b4835741fd" providerId="ADAL" clId="{22EBE485-2D9E-4011-924E-D7C5EC184B73}" dt="2026-03-08T17:35:58.283" v="70" actId="1076"/>
          <ac:spMkLst>
            <pc:docMk/>
            <pc:sldMk cId="3588943142" sldId="2147477089"/>
            <ac:spMk id="2" creationId="{ABB86453-BD60-E90B-33B3-EF2150D5640D}"/>
          </ac:spMkLst>
        </pc:spChg>
      </pc:sldChg>
      <pc:sldChg chg="modSp mod modCm modNotesTx">
        <pc:chgData name="Katleen Seeuws" userId="bf6bd960-4fd6-4852-ad50-88b4835741fd" providerId="ADAL" clId="{22EBE485-2D9E-4011-924E-D7C5EC184B73}" dt="2026-03-08T17:32:16.741" v="38" actId="6549"/>
        <pc:sldMkLst>
          <pc:docMk/>
          <pc:sldMk cId="2340612447" sldId="2147477094"/>
        </pc:sldMkLst>
        <pc:graphicFrameChg chg="mod modGraphic">
          <ac:chgData name="Katleen Seeuws" userId="bf6bd960-4fd6-4852-ad50-88b4835741fd" providerId="ADAL" clId="{22EBE485-2D9E-4011-924E-D7C5EC184B73}" dt="2026-03-08T17:31:48.988" v="37" actId="20577"/>
          <ac:graphicFrameMkLst>
            <pc:docMk/>
            <pc:sldMk cId="2340612447" sldId="2147477094"/>
            <ac:graphicFrameMk id="7" creationId="{00C08670-1E8B-778B-4813-5C1A0016C1B6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leen Seeuws" userId="bf6bd960-4fd6-4852-ad50-88b4835741fd" providerId="ADAL" clId="{22EBE485-2D9E-4011-924E-D7C5EC184B73}" dt="2026-03-08T17:31:14.318" v="17" actId="20577"/>
              <pc2:cmMkLst xmlns:pc2="http://schemas.microsoft.com/office/powerpoint/2019/9/main/command">
                <pc:docMk/>
                <pc:sldMk cId="2340612447" sldId="2147477094"/>
                <pc2:cmMk id="{2CD37BEF-091B-4A63-A5DA-7661832B05EC}"/>
              </pc2:cmMkLst>
            </pc226:cmChg>
          </p:ext>
        </pc:extLst>
      </pc:sldChg>
      <pc:sldChg chg="modSp mod modNotesTx">
        <pc:chgData name="Katleen Seeuws" userId="bf6bd960-4fd6-4852-ad50-88b4835741fd" providerId="ADAL" clId="{22EBE485-2D9E-4011-924E-D7C5EC184B73}" dt="2026-03-08T17:37:59.929" v="74" actId="6549"/>
        <pc:sldMkLst>
          <pc:docMk/>
          <pc:sldMk cId="169669058" sldId="2147477097"/>
        </pc:sldMkLst>
        <pc:spChg chg="mod">
          <ac:chgData name="Katleen Seeuws" userId="bf6bd960-4fd6-4852-ad50-88b4835741fd" providerId="ADAL" clId="{22EBE485-2D9E-4011-924E-D7C5EC184B73}" dt="2026-03-08T17:37:46.652" v="73" actId="1076"/>
          <ac:spMkLst>
            <pc:docMk/>
            <pc:sldMk cId="169669058" sldId="2147477097"/>
            <ac:spMk id="2" creationId="{AA1C63D6-F05A-43CE-DD6E-C230E046B7BA}"/>
          </ac:spMkLst>
        </pc:spChg>
      </pc:sldChg>
    </pc:docChg>
  </pc:docChgLst>
</pc:chgInfo>
</file>

<file path=ppt/comments/modernComment_7FFFE656_44515BE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DB9F30-B517-4B66-B320-88A45A238205}" authorId="{C918B510-8366-50FF-B8A3-3D4D815F809C}" created="2026-03-08T14:30:15.105">
    <pc:sldMkLst xmlns:pc="http://schemas.microsoft.com/office/powerpoint/2013/main/command">
      <pc:docMk/>
      <pc:sldMk cId="1146182639" sldId="2147477078"/>
    </pc:sldMkLst>
    <p188:txBody>
      <a:bodyPr/>
      <a:lstStyle/>
      <a:p>
        <a:r>
          <a:rPr lang="en-US"/>
          <a:t>I like the idea of the quote but I do not know who that is… can we do this one “The future of AI is not about replacing humans, it’s about augmenting human capabilities.” Sundar Pichai (CEO of Google)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60DB39-8964-40C3-BF9A-633ED9FC6DB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1BBFD6B-A8DE-4D42-823A-8640E3E1B8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</a:rPr>
            <a:t>AI adoption is accelerating on a global scale  </a:t>
          </a:r>
        </a:p>
      </dgm:t>
    </dgm:pt>
    <dgm:pt modelId="{9A69A0AD-B140-4B75-91BA-2F1421824E38}" type="parTrans" cxnId="{73171780-20BF-484A-99B0-5EA43A461963}">
      <dgm:prSet/>
      <dgm:spPr/>
      <dgm:t>
        <a:bodyPr/>
        <a:lstStyle/>
        <a:p>
          <a:endParaRPr lang="en-US"/>
        </a:p>
      </dgm:t>
    </dgm:pt>
    <dgm:pt modelId="{1C077CF1-BC93-4EF6-A487-24CDB9CE8E7A}" type="sibTrans" cxnId="{73171780-20BF-484A-99B0-5EA43A461963}">
      <dgm:prSet/>
      <dgm:spPr/>
      <dgm:t>
        <a:bodyPr/>
        <a:lstStyle/>
        <a:p>
          <a:endParaRPr lang="en-US"/>
        </a:p>
      </dgm:t>
    </dgm:pt>
    <dgm:pt modelId="{F2B0287C-7474-4EA5-B815-4F8308B504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</a:rPr>
            <a:t>Assurance expectations are increasing</a:t>
          </a:r>
        </a:p>
      </dgm:t>
    </dgm:pt>
    <dgm:pt modelId="{B15CA239-CCB8-4B0F-AF9F-4EE4C4506009}" type="parTrans" cxnId="{70BF6CC4-B3FC-43E7-9F50-7257A59D5A56}">
      <dgm:prSet/>
      <dgm:spPr/>
      <dgm:t>
        <a:bodyPr/>
        <a:lstStyle/>
        <a:p>
          <a:endParaRPr lang="en-US"/>
        </a:p>
      </dgm:t>
    </dgm:pt>
    <dgm:pt modelId="{DCC7E402-AE89-444D-9918-46876B212111}" type="sibTrans" cxnId="{70BF6CC4-B3FC-43E7-9F50-7257A59D5A56}">
      <dgm:prSet/>
      <dgm:spPr/>
      <dgm:t>
        <a:bodyPr/>
        <a:lstStyle/>
        <a:p>
          <a:endParaRPr lang="en-US"/>
        </a:p>
      </dgm:t>
    </dgm:pt>
    <dgm:pt modelId="{BEE1EE85-A5B1-4E17-8F5E-69A8F120643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</a:rPr>
            <a:t>Stakeholders seek trust and confidence </a:t>
          </a:r>
        </a:p>
      </dgm:t>
    </dgm:pt>
    <dgm:pt modelId="{6F600616-A62E-4A47-AD0C-6E98A6604B8C}" type="parTrans" cxnId="{204E8E63-1A2A-4A6C-9E04-249BCD9578E1}">
      <dgm:prSet/>
      <dgm:spPr/>
      <dgm:t>
        <a:bodyPr/>
        <a:lstStyle/>
        <a:p>
          <a:endParaRPr lang="en-US"/>
        </a:p>
      </dgm:t>
    </dgm:pt>
    <dgm:pt modelId="{C0907F80-EE83-45F4-B379-A6A2ECC07E5F}" type="sibTrans" cxnId="{204E8E63-1A2A-4A6C-9E04-249BCD9578E1}">
      <dgm:prSet/>
      <dgm:spPr/>
      <dgm:t>
        <a:bodyPr/>
        <a:lstStyle/>
        <a:p>
          <a:endParaRPr lang="en-US"/>
        </a:p>
      </dgm:t>
    </dgm:pt>
    <dgm:pt modelId="{A9359DE4-057B-492D-BB7E-2B68CC9988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</a:rPr>
            <a:t>AI is embedded in critical decisions </a:t>
          </a:r>
        </a:p>
      </dgm:t>
    </dgm:pt>
    <dgm:pt modelId="{C0B1D269-2755-4DF8-B32D-8F5DD1AFBE7B}" type="parTrans" cxnId="{2046A997-CC26-446D-85DC-186AADCAB394}">
      <dgm:prSet/>
      <dgm:spPr/>
      <dgm:t>
        <a:bodyPr/>
        <a:lstStyle/>
        <a:p>
          <a:endParaRPr lang="en-US"/>
        </a:p>
      </dgm:t>
    </dgm:pt>
    <dgm:pt modelId="{3EF5A74B-09B0-4B7B-B46B-BF4866D998A8}" type="sibTrans" cxnId="{2046A997-CC26-446D-85DC-186AADCAB394}">
      <dgm:prSet/>
      <dgm:spPr/>
      <dgm:t>
        <a:bodyPr/>
        <a:lstStyle/>
        <a:p>
          <a:endParaRPr lang="en-US"/>
        </a:p>
      </dgm:t>
    </dgm:pt>
    <dgm:pt modelId="{C73156A9-5F46-4776-A908-9FD3D0009526}" type="pres">
      <dgm:prSet presAssocID="{EE60DB39-8964-40C3-BF9A-633ED9FC6DB4}" presName="root" presStyleCnt="0">
        <dgm:presLayoutVars>
          <dgm:dir/>
          <dgm:resizeHandles val="exact"/>
        </dgm:presLayoutVars>
      </dgm:prSet>
      <dgm:spPr/>
    </dgm:pt>
    <dgm:pt modelId="{2894B306-3E9B-4CF5-ADAC-A77C7062A277}" type="pres">
      <dgm:prSet presAssocID="{B1BBFD6B-A8DE-4D42-823A-8640E3E1B887}" presName="compNode" presStyleCnt="0"/>
      <dgm:spPr/>
    </dgm:pt>
    <dgm:pt modelId="{210A576B-B1DC-4869-807A-1720B2437B80}" type="pres">
      <dgm:prSet presAssocID="{B1BBFD6B-A8DE-4D42-823A-8640E3E1B887}" presName="bgRect" presStyleLbl="bgShp" presStyleIdx="0" presStyleCnt="4"/>
      <dgm:spPr>
        <a:solidFill>
          <a:schemeClr val="accent1"/>
        </a:solidFill>
      </dgm:spPr>
    </dgm:pt>
    <dgm:pt modelId="{03F62F3F-7B8F-4917-9DE9-0C2DEB66ADC5}" type="pres">
      <dgm:prSet presAssocID="{B1BBFD6B-A8DE-4D42-823A-8640E3E1B887}" presName="iconRect" presStyleLbl="node1" presStyleIdx="0" presStyleCnt="4"/>
      <dgm:spPr>
        <a:blipFill>
          <a:blip xmlns:r="http://schemas.openxmlformats.org/officeDocument/2006/relationships" r:embed="rId1">
            <a:biLevel thresh="2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d with solid fill"/>
        </a:ext>
      </dgm:extLst>
    </dgm:pt>
    <dgm:pt modelId="{D97A5060-860C-4CDA-BED2-F785D97DB918}" type="pres">
      <dgm:prSet presAssocID="{B1BBFD6B-A8DE-4D42-823A-8640E3E1B887}" presName="spaceRect" presStyleCnt="0"/>
      <dgm:spPr/>
    </dgm:pt>
    <dgm:pt modelId="{DF1FC6FA-55FD-49F9-8D47-C51669E2C8FF}" type="pres">
      <dgm:prSet presAssocID="{B1BBFD6B-A8DE-4D42-823A-8640E3E1B887}" presName="parTx" presStyleLbl="revTx" presStyleIdx="0" presStyleCnt="4">
        <dgm:presLayoutVars>
          <dgm:chMax val="0"/>
          <dgm:chPref val="0"/>
        </dgm:presLayoutVars>
      </dgm:prSet>
      <dgm:spPr/>
    </dgm:pt>
    <dgm:pt modelId="{E6906931-C515-4274-93B9-BDFA4FED1DE3}" type="pres">
      <dgm:prSet presAssocID="{1C077CF1-BC93-4EF6-A487-24CDB9CE8E7A}" presName="sibTrans" presStyleCnt="0"/>
      <dgm:spPr/>
    </dgm:pt>
    <dgm:pt modelId="{4AA2D956-A219-499F-ABAE-F0E98906F25E}" type="pres">
      <dgm:prSet presAssocID="{A9359DE4-057B-492D-BB7E-2B68CC99888F}" presName="compNode" presStyleCnt="0"/>
      <dgm:spPr/>
    </dgm:pt>
    <dgm:pt modelId="{0348D60F-521A-4DB1-958D-8E073B002BEC}" type="pres">
      <dgm:prSet presAssocID="{A9359DE4-057B-492D-BB7E-2B68CC99888F}" presName="bgRect" presStyleLbl="bgShp" presStyleIdx="1" presStyleCnt="4" custLinFactNeighborY="-24"/>
      <dgm:spPr>
        <a:solidFill>
          <a:schemeClr val="accent1"/>
        </a:solidFill>
      </dgm:spPr>
    </dgm:pt>
    <dgm:pt modelId="{C27EF11E-219F-4D9D-ACBB-0F9DA3EA4EA4}" type="pres">
      <dgm:prSet presAssocID="{A9359DE4-057B-492D-BB7E-2B68CC99888F}" presName="iconRect" presStyleLbl="node1" presStyleIdx="1" presStyleCnt="4"/>
      <dgm:spPr>
        <a:blipFill>
          <a:blip xmlns:r="http://schemas.openxmlformats.org/officeDocument/2006/relationships" r:embed="rId3">
            <a:biLevel thresh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ld with solid fill"/>
        </a:ext>
      </dgm:extLst>
    </dgm:pt>
    <dgm:pt modelId="{AD424FA9-3AEB-4C8C-BEF4-6BD70314E020}" type="pres">
      <dgm:prSet presAssocID="{A9359DE4-057B-492D-BB7E-2B68CC99888F}" presName="spaceRect" presStyleCnt="0"/>
      <dgm:spPr/>
    </dgm:pt>
    <dgm:pt modelId="{89F430DC-2E20-4988-B26C-4652F041D04A}" type="pres">
      <dgm:prSet presAssocID="{A9359DE4-057B-492D-BB7E-2B68CC99888F}" presName="parTx" presStyleLbl="revTx" presStyleIdx="1" presStyleCnt="4">
        <dgm:presLayoutVars>
          <dgm:chMax val="0"/>
          <dgm:chPref val="0"/>
        </dgm:presLayoutVars>
      </dgm:prSet>
      <dgm:spPr/>
    </dgm:pt>
    <dgm:pt modelId="{0DECC6CD-3FE8-4950-999D-15F5068E6752}" type="pres">
      <dgm:prSet presAssocID="{3EF5A74B-09B0-4B7B-B46B-BF4866D998A8}" presName="sibTrans" presStyleCnt="0"/>
      <dgm:spPr/>
    </dgm:pt>
    <dgm:pt modelId="{1424E62B-A4ED-4769-842A-E577B5295DFA}" type="pres">
      <dgm:prSet presAssocID="{F2B0287C-7474-4EA5-B815-4F8308B504AC}" presName="compNode" presStyleCnt="0"/>
      <dgm:spPr/>
    </dgm:pt>
    <dgm:pt modelId="{37B3AC75-3F4E-4DBE-BD9F-4C30B43BAE15}" type="pres">
      <dgm:prSet presAssocID="{F2B0287C-7474-4EA5-B815-4F8308B504AC}" presName="bgRect" presStyleLbl="bgShp" presStyleIdx="2" presStyleCnt="4"/>
      <dgm:spPr>
        <a:solidFill>
          <a:schemeClr val="accent1"/>
        </a:solidFill>
      </dgm:spPr>
    </dgm:pt>
    <dgm:pt modelId="{2BBC367F-5AAB-4A55-8167-EB87D64BB033}" type="pres">
      <dgm:prSet presAssocID="{F2B0287C-7474-4EA5-B815-4F8308B504AC}" presName="iconRect" presStyleLbl="node1" presStyleIdx="2" presStyleCnt="4"/>
      <dgm:spPr>
        <a:blipFill>
          <a:blip xmlns:r="http://schemas.openxmlformats.org/officeDocument/2006/relationships"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370491BF-A03C-4184-B5CA-901FC781F155}" type="pres">
      <dgm:prSet presAssocID="{F2B0287C-7474-4EA5-B815-4F8308B504AC}" presName="spaceRect" presStyleCnt="0"/>
      <dgm:spPr/>
    </dgm:pt>
    <dgm:pt modelId="{90171356-F5C9-41B3-B0C2-C1D64D1D9926}" type="pres">
      <dgm:prSet presAssocID="{F2B0287C-7474-4EA5-B815-4F8308B504AC}" presName="parTx" presStyleLbl="revTx" presStyleIdx="2" presStyleCnt="4">
        <dgm:presLayoutVars>
          <dgm:chMax val="0"/>
          <dgm:chPref val="0"/>
        </dgm:presLayoutVars>
      </dgm:prSet>
      <dgm:spPr/>
    </dgm:pt>
    <dgm:pt modelId="{8C2FC644-246B-44D7-ABB2-C2A55985DB13}" type="pres">
      <dgm:prSet presAssocID="{DCC7E402-AE89-444D-9918-46876B212111}" presName="sibTrans" presStyleCnt="0"/>
      <dgm:spPr/>
    </dgm:pt>
    <dgm:pt modelId="{45718076-B22E-4643-A409-3DBB096C4185}" type="pres">
      <dgm:prSet presAssocID="{BEE1EE85-A5B1-4E17-8F5E-69A8F120643C}" presName="compNode" presStyleCnt="0"/>
      <dgm:spPr/>
    </dgm:pt>
    <dgm:pt modelId="{3B773925-EE5E-4C23-A696-4E46E07FAA5C}" type="pres">
      <dgm:prSet presAssocID="{BEE1EE85-A5B1-4E17-8F5E-69A8F120643C}" presName="bgRect" presStyleLbl="bgShp" presStyleIdx="3" presStyleCnt="4"/>
      <dgm:spPr>
        <a:solidFill>
          <a:schemeClr val="accent1"/>
        </a:solidFill>
      </dgm:spPr>
    </dgm:pt>
    <dgm:pt modelId="{AF78DAA1-3D98-42CE-AC38-A765A8A4210F}" type="pres">
      <dgm:prSet presAssocID="{BEE1EE85-A5B1-4E17-8F5E-69A8F120643C}" presName="iconRect" presStyleLbl="node1" presStyleIdx="3" presStyleCnt="4"/>
      <dgm:spPr>
        <a:blipFill>
          <a:blip xmlns:r="http://schemas.openxmlformats.org/officeDocument/2006/relationships"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3D75E77-850A-4E2D-8813-193EACC05322}" type="pres">
      <dgm:prSet presAssocID="{BEE1EE85-A5B1-4E17-8F5E-69A8F120643C}" presName="spaceRect" presStyleCnt="0"/>
      <dgm:spPr/>
    </dgm:pt>
    <dgm:pt modelId="{93AF065F-AE9F-4016-9E6A-D2F9C0B7E13D}" type="pres">
      <dgm:prSet presAssocID="{BEE1EE85-A5B1-4E17-8F5E-69A8F120643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2AAF729-A546-4F68-AB93-2E826FD1C1E2}" type="presOf" srcId="{EE60DB39-8964-40C3-BF9A-633ED9FC6DB4}" destId="{C73156A9-5F46-4776-A908-9FD3D0009526}" srcOrd="0" destOrd="0" presId="urn:microsoft.com/office/officeart/2018/2/layout/IconVerticalSolidList"/>
    <dgm:cxn modelId="{204E8E63-1A2A-4A6C-9E04-249BCD9578E1}" srcId="{EE60DB39-8964-40C3-BF9A-633ED9FC6DB4}" destId="{BEE1EE85-A5B1-4E17-8F5E-69A8F120643C}" srcOrd="3" destOrd="0" parTransId="{6F600616-A62E-4A47-AD0C-6E98A6604B8C}" sibTransId="{C0907F80-EE83-45F4-B379-A6A2ECC07E5F}"/>
    <dgm:cxn modelId="{9673E075-8C8A-4FA3-B2E9-4F9EFCC2D968}" type="presOf" srcId="{A9359DE4-057B-492D-BB7E-2B68CC99888F}" destId="{89F430DC-2E20-4988-B26C-4652F041D04A}" srcOrd="0" destOrd="0" presId="urn:microsoft.com/office/officeart/2018/2/layout/IconVerticalSolidList"/>
    <dgm:cxn modelId="{13CF8D7A-339A-4FFB-9F2B-D2FA973BE1F3}" type="presOf" srcId="{B1BBFD6B-A8DE-4D42-823A-8640E3E1B887}" destId="{DF1FC6FA-55FD-49F9-8D47-C51669E2C8FF}" srcOrd="0" destOrd="0" presId="urn:microsoft.com/office/officeart/2018/2/layout/IconVerticalSolidList"/>
    <dgm:cxn modelId="{73171780-20BF-484A-99B0-5EA43A461963}" srcId="{EE60DB39-8964-40C3-BF9A-633ED9FC6DB4}" destId="{B1BBFD6B-A8DE-4D42-823A-8640E3E1B887}" srcOrd="0" destOrd="0" parTransId="{9A69A0AD-B140-4B75-91BA-2F1421824E38}" sibTransId="{1C077CF1-BC93-4EF6-A487-24CDB9CE8E7A}"/>
    <dgm:cxn modelId="{2046A997-CC26-446D-85DC-186AADCAB394}" srcId="{EE60DB39-8964-40C3-BF9A-633ED9FC6DB4}" destId="{A9359DE4-057B-492D-BB7E-2B68CC99888F}" srcOrd="1" destOrd="0" parTransId="{C0B1D269-2755-4DF8-B32D-8F5DD1AFBE7B}" sibTransId="{3EF5A74B-09B0-4B7B-B46B-BF4866D998A8}"/>
    <dgm:cxn modelId="{BE3060C2-7646-42C6-B7FD-82E25320FA11}" type="presOf" srcId="{F2B0287C-7474-4EA5-B815-4F8308B504AC}" destId="{90171356-F5C9-41B3-B0C2-C1D64D1D9926}" srcOrd="0" destOrd="0" presId="urn:microsoft.com/office/officeart/2018/2/layout/IconVerticalSolidList"/>
    <dgm:cxn modelId="{70BF6CC4-B3FC-43E7-9F50-7257A59D5A56}" srcId="{EE60DB39-8964-40C3-BF9A-633ED9FC6DB4}" destId="{F2B0287C-7474-4EA5-B815-4F8308B504AC}" srcOrd="2" destOrd="0" parTransId="{B15CA239-CCB8-4B0F-AF9F-4EE4C4506009}" sibTransId="{DCC7E402-AE89-444D-9918-46876B212111}"/>
    <dgm:cxn modelId="{31673BF4-1FBE-4971-81F7-98182F38FC95}" type="presOf" srcId="{BEE1EE85-A5B1-4E17-8F5E-69A8F120643C}" destId="{93AF065F-AE9F-4016-9E6A-D2F9C0B7E13D}" srcOrd="0" destOrd="0" presId="urn:microsoft.com/office/officeart/2018/2/layout/IconVerticalSolidList"/>
    <dgm:cxn modelId="{A74D4258-21AE-481D-88BD-BF2B06921560}" type="presParOf" srcId="{C73156A9-5F46-4776-A908-9FD3D0009526}" destId="{2894B306-3E9B-4CF5-ADAC-A77C7062A277}" srcOrd="0" destOrd="0" presId="urn:microsoft.com/office/officeart/2018/2/layout/IconVerticalSolidList"/>
    <dgm:cxn modelId="{EBFA199C-D7CA-4FEE-A159-392EDCFADE0B}" type="presParOf" srcId="{2894B306-3E9B-4CF5-ADAC-A77C7062A277}" destId="{210A576B-B1DC-4869-807A-1720B2437B80}" srcOrd="0" destOrd="0" presId="urn:microsoft.com/office/officeart/2018/2/layout/IconVerticalSolidList"/>
    <dgm:cxn modelId="{B3A3D818-4608-4687-961D-6522323F6436}" type="presParOf" srcId="{2894B306-3E9B-4CF5-ADAC-A77C7062A277}" destId="{03F62F3F-7B8F-4917-9DE9-0C2DEB66ADC5}" srcOrd="1" destOrd="0" presId="urn:microsoft.com/office/officeart/2018/2/layout/IconVerticalSolidList"/>
    <dgm:cxn modelId="{C3E6340D-DAF8-4FA6-89C1-C92D902F5B99}" type="presParOf" srcId="{2894B306-3E9B-4CF5-ADAC-A77C7062A277}" destId="{D97A5060-860C-4CDA-BED2-F785D97DB918}" srcOrd="2" destOrd="0" presId="urn:microsoft.com/office/officeart/2018/2/layout/IconVerticalSolidList"/>
    <dgm:cxn modelId="{C0F048EA-CC13-4D36-957C-F9689F5D0ECC}" type="presParOf" srcId="{2894B306-3E9B-4CF5-ADAC-A77C7062A277}" destId="{DF1FC6FA-55FD-49F9-8D47-C51669E2C8FF}" srcOrd="3" destOrd="0" presId="urn:microsoft.com/office/officeart/2018/2/layout/IconVerticalSolidList"/>
    <dgm:cxn modelId="{5CA47E5B-D0CD-4904-864F-D457CC1C0B98}" type="presParOf" srcId="{C73156A9-5F46-4776-A908-9FD3D0009526}" destId="{E6906931-C515-4274-93B9-BDFA4FED1DE3}" srcOrd="1" destOrd="0" presId="urn:microsoft.com/office/officeart/2018/2/layout/IconVerticalSolidList"/>
    <dgm:cxn modelId="{CE2C9A4C-B2BE-4992-8EE4-03B04F7F935E}" type="presParOf" srcId="{C73156A9-5F46-4776-A908-9FD3D0009526}" destId="{4AA2D956-A219-499F-ABAE-F0E98906F25E}" srcOrd="2" destOrd="0" presId="urn:microsoft.com/office/officeart/2018/2/layout/IconVerticalSolidList"/>
    <dgm:cxn modelId="{AEA8CFEE-4AC8-4B26-9B63-F15BFC00898E}" type="presParOf" srcId="{4AA2D956-A219-499F-ABAE-F0E98906F25E}" destId="{0348D60F-521A-4DB1-958D-8E073B002BEC}" srcOrd="0" destOrd="0" presId="urn:microsoft.com/office/officeart/2018/2/layout/IconVerticalSolidList"/>
    <dgm:cxn modelId="{E3DE26A3-5376-4A14-BFFA-59BA49E3ABE7}" type="presParOf" srcId="{4AA2D956-A219-499F-ABAE-F0E98906F25E}" destId="{C27EF11E-219F-4D9D-ACBB-0F9DA3EA4EA4}" srcOrd="1" destOrd="0" presId="urn:microsoft.com/office/officeart/2018/2/layout/IconVerticalSolidList"/>
    <dgm:cxn modelId="{C8AFD517-530A-464C-A110-CFC873B38D2F}" type="presParOf" srcId="{4AA2D956-A219-499F-ABAE-F0E98906F25E}" destId="{AD424FA9-3AEB-4C8C-BEF4-6BD70314E020}" srcOrd="2" destOrd="0" presId="urn:microsoft.com/office/officeart/2018/2/layout/IconVerticalSolidList"/>
    <dgm:cxn modelId="{57634F0F-B84A-4314-B216-A53AAD96D167}" type="presParOf" srcId="{4AA2D956-A219-499F-ABAE-F0E98906F25E}" destId="{89F430DC-2E20-4988-B26C-4652F041D04A}" srcOrd="3" destOrd="0" presId="urn:microsoft.com/office/officeart/2018/2/layout/IconVerticalSolidList"/>
    <dgm:cxn modelId="{AE52EEF0-0229-48AF-8D9B-80D4E79BF83C}" type="presParOf" srcId="{C73156A9-5F46-4776-A908-9FD3D0009526}" destId="{0DECC6CD-3FE8-4950-999D-15F5068E6752}" srcOrd="3" destOrd="0" presId="urn:microsoft.com/office/officeart/2018/2/layout/IconVerticalSolidList"/>
    <dgm:cxn modelId="{83889104-BEAF-457C-A4FB-C1898DC18715}" type="presParOf" srcId="{C73156A9-5F46-4776-A908-9FD3D0009526}" destId="{1424E62B-A4ED-4769-842A-E577B5295DFA}" srcOrd="4" destOrd="0" presId="urn:microsoft.com/office/officeart/2018/2/layout/IconVerticalSolidList"/>
    <dgm:cxn modelId="{0EFDBA6A-1D5B-44AF-A31C-C0FF3BEC5845}" type="presParOf" srcId="{1424E62B-A4ED-4769-842A-E577B5295DFA}" destId="{37B3AC75-3F4E-4DBE-BD9F-4C30B43BAE15}" srcOrd="0" destOrd="0" presId="urn:microsoft.com/office/officeart/2018/2/layout/IconVerticalSolidList"/>
    <dgm:cxn modelId="{73E017A1-1D34-4286-BFAE-2F17326F9A3A}" type="presParOf" srcId="{1424E62B-A4ED-4769-842A-E577B5295DFA}" destId="{2BBC367F-5AAB-4A55-8167-EB87D64BB033}" srcOrd="1" destOrd="0" presId="urn:microsoft.com/office/officeart/2018/2/layout/IconVerticalSolidList"/>
    <dgm:cxn modelId="{54A71567-5719-4C4A-AB09-7A219D2AC85E}" type="presParOf" srcId="{1424E62B-A4ED-4769-842A-E577B5295DFA}" destId="{370491BF-A03C-4184-B5CA-901FC781F155}" srcOrd="2" destOrd="0" presId="urn:microsoft.com/office/officeart/2018/2/layout/IconVerticalSolidList"/>
    <dgm:cxn modelId="{871307B5-0469-4AE4-9FD0-4E54A3687FBB}" type="presParOf" srcId="{1424E62B-A4ED-4769-842A-E577B5295DFA}" destId="{90171356-F5C9-41B3-B0C2-C1D64D1D9926}" srcOrd="3" destOrd="0" presId="urn:microsoft.com/office/officeart/2018/2/layout/IconVerticalSolidList"/>
    <dgm:cxn modelId="{C3EAD5C4-62F6-4FEF-AD2A-6631A0025812}" type="presParOf" srcId="{C73156A9-5F46-4776-A908-9FD3D0009526}" destId="{8C2FC644-246B-44D7-ABB2-C2A55985DB13}" srcOrd="5" destOrd="0" presId="urn:microsoft.com/office/officeart/2018/2/layout/IconVerticalSolidList"/>
    <dgm:cxn modelId="{C2543200-53FC-498E-AC3A-1048311FB2C8}" type="presParOf" srcId="{C73156A9-5F46-4776-A908-9FD3D0009526}" destId="{45718076-B22E-4643-A409-3DBB096C4185}" srcOrd="6" destOrd="0" presId="urn:microsoft.com/office/officeart/2018/2/layout/IconVerticalSolidList"/>
    <dgm:cxn modelId="{22CAF856-1871-46AF-BA30-B6CEB3C1F0BF}" type="presParOf" srcId="{45718076-B22E-4643-A409-3DBB096C4185}" destId="{3B773925-EE5E-4C23-A696-4E46E07FAA5C}" srcOrd="0" destOrd="0" presId="urn:microsoft.com/office/officeart/2018/2/layout/IconVerticalSolidList"/>
    <dgm:cxn modelId="{7D096D2B-3C93-412B-B0AE-B897AE730F29}" type="presParOf" srcId="{45718076-B22E-4643-A409-3DBB096C4185}" destId="{AF78DAA1-3D98-42CE-AC38-A765A8A4210F}" srcOrd="1" destOrd="0" presId="urn:microsoft.com/office/officeart/2018/2/layout/IconVerticalSolidList"/>
    <dgm:cxn modelId="{E236BC96-B1DF-4D14-A59C-8B2CF6C23579}" type="presParOf" srcId="{45718076-B22E-4643-A409-3DBB096C4185}" destId="{33D75E77-850A-4E2D-8813-193EACC05322}" srcOrd="2" destOrd="0" presId="urn:microsoft.com/office/officeart/2018/2/layout/IconVerticalSolidList"/>
    <dgm:cxn modelId="{3E1B767E-49DB-402E-AC8A-FCFB78C653D7}" type="presParOf" srcId="{45718076-B22E-4643-A409-3DBB096C4185}" destId="{93AF065F-AE9F-4016-9E6A-D2F9C0B7E1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60DB39-8964-40C3-BF9A-633ED9FC6DB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E1EE85-A5B1-4E17-8F5E-69A8F120643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To prioritize for independent assurance </a:t>
          </a:r>
          <a:endParaRPr lang="en-US" sz="2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6F600616-A62E-4A47-AD0C-6E98A6604B8C}" type="parTrans" cxnId="{204E8E63-1A2A-4A6C-9E04-249BCD9578E1}">
      <dgm:prSet/>
      <dgm:spPr/>
      <dgm:t>
        <a:bodyPr/>
        <a:lstStyle/>
        <a:p>
          <a:endParaRPr lang="en-US"/>
        </a:p>
      </dgm:t>
    </dgm:pt>
    <dgm:pt modelId="{C0907F80-EE83-45F4-B379-A6A2ECC07E5F}" type="sibTrans" cxnId="{204E8E63-1A2A-4A6C-9E04-249BCD9578E1}">
      <dgm:prSet/>
      <dgm:spPr/>
      <dgm:t>
        <a:bodyPr/>
        <a:lstStyle/>
        <a:p>
          <a:endParaRPr lang="en-US"/>
        </a:p>
      </dgm:t>
    </dgm:pt>
    <dgm:pt modelId="{A9359DE4-057B-492D-BB7E-2B68CC9988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</a:rPr>
            <a:t>As an internal audit a tool</a:t>
          </a:r>
        </a:p>
      </dgm:t>
    </dgm:pt>
    <dgm:pt modelId="{C0B1D269-2755-4DF8-B32D-8F5DD1AFBE7B}" type="parTrans" cxnId="{2046A997-CC26-446D-85DC-186AADCAB394}">
      <dgm:prSet/>
      <dgm:spPr/>
      <dgm:t>
        <a:bodyPr/>
        <a:lstStyle/>
        <a:p>
          <a:endParaRPr lang="en-US"/>
        </a:p>
      </dgm:t>
    </dgm:pt>
    <dgm:pt modelId="{3EF5A74B-09B0-4B7B-B46B-BF4866D998A8}" type="sibTrans" cxnId="{2046A997-CC26-446D-85DC-186AADCAB394}">
      <dgm:prSet/>
      <dgm:spPr/>
      <dgm:t>
        <a:bodyPr/>
        <a:lstStyle/>
        <a:p>
          <a:endParaRPr lang="en-US"/>
        </a:p>
      </dgm:t>
    </dgm:pt>
    <dgm:pt modelId="{8CCFA71C-2F5B-40BA-8ED9-189275DAE0D8}">
      <dgm:prSet custT="1"/>
      <dgm:spPr>
        <a:solidFill>
          <a:srgbClr val="156082"/>
        </a:solidFill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</a:rPr>
            <a:t>To assess governance, risk management, and control</a:t>
          </a:r>
        </a:p>
      </dgm:t>
    </dgm:pt>
    <dgm:pt modelId="{255719D7-4D49-49A2-87DC-4510D5C10398}" type="parTrans" cxnId="{B8912C60-79A8-44CE-975E-B3B8F77E309B}">
      <dgm:prSet/>
      <dgm:spPr/>
      <dgm:t>
        <a:bodyPr/>
        <a:lstStyle/>
        <a:p>
          <a:endParaRPr lang="en-US"/>
        </a:p>
      </dgm:t>
    </dgm:pt>
    <dgm:pt modelId="{0BF2CE0C-C218-4931-9B0E-65C2B7B3C072}" type="sibTrans" cxnId="{B8912C60-79A8-44CE-975E-B3B8F77E309B}">
      <dgm:prSet/>
      <dgm:spPr/>
      <dgm:t>
        <a:bodyPr/>
        <a:lstStyle/>
        <a:p>
          <a:endParaRPr lang="en-US"/>
        </a:p>
      </dgm:t>
    </dgm:pt>
    <dgm:pt modelId="{F2B0287C-7474-4EA5-B815-4F8308B504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bg1"/>
              </a:solidFill>
            </a:rPr>
            <a:t>As a risk area in audit planning </a:t>
          </a:r>
        </a:p>
      </dgm:t>
    </dgm:pt>
    <dgm:pt modelId="{DCC7E402-AE89-444D-9918-46876B212111}" type="sibTrans" cxnId="{70BF6CC4-B3FC-43E7-9F50-7257A59D5A56}">
      <dgm:prSet/>
      <dgm:spPr/>
      <dgm:t>
        <a:bodyPr/>
        <a:lstStyle/>
        <a:p>
          <a:endParaRPr lang="en-US"/>
        </a:p>
      </dgm:t>
    </dgm:pt>
    <dgm:pt modelId="{B15CA239-CCB8-4B0F-AF9F-4EE4C4506009}" type="parTrans" cxnId="{70BF6CC4-B3FC-43E7-9F50-7257A59D5A56}">
      <dgm:prSet/>
      <dgm:spPr/>
      <dgm:t>
        <a:bodyPr/>
        <a:lstStyle/>
        <a:p>
          <a:endParaRPr lang="en-US"/>
        </a:p>
      </dgm:t>
    </dgm:pt>
    <dgm:pt modelId="{C73156A9-5F46-4776-A908-9FD3D0009526}" type="pres">
      <dgm:prSet presAssocID="{EE60DB39-8964-40C3-BF9A-633ED9FC6DB4}" presName="root" presStyleCnt="0">
        <dgm:presLayoutVars>
          <dgm:dir/>
          <dgm:resizeHandles val="exact"/>
        </dgm:presLayoutVars>
      </dgm:prSet>
      <dgm:spPr/>
    </dgm:pt>
    <dgm:pt modelId="{4AA2D956-A219-499F-ABAE-F0E98906F25E}" type="pres">
      <dgm:prSet presAssocID="{A9359DE4-057B-492D-BB7E-2B68CC99888F}" presName="compNode" presStyleCnt="0"/>
      <dgm:spPr/>
    </dgm:pt>
    <dgm:pt modelId="{0348D60F-521A-4DB1-958D-8E073B002BEC}" type="pres">
      <dgm:prSet presAssocID="{A9359DE4-057B-492D-BB7E-2B68CC99888F}" presName="bgRect" presStyleLbl="bgShp" presStyleIdx="0" presStyleCnt="4" custLinFactNeighborY="-24"/>
      <dgm:spPr>
        <a:solidFill>
          <a:schemeClr val="accent1"/>
        </a:solidFill>
      </dgm:spPr>
    </dgm:pt>
    <dgm:pt modelId="{C27EF11E-219F-4D9D-ACBB-0F9DA3EA4EA4}" type="pres">
      <dgm:prSet presAssocID="{A9359DE4-057B-492D-BB7E-2B68CC99888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ld with solid fill"/>
        </a:ext>
      </dgm:extLst>
    </dgm:pt>
    <dgm:pt modelId="{AD424FA9-3AEB-4C8C-BEF4-6BD70314E020}" type="pres">
      <dgm:prSet presAssocID="{A9359DE4-057B-492D-BB7E-2B68CC99888F}" presName="spaceRect" presStyleCnt="0"/>
      <dgm:spPr/>
    </dgm:pt>
    <dgm:pt modelId="{89F430DC-2E20-4988-B26C-4652F041D04A}" type="pres">
      <dgm:prSet presAssocID="{A9359DE4-057B-492D-BB7E-2B68CC99888F}" presName="parTx" presStyleLbl="revTx" presStyleIdx="0" presStyleCnt="4">
        <dgm:presLayoutVars>
          <dgm:chMax val="0"/>
          <dgm:chPref val="0"/>
        </dgm:presLayoutVars>
      </dgm:prSet>
      <dgm:spPr/>
    </dgm:pt>
    <dgm:pt modelId="{0DECC6CD-3FE8-4950-999D-15F5068E6752}" type="pres">
      <dgm:prSet presAssocID="{3EF5A74B-09B0-4B7B-B46B-BF4866D998A8}" presName="sibTrans" presStyleCnt="0"/>
      <dgm:spPr/>
    </dgm:pt>
    <dgm:pt modelId="{1424E62B-A4ED-4769-842A-E577B5295DFA}" type="pres">
      <dgm:prSet presAssocID="{F2B0287C-7474-4EA5-B815-4F8308B504AC}" presName="compNode" presStyleCnt="0"/>
      <dgm:spPr/>
    </dgm:pt>
    <dgm:pt modelId="{37B3AC75-3F4E-4DBE-BD9F-4C30B43BAE15}" type="pres">
      <dgm:prSet presAssocID="{F2B0287C-7474-4EA5-B815-4F8308B504AC}" presName="bgRect" presStyleLbl="bgShp" presStyleIdx="1" presStyleCnt="4"/>
      <dgm:spPr>
        <a:solidFill>
          <a:schemeClr val="accent1"/>
        </a:solidFill>
      </dgm:spPr>
    </dgm:pt>
    <dgm:pt modelId="{2BBC367F-5AAB-4A55-8167-EB87D64BB033}" type="pres">
      <dgm:prSet presAssocID="{F2B0287C-7474-4EA5-B815-4F8308B504A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w blade outline"/>
        </a:ext>
      </dgm:extLst>
    </dgm:pt>
    <dgm:pt modelId="{370491BF-A03C-4184-B5CA-901FC781F155}" type="pres">
      <dgm:prSet presAssocID="{F2B0287C-7474-4EA5-B815-4F8308B504AC}" presName="spaceRect" presStyleCnt="0"/>
      <dgm:spPr/>
    </dgm:pt>
    <dgm:pt modelId="{90171356-F5C9-41B3-B0C2-C1D64D1D9926}" type="pres">
      <dgm:prSet presAssocID="{F2B0287C-7474-4EA5-B815-4F8308B504AC}" presName="parTx" presStyleLbl="revTx" presStyleIdx="1" presStyleCnt="4">
        <dgm:presLayoutVars>
          <dgm:chMax val="0"/>
          <dgm:chPref val="0"/>
        </dgm:presLayoutVars>
      </dgm:prSet>
      <dgm:spPr/>
    </dgm:pt>
    <dgm:pt modelId="{8C2FC644-246B-44D7-ABB2-C2A55985DB13}" type="pres">
      <dgm:prSet presAssocID="{DCC7E402-AE89-444D-9918-46876B212111}" presName="sibTrans" presStyleCnt="0"/>
      <dgm:spPr/>
    </dgm:pt>
    <dgm:pt modelId="{B88B0E4C-B8CD-4ACA-92B3-0957901A41A8}" type="pres">
      <dgm:prSet presAssocID="{8CCFA71C-2F5B-40BA-8ED9-189275DAE0D8}" presName="compNode" presStyleCnt="0"/>
      <dgm:spPr/>
    </dgm:pt>
    <dgm:pt modelId="{38C38844-83E4-4CC0-8745-2C98C371BE83}" type="pres">
      <dgm:prSet presAssocID="{8CCFA71C-2F5B-40BA-8ED9-189275DAE0D8}" presName="bgRect" presStyleLbl="bgShp" presStyleIdx="2" presStyleCnt="4"/>
      <dgm:spPr>
        <a:xfrm>
          <a:off x="0" y="2290082"/>
          <a:ext cx="8026400" cy="915310"/>
        </a:xfrm>
        <a:prstGeom prst="roundRect">
          <a:avLst>
            <a:gd name="adj" fmla="val 10000"/>
          </a:avLst>
        </a:prstGeom>
        <a:solidFill>
          <a:srgbClr val="156082"/>
        </a:solidFill>
        <a:ln>
          <a:noFill/>
        </a:ln>
        <a:effectLst/>
      </dgm:spPr>
    </dgm:pt>
    <dgm:pt modelId="{BB821AAC-5703-4E29-91AA-B31BBDF8DD94}" type="pres">
      <dgm:prSet presAssocID="{8CCFA71C-2F5B-40BA-8ED9-189275DAE0D8}" presName="iconRect" presStyleLbl="node1" presStyleIdx="2" presStyleCnt="4" custLinFactNeighborY="-471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FFFFFF"/>
          </a:solidFill>
        </a:ln>
      </dgm:spPr>
      <dgm:extLst>
        <a:ext uri="{E40237B7-FDA0-4F09-8148-C483321AD2D9}">
          <dgm14:cNvPr xmlns:dgm14="http://schemas.microsoft.com/office/drawing/2010/diagram" id="0" name="" descr="Abacus outline"/>
        </a:ext>
      </dgm:extLst>
    </dgm:pt>
    <dgm:pt modelId="{30664556-6538-438F-B147-95EEF62FE03B}" type="pres">
      <dgm:prSet presAssocID="{8CCFA71C-2F5B-40BA-8ED9-189275DAE0D8}" presName="spaceRect" presStyleCnt="0"/>
      <dgm:spPr/>
    </dgm:pt>
    <dgm:pt modelId="{83EA0A1B-6D3F-49DF-B233-007454A2D648}" type="pres">
      <dgm:prSet presAssocID="{8CCFA71C-2F5B-40BA-8ED9-189275DAE0D8}" presName="parTx" presStyleLbl="revTx" presStyleIdx="2" presStyleCnt="4" custLinFactNeighborX="1050" custLinFactNeighborY="1332">
        <dgm:presLayoutVars>
          <dgm:chMax val="0"/>
          <dgm:chPref val="0"/>
        </dgm:presLayoutVars>
      </dgm:prSet>
      <dgm:spPr>
        <a:xfrm>
          <a:off x="1057183" y="2290082"/>
          <a:ext cx="6969216" cy="915310"/>
        </a:xfrm>
        <a:prstGeom prst="rect">
          <a:avLst/>
        </a:prstGeom>
      </dgm:spPr>
    </dgm:pt>
    <dgm:pt modelId="{B5FC364D-FBA7-41FB-8386-1FAE99C910B2}" type="pres">
      <dgm:prSet presAssocID="{0BF2CE0C-C218-4931-9B0E-65C2B7B3C072}" presName="sibTrans" presStyleCnt="0"/>
      <dgm:spPr/>
    </dgm:pt>
    <dgm:pt modelId="{45718076-B22E-4643-A409-3DBB096C4185}" type="pres">
      <dgm:prSet presAssocID="{BEE1EE85-A5B1-4E17-8F5E-69A8F120643C}" presName="compNode" presStyleCnt="0"/>
      <dgm:spPr/>
    </dgm:pt>
    <dgm:pt modelId="{3B773925-EE5E-4C23-A696-4E46E07FAA5C}" type="pres">
      <dgm:prSet presAssocID="{BEE1EE85-A5B1-4E17-8F5E-69A8F120643C}" presName="bgRect" presStyleLbl="bgShp" presStyleIdx="3" presStyleCnt="4"/>
      <dgm:spPr>
        <a:solidFill>
          <a:schemeClr val="accent1"/>
        </a:solidFill>
      </dgm:spPr>
    </dgm:pt>
    <dgm:pt modelId="{AF78DAA1-3D98-42CE-AC38-A765A8A4210F}" type="pres">
      <dgm:prSet presAssocID="{BEE1EE85-A5B1-4E17-8F5E-69A8F120643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3D75E77-850A-4E2D-8813-193EACC05322}" type="pres">
      <dgm:prSet presAssocID="{BEE1EE85-A5B1-4E17-8F5E-69A8F120643C}" presName="spaceRect" presStyleCnt="0"/>
      <dgm:spPr/>
    </dgm:pt>
    <dgm:pt modelId="{93AF065F-AE9F-4016-9E6A-D2F9C0B7E13D}" type="pres">
      <dgm:prSet presAssocID="{BEE1EE85-A5B1-4E17-8F5E-69A8F120643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2AAF729-A546-4F68-AB93-2E826FD1C1E2}" type="presOf" srcId="{EE60DB39-8964-40C3-BF9A-633ED9FC6DB4}" destId="{C73156A9-5F46-4776-A908-9FD3D0009526}" srcOrd="0" destOrd="0" presId="urn:microsoft.com/office/officeart/2018/2/layout/IconVerticalSolidList"/>
    <dgm:cxn modelId="{B8912C60-79A8-44CE-975E-B3B8F77E309B}" srcId="{EE60DB39-8964-40C3-BF9A-633ED9FC6DB4}" destId="{8CCFA71C-2F5B-40BA-8ED9-189275DAE0D8}" srcOrd="2" destOrd="0" parTransId="{255719D7-4D49-49A2-87DC-4510D5C10398}" sibTransId="{0BF2CE0C-C218-4931-9B0E-65C2B7B3C072}"/>
    <dgm:cxn modelId="{204E8E63-1A2A-4A6C-9E04-249BCD9578E1}" srcId="{EE60DB39-8964-40C3-BF9A-633ED9FC6DB4}" destId="{BEE1EE85-A5B1-4E17-8F5E-69A8F120643C}" srcOrd="3" destOrd="0" parTransId="{6F600616-A62E-4A47-AD0C-6E98A6604B8C}" sibTransId="{C0907F80-EE83-45F4-B379-A6A2ECC07E5F}"/>
    <dgm:cxn modelId="{9673E075-8C8A-4FA3-B2E9-4F9EFCC2D968}" type="presOf" srcId="{A9359DE4-057B-492D-BB7E-2B68CC99888F}" destId="{89F430DC-2E20-4988-B26C-4652F041D04A}" srcOrd="0" destOrd="0" presId="urn:microsoft.com/office/officeart/2018/2/layout/IconVerticalSolidList"/>
    <dgm:cxn modelId="{8183F17E-83E3-4120-A823-5C88D2AD975D}" type="presOf" srcId="{8CCFA71C-2F5B-40BA-8ED9-189275DAE0D8}" destId="{83EA0A1B-6D3F-49DF-B233-007454A2D648}" srcOrd="0" destOrd="0" presId="urn:microsoft.com/office/officeart/2018/2/layout/IconVerticalSolidList"/>
    <dgm:cxn modelId="{2046A997-CC26-446D-85DC-186AADCAB394}" srcId="{EE60DB39-8964-40C3-BF9A-633ED9FC6DB4}" destId="{A9359DE4-057B-492D-BB7E-2B68CC99888F}" srcOrd="0" destOrd="0" parTransId="{C0B1D269-2755-4DF8-B32D-8F5DD1AFBE7B}" sibTransId="{3EF5A74B-09B0-4B7B-B46B-BF4866D998A8}"/>
    <dgm:cxn modelId="{BE3060C2-7646-42C6-B7FD-82E25320FA11}" type="presOf" srcId="{F2B0287C-7474-4EA5-B815-4F8308B504AC}" destId="{90171356-F5C9-41B3-B0C2-C1D64D1D9926}" srcOrd="0" destOrd="0" presId="urn:microsoft.com/office/officeart/2018/2/layout/IconVerticalSolidList"/>
    <dgm:cxn modelId="{70BF6CC4-B3FC-43E7-9F50-7257A59D5A56}" srcId="{EE60DB39-8964-40C3-BF9A-633ED9FC6DB4}" destId="{F2B0287C-7474-4EA5-B815-4F8308B504AC}" srcOrd="1" destOrd="0" parTransId="{B15CA239-CCB8-4B0F-AF9F-4EE4C4506009}" sibTransId="{DCC7E402-AE89-444D-9918-46876B212111}"/>
    <dgm:cxn modelId="{31673BF4-1FBE-4971-81F7-98182F38FC95}" type="presOf" srcId="{BEE1EE85-A5B1-4E17-8F5E-69A8F120643C}" destId="{93AF065F-AE9F-4016-9E6A-D2F9C0B7E13D}" srcOrd="0" destOrd="0" presId="urn:microsoft.com/office/officeart/2018/2/layout/IconVerticalSolidList"/>
    <dgm:cxn modelId="{CE2C9A4C-B2BE-4992-8EE4-03B04F7F935E}" type="presParOf" srcId="{C73156A9-5F46-4776-A908-9FD3D0009526}" destId="{4AA2D956-A219-499F-ABAE-F0E98906F25E}" srcOrd="0" destOrd="0" presId="urn:microsoft.com/office/officeart/2018/2/layout/IconVerticalSolidList"/>
    <dgm:cxn modelId="{AEA8CFEE-4AC8-4B26-9B63-F15BFC00898E}" type="presParOf" srcId="{4AA2D956-A219-499F-ABAE-F0E98906F25E}" destId="{0348D60F-521A-4DB1-958D-8E073B002BEC}" srcOrd="0" destOrd="0" presId="urn:microsoft.com/office/officeart/2018/2/layout/IconVerticalSolidList"/>
    <dgm:cxn modelId="{E3DE26A3-5376-4A14-BFFA-59BA49E3ABE7}" type="presParOf" srcId="{4AA2D956-A219-499F-ABAE-F0E98906F25E}" destId="{C27EF11E-219F-4D9D-ACBB-0F9DA3EA4EA4}" srcOrd="1" destOrd="0" presId="urn:microsoft.com/office/officeart/2018/2/layout/IconVerticalSolidList"/>
    <dgm:cxn modelId="{C8AFD517-530A-464C-A110-CFC873B38D2F}" type="presParOf" srcId="{4AA2D956-A219-499F-ABAE-F0E98906F25E}" destId="{AD424FA9-3AEB-4C8C-BEF4-6BD70314E020}" srcOrd="2" destOrd="0" presId="urn:microsoft.com/office/officeart/2018/2/layout/IconVerticalSolidList"/>
    <dgm:cxn modelId="{57634F0F-B84A-4314-B216-A53AAD96D167}" type="presParOf" srcId="{4AA2D956-A219-499F-ABAE-F0E98906F25E}" destId="{89F430DC-2E20-4988-B26C-4652F041D04A}" srcOrd="3" destOrd="0" presId="urn:microsoft.com/office/officeart/2018/2/layout/IconVerticalSolidList"/>
    <dgm:cxn modelId="{AE52EEF0-0229-48AF-8D9B-80D4E79BF83C}" type="presParOf" srcId="{C73156A9-5F46-4776-A908-9FD3D0009526}" destId="{0DECC6CD-3FE8-4950-999D-15F5068E6752}" srcOrd="1" destOrd="0" presId="urn:microsoft.com/office/officeart/2018/2/layout/IconVerticalSolidList"/>
    <dgm:cxn modelId="{83889104-BEAF-457C-A4FB-C1898DC18715}" type="presParOf" srcId="{C73156A9-5F46-4776-A908-9FD3D0009526}" destId="{1424E62B-A4ED-4769-842A-E577B5295DFA}" srcOrd="2" destOrd="0" presId="urn:microsoft.com/office/officeart/2018/2/layout/IconVerticalSolidList"/>
    <dgm:cxn modelId="{0EFDBA6A-1D5B-44AF-A31C-C0FF3BEC5845}" type="presParOf" srcId="{1424E62B-A4ED-4769-842A-E577B5295DFA}" destId="{37B3AC75-3F4E-4DBE-BD9F-4C30B43BAE15}" srcOrd="0" destOrd="0" presId="urn:microsoft.com/office/officeart/2018/2/layout/IconVerticalSolidList"/>
    <dgm:cxn modelId="{73E017A1-1D34-4286-BFAE-2F17326F9A3A}" type="presParOf" srcId="{1424E62B-A4ED-4769-842A-E577B5295DFA}" destId="{2BBC367F-5AAB-4A55-8167-EB87D64BB033}" srcOrd="1" destOrd="0" presId="urn:microsoft.com/office/officeart/2018/2/layout/IconVerticalSolidList"/>
    <dgm:cxn modelId="{54A71567-5719-4C4A-AB09-7A219D2AC85E}" type="presParOf" srcId="{1424E62B-A4ED-4769-842A-E577B5295DFA}" destId="{370491BF-A03C-4184-B5CA-901FC781F155}" srcOrd="2" destOrd="0" presId="urn:microsoft.com/office/officeart/2018/2/layout/IconVerticalSolidList"/>
    <dgm:cxn modelId="{871307B5-0469-4AE4-9FD0-4E54A3687FBB}" type="presParOf" srcId="{1424E62B-A4ED-4769-842A-E577B5295DFA}" destId="{90171356-F5C9-41B3-B0C2-C1D64D1D9926}" srcOrd="3" destOrd="0" presId="urn:microsoft.com/office/officeart/2018/2/layout/IconVerticalSolidList"/>
    <dgm:cxn modelId="{C3EAD5C4-62F6-4FEF-AD2A-6631A0025812}" type="presParOf" srcId="{C73156A9-5F46-4776-A908-9FD3D0009526}" destId="{8C2FC644-246B-44D7-ABB2-C2A55985DB13}" srcOrd="3" destOrd="0" presId="urn:microsoft.com/office/officeart/2018/2/layout/IconVerticalSolidList"/>
    <dgm:cxn modelId="{0DAAB790-50E9-44D2-B4E9-EE513A61C64A}" type="presParOf" srcId="{C73156A9-5F46-4776-A908-9FD3D0009526}" destId="{B88B0E4C-B8CD-4ACA-92B3-0957901A41A8}" srcOrd="4" destOrd="0" presId="urn:microsoft.com/office/officeart/2018/2/layout/IconVerticalSolidList"/>
    <dgm:cxn modelId="{E3C288E1-9978-444A-9157-E91873EFBC40}" type="presParOf" srcId="{B88B0E4C-B8CD-4ACA-92B3-0957901A41A8}" destId="{38C38844-83E4-4CC0-8745-2C98C371BE83}" srcOrd="0" destOrd="0" presId="urn:microsoft.com/office/officeart/2018/2/layout/IconVerticalSolidList"/>
    <dgm:cxn modelId="{4366BC62-9E6E-4F8E-9B6C-38F777BC01ED}" type="presParOf" srcId="{B88B0E4C-B8CD-4ACA-92B3-0957901A41A8}" destId="{BB821AAC-5703-4E29-91AA-B31BBDF8DD94}" srcOrd="1" destOrd="0" presId="urn:microsoft.com/office/officeart/2018/2/layout/IconVerticalSolidList"/>
    <dgm:cxn modelId="{6FDE993C-BCBC-4E04-8E3C-E5A8BFCBB39A}" type="presParOf" srcId="{B88B0E4C-B8CD-4ACA-92B3-0957901A41A8}" destId="{30664556-6538-438F-B147-95EEF62FE03B}" srcOrd="2" destOrd="0" presId="urn:microsoft.com/office/officeart/2018/2/layout/IconVerticalSolidList"/>
    <dgm:cxn modelId="{DDB1DC71-1A39-4B67-B1F7-EB311F7BFC47}" type="presParOf" srcId="{B88B0E4C-B8CD-4ACA-92B3-0957901A41A8}" destId="{83EA0A1B-6D3F-49DF-B233-007454A2D648}" srcOrd="3" destOrd="0" presId="urn:microsoft.com/office/officeart/2018/2/layout/IconVerticalSolidList"/>
    <dgm:cxn modelId="{9C41DA00-9916-48E4-B2B0-790135D47662}" type="presParOf" srcId="{C73156A9-5F46-4776-A908-9FD3D0009526}" destId="{B5FC364D-FBA7-41FB-8386-1FAE99C910B2}" srcOrd="5" destOrd="0" presId="urn:microsoft.com/office/officeart/2018/2/layout/IconVerticalSolidList"/>
    <dgm:cxn modelId="{C2543200-53FC-498E-AC3A-1048311FB2C8}" type="presParOf" srcId="{C73156A9-5F46-4776-A908-9FD3D0009526}" destId="{45718076-B22E-4643-A409-3DBB096C4185}" srcOrd="6" destOrd="0" presId="urn:microsoft.com/office/officeart/2018/2/layout/IconVerticalSolidList"/>
    <dgm:cxn modelId="{22CAF856-1871-46AF-BA30-B6CEB3C1F0BF}" type="presParOf" srcId="{45718076-B22E-4643-A409-3DBB096C4185}" destId="{3B773925-EE5E-4C23-A696-4E46E07FAA5C}" srcOrd="0" destOrd="0" presId="urn:microsoft.com/office/officeart/2018/2/layout/IconVerticalSolidList"/>
    <dgm:cxn modelId="{7D096D2B-3C93-412B-B0AE-B897AE730F29}" type="presParOf" srcId="{45718076-B22E-4643-A409-3DBB096C4185}" destId="{AF78DAA1-3D98-42CE-AC38-A765A8A4210F}" srcOrd="1" destOrd="0" presId="urn:microsoft.com/office/officeart/2018/2/layout/IconVerticalSolidList"/>
    <dgm:cxn modelId="{E236BC96-B1DF-4D14-A59C-8B2CF6C23579}" type="presParOf" srcId="{45718076-B22E-4643-A409-3DBB096C4185}" destId="{33D75E77-850A-4E2D-8813-193EACC05322}" srcOrd="2" destOrd="0" presId="urn:microsoft.com/office/officeart/2018/2/layout/IconVerticalSolidList"/>
    <dgm:cxn modelId="{3E1B767E-49DB-402E-AC8A-FCFB78C653D7}" type="presParOf" srcId="{45718076-B22E-4643-A409-3DBB096C4185}" destId="{93AF065F-AE9F-4016-9E6A-D2F9C0B7E1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A576B-B1DC-4869-807A-1720B2437B80}">
      <dsp:nvSpPr>
        <dsp:cNvPr id="0" name=""/>
        <dsp:cNvSpPr/>
      </dsp:nvSpPr>
      <dsp:spPr>
        <a:xfrm>
          <a:off x="0" y="1805"/>
          <a:ext cx="8026400" cy="9153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62F3F-7B8F-4917-9DE9-0C2DEB66ADC5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biLevel thresh="25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FC6FA-55FD-49F9-8D47-C51669E2C8FF}">
      <dsp:nvSpPr>
        <dsp:cNvPr id="0" name=""/>
        <dsp:cNvSpPr/>
      </dsp:nvSpPr>
      <dsp:spPr>
        <a:xfrm>
          <a:off x="1057183" y="1805"/>
          <a:ext cx="69692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AI adoption is accelerating on a global scale  </a:t>
          </a:r>
        </a:p>
      </dsp:txBody>
      <dsp:txXfrm>
        <a:off x="1057183" y="1805"/>
        <a:ext cx="6969216" cy="915310"/>
      </dsp:txXfrm>
    </dsp:sp>
    <dsp:sp modelId="{0348D60F-521A-4DB1-958D-8E073B002BEC}">
      <dsp:nvSpPr>
        <dsp:cNvPr id="0" name=""/>
        <dsp:cNvSpPr/>
      </dsp:nvSpPr>
      <dsp:spPr>
        <a:xfrm>
          <a:off x="0" y="1145724"/>
          <a:ext cx="8026400" cy="9153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EF11E-219F-4D9D-ACBB-0F9DA3EA4EA4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biLevel thresh="2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430DC-2E20-4988-B26C-4652F041D04A}">
      <dsp:nvSpPr>
        <dsp:cNvPr id="0" name=""/>
        <dsp:cNvSpPr/>
      </dsp:nvSpPr>
      <dsp:spPr>
        <a:xfrm>
          <a:off x="1057183" y="1145944"/>
          <a:ext cx="69692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AI is embedded in critical decisions </a:t>
          </a:r>
        </a:p>
      </dsp:txBody>
      <dsp:txXfrm>
        <a:off x="1057183" y="1145944"/>
        <a:ext cx="6969216" cy="915310"/>
      </dsp:txXfrm>
    </dsp:sp>
    <dsp:sp modelId="{37B3AC75-3F4E-4DBE-BD9F-4C30B43BAE15}">
      <dsp:nvSpPr>
        <dsp:cNvPr id="0" name=""/>
        <dsp:cNvSpPr/>
      </dsp:nvSpPr>
      <dsp:spPr>
        <a:xfrm>
          <a:off x="0" y="2290082"/>
          <a:ext cx="8026400" cy="9153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C367F-5AAB-4A55-8167-EB87D64BB033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71356-F5C9-41B3-B0C2-C1D64D1D9926}">
      <dsp:nvSpPr>
        <dsp:cNvPr id="0" name=""/>
        <dsp:cNvSpPr/>
      </dsp:nvSpPr>
      <dsp:spPr>
        <a:xfrm>
          <a:off x="1057183" y="2290082"/>
          <a:ext cx="69692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Assurance expectations are increasing</a:t>
          </a:r>
        </a:p>
      </dsp:txBody>
      <dsp:txXfrm>
        <a:off x="1057183" y="2290082"/>
        <a:ext cx="6969216" cy="915310"/>
      </dsp:txXfrm>
    </dsp:sp>
    <dsp:sp modelId="{3B773925-EE5E-4C23-A696-4E46E07FAA5C}">
      <dsp:nvSpPr>
        <dsp:cNvPr id="0" name=""/>
        <dsp:cNvSpPr/>
      </dsp:nvSpPr>
      <dsp:spPr>
        <a:xfrm>
          <a:off x="0" y="3434221"/>
          <a:ext cx="8026400" cy="9153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8DAA1-3D98-42CE-AC38-A765A8A4210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F065F-AE9F-4016-9E6A-D2F9C0B7E13D}">
      <dsp:nvSpPr>
        <dsp:cNvPr id="0" name=""/>
        <dsp:cNvSpPr/>
      </dsp:nvSpPr>
      <dsp:spPr>
        <a:xfrm>
          <a:off x="1057183" y="3434221"/>
          <a:ext cx="69692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Stakeholders seek trust and confidence </a:t>
          </a:r>
        </a:p>
      </dsp:txBody>
      <dsp:txXfrm>
        <a:off x="1057183" y="3434221"/>
        <a:ext cx="69692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8D60F-521A-4DB1-958D-8E073B002BEC}">
      <dsp:nvSpPr>
        <dsp:cNvPr id="0" name=""/>
        <dsp:cNvSpPr/>
      </dsp:nvSpPr>
      <dsp:spPr>
        <a:xfrm>
          <a:off x="0" y="1586"/>
          <a:ext cx="8978900" cy="9153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EF11E-219F-4D9D-ACBB-0F9DA3EA4EA4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430DC-2E20-4988-B26C-4652F041D04A}">
      <dsp:nvSpPr>
        <dsp:cNvPr id="0" name=""/>
        <dsp:cNvSpPr/>
      </dsp:nvSpPr>
      <dsp:spPr>
        <a:xfrm>
          <a:off x="1057183" y="1805"/>
          <a:ext cx="79217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As an internal audit a tool</a:t>
          </a:r>
        </a:p>
      </dsp:txBody>
      <dsp:txXfrm>
        <a:off x="1057183" y="1805"/>
        <a:ext cx="7921716" cy="915310"/>
      </dsp:txXfrm>
    </dsp:sp>
    <dsp:sp modelId="{37B3AC75-3F4E-4DBE-BD9F-4C30B43BAE15}">
      <dsp:nvSpPr>
        <dsp:cNvPr id="0" name=""/>
        <dsp:cNvSpPr/>
      </dsp:nvSpPr>
      <dsp:spPr>
        <a:xfrm>
          <a:off x="0" y="1145944"/>
          <a:ext cx="8978900" cy="9153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C367F-5AAB-4A55-8167-EB87D64BB033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71356-F5C9-41B3-B0C2-C1D64D1D9926}">
      <dsp:nvSpPr>
        <dsp:cNvPr id="0" name=""/>
        <dsp:cNvSpPr/>
      </dsp:nvSpPr>
      <dsp:spPr>
        <a:xfrm>
          <a:off x="1057183" y="1145944"/>
          <a:ext cx="79217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As a risk area in audit planning </a:t>
          </a:r>
        </a:p>
      </dsp:txBody>
      <dsp:txXfrm>
        <a:off x="1057183" y="1145944"/>
        <a:ext cx="7921716" cy="915310"/>
      </dsp:txXfrm>
    </dsp:sp>
    <dsp:sp modelId="{38C38844-83E4-4CC0-8745-2C98C371BE83}">
      <dsp:nvSpPr>
        <dsp:cNvPr id="0" name=""/>
        <dsp:cNvSpPr/>
      </dsp:nvSpPr>
      <dsp:spPr>
        <a:xfrm>
          <a:off x="0" y="2290082"/>
          <a:ext cx="8978900" cy="915310"/>
        </a:xfrm>
        <a:prstGeom prst="roundRect">
          <a:avLst>
            <a:gd name="adj" fmla="val 10000"/>
          </a:avLst>
        </a:prstGeom>
        <a:solidFill>
          <a:srgbClr val="15608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21AAC-5703-4E29-91AA-B31BBDF8DD94}">
      <dsp:nvSpPr>
        <dsp:cNvPr id="0" name=""/>
        <dsp:cNvSpPr/>
      </dsp:nvSpPr>
      <dsp:spPr>
        <a:xfrm>
          <a:off x="276881" y="2472276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A0A1B-6D3F-49DF-B233-007454A2D648}">
      <dsp:nvSpPr>
        <dsp:cNvPr id="0" name=""/>
        <dsp:cNvSpPr/>
      </dsp:nvSpPr>
      <dsp:spPr>
        <a:xfrm>
          <a:off x="1057183" y="2302274"/>
          <a:ext cx="7921716" cy="915310"/>
        </a:xfrm>
        <a:prstGeom prst="rect">
          <a:avLst/>
        </a:prstGeom>
        <a:solidFill>
          <a:srgbClr val="15608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To assess governance, risk management, and control</a:t>
          </a:r>
        </a:p>
      </dsp:txBody>
      <dsp:txXfrm>
        <a:off x="1057183" y="2302274"/>
        <a:ext cx="7921716" cy="915310"/>
      </dsp:txXfrm>
    </dsp:sp>
    <dsp:sp modelId="{3B773925-EE5E-4C23-A696-4E46E07FAA5C}">
      <dsp:nvSpPr>
        <dsp:cNvPr id="0" name=""/>
        <dsp:cNvSpPr/>
      </dsp:nvSpPr>
      <dsp:spPr>
        <a:xfrm>
          <a:off x="0" y="3434221"/>
          <a:ext cx="8978900" cy="91531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8DAA1-3D98-42CE-AC38-A765A8A4210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F065F-AE9F-4016-9E6A-D2F9C0B7E13D}">
      <dsp:nvSpPr>
        <dsp:cNvPr id="0" name=""/>
        <dsp:cNvSpPr/>
      </dsp:nvSpPr>
      <dsp:spPr>
        <a:xfrm>
          <a:off x="1057183" y="3434221"/>
          <a:ext cx="79217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To prioritize for independent assurance </a:t>
          </a:r>
          <a:endParaRPr lang="en-US" sz="2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1057183" y="3434221"/>
        <a:ext cx="7921716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15133D8-E0C4-4E63-BD62-AFCDC10CBCC5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CE5BEA-6A11-4D21-B190-EE0B74E9F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5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4CE5BEA-6A11-4D21-B190-EE0B74E9FF6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856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9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16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75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070E7-CE6A-C3CE-120E-DC5AC3F42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FE64F-A6EF-BDB8-ECD0-BA65C3A05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24BD59-3B13-DCC8-CFD0-505EF6842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99FA1-B94F-A86C-7A65-48F479B4E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36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F9FC0-857D-2126-CC1E-1753D0FA9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D940E0-D01D-E9DA-FC85-EFFB987AD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E48D3-C38E-8B46-230D-9BDE9723F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56383-0E4D-6711-E91B-75206DAB9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4CE5BEA-6A11-4D21-B190-EE0B74E9FF6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35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616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31570-B6DA-F9B8-6010-CF57A0AA3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F78B7-82FE-B154-CD13-010A76CD3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B116B-336E-BF18-3951-B030B21E3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A8384-9001-F3C2-A8BB-E200C77EE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4CE5BEA-6A11-4D21-B190-EE0B74E9FF6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36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878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946EC-7934-BE58-5848-A810FE035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50721-01DF-6DE6-0C94-AE88EF8D2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DC68E-11E9-A67D-0C98-2DF3509F5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B3B7B-4527-0CD9-6FF1-39E97ED61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95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7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3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43899-F41E-7518-6272-E0D9F6592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0700EC-6674-351D-E1F9-F16AB49EB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35E8A-58BE-F7E9-A1E0-7CAF3D647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A4F95-C649-B7C5-A534-10A757A1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60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46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5BEA-6A11-4D21-B190-EE0B74E9FF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5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88651-EC95-A1B7-6C31-110DA993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6" y="331874"/>
            <a:ext cx="10515600" cy="1325563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IIA white logo on blue background">
            <a:extLst>
              <a:ext uri="{FF2B5EF4-FFF2-40B4-BE49-F238E27FC236}">
                <a16:creationId xmlns:a16="http://schemas.microsoft.com/office/drawing/2014/main" id="{3C0C6F9A-A6F4-B4A5-3AE6-41DF2FA328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5639467"/>
            <a:ext cx="2414016" cy="754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272BB-344E-DB21-FE8F-090D14E29D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0429" y="1930381"/>
            <a:ext cx="3353091" cy="335918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371AB0-86B6-F702-26B6-D52BC8249B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9066" y="2460625"/>
            <a:ext cx="5727700" cy="152876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31C408-480F-A557-8CA0-ACB20151B5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9066" y="4664075"/>
            <a:ext cx="5329237" cy="855663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14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A24BA-ACCB-9462-FAC3-2336B27C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94F862-94AF-40A7-845A-94DB4C357E0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EDF3D-D615-B797-8D14-DACA3E1B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1DBB-3F27-8514-947A-B373EE5E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B3D0A-C386-4A73-A480-C03BC0AA8D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chemeClr val="bg1"/>
              </a:gs>
              <a:gs pos="11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470B23-D065-F90B-F5A6-D50394B9C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18ECE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18ECE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18ECE"/>
                </a:solidFill>
              </a:defRPr>
            </a:lvl4pPr>
            <a:lvl5pPr>
              <a:defRPr>
                <a:solidFill>
                  <a:srgbClr val="018EC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3FC7A0-F2E7-49CC-0355-B8CEF3C622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835150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18ECE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18ECE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18ECE"/>
                </a:solidFill>
              </a:defRPr>
            </a:lvl4pPr>
            <a:lvl5pPr>
              <a:defRPr>
                <a:solidFill>
                  <a:srgbClr val="018EC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211440-E089-954D-35D3-E3C3C4B4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65100"/>
            <a:ext cx="10515600" cy="1325563"/>
          </a:xfrm>
        </p:spPr>
        <p:txBody>
          <a:bodyPr/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9F4E700D-F70D-3E9A-6E11-0C840A179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13" y="5954760"/>
            <a:ext cx="2069212" cy="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A24BA-ACCB-9462-FAC3-2336B27C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94F862-94AF-40A7-845A-94DB4C357E0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EDF3D-D615-B797-8D14-DACA3E1B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1DBB-3F27-8514-947A-B373EE5E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B3D0A-C386-4A73-A480-C03BC0AA8D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0">
                <a:srgbClr val="94C83D"/>
              </a:gs>
              <a:gs pos="18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19B29-46DC-412A-7720-21CC58FE70FC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59000">
                <a:schemeClr val="bg1"/>
              </a:gs>
              <a:gs pos="0">
                <a:schemeClr val="bg1"/>
              </a:gs>
              <a:gs pos="100000">
                <a:srgbClr val="94C83D"/>
              </a:gs>
              <a:gs pos="71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350F61B-82CF-E090-2CFF-654886A2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5F34F2-9D84-2D50-ACEA-59C4A4D7E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130BD448-8D32-0C6B-AA5B-32F8A048A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13" y="5954760"/>
            <a:ext cx="2069212" cy="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42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018ECE"/>
              </a:gs>
              <a:gs pos="100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3D18634-9ADA-7EE8-1690-86545B79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94C83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0E584E-6693-EB16-E548-9BF463D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48668" cy="394544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IIA white logo on blue background">
            <a:extLst>
              <a:ext uri="{FF2B5EF4-FFF2-40B4-BE49-F238E27FC236}">
                <a16:creationId xmlns:a16="http://schemas.microsoft.com/office/drawing/2014/main" id="{B9E825AF-E803-3AE2-8A9F-C8B39C291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12" y="5823037"/>
            <a:ext cx="2414016" cy="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87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430E-6F7D-5793-30ED-DE43EE5B1A49}"/>
              </a:ext>
            </a:extLst>
          </p:cNvPr>
          <p:cNvSpPr/>
          <p:nvPr userDrawn="1"/>
        </p:nvSpPr>
        <p:spPr>
          <a:xfrm>
            <a:off x="0" y="0"/>
            <a:ext cx="3867150" cy="6858000"/>
          </a:xfrm>
          <a:prstGeom prst="rect">
            <a:avLst/>
          </a:prstGeom>
          <a:solidFill>
            <a:srgbClr val="94C8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3D18634-9ADA-7EE8-1690-86545B79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454150"/>
            <a:ext cx="2800350" cy="394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0E584E-6693-EB16-E548-9BF463D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333501"/>
            <a:ext cx="7100618" cy="47148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6B28E491-2602-619B-5BAB-198F5CF2D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87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430E-6F7D-5793-30ED-DE43EE5B1A49}"/>
              </a:ext>
            </a:extLst>
          </p:cNvPr>
          <p:cNvSpPr/>
          <p:nvPr userDrawn="1"/>
        </p:nvSpPr>
        <p:spPr>
          <a:xfrm>
            <a:off x="0" y="0"/>
            <a:ext cx="3867150" cy="6858000"/>
          </a:xfrm>
          <a:prstGeom prst="rect">
            <a:avLst/>
          </a:prstGeom>
          <a:solidFill>
            <a:srgbClr val="018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3D18634-9ADA-7EE8-1690-86545B79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454150"/>
            <a:ext cx="2800350" cy="394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0E584E-6693-EB16-E548-9BF463D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333501"/>
            <a:ext cx="7100618" cy="47148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6B28E491-2602-619B-5BAB-198F5CF2D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2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430E-6F7D-5793-30ED-DE43EE5B1A49}"/>
              </a:ext>
            </a:extLst>
          </p:cNvPr>
          <p:cNvSpPr/>
          <p:nvPr userDrawn="1"/>
        </p:nvSpPr>
        <p:spPr>
          <a:xfrm>
            <a:off x="0" y="0"/>
            <a:ext cx="3867150" cy="6858000"/>
          </a:xfrm>
          <a:prstGeom prst="rect">
            <a:avLst/>
          </a:prstGeom>
          <a:solidFill>
            <a:srgbClr val="1362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3D18634-9ADA-7EE8-1690-86545B79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454150"/>
            <a:ext cx="2800350" cy="394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0E584E-6693-EB16-E548-9BF463D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333501"/>
            <a:ext cx="7100618" cy="47148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6B28E491-2602-619B-5BAB-198F5CF2D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0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9000">
                <a:schemeClr val="bg1"/>
              </a:gs>
              <a:gs pos="14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FD704BC-3DC4-D5D8-BB68-B59147C5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31BF1B-4D8E-EA33-7A04-A47C62DD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94C83D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94C83D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94C83D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94C83D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94C83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06E11-48DE-8DB1-5D65-6595272AA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4674" y="5954760"/>
            <a:ext cx="2062490" cy="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58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solidFill>
          <a:srgbClr val="018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005E-FFAB-A3A8-4243-1B1D1C49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666412" cy="1133475"/>
          </a:xfrm>
        </p:spPr>
        <p:txBody>
          <a:bodyPr anchor="ctr" anchorCtr="0">
            <a:norm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7960-64AF-095E-5BC3-094042A88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288" y="1600200"/>
            <a:ext cx="5884862" cy="445135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421386-892D-9DA0-C25D-E865BF565C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688" y="1657350"/>
            <a:ext cx="4703762" cy="445135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>
                <a:solidFill>
                  <a:schemeClr val="bg1"/>
                </a:solidFill>
              </a:defRPr>
            </a:lvl1pPr>
            <a:lvl2pPr marL="457200" indent="0">
              <a:buFont typeface="Wingdings" panose="05000000000000000000" pitchFamily="2" charset="2"/>
              <a:buNone/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76F7F-B59B-3983-CBEA-4DEBF1BB7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977" y="5862264"/>
            <a:ext cx="1314183" cy="5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05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 userDrawn="1"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12000">
                <a:schemeClr val="bg1"/>
              </a:gs>
              <a:gs pos="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 userDrawn="1"/>
        </p:nvSpPr>
        <p:spPr>
          <a:xfrm>
            <a:off x="0" y="6477000"/>
            <a:ext cx="12192000" cy="380999"/>
          </a:xfrm>
          <a:prstGeom prst="rect">
            <a:avLst/>
          </a:prstGeom>
          <a:gradFill>
            <a:gsLst>
              <a:gs pos="99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A5ADC5-7628-FF5D-2604-F43302C62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961C98-F2DC-A6CF-C329-77D23C69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 b="1"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C78FAE6E-974D-D197-BCA0-70B8CFF65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53" y="5832898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56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 userDrawn="1"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0">
                <a:srgbClr val="94C83D"/>
              </a:gs>
              <a:gs pos="18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19B29-46DC-412A-7720-21CC58FE70FC}"/>
              </a:ext>
            </a:extLst>
          </p:cNvPr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59000">
                <a:schemeClr val="bg1"/>
              </a:gs>
              <a:gs pos="0">
                <a:schemeClr val="bg1"/>
              </a:gs>
              <a:gs pos="100000">
                <a:srgbClr val="94C83D"/>
              </a:gs>
              <a:gs pos="71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FA8B3D-5D97-D409-F192-3A1B8786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ircular diagram of the internal audit standards&#10;&#10;Description automatically generated">
            <a:extLst>
              <a:ext uri="{FF2B5EF4-FFF2-40B4-BE49-F238E27FC236}">
                <a16:creationId xmlns:a16="http://schemas.microsoft.com/office/drawing/2014/main" id="{C8A07A1F-A019-EC68-C8FA-E0D97F7558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63" y="927230"/>
            <a:ext cx="3355521" cy="3355521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02E7A3B5-A2A7-223A-D70E-257775F888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2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30C8-1140-A9BC-7DF6-80D0EC989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" y="1227138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7369C-BF9F-D207-B5BD-9BDE7017C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" y="3611563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IIA white logo on blue background">
            <a:extLst>
              <a:ext uri="{FF2B5EF4-FFF2-40B4-BE49-F238E27FC236}">
                <a16:creationId xmlns:a16="http://schemas.microsoft.com/office/drawing/2014/main" id="{62BB288D-FE48-61EC-1BA2-6287806410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12" y="5529739"/>
            <a:ext cx="2414016" cy="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0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 userDrawn="1"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0">
                <a:srgbClr val="94C83D"/>
              </a:gs>
              <a:gs pos="18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19B29-46DC-412A-7720-21CC58FE70FC}"/>
              </a:ext>
            </a:extLst>
          </p:cNvPr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59000">
                <a:schemeClr val="bg1"/>
              </a:gs>
              <a:gs pos="0">
                <a:schemeClr val="bg1"/>
              </a:gs>
              <a:gs pos="100000">
                <a:srgbClr val="94C83D"/>
              </a:gs>
              <a:gs pos="71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FA8B3D-5D97-D409-F192-3A1B8786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EB20A5F4-009C-DAAC-C367-41791D282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2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018ECE"/>
              </a:gs>
              <a:gs pos="100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65845-8137-FC63-4AA3-26B45E6883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6673" y="5871408"/>
            <a:ext cx="1314183" cy="5713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36165A-D71A-D75E-C995-DDD53032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01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9000">
                <a:schemeClr val="bg1"/>
              </a:gs>
              <a:gs pos="14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4790D-5CA7-74F9-0E8D-DCE29ED99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1225" y="6017712"/>
            <a:ext cx="1314183" cy="5713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3A95F5F-48DD-4B84-6BA0-E47F48B8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circular diagram of the internal audit standards&#10;&#10;Description automatically generated">
            <a:extLst>
              <a:ext uri="{FF2B5EF4-FFF2-40B4-BE49-F238E27FC236}">
                <a16:creationId xmlns:a16="http://schemas.microsoft.com/office/drawing/2014/main" id="{EC0E4B47-2263-C2D8-D6A1-7FE9EF32FA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90" y="1464906"/>
            <a:ext cx="3480317" cy="34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96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rgbClr val="018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005E-FFAB-A3A8-4243-1B1D1C49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666412" cy="1133475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7960-64AF-095E-5BC3-094042A88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288" y="1600200"/>
            <a:ext cx="5884862" cy="445135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421386-892D-9DA0-C25D-E865BF565C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688" y="1657350"/>
            <a:ext cx="4703762" cy="445135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>
                <a:solidFill>
                  <a:schemeClr val="bg1"/>
                </a:solidFill>
              </a:defRPr>
            </a:lvl1pPr>
            <a:lvl2pPr marL="457200" indent="0">
              <a:buFont typeface="Wingdings" panose="05000000000000000000" pitchFamily="2" charset="2"/>
              <a:buNone/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FC449-396E-1499-FC19-62E8E21EF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977" y="5862264"/>
            <a:ext cx="1314183" cy="5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DB8FB-9385-9E85-B808-F27CB09D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554DB-F0C2-CA0C-8170-0EA77857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E73A9-610F-5CFC-C234-CA7C9EC20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6601" y="5968510"/>
            <a:ext cx="1727198" cy="57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89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4DB1F5-E30A-DFFC-0D6F-2E11CDDD928B}"/>
              </a:ext>
            </a:extLst>
          </p:cNvPr>
          <p:cNvSpPr/>
          <p:nvPr userDrawn="1"/>
        </p:nvSpPr>
        <p:spPr>
          <a:xfrm>
            <a:off x="0" y="951470"/>
            <a:ext cx="12192000" cy="559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7D99EC-5232-349C-5507-A9C117E1A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8456" y="253084"/>
            <a:ext cx="1132875" cy="4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0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8324F1-9E3C-49B8-ABCA-7A96AA3737B0}"/>
              </a:ext>
            </a:extLst>
          </p:cNvPr>
          <p:cNvSpPr/>
          <p:nvPr userDrawn="1"/>
        </p:nvSpPr>
        <p:spPr>
          <a:xfrm>
            <a:off x="0" y="0"/>
            <a:ext cx="5916893" cy="6858000"/>
          </a:xfrm>
          <a:prstGeom prst="rect">
            <a:avLst/>
          </a:prstGeom>
          <a:solidFill>
            <a:srgbClr val="0061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74A73-9753-371B-A08E-C761733B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2551743"/>
            <a:ext cx="5316717" cy="106838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ircular diagram with text&#10;&#10;AI-generated content may be incorrect.">
            <a:extLst>
              <a:ext uri="{FF2B5EF4-FFF2-40B4-BE49-F238E27FC236}">
                <a16:creationId xmlns:a16="http://schemas.microsoft.com/office/drawing/2014/main" id="{393F088E-4204-BC9A-D358-42421994A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108" y="1983074"/>
            <a:ext cx="5701827" cy="2701268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2C95EFD-C488-5603-811D-24518160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6" y="6356350"/>
            <a:ext cx="7757474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C65F35-B79D-894B-D588-009D54E3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06A18A1E-E8AD-091A-79A7-CDE7260CDC5B}"/>
              </a:ext>
            </a:extLst>
          </p:cNvPr>
          <p:cNvSpPr txBox="1">
            <a:spLocks/>
          </p:cNvSpPr>
          <p:nvPr userDrawn="1"/>
        </p:nvSpPr>
        <p:spPr>
          <a:xfrm>
            <a:off x="395926" y="6356350"/>
            <a:ext cx="7757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01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B00CB1-1262-C731-D039-C8EE9C8A9500}"/>
              </a:ext>
            </a:extLst>
          </p:cNvPr>
          <p:cNvSpPr/>
          <p:nvPr userDrawn="1"/>
        </p:nvSpPr>
        <p:spPr>
          <a:xfrm>
            <a:off x="5882055" y="2102177"/>
            <a:ext cx="6726114" cy="341756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88651-EC95-A1B7-6C31-110DA993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6" y="331874"/>
            <a:ext cx="10515600" cy="1325563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IIA white logo on blue background">
            <a:extLst>
              <a:ext uri="{FF2B5EF4-FFF2-40B4-BE49-F238E27FC236}">
                <a16:creationId xmlns:a16="http://schemas.microsoft.com/office/drawing/2014/main" id="{3C0C6F9A-A6F4-B4A5-3AE6-41DF2FA32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5639467"/>
            <a:ext cx="2414016" cy="754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272BB-344E-DB21-FE8F-090D14E29D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7655" y="2318995"/>
            <a:ext cx="5887725" cy="278933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371AB0-86B6-F702-26B6-D52BC8249B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9066" y="2460625"/>
            <a:ext cx="5727700" cy="152876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31C408-480F-A557-8CA0-ACB20151B5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9066" y="4664075"/>
            <a:ext cx="5329237" cy="855663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AD4CF-1D39-1BCF-9741-F9B08C31BB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89066" y="6356350"/>
            <a:ext cx="7664334" cy="365125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D671B-05CE-4A9D-4369-D55582D77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0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88651-EC95-A1B7-6C31-110DA993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6" y="331874"/>
            <a:ext cx="10515600" cy="1325563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IIA white logo on blue background">
            <a:extLst>
              <a:ext uri="{FF2B5EF4-FFF2-40B4-BE49-F238E27FC236}">
                <a16:creationId xmlns:a16="http://schemas.microsoft.com/office/drawing/2014/main" id="{3C0C6F9A-A6F4-B4A5-3AE6-41DF2FA328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5639467"/>
            <a:ext cx="2414016" cy="754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272BB-344E-DB21-FE8F-090D14E29D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0429" y="1930381"/>
            <a:ext cx="3353091" cy="335918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371AB0-86B6-F702-26B6-D52BC8249B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9066" y="2460625"/>
            <a:ext cx="5727700" cy="152876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31C408-480F-A557-8CA0-ACB20151B5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9066" y="4664075"/>
            <a:ext cx="5329237" cy="855663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622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 Section Head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IA white logo on blue background">
            <a:extLst>
              <a:ext uri="{FF2B5EF4-FFF2-40B4-BE49-F238E27FC236}">
                <a16:creationId xmlns:a16="http://schemas.microsoft.com/office/drawing/2014/main" id="{04ACA0E9-12B5-079F-08BA-AFA1848366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712" y="5529739"/>
            <a:ext cx="2414016" cy="75484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0F4276-3C52-714B-9E2D-C1F69D2F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07" y="988294"/>
            <a:ext cx="7906789" cy="2059709"/>
          </a:xfrm>
        </p:spPr>
        <p:txBody>
          <a:bodyPr anchor="t" anchorCtr="0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517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84000">
              <a:schemeClr val="bg1"/>
            </a:gs>
            <a:gs pos="24000">
              <a:schemeClr val="bg1"/>
            </a:gs>
            <a:gs pos="100000">
              <a:srgbClr val="94C83D"/>
            </a:gs>
            <a:gs pos="13000">
              <a:srgbClr val="018ECE"/>
            </a:gs>
            <a:gs pos="0">
              <a:srgbClr val="13629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FF2F-3EBB-3544-B9F5-06C76E86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65100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64C71-4A9C-6BBB-277F-84AD63433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ircular diagram of the internal audit standards&#10;&#10;Description automatically generated">
            <a:extLst>
              <a:ext uri="{FF2B5EF4-FFF2-40B4-BE49-F238E27FC236}">
                <a16:creationId xmlns:a16="http://schemas.microsoft.com/office/drawing/2014/main" id="{C5E88406-A3EC-0A3C-ADA2-FFB68BAFB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62" y="581662"/>
            <a:ext cx="3808726" cy="3808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2E7A0-69A1-E80B-74D2-06D2804AE9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2353" y="5949790"/>
            <a:ext cx="1412512" cy="6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99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30C8-1140-A9BC-7DF6-80D0EC989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073" y="2346036"/>
            <a:ext cx="8582602" cy="1268702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IIA white logo on blue background">
            <a:extLst>
              <a:ext uri="{FF2B5EF4-FFF2-40B4-BE49-F238E27FC236}">
                <a16:creationId xmlns:a16="http://schemas.microsoft.com/office/drawing/2014/main" id="{62BB288D-FE48-61EC-1BA2-628780641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712" y="5529739"/>
            <a:ext cx="2414016" cy="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06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84000">
              <a:schemeClr val="bg1"/>
            </a:gs>
            <a:gs pos="24000">
              <a:schemeClr val="bg1"/>
            </a:gs>
            <a:gs pos="100000">
              <a:srgbClr val="94C83D"/>
            </a:gs>
            <a:gs pos="13000">
              <a:srgbClr val="018ECE"/>
            </a:gs>
            <a:gs pos="0">
              <a:srgbClr val="13629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FF2F-3EBB-3544-B9F5-06C76E86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65100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64C71-4A9C-6BBB-277F-84AD63433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ircular diagram of the internal audit standards&#10;&#10;Description automatically generated">
            <a:extLst>
              <a:ext uri="{FF2B5EF4-FFF2-40B4-BE49-F238E27FC236}">
                <a16:creationId xmlns:a16="http://schemas.microsoft.com/office/drawing/2014/main" id="{C5E88406-A3EC-0A3C-ADA2-FFB68BAFB9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462" y="581662"/>
            <a:ext cx="3808726" cy="3808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2E7A0-69A1-E80B-74D2-06D2804AE9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2353" y="5949790"/>
            <a:ext cx="1412512" cy="6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7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13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60284-0F74-23BE-8DED-C3005C4C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8E24C-497C-1A10-5F01-D412E817A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07354-1D59-BA70-A02C-5A0F8EDE4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59C6E3-041E-33C4-D039-E799418FD6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2626" y="5892085"/>
            <a:ext cx="1407686" cy="6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16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94C8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7ADA-2209-8414-D123-94779693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44C5-50CC-D837-A715-3009126CD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EE1A5-AFEE-5BFC-29BE-D4A8845E9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3287D-41B6-99BD-CBDD-D3600259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73420-EBA2-FB53-1E0F-41C59256B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4pPr marL="1600200" indent="-228600"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152A3-9A15-CE03-0F45-2D5B1605B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2626" y="5892085"/>
            <a:ext cx="1407686" cy="6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6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rgbClr val="94C8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7ADA-2209-8414-D123-94779693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44C5-50CC-D837-A715-3009126CD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EE1A5-AFEE-5BFC-29BE-D4A8845E9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3287D-41B6-99BD-CBDD-D3600259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73420-EBA2-FB53-1E0F-41C59256B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7D3706-360C-32B5-40D6-C52C0C0DB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2626" y="5892085"/>
            <a:ext cx="1407686" cy="6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02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1708030"/>
          </a:xfrm>
          <a:prstGeom prst="rect">
            <a:avLst/>
          </a:prstGeom>
          <a:gradFill flip="none" rotWithShape="1">
            <a:gsLst>
              <a:gs pos="90000">
                <a:schemeClr val="bg1"/>
              </a:gs>
              <a:gs pos="14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6477000"/>
            <a:ext cx="12192000" cy="380999"/>
          </a:xfrm>
          <a:prstGeom prst="rect">
            <a:avLst/>
          </a:prstGeom>
          <a:gradFill>
            <a:gsLst>
              <a:gs pos="99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A5ADC5-7628-FF5D-2604-F43302C62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910B9CE-F0FF-83E1-26FE-8A4686C7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103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B05C8-1AAF-2F81-DE89-7340007C2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1315" y="5830935"/>
            <a:ext cx="2069208" cy="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6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A24BA-ACCB-9462-FAC3-2336B27C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94F862-94AF-40A7-845A-94DB4C357E0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EDF3D-D615-B797-8D14-DACA3E1B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1DBB-3F27-8514-947A-B373EE5E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B3D0A-C386-4A73-A480-C03BC0AA8D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chemeClr val="bg1"/>
              </a:gs>
              <a:gs pos="11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470B23-D065-F90B-F5A6-D50394B9C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18ECE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18ECE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18ECE"/>
                </a:solidFill>
              </a:defRPr>
            </a:lvl4pPr>
            <a:lvl5pPr>
              <a:defRPr>
                <a:solidFill>
                  <a:srgbClr val="018EC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3FC7A0-F2E7-49CC-0355-B8CEF3C622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835150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18ECE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18ECE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18ECE"/>
                </a:solidFill>
              </a:defRPr>
            </a:lvl4pPr>
            <a:lvl5pPr>
              <a:defRPr>
                <a:solidFill>
                  <a:srgbClr val="018EC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211440-E089-954D-35D3-E3C3C4B4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65100"/>
            <a:ext cx="10515600" cy="1325563"/>
          </a:xfrm>
        </p:spPr>
        <p:txBody>
          <a:bodyPr/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9F4E700D-F70D-3E9A-6E11-0C840A1793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313" y="5954760"/>
            <a:ext cx="2069212" cy="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4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A24BA-ACCB-9462-FAC3-2336B27C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94F862-94AF-40A7-845A-94DB4C357E0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EDF3D-D615-B797-8D14-DACA3E1B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1DBB-3F27-8514-947A-B373EE5E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B3D0A-C386-4A73-A480-C03BC0AA8D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0">
                <a:srgbClr val="94C83D"/>
              </a:gs>
              <a:gs pos="18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19B29-46DC-412A-7720-21CC58FE70FC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59000">
                <a:schemeClr val="bg1"/>
              </a:gs>
              <a:gs pos="0">
                <a:schemeClr val="bg1"/>
              </a:gs>
              <a:gs pos="100000">
                <a:srgbClr val="94C83D"/>
              </a:gs>
              <a:gs pos="71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350F61B-82CF-E090-2CFF-654886A2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5F34F2-9D84-2D50-ACEA-59C4A4D7E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130BD448-8D32-0C6B-AA5B-32F8A048A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313" y="5954760"/>
            <a:ext cx="2069212" cy="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98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018ECE"/>
              </a:gs>
              <a:gs pos="100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3D18634-9ADA-7EE8-1690-86545B79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94C83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0E584E-6693-EB16-E548-9BF463D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48668" cy="394544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IIA white logo on blue background">
            <a:extLst>
              <a:ext uri="{FF2B5EF4-FFF2-40B4-BE49-F238E27FC236}">
                <a16:creationId xmlns:a16="http://schemas.microsoft.com/office/drawing/2014/main" id="{B9E825AF-E803-3AE2-8A9F-C8B39C291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712" y="5823037"/>
            <a:ext cx="2414016" cy="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50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430E-6F7D-5793-30ED-DE43EE5B1A49}"/>
              </a:ext>
            </a:extLst>
          </p:cNvPr>
          <p:cNvSpPr/>
          <p:nvPr userDrawn="1"/>
        </p:nvSpPr>
        <p:spPr>
          <a:xfrm>
            <a:off x="0" y="0"/>
            <a:ext cx="3867150" cy="6858000"/>
          </a:xfrm>
          <a:prstGeom prst="rect">
            <a:avLst/>
          </a:prstGeom>
          <a:solidFill>
            <a:srgbClr val="94C8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3D18634-9ADA-7EE8-1690-86545B79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454150"/>
            <a:ext cx="2800350" cy="394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0E584E-6693-EB16-E548-9BF463D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333501"/>
            <a:ext cx="7100618" cy="47148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6B28E491-2602-619B-5BAB-198F5CF2D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5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ndards Section Head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A58A-C81C-26CF-0264-77BF7E81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C3A3A-4201-C313-0A33-6F84ACE31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5375D-6B73-3DC5-5FF0-9225E2A3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94F862-94AF-40A7-845A-94DB4C357E0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DC1DE-D567-75BD-C1CC-95451842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0127F-402F-3C58-47FF-071B852E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B3D0A-C386-4A73-A480-C03BC0AA8D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IA white logo on blue background">
            <a:extLst>
              <a:ext uri="{FF2B5EF4-FFF2-40B4-BE49-F238E27FC236}">
                <a16:creationId xmlns:a16="http://schemas.microsoft.com/office/drawing/2014/main" id="{04ACA0E9-12B5-079F-08BA-AFA1848366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12" y="5529739"/>
            <a:ext cx="2414016" cy="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31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430E-6F7D-5793-30ED-DE43EE5B1A49}"/>
              </a:ext>
            </a:extLst>
          </p:cNvPr>
          <p:cNvSpPr/>
          <p:nvPr userDrawn="1"/>
        </p:nvSpPr>
        <p:spPr>
          <a:xfrm>
            <a:off x="0" y="0"/>
            <a:ext cx="3867150" cy="6858000"/>
          </a:xfrm>
          <a:prstGeom prst="rect">
            <a:avLst/>
          </a:prstGeom>
          <a:solidFill>
            <a:srgbClr val="018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3D18634-9ADA-7EE8-1690-86545B79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454150"/>
            <a:ext cx="2800350" cy="394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0E584E-6693-EB16-E548-9BF463D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333501"/>
            <a:ext cx="7100618" cy="47148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6B28E491-2602-619B-5BAB-198F5CF2D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33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430E-6F7D-5793-30ED-DE43EE5B1A49}"/>
              </a:ext>
            </a:extLst>
          </p:cNvPr>
          <p:cNvSpPr/>
          <p:nvPr userDrawn="1"/>
        </p:nvSpPr>
        <p:spPr>
          <a:xfrm>
            <a:off x="0" y="0"/>
            <a:ext cx="3867150" cy="6858000"/>
          </a:xfrm>
          <a:prstGeom prst="rect">
            <a:avLst/>
          </a:prstGeom>
          <a:solidFill>
            <a:srgbClr val="0061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3D18634-9ADA-7EE8-1690-86545B79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454150"/>
            <a:ext cx="2800350" cy="394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0E584E-6693-EB16-E548-9BF463D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333501"/>
            <a:ext cx="7100618" cy="471487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6B28E491-2602-619B-5BAB-198F5CF2D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5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9000">
                <a:schemeClr val="bg1"/>
              </a:gs>
              <a:gs pos="14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FD704BC-3DC4-D5D8-BB68-B59147C5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31BF1B-4D8E-EA33-7A04-A47C62DD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94C83D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94C83D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94C83D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94C83D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94C83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06E11-48DE-8DB1-5D65-6595272AA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4674" y="5954760"/>
            <a:ext cx="2062490" cy="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06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solidFill>
          <a:srgbClr val="018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005E-FFAB-A3A8-4243-1B1D1C49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666412" cy="1133475"/>
          </a:xfrm>
        </p:spPr>
        <p:txBody>
          <a:bodyPr anchor="ctr" anchorCtr="0">
            <a:norm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7960-64AF-095E-5BC3-094042A88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288" y="1600200"/>
            <a:ext cx="5884862" cy="445135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421386-892D-9DA0-C25D-E865BF565C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688" y="1657350"/>
            <a:ext cx="4703762" cy="445135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>
                <a:solidFill>
                  <a:schemeClr val="bg1"/>
                </a:solidFill>
              </a:defRPr>
            </a:lvl1pPr>
            <a:lvl2pPr marL="457200" indent="0">
              <a:buFont typeface="Wingdings" panose="05000000000000000000" pitchFamily="2" charset="2"/>
              <a:buNone/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76F7F-B59B-3983-CBEA-4DEBF1BB7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2977" y="5862264"/>
            <a:ext cx="1314183" cy="5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87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C164-3761-E7BB-FAB9-1751912B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37" y="1484616"/>
            <a:ext cx="554046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D39CA-B779-D964-2A38-E92CE5153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3431569" y="-996592"/>
            <a:ext cx="567133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96DBD-432D-45CC-F90D-E07B56EC8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0885" y="3102795"/>
            <a:ext cx="5530189" cy="35778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007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 userDrawn="1"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12000">
                <a:schemeClr val="bg1"/>
              </a:gs>
              <a:gs pos="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 userDrawn="1"/>
        </p:nvSpPr>
        <p:spPr>
          <a:xfrm>
            <a:off x="0" y="6477000"/>
            <a:ext cx="12192000" cy="380999"/>
          </a:xfrm>
          <a:prstGeom prst="rect">
            <a:avLst/>
          </a:prstGeom>
          <a:gradFill>
            <a:gsLst>
              <a:gs pos="99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A5ADC5-7628-FF5D-2604-F43302C62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961C98-F2DC-A6CF-C329-77D23C69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 b="1"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C78FAE6E-974D-D197-BCA0-70B8CFF65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53" y="5832898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40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 userDrawn="1"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0">
                <a:srgbClr val="94C83D"/>
              </a:gs>
              <a:gs pos="18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19B29-46DC-412A-7720-21CC58FE70FC}"/>
              </a:ext>
            </a:extLst>
          </p:cNvPr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59000">
                <a:schemeClr val="bg1"/>
              </a:gs>
              <a:gs pos="0">
                <a:schemeClr val="bg1"/>
              </a:gs>
              <a:gs pos="100000">
                <a:srgbClr val="94C83D"/>
              </a:gs>
              <a:gs pos="71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FA8B3D-5D97-D409-F192-3A1B8786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ircular diagram of the internal audit standards&#10;&#10;Description automatically generated">
            <a:extLst>
              <a:ext uri="{FF2B5EF4-FFF2-40B4-BE49-F238E27FC236}">
                <a16:creationId xmlns:a16="http://schemas.microsoft.com/office/drawing/2014/main" id="{C8A07A1F-A019-EC68-C8FA-E0D97F755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363" y="927230"/>
            <a:ext cx="3355521" cy="3355521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02E7A3B5-A2A7-223A-D70E-257775F888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213" y="5966460"/>
            <a:ext cx="1970551" cy="6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018ECE"/>
              </a:gs>
              <a:gs pos="100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65845-8137-FC63-4AA3-26B45E688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6673" y="5871408"/>
            <a:ext cx="1314183" cy="5713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36165A-D71A-D75E-C995-DDD53032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767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9000">
                <a:schemeClr val="bg1"/>
              </a:gs>
              <a:gs pos="14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4790D-5CA7-74F9-0E8D-DCE29ED991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1225" y="6017712"/>
            <a:ext cx="1314183" cy="5713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3A95F5F-48DD-4B84-6BA0-E47F48B8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4"/>
            <a:ext cx="10515600" cy="1325563"/>
          </a:xfrm>
        </p:spPr>
        <p:txBody>
          <a:bodyPr/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 descr="A circular diagram of the internal audit standards&#10;&#10;Description automatically generated">
            <a:extLst>
              <a:ext uri="{FF2B5EF4-FFF2-40B4-BE49-F238E27FC236}">
                <a16:creationId xmlns:a16="http://schemas.microsoft.com/office/drawing/2014/main" id="{EC0E4B47-2263-C2D8-D6A1-7FE9EF32F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890" y="1464906"/>
            <a:ext cx="3480317" cy="34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09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rgbClr val="018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005E-FFAB-A3A8-4243-1B1D1C49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666412" cy="1133475"/>
          </a:xfrm>
        </p:spPr>
        <p:txBody>
          <a:bodyPr anchor="t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7960-64AF-095E-5BC3-094042A88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288" y="1600200"/>
            <a:ext cx="5884862" cy="445135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421386-892D-9DA0-C25D-E865BF565C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688" y="1657350"/>
            <a:ext cx="4703762" cy="445135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>
                <a:solidFill>
                  <a:schemeClr val="bg1"/>
                </a:solidFill>
              </a:defRPr>
            </a:lvl1pPr>
            <a:lvl2pPr marL="457200" indent="0">
              <a:buFont typeface="Wingdings" panose="05000000000000000000" pitchFamily="2" charset="2"/>
              <a:buNone/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FC449-396E-1499-FC19-62E8E21EFB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2977" y="5862264"/>
            <a:ext cx="1314183" cy="57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5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tandards Section Head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A58A-C81C-26CF-0264-77BF7E81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C3A3A-4201-C313-0A33-6F84ACE31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IA white logo on blue background">
            <a:extLst>
              <a:ext uri="{FF2B5EF4-FFF2-40B4-BE49-F238E27FC236}">
                <a16:creationId xmlns:a16="http://schemas.microsoft.com/office/drawing/2014/main" id="{353506C3-64F4-3160-3250-3311F93741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12" y="5529739"/>
            <a:ext cx="2414016" cy="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82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4DB1F5-E30A-DFFC-0D6F-2E11CDDD928B}"/>
              </a:ext>
            </a:extLst>
          </p:cNvPr>
          <p:cNvSpPr/>
          <p:nvPr userDrawn="1"/>
        </p:nvSpPr>
        <p:spPr>
          <a:xfrm>
            <a:off x="0" y="951470"/>
            <a:ext cx="12192000" cy="5597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7D99EC-5232-349C-5507-A9C117E1A5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456" y="253084"/>
            <a:ext cx="1132875" cy="4924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588A2D4-CCB0-8521-4CA2-4835D1129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2" y="221085"/>
            <a:ext cx="10515600" cy="7303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3004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30C8-1140-A9BC-7DF6-80D0EC989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" y="3242821"/>
            <a:ext cx="6381259" cy="143715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7369C-BF9F-D207-B5BD-9BDE7017C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" y="5335919"/>
            <a:ext cx="6381259" cy="99664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E9580-2722-1239-3103-6E2A9F2D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88B565-D477-66AF-7398-FB61A0430DF9}"/>
              </a:ext>
            </a:extLst>
          </p:cNvPr>
          <p:cNvSpPr/>
          <p:nvPr userDrawn="1"/>
        </p:nvSpPr>
        <p:spPr>
          <a:xfrm>
            <a:off x="5171569" y="-154151"/>
            <a:ext cx="7020431" cy="3990862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rcular diagram with text&#10;&#10;AI-generated content may be incorrect.">
            <a:extLst>
              <a:ext uri="{FF2B5EF4-FFF2-40B4-BE49-F238E27FC236}">
                <a16:creationId xmlns:a16="http://schemas.microsoft.com/office/drawing/2014/main" id="{17006A8B-D1F6-454F-AB0B-CE4BBC928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27" y="474574"/>
            <a:ext cx="6236193" cy="2954426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949D485-9269-34AA-73D6-D8776701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61949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</p:spTree>
    <p:extLst>
      <p:ext uri="{BB962C8B-B14F-4D97-AF65-F5344CB8AC3E}">
        <p14:creationId xmlns:p14="http://schemas.microsoft.com/office/powerpoint/2010/main" val="2427885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tandards 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A58A-C81C-26CF-0264-77BF7E81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2742"/>
            <a:ext cx="3768429" cy="3949733"/>
          </a:xfrm>
        </p:spPr>
        <p:txBody>
          <a:bodyPr anchor="b"/>
          <a:lstStyle>
            <a:lvl1pPr>
              <a:defRPr sz="60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C3A3A-4201-C313-0A33-6F84ACE31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458856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0127F-402F-3C58-47FF-071B852E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1C291-ED27-E54C-AF9E-CF0ACAB81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0411" y="958139"/>
            <a:ext cx="6623869" cy="313809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7EB43E-F080-A789-197B-C5071D6A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61949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2060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</p:spTree>
    <p:extLst>
      <p:ext uri="{BB962C8B-B14F-4D97-AF65-F5344CB8AC3E}">
        <p14:creationId xmlns:p14="http://schemas.microsoft.com/office/powerpoint/2010/main" val="28743493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tandards 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A58A-C81C-26CF-0264-77BF7E81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C3A3A-4201-C313-0A33-6F84ACE31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DC1DE-D567-75BD-C1CC-95451842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0127F-402F-3C58-47FF-071B852E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319235-7EA6-B5FD-E55B-AAC8C3E3BB06}"/>
              </a:ext>
            </a:extLst>
          </p:cNvPr>
          <p:cNvSpPr/>
          <p:nvPr userDrawn="1"/>
        </p:nvSpPr>
        <p:spPr>
          <a:xfrm>
            <a:off x="5171569" y="-154151"/>
            <a:ext cx="7020431" cy="399086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rcular diagram with text&#10;&#10;AI-generated content may be incorrect.">
            <a:extLst>
              <a:ext uri="{FF2B5EF4-FFF2-40B4-BE49-F238E27FC236}">
                <a16:creationId xmlns:a16="http://schemas.microsoft.com/office/drawing/2014/main" id="{18956D07-BB58-728E-0ABA-2D3700219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503" y="375218"/>
            <a:ext cx="6236193" cy="29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3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7ADA-2209-8414-D123-94779693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44C5-50CC-D837-A715-3009126CD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EE1A5-AFEE-5BFC-29BE-D4A8845E9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00206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0206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3287D-41B6-99BD-CBDD-D3600259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73420-EBA2-FB53-1E0F-41C59256B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00206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38E74-17FD-89F5-FEE2-BFF9FC9C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AAAEA-077F-9AB7-B953-09E0F893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71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90000">
                <a:schemeClr val="bg1"/>
              </a:gs>
              <a:gs pos="14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6477000"/>
            <a:ext cx="12192000" cy="380999"/>
          </a:xfrm>
          <a:prstGeom prst="rect">
            <a:avLst/>
          </a:prstGeom>
          <a:gradFill>
            <a:gsLst>
              <a:gs pos="99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1DBB-3F27-8514-947A-B373EE5E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99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A5ADC5-7628-FF5D-2604-F43302C62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0070C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070C0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070C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EDF3D-D615-B797-8D14-DACA3E1B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206" y="6356350"/>
            <a:ext cx="755519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AB1C784-AFE1-089A-29C9-7FF6EC0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0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chemeClr val="bg1"/>
              </a:gs>
              <a:gs pos="11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470B23-D065-F90B-F5A6-D50394B9C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0070C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070C0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3FC7A0-F2E7-49CC-0355-B8CEF3C622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835150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0070C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070C0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F7D66AD-0B7E-2688-E833-7CBFF941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3B5802C-AAAB-0706-CA2C-9B06C724EC3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82A66A-E438-C2EC-7932-6D61DCBEE7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31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018ECE"/>
              </a:gs>
              <a:gs pos="100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EDF3D-D615-B797-8D14-DACA3E1B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1DBB-3F27-8514-947A-B373EE5E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39B454-8B46-64BC-76D3-D91D0C51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7393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A24BA-ACCB-9462-FAC3-2336B27C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CA38C-D04C-43A9-8A5B-CD8B4D8B7A1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EDF3D-D615-B797-8D14-DACA3E1B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1DBB-3F27-8514-947A-B373EE5E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EB08-C708-484B-ADCC-8ECBF121CE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1304925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0">
                <a:srgbClr val="94C83D"/>
              </a:gs>
              <a:gs pos="18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19B29-46DC-412A-7720-21CC58FE70FC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59000">
                <a:schemeClr val="bg1"/>
              </a:gs>
              <a:gs pos="0">
                <a:schemeClr val="bg1"/>
              </a:gs>
              <a:gs pos="100000">
                <a:srgbClr val="94C83D"/>
              </a:gs>
              <a:gs pos="71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60E95E-C34F-F34B-F813-89617C4D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7648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9000">
                <a:schemeClr val="bg1"/>
              </a:gs>
              <a:gs pos="14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DA5AF55-9364-A430-0FF7-F9CD153E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B72DA5-E1C0-7DDE-4840-1F74AF0C1A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E99047-D835-E828-BA58-819B03C85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48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13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60284-0F74-23BE-8DED-C3005C4C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8E24C-497C-1A10-5F01-D412E817A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07354-1D59-BA70-A02C-5A0F8EDE4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59C6E3-041E-33C4-D039-E799418FD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2626" y="5892085"/>
            <a:ext cx="1407686" cy="6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77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B00CB1-1262-C731-D039-C8EE9C8A9500}"/>
              </a:ext>
            </a:extLst>
          </p:cNvPr>
          <p:cNvSpPr/>
          <p:nvPr userDrawn="1"/>
        </p:nvSpPr>
        <p:spPr>
          <a:xfrm>
            <a:off x="5882055" y="2102177"/>
            <a:ext cx="6726114" cy="341756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88651-EC95-A1B7-6C31-110DA993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6" y="331874"/>
            <a:ext cx="10515600" cy="1325563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IIA white logo on blue background">
            <a:extLst>
              <a:ext uri="{FF2B5EF4-FFF2-40B4-BE49-F238E27FC236}">
                <a16:creationId xmlns:a16="http://schemas.microsoft.com/office/drawing/2014/main" id="{3C0C6F9A-A6F4-B4A5-3AE6-41DF2FA32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5639467"/>
            <a:ext cx="2414016" cy="754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272BB-344E-DB21-FE8F-090D14E29D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7655" y="2318995"/>
            <a:ext cx="5887725" cy="278933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371AB0-86B6-F702-26B6-D52BC8249B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9066" y="2460625"/>
            <a:ext cx="5727700" cy="152876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31C408-480F-A557-8CA0-ACB20151B5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9066" y="4664075"/>
            <a:ext cx="5329237" cy="855663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AD4CF-1D39-1BCF-9741-F9B08C31BB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89066" y="6356350"/>
            <a:ext cx="7664334" cy="365125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D671B-05CE-4A9D-4369-D55582D774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83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A42CE-6111-A4C4-7F98-50883850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67EC-378D-A245-A0E8-62C026088F00}" type="datetime1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BDD61-9269-A3BF-5E60-61668598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EFC93-18FD-BCFC-0DA3-937F61FF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37BF-840F-445C-A58C-F10E16C75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3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8324F1-9E3C-49B8-ABCA-7A96AA3737B0}"/>
              </a:ext>
            </a:extLst>
          </p:cNvPr>
          <p:cNvSpPr/>
          <p:nvPr userDrawn="1"/>
        </p:nvSpPr>
        <p:spPr>
          <a:xfrm>
            <a:off x="0" y="0"/>
            <a:ext cx="591689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74A73-9753-371B-A08E-C761733B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2551743"/>
            <a:ext cx="5316717" cy="106838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ircular diagram with text&#10;&#10;AI-generated content may be incorrect.">
            <a:extLst>
              <a:ext uri="{FF2B5EF4-FFF2-40B4-BE49-F238E27FC236}">
                <a16:creationId xmlns:a16="http://schemas.microsoft.com/office/drawing/2014/main" id="{393F088E-4204-BC9A-D358-42421994A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108" y="1983074"/>
            <a:ext cx="5701827" cy="2701268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2C95EFD-C488-5603-811D-24518160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6" y="6356350"/>
            <a:ext cx="7757474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C65F35-B79D-894B-D588-009D54E3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EB08-C708-484B-ADCC-8ECBF121C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68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8324F1-9E3C-49B8-ABCA-7A96AA3737B0}"/>
              </a:ext>
            </a:extLst>
          </p:cNvPr>
          <p:cNvSpPr/>
          <p:nvPr userDrawn="1"/>
        </p:nvSpPr>
        <p:spPr>
          <a:xfrm>
            <a:off x="0" y="0"/>
            <a:ext cx="5916893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74A73-9753-371B-A08E-C761733B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2551743"/>
            <a:ext cx="5316717" cy="106838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ircular diagram with text&#10;&#10;AI-generated content may be incorrect.">
            <a:extLst>
              <a:ext uri="{FF2B5EF4-FFF2-40B4-BE49-F238E27FC236}">
                <a16:creationId xmlns:a16="http://schemas.microsoft.com/office/drawing/2014/main" id="{393F088E-4204-BC9A-D358-42421994A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108" y="1983074"/>
            <a:ext cx="5701827" cy="2701268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C65F35-B79D-894B-D588-009D54E3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EB08-C708-484B-ADCC-8ECBF121CE8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BBD8E65B-3ECD-61B7-B6E7-11AB4ABC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6" y="6356350"/>
            <a:ext cx="7757474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</p:spTree>
    <p:extLst>
      <p:ext uri="{BB962C8B-B14F-4D97-AF65-F5344CB8AC3E}">
        <p14:creationId xmlns:p14="http://schemas.microsoft.com/office/powerpoint/2010/main" val="2051597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8324F1-9E3C-49B8-ABCA-7A96AA3737B0}"/>
              </a:ext>
            </a:extLst>
          </p:cNvPr>
          <p:cNvSpPr/>
          <p:nvPr userDrawn="1"/>
        </p:nvSpPr>
        <p:spPr>
          <a:xfrm>
            <a:off x="0" y="0"/>
            <a:ext cx="5916893" cy="6858000"/>
          </a:xfrm>
          <a:prstGeom prst="rect">
            <a:avLst/>
          </a:prstGeom>
          <a:solidFill>
            <a:srgbClr val="0061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74A73-9753-371B-A08E-C761733B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2551743"/>
            <a:ext cx="5316717" cy="106838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ircular diagram with text&#10;&#10;AI-generated content may be incorrect.">
            <a:extLst>
              <a:ext uri="{FF2B5EF4-FFF2-40B4-BE49-F238E27FC236}">
                <a16:creationId xmlns:a16="http://schemas.microsoft.com/office/drawing/2014/main" id="{393F088E-4204-BC9A-D358-42421994A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108" y="1983074"/>
            <a:ext cx="5701827" cy="2701268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2C95EFD-C488-5603-811D-24518160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6" y="6356350"/>
            <a:ext cx="7757474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©2025, The Institute of Internal Auditors. All rights reserved. For individual personal use only.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C65F35-B79D-894B-D588-009D54E3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FAAFEB08-C708-484B-ADCC-8ECBF121CE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06A18A1E-E8AD-091A-79A7-CDE7260CDC5B}"/>
              </a:ext>
            </a:extLst>
          </p:cNvPr>
          <p:cNvSpPr txBox="1">
            <a:spLocks/>
          </p:cNvSpPr>
          <p:nvPr userDrawn="1"/>
        </p:nvSpPr>
        <p:spPr>
          <a:xfrm>
            <a:off x="395926" y="6356350"/>
            <a:ext cx="7757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0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94C8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7ADA-2209-8414-D123-94779693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44C5-50CC-D837-A715-3009126CD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EE1A5-AFEE-5BFC-29BE-D4A8845E9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3287D-41B6-99BD-CBDD-D3600259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73420-EBA2-FB53-1E0F-41C59256B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4pPr marL="1600200" indent="-228600"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152A3-9A15-CE03-0F45-2D5B1605B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2626" y="5892085"/>
            <a:ext cx="1407686" cy="6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0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rgbClr val="94C8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7ADA-2209-8414-D123-94779693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644C5-50CC-D837-A715-3009126CD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EE1A5-AFEE-5BFC-29BE-D4A8845E9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3287D-41B6-99BD-CBDD-D3600259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73420-EBA2-FB53-1E0F-41C59256B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7D3706-360C-32B5-40D6-C52C0C0DB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2626" y="5892085"/>
            <a:ext cx="1407686" cy="6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F06A75-ACBC-7A4E-30B1-3EAE3CB8D224}"/>
              </a:ext>
            </a:extLst>
          </p:cNvPr>
          <p:cNvSpPr/>
          <p:nvPr/>
        </p:nvSpPr>
        <p:spPr>
          <a:xfrm>
            <a:off x="0" y="0"/>
            <a:ext cx="12192000" cy="1708030"/>
          </a:xfrm>
          <a:prstGeom prst="rect">
            <a:avLst/>
          </a:prstGeom>
          <a:gradFill flip="none" rotWithShape="1">
            <a:gsLst>
              <a:gs pos="90000">
                <a:schemeClr val="bg1"/>
              </a:gs>
              <a:gs pos="14000">
                <a:schemeClr val="bg1"/>
              </a:gs>
              <a:gs pos="100000">
                <a:srgbClr val="94C83D"/>
              </a:gs>
              <a:gs pos="2000">
                <a:srgbClr val="13629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F41D7-46E4-650B-784B-791D365AC2DF}"/>
              </a:ext>
            </a:extLst>
          </p:cNvPr>
          <p:cNvSpPr/>
          <p:nvPr/>
        </p:nvSpPr>
        <p:spPr>
          <a:xfrm>
            <a:off x="0" y="6477000"/>
            <a:ext cx="12192000" cy="380999"/>
          </a:xfrm>
          <a:prstGeom prst="rect">
            <a:avLst/>
          </a:prstGeom>
          <a:gradFill>
            <a:gsLst>
              <a:gs pos="99000">
                <a:srgbClr val="94C83D"/>
              </a:gs>
              <a:gs pos="2000">
                <a:srgbClr val="13629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A5ADC5-7628-FF5D-2604-F43302C62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solidFill>
                  <a:srgbClr val="13629C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13629C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13629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910B9CE-F0FF-83E1-26FE-8A4686C7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103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3629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B05C8-1AAF-2F81-DE89-7340007C2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1315" y="5830935"/>
            <a:ext cx="2069208" cy="6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3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6468E-C37D-0A73-D9A6-92C498E0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5484B-8867-21DF-5507-DEC5F64B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175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2" r:id="rId2"/>
    <p:sldLayoutId id="2147483683" r:id="rId3"/>
    <p:sldLayoutId id="2147483684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701" r:id="rId13"/>
    <p:sldLayoutId id="2147483702" r:id="rId14"/>
    <p:sldLayoutId id="2147483703" r:id="rId15"/>
    <p:sldLayoutId id="2147483694" r:id="rId16"/>
    <p:sldLayoutId id="2147483695" r:id="rId17"/>
    <p:sldLayoutId id="2147483679" r:id="rId18"/>
    <p:sldLayoutId id="2147483663" r:id="rId19"/>
    <p:sldLayoutId id="2147483678" r:id="rId20"/>
    <p:sldLayoutId id="2147483661" r:id="rId21"/>
    <p:sldLayoutId id="2147483680" r:id="rId22"/>
    <p:sldLayoutId id="2147483656" r:id="rId23"/>
    <p:sldLayoutId id="2147483704" r:id="rId24"/>
    <p:sldLayoutId id="2147483705" r:id="rId25"/>
    <p:sldLayoutId id="214748374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6468E-C37D-0A73-D9A6-92C498E0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5484B-8867-21DF-5507-DEC5F64B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703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E656_44515BEF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1B0F238B-874D-1528-83D1-7C9CC31D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IIA’s Artificial Intelligence </a:t>
            </a:r>
            <a:br>
              <a:rPr lang="en-US" dirty="0"/>
            </a:br>
            <a:r>
              <a:rPr lang="en-US" dirty="0"/>
              <a:t>Auditing Framework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2A51D9B-CC94-1971-BDB2-580C8D69A3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9066" y="2066925"/>
            <a:ext cx="5111634" cy="15287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/>
              <a:t>INTOSAI PAS </a:t>
            </a:r>
          </a:p>
          <a:p>
            <a:r>
              <a:rPr lang="en-US" sz="3600" dirty="0"/>
              <a:t>Budapest – </a:t>
            </a:r>
          </a:p>
          <a:p>
            <a:r>
              <a:rPr lang="en-US" sz="3600" dirty="0"/>
              <a:t>Annual Meeting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174D418-A457-F659-608A-461E37652A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9066" y="4249050"/>
            <a:ext cx="5329237" cy="855663"/>
          </a:xfrm>
        </p:spPr>
        <p:txBody>
          <a:bodyPr/>
          <a:lstStyle/>
          <a:p>
            <a:r>
              <a:rPr lang="en-US" b="1"/>
              <a:t>Kat Seeuws, </a:t>
            </a:r>
            <a:r>
              <a:rPr lang="en-US"/>
              <a:t>CIA, CRMA, GCAP, CFE, CISA</a:t>
            </a:r>
            <a:br>
              <a:rPr lang="en-US" b="1"/>
            </a:br>
            <a:r>
              <a:rPr lang="en-US"/>
              <a:t>Vice President </a:t>
            </a:r>
            <a:br>
              <a:rPr lang="en-US"/>
            </a:br>
            <a:r>
              <a:rPr lang="en-US"/>
              <a:t>Standards &amp; Guidance, The IIA Global HQ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11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4C635F-7A9E-805F-2D62-BE332DE24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256" y="1825625"/>
            <a:ext cx="3695786" cy="4351338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06320A-E436-A652-1356-747830A5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5878" cy="1325563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The IIA’s AI Auditing Framework: Context 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138FC0C-291D-A987-0B2A-DFC870ED9B7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31746" y="1825625"/>
            <a:ext cx="7683332" cy="445269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13629C"/>
                </a:solidFill>
                <a:latin typeface="+mj-lt"/>
                <a:ea typeface="+mj-ea"/>
                <a:cs typeface="+mj-cs"/>
              </a:rPr>
              <a:t>Authored </a:t>
            </a:r>
            <a:r>
              <a:rPr lang="en-US" dirty="0">
                <a:solidFill>
                  <a:srgbClr val="13629C"/>
                </a:solidFill>
                <a:latin typeface="+mj-lt"/>
                <a:ea typeface="+mj-ea"/>
                <a:cs typeface="+mj-cs"/>
              </a:rPr>
              <a:t>from the </a:t>
            </a:r>
            <a:r>
              <a:rPr lang="en-US" b="1" dirty="0">
                <a:solidFill>
                  <a:srgbClr val="13629C"/>
                </a:solidFill>
                <a:latin typeface="+mj-lt"/>
                <a:ea typeface="+mj-ea"/>
                <a:cs typeface="+mj-cs"/>
              </a:rPr>
              <a:t>internal auditor’s perspective</a:t>
            </a:r>
            <a:r>
              <a:rPr lang="en-US" dirty="0">
                <a:solidFill>
                  <a:srgbClr val="13629C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</a:pPr>
            <a:r>
              <a:rPr lang="en-US" b="1" dirty="0">
                <a:solidFill>
                  <a:srgbClr val="13629C"/>
                </a:solidFill>
              </a:rPr>
              <a:t>What</a:t>
            </a:r>
            <a:r>
              <a:rPr lang="en-US" dirty="0">
                <a:solidFill>
                  <a:srgbClr val="13629C"/>
                </a:solidFill>
              </a:rPr>
              <a:t> is AI, and what do I need to </a:t>
            </a:r>
            <a:r>
              <a:rPr lang="en-US" b="1" dirty="0">
                <a:solidFill>
                  <a:srgbClr val="13629C"/>
                </a:solidFill>
              </a:rPr>
              <a:t>know</a:t>
            </a:r>
            <a:r>
              <a:rPr lang="en-US" dirty="0">
                <a:solidFill>
                  <a:srgbClr val="13629C"/>
                </a:solidFill>
              </a:rPr>
              <a:t>?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rgbClr val="13629C"/>
                </a:solidFill>
              </a:rPr>
              <a:t>How do I develop an </a:t>
            </a:r>
            <a:r>
              <a:rPr lang="en-US" b="1" dirty="0">
                <a:solidFill>
                  <a:srgbClr val="13629C"/>
                </a:solidFill>
              </a:rPr>
              <a:t>understanding</a:t>
            </a:r>
            <a:r>
              <a:rPr lang="en-US" dirty="0">
                <a:solidFill>
                  <a:srgbClr val="13629C"/>
                </a:solidFill>
              </a:rPr>
              <a:t> of AI?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rgbClr val="13629C"/>
                </a:solidFill>
              </a:rPr>
              <a:t>How do I leverage my </a:t>
            </a:r>
            <a:r>
              <a:rPr lang="en-US" b="1" dirty="0">
                <a:solidFill>
                  <a:srgbClr val="13629C"/>
                </a:solidFill>
              </a:rPr>
              <a:t>current knowledge</a:t>
            </a:r>
            <a:r>
              <a:rPr lang="en-US" dirty="0">
                <a:solidFill>
                  <a:srgbClr val="13629C"/>
                </a:solidFill>
              </a:rPr>
              <a:t>?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rgbClr val="13629C"/>
                </a:solidFill>
              </a:rPr>
              <a:t>What are the </a:t>
            </a:r>
            <a:r>
              <a:rPr lang="en-US" b="1" dirty="0">
                <a:solidFill>
                  <a:srgbClr val="13629C"/>
                </a:solidFill>
              </a:rPr>
              <a:t>risks</a:t>
            </a:r>
            <a:r>
              <a:rPr lang="en-US" dirty="0">
                <a:solidFill>
                  <a:srgbClr val="13629C"/>
                </a:solidFill>
              </a:rPr>
              <a:t> and </a:t>
            </a:r>
            <a:r>
              <a:rPr lang="en-US" b="1" dirty="0">
                <a:solidFill>
                  <a:srgbClr val="13629C"/>
                </a:solidFill>
              </a:rPr>
              <a:t>mitigating controls</a:t>
            </a:r>
            <a:r>
              <a:rPr lang="en-US" dirty="0">
                <a:solidFill>
                  <a:srgbClr val="13629C"/>
                </a:solidFill>
              </a:rPr>
              <a:t>?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rgbClr val="13629C"/>
                </a:solidFill>
              </a:rPr>
              <a:t>How can I be a</a:t>
            </a:r>
            <a:r>
              <a:rPr lang="en-US" b="1" dirty="0">
                <a:solidFill>
                  <a:srgbClr val="13629C"/>
                </a:solidFill>
              </a:rPr>
              <a:t> resource </a:t>
            </a:r>
            <a:r>
              <a:rPr lang="en-US" dirty="0">
                <a:solidFill>
                  <a:srgbClr val="13629C"/>
                </a:solidFill>
              </a:rPr>
              <a:t>to my organization?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74773E-86F0-11AF-CFF4-9356677E29A2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15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021C82-5DB6-ABCC-2E58-30A10E89D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1847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Developed through a </a:t>
            </a:r>
            <a:r>
              <a:rPr lang="en-US" b="1" dirty="0"/>
              <a:t>structured</a:t>
            </a:r>
            <a:r>
              <a:rPr lang="en-US" dirty="0"/>
              <a:t>, </a:t>
            </a:r>
            <a:r>
              <a:rPr lang="en-US" b="1" dirty="0"/>
              <a:t>multi‑stakeholder </a:t>
            </a:r>
            <a:r>
              <a:rPr lang="en-US" dirty="0"/>
              <a:t>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Updated Framework organized into </a:t>
            </a:r>
            <a:r>
              <a:rPr lang="en-US" b="1" dirty="0"/>
              <a:t>four parts</a:t>
            </a:r>
            <a:r>
              <a:rPr lang="en-US" dirty="0"/>
              <a:t>: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800" b="1" dirty="0"/>
              <a:t>Overview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800" b="1" dirty="0"/>
              <a:t>Getting Started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800" b="1" dirty="0"/>
              <a:t>AI Auditing Framework</a:t>
            </a:r>
          </a:p>
          <a:p>
            <a:pPr marL="1600200" lvl="2" indent="-457200">
              <a:buFont typeface="Courier New" panose="02070309020205020404" pitchFamily="49" charset="0"/>
              <a:buChar char="o"/>
            </a:pPr>
            <a:r>
              <a:rPr lang="en-US" sz="2800" dirty="0"/>
              <a:t>Governance</a:t>
            </a:r>
          </a:p>
          <a:p>
            <a:pPr marL="1600200" lvl="2" indent="-457200">
              <a:buFont typeface="Courier New" panose="02070309020205020404" pitchFamily="49" charset="0"/>
              <a:buChar char="o"/>
            </a:pPr>
            <a:r>
              <a:rPr lang="en-US" sz="2800" dirty="0"/>
              <a:t>Management</a:t>
            </a:r>
          </a:p>
          <a:p>
            <a:pPr marL="1600200" lvl="2" indent="-457200">
              <a:buFont typeface="Courier New" panose="02070309020205020404" pitchFamily="49" charset="0"/>
              <a:buChar char="o"/>
            </a:pPr>
            <a:r>
              <a:rPr lang="en-US" sz="2800" dirty="0"/>
              <a:t>Internal Audit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2800" b="1" dirty="0"/>
              <a:t>Practitioner’s Guide and Glossary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2173BC-0797-D0E6-B509-3ABF9D67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60714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IIA’s AI Auditing Framework: Context   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74320-07B7-F261-4C38-D1ECC823BA87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5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FE4C3-076B-B3BF-114C-3BDF3BD43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90B12F-B77D-8962-128B-4ADF5C86C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Part 1: Overview </a:t>
            </a:r>
          </a:p>
        </p:txBody>
      </p:sp>
    </p:spTree>
    <p:extLst>
      <p:ext uri="{BB962C8B-B14F-4D97-AF65-F5344CB8AC3E}">
        <p14:creationId xmlns:p14="http://schemas.microsoft.com/office/powerpoint/2010/main" val="47368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FB7367-C75A-398A-5939-0336823D9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837244" cy="435133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History and </a:t>
            </a:r>
            <a:r>
              <a:rPr lang="en-US" b="1" dirty="0"/>
              <a:t>evolution</a:t>
            </a:r>
            <a:r>
              <a:rPr lang="en-US" dirty="0"/>
              <a:t> of AI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Adoption</a:t>
            </a:r>
            <a:r>
              <a:rPr lang="en-US" dirty="0"/>
              <a:t> levels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AI types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Generative AI </a:t>
            </a:r>
            <a:r>
              <a:rPr lang="en-US" dirty="0"/>
              <a:t>has received much attention over the past year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Examples</a:t>
            </a:r>
            <a:r>
              <a:rPr lang="en-US" sz="2800" dirty="0"/>
              <a:t>:  ChatGPT, Bard (Google), </a:t>
            </a:r>
            <a:r>
              <a:rPr lang="en-US" sz="2800" dirty="0" err="1"/>
              <a:t>Watsonx</a:t>
            </a:r>
            <a:r>
              <a:rPr lang="en-US" sz="2800" dirty="0"/>
              <a:t> (IBM)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AI evolution – from </a:t>
            </a:r>
            <a:r>
              <a:rPr lang="en-US" b="1" dirty="0"/>
              <a:t>analytical</a:t>
            </a:r>
            <a:r>
              <a:rPr lang="en-US" dirty="0"/>
              <a:t> (machine learning) to </a:t>
            </a:r>
            <a:r>
              <a:rPr lang="en-US" b="1" dirty="0"/>
              <a:t>creative solutions</a:t>
            </a:r>
          </a:p>
          <a:p>
            <a:pPr marL="0" indent="0">
              <a:spcAft>
                <a:spcPts val="600"/>
              </a:spcAft>
              <a:buNone/>
            </a:pP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5125C5-200C-2D42-C3B1-336CE53D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To develop baseline understanding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0A19C-D6F5-FDAB-4210-61B3A1FEE528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8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27F94-EF0A-52EF-7E2C-3B4177533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B7CB9-A6EC-DD4F-DBCE-35CDE82B1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1847"/>
            <a:ext cx="10515600" cy="4351338"/>
          </a:xfrm>
        </p:spPr>
        <p:txBody>
          <a:bodyPr/>
          <a:lstStyle/>
          <a:p>
            <a:pPr marL="457200" lvl="1" indent="0">
              <a:spcAft>
                <a:spcPts val="600"/>
              </a:spcAft>
              <a:buNone/>
            </a:pPr>
            <a:r>
              <a:rPr lang="en-US" sz="2800" dirty="0"/>
              <a:t>Presents </a:t>
            </a:r>
            <a:r>
              <a:rPr lang="en-US" sz="2800" b="1" dirty="0"/>
              <a:t>new risks </a:t>
            </a:r>
            <a:r>
              <a:rPr lang="en-US" sz="2800" dirty="0"/>
              <a:t>and </a:t>
            </a:r>
            <a:r>
              <a:rPr lang="en-US" sz="2800" b="1" dirty="0"/>
              <a:t>challenges </a:t>
            </a:r>
            <a:r>
              <a:rPr lang="en-US" sz="2800" dirty="0"/>
              <a:t>for organizations to manage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Bias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Hallucinations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Financial harm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Environmental harm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Misinformation/manipulation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Copyright infringement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Compromised privacy/confidentiality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9E1C4D-97A6-6862-F366-A8893C0E0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Examples of AI-related risks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643A2-5E97-A6F4-1709-B08E76F4CC0E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74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21A78-144A-07B4-C83D-63E081307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B01FF8-3DF8-3126-BB14-480EE3F85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Challenges: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Lack of </a:t>
            </a:r>
            <a:r>
              <a:rPr lang="en-US" sz="2800" b="1" dirty="0"/>
              <a:t>transparency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Difficult to understand </a:t>
            </a:r>
            <a:r>
              <a:rPr lang="en-US" sz="2800" b="1" dirty="0"/>
              <a:t>complex processing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Limited visibility </a:t>
            </a:r>
            <a:r>
              <a:rPr lang="en-US" sz="2800" dirty="0"/>
              <a:t>into the </a:t>
            </a:r>
            <a:r>
              <a:rPr lang="en-US" sz="2800" b="1" dirty="0"/>
              <a:t>technical aspects </a:t>
            </a:r>
            <a:r>
              <a:rPr lang="en-US" sz="2800" dirty="0"/>
              <a:t>of algorithms/deep learning models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Capabilities</a:t>
            </a:r>
            <a:r>
              <a:rPr lang="en-US" sz="2800" dirty="0"/>
              <a:t> are increasing at a </a:t>
            </a:r>
            <a:r>
              <a:rPr lang="en-US" sz="2800" b="1" dirty="0"/>
              <a:t>rapid pace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A2E582-3FC2-2F53-F322-6F1942EB2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AI “Black Box” 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76478-0A76-C177-C850-2D69E6F9CC4F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19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767E3-E148-9D85-F760-4EF0308E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982047-0451-5B69-5189-F470C4EF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Part 2: Getting Started  </a:t>
            </a:r>
          </a:p>
        </p:txBody>
      </p:sp>
    </p:spTree>
    <p:extLst>
      <p:ext uri="{BB962C8B-B14F-4D97-AF65-F5344CB8AC3E}">
        <p14:creationId xmlns:p14="http://schemas.microsoft.com/office/powerpoint/2010/main" val="166234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809E-848C-8385-BED8-E4C02E78C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4897B3-B210-124B-81A5-6FEE9E5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Researching </a:t>
            </a:r>
            <a:r>
              <a:rPr lang="en-US" dirty="0"/>
              <a:t>and </a:t>
            </a:r>
            <a:r>
              <a:rPr lang="en-US" b="1" dirty="0"/>
              <a:t>analyzing</a:t>
            </a:r>
            <a:r>
              <a:rPr lang="en-US" dirty="0"/>
              <a:t> </a:t>
            </a:r>
            <a:r>
              <a:rPr lang="en-US" b="1" dirty="0"/>
              <a:t>internal</a:t>
            </a:r>
            <a:r>
              <a:rPr lang="en-US" dirty="0"/>
              <a:t> information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Discussions</a:t>
            </a:r>
            <a:r>
              <a:rPr lang="en-US" dirty="0"/>
              <a:t> to identify how AI is </a:t>
            </a:r>
            <a:r>
              <a:rPr lang="en-US" b="1" dirty="0"/>
              <a:t>currently utilized </a:t>
            </a:r>
            <a:r>
              <a:rPr lang="en-US" dirty="0"/>
              <a:t>and plans for </a:t>
            </a:r>
            <a:r>
              <a:rPr lang="en-US" b="1" dirty="0"/>
              <a:t>future deployment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Understanding: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How AI will be </a:t>
            </a:r>
            <a:r>
              <a:rPr lang="en-US" sz="2800" b="1" dirty="0"/>
              <a:t>governed</a:t>
            </a:r>
            <a:r>
              <a:rPr lang="en-US" sz="2800" dirty="0"/>
              <a:t> and </a:t>
            </a:r>
            <a:r>
              <a:rPr lang="en-US" sz="2800" b="1" dirty="0"/>
              <a:t>managed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1" dirty="0"/>
              <a:t> Data </a:t>
            </a:r>
            <a:r>
              <a:rPr lang="en-US" sz="2800" dirty="0"/>
              <a:t>is</a:t>
            </a:r>
            <a:r>
              <a:rPr lang="en-US" sz="2800" b="1" dirty="0"/>
              <a:t> used </a:t>
            </a:r>
            <a:r>
              <a:rPr lang="en-US" sz="2800" dirty="0"/>
              <a:t>and </a:t>
            </a:r>
            <a:r>
              <a:rPr lang="en-US" sz="2800" b="1" dirty="0"/>
              <a:t>needed</a:t>
            </a:r>
            <a:r>
              <a:rPr lang="en-US" sz="2800" dirty="0"/>
              <a:t> for AI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1" dirty="0"/>
              <a:t> Data protection </a:t>
            </a:r>
            <a:r>
              <a:rPr lang="en-US" sz="2800" dirty="0"/>
              <a:t>and </a:t>
            </a:r>
            <a:r>
              <a:rPr lang="en-US" sz="2800" b="1" dirty="0"/>
              <a:t>cybersecurity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2CF55F-490C-FFB3-2AD1-E338FECA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0617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Engaging the Organization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AA7DCE-8FF6-A894-942B-073879E59BA1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8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3BFC6-E765-ECB7-EF6A-E5FD122F8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352CA5-EA2C-F2E1-61E3-D0EB2B6C9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Data is the </a:t>
            </a:r>
            <a:r>
              <a:rPr lang="en-US" b="1" dirty="0"/>
              <a:t>fuel</a:t>
            </a:r>
            <a:r>
              <a:rPr lang="en-US" dirty="0"/>
              <a:t> for Artificial Intelligence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Some considerations for AI-related data: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What data is </a:t>
            </a:r>
            <a:r>
              <a:rPr lang="en-US" sz="2800" b="1" dirty="0"/>
              <a:t>being used</a:t>
            </a:r>
            <a:r>
              <a:rPr lang="en-US" sz="2800" dirty="0"/>
              <a:t>?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What is the </a:t>
            </a:r>
            <a:r>
              <a:rPr lang="en-US" sz="2800" b="1" dirty="0"/>
              <a:t>origin</a:t>
            </a:r>
            <a:r>
              <a:rPr lang="en-US" sz="2800" dirty="0"/>
              <a:t> of the data?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How do we know the data is </a:t>
            </a:r>
            <a:r>
              <a:rPr lang="en-US" sz="2800" b="1" dirty="0"/>
              <a:t>complete, accurate, reliable, valid</a:t>
            </a:r>
            <a:r>
              <a:rPr lang="en-US" sz="2800" dirty="0"/>
              <a:t>?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Who has </a:t>
            </a:r>
            <a:r>
              <a:rPr lang="en-US" sz="2800" b="1" dirty="0"/>
              <a:t>access</a:t>
            </a:r>
            <a:r>
              <a:rPr lang="en-US" sz="2800" dirty="0"/>
              <a:t> to the data?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How do we </a:t>
            </a:r>
            <a:r>
              <a:rPr lang="en-US" sz="2800" b="1" dirty="0"/>
              <a:t>protect</a:t>
            </a:r>
            <a:r>
              <a:rPr lang="en-US" sz="2800" dirty="0"/>
              <a:t> the data?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Important aspect related to </a:t>
            </a:r>
            <a:r>
              <a:rPr lang="en-US" b="1" dirty="0"/>
              <a:t>data protection/cybersecurity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B7F1AB-C7B6-54EE-882B-17527944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0617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Data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E2031-8145-5A0D-F6B2-9B7EDD2CBB6D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6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A35C7-F881-9A2F-CA1D-7D6EF5C76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41BC4F-8989-3CDC-39C1-1A348B44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Part 3: The AI Auditing Framework </a:t>
            </a:r>
          </a:p>
        </p:txBody>
      </p:sp>
    </p:spTree>
    <p:extLst>
      <p:ext uri="{BB962C8B-B14F-4D97-AF65-F5344CB8AC3E}">
        <p14:creationId xmlns:p14="http://schemas.microsoft.com/office/powerpoint/2010/main" val="3740137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F48CF2-CEE1-2CA4-6014-8459B84CF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800" kern="1200" dirty="0"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latin typeface="+mj-lt"/>
                <a:ea typeface="+mj-ea"/>
                <a:cs typeface="+mj-cs"/>
              </a:rPr>
              <a:t>Katleen Seeuws </a:t>
            </a:r>
            <a:r>
              <a:rPr lang="en-US" sz="2000" b="1" dirty="0"/>
              <a:t>CIA, CGAP, CRMA, CFE, CISA</a:t>
            </a:r>
            <a:br>
              <a:rPr lang="en-US" sz="2000" b="1" dirty="0"/>
            </a:br>
            <a:r>
              <a:rPr lang="en-US" sz="2200" b="1" dirty="0"/>
              <a:t>Vice President, Standards &amp; Guidance</a:t>
            </a:r>
            <a:br>
              <a:rPr lang="en-US" sz="2200" b="1" dirty="0"/>
            </a:br>
            <a:r>
              <a:rPr lang="en-US" sz="2200" b="1" dirty="0"/>
              <a:t>The Institute of Internal Auditors, Global Headquarters </a:t>
            </a:r>
            <a:br>
              <a:rPr lang="en-US" sz="2800" b="1" dirty="0"/>
            </a:br>
            <a:endParaRPr lang="en-US" sz="28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CD9D-9BD2-7199-F60F-D4019CB3FD36}"/>
              </a:ext>
            </a:extLst>
          </p:cNvPr>
          <p:cNvSpPr txBox="1"/>
          <p:nvPr/>
        </p:nvSpPr>
        <p:spPr>
          <a:xfrm>
            <a:off x="838199" y="1825625"/>
            <a:ext cx="6718069" cy="3095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</a:rPr>
              <a:t>Previously CEO of IIA Belgium</a:t>
            </a:r>
          </a:p>
          <a:p>
            <a:pPr marL="285750" marR="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</a:rPr>
              <a:t>Extensive experience in internal control and audit, especially in public sector</a:t>
            </a:r>
          </a:p>
          <a:p>
            <a:pPr marL="285750" marR="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1600" dirty="0">
                <a:solidFill>
                  <a:schemeClr val="bg1"/>
                </a:solidFill>
                <a:effectLst/>
              </a:rPr>
              <a:t>egan career as tax inspector, later advising on internal control development for Belgian federal government</a:t>
            </a:r>
          </a:p>
          <a:p>
            <a:pPr marL="285750" marR="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</a:rPr>
              <a:t>Joined European Commission in 2018 as national expert, supporting Public Internal Control Network </a:t>
            </a:r>
          </a:p>
          <a:p>
            <a:pPr marL="285750" marR="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</a:rPr>
              <a:t>Consulted for Grant Thornton, focusing on audit and quality assessment for public sector clients</a:t>
            </a:r>
          </a:p>
          <a:p>
            <a:pPr marL="285750" marR="0" indent="-28575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effectLst/>
              </a:rPr>
              <a:t>International work includes projects with European Commission, OECD, and World Bank, advancing public administration reform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C430C-6575-C98F-978C-1CD8F4B97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r="3" b="18412"/>
          <a:stretch>
            <a:fillRect/>
          </a:stretch>
        </p:blipFill>
        <p:spPr>
          <a:xfrm>
            <a:off x="7929696" y="1825625"/>
            <a:ext cx="3558494" cy="2988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388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40C5C-2C5E-768A-F0B0-7EBFAB344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9D5AA-E368-0E8F-A31D-2F6991D58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3007"/>
            <a:ext cx="10515600" cy="435133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Three domains: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Governance: </a:t>
            </a:r>
            <a:r>
              <a:rPr lang="en-US" sz="2800" dirty="0"/>
              <a:t>AI oversight and strategy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Management: </a:t>
            </a:r>
            <a:r>
              <a:rPr lang="en-US" sz="2800" dirty="0"/>
              <a:t>AI planning and application, including managing risks and controls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Internal Audit: </a:t>
            </a:r>
            <a:r>
              <a:rPr lang="en-US" sz="2800" dirty="0"/>
              <a:t>independent assurance and advice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Linked with the </a:t>
            </a:r>
            <a:r>
              <a:rPr lang="en-US" b="1" dirty="0"/>
              <a:t>Three Lines Model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54D4F9-EE91-E3FD-8C3C-461EB5CA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AI Auditing Framework: Three Domains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731DCC-95FF-D43B-F655-926F168E1F8C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76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AA79F-0E4C-1797-EEF9-6FD0C5AE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454150"/>
            <a:ext cx="2800350" cy="39497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AI Auditing Framework: Governance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491F29-116C-FD9D-18B7-5FE984B005E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rcRect r="3" b="15684"/>
          <a:stretch>
            <a:fillRect/>
          </a:stretch>
        </p:blipFill>
        <p:spPr>
          <a:xfrm>
            <a:off x="4286250" y="1024744"/>
            <a:ext cx="7100618" cy="4714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539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C78798-E2E7-618D-948C-D754EEECE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1847"/>
            <a:ext cx="10515600" cy="43513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Governance expectations: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Clear accountability and oversight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Alignment with strategy, purpose, and values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Risk-based governance across the AI lifecycle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Ethical, responsible, and prevention of harm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Policies, standards, and operationalization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Monitoring, assurance, and continuous improvement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71ECCD-FC61-C355-E1D3-E98C29CA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 Auditing Framework: Governance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4AD0D2-17A9-048C-269E-A80DB6C22136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20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F3A999-1631-8147-46EF-C5DBF37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4" y="1454150"/>
            <a:ext cx="3081523" cy="39497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AI Auditing Framework: Management</a:t>
            </a: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A913E7-BA98-4FBC-E112-F9EAF5962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927" r="2" b="7129"/>
          <a:stretch>
            <a:fillRect/>
          </a:stretch>
        </p:blipFill>
        <p:spPr>
          <a:xfrm>
            <a:off x="4286250" y="1060369"/>
            <a:ext cx="7100618" cy="4714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71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B86453-BD60-E90B-33B3-EF2150D5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Management </a:t>
            </a:r>
            <a:r>
              <a:rPr lang="en-US" b="1" dirty="0"/>
              <a:t>responsibilities</a:t>
            </a:r>
            <a:r>
              <a:rPr lang="en-US" dirty="0"/>
              <a:t> include: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Data integrity and data governance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User access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Cybersecurity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System development lifecycle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Change management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Back-up/recovery controls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143917-35AE-0736-53D4-067ECA03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 Auditing Framework: Management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B80F0-2C6E-033E-BBEB-FAD17A4CCA53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3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F6FCD9-4933-D0A2-0D5E-1F8997CB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454150"/>
            <a:ext cx="2800350" cy="394970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AI Auditing Framework: Internal Audit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17F5F6D-CC0D-E3E3-EDA0-AA890D9B9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021" t="4640" r="5028" b="15972"/>
          <a:stretch>
            <a:fillRect/>
          </a:stretch>
        </p:blipFill>
        <p:spPr>
          <a:xfrm>
            <a:off x="4583875" y="1128155"/>
            <a:ext cx="6460177" cy="4666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675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ED12E-E580-60D4-AE70-A3129DAE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CBCD60-7A9A-8951-151E-F692180EF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Auditor’s starting point</a:t>
            </a:r>
            <a:r>
              <a:rPr lang="en-US" dirty="0"/>
              <a:t>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Risk-based scoping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Understanding AI lifecycle 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Coordination with other assurance providers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Controls and assurance techniques</a:t>
            </a:r>
            <a:r>
              <a:rPr lang="en-US" dirty="0"/>
              <a:t>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Preventive and detective controls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Use of specialists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Continuous auditing opportunities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5EA10A-6276-6A8D-F9F6-48C4B4B8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AI Auditing Framework: Internal Audit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342D-5F90-4C4A-8265-DBEE61EC06A7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30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C4B9E-6902-C514-4836-82700B05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1F32E3-35BB-13A0-2006-DFC1B3CDE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Auditing AI governance</a:t>
            </a:r>
            <a:r>
              <a:rPr lang="en-US" dirty="0"/>
              <a:t>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Strategy and tone at the top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Roles and responsibilities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Alignment with objectives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Auditing AI lifecycle: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Design and development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Deployment and use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 Ongoing change and monitoring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7EF61D-65E8-9F2D-D338-60EDD2AEE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AI Auditing Framework: Internal Audit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057FE-0BCF-F4F4-5BC0-C09E5D758526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88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82A1-C592-9FA3-AA40-4A409768A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963C7C-4816-5E1E-95A7-73222538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2551743"/>
            <a:ext cx="5458609" cy="1068388"/>
          </a:xfrm>
        </p:spPr>
        <p:txBody>
          <a:bodyPr/>
          <a:lstStyle/>
          <a:p>
            <a:r>
              <a:rPr lang="en-US" sz="4000" b="1" dirty="0"/>
              <a:t>Practitioner’s Guide </a:t>
            </a:r>
          </a:p>
        </p:txBody>
      </p:sp>
    </p:spTree>
    <p:extLst>
      <p:ext uri="{BB962C8B-B14F-4D97-AF65-F5344CB8AC3E}">
        <p14:creationId xmlns:p14="http://schemas.microsoft.com/office/powerpoint/2010/main" val="3465714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83975-63DD-CEB2-DE68-B93ED14D7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071173-655C-68A5-62B6-0B437030D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1847"/>
            <a:ext cx="10515600" cy="435133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Checklist tool </a:t>
            </a:r>
            <a:r>
              <a:rPr lang="en-US" dirty="0"/>
              <a:t>to get started with supporting </a:t>
            </a:r>
            <a:r>
              <a:rPr lang="en-US" b="1" dirty="0"/>
              <a:t>Glossary</a:t>
            </a:r>
            <a:r>
              <a:rPr lang="en-US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Summarizes </a:t>
            </a:r>
            <a:r>
              <a:rPr lang="en-US" b="1" dirty="0"/>
              <a:t>key aspects </a:t>
            </a:r>
            <a:r>
              <a:rPr lang="en-US" dirty="0"/>
              <a:t>from three domains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Used to </a:t>
            </a:r>
            <a:r>
              <a:rPr lang="en-US" b="1" dirty="0"/>
              <a:t>assess</a:t>
            </a:r>
            <a:r>
              <a:rPr lang="en-US" dirty="0"/>
              <a:t> how an organization approaches, uses, and reports on AI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Should be </a:t>
            </a:r>
            <a:r>
              <a:rPr lang="en-US" b="1" dirty="0"/>
              <a:t>customized</a:t>
            </a:r>
            <a:r>
              <a:rPr lang="en-US" dirty="0"/>
              <a:t> to fit organization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Applicable to both </a:t>
            </a:r>
            <a:r>
              <a:rPr lang="en-US" b="1" dirty="0"/>
              <a:t>advisory </a:t>
            </a:r>
            <a:r>
              <a:rPr lang="en-US" dirty="0"/>
              <a:t>and</a:t>
            </a:r>
            <a:r>
              <a:rPr lang="en-US" b="1" dirty="0"/>
              <a:t> assurance </a:t>
            </a:r>
            <a:r>
              <a:rPr lang="en-US" dirty="0"/>
              <a:t>applications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Helps </a:t>
            </a:r>
            <a:r>
              <a:rPr lang="en-US" b="1" dirty="0"/>
              <a:t>communicate</a:t>
            </a:r>
            <a:r>
              <a:rPr lang="en-US" dirty="0"/>
              <a:t> to stakeholders the role of internal auditing in AI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DFB9CD-0EB0-365D-2C93-F8208D9A9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7244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Practitioner’s Guide and Glossary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0EAB5-60C7-D7B2-62F9-549528D45A17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0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91A40-F539-E1E2-CC2F-21BBEB938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0FCDF0-9CF5-4308-1A59-11A0B5FFB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70A4B-AF62-156C-A6CA-934C31D42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66899"/>
            <a:ext cx="7100618" cy="5181476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AI, IA, and The IIA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Context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Part 1: The AI Framework: Overview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Part 2: Getting Started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Part 3: The AI Framework: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Governance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Management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Internal Audit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Part 4: Practitioner’s Guide and Glossary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What the Future Holds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556065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1377E3-3F12-87E0-3A73-3FB307A8B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7966" t="45074" r="15656" b="31966"/>
          <a:stretch>
            <a:fillRect/>
          </a:stretch>
        </p:blipFill>
        <p:spPr>
          <a:xfrm>
            <a:off x="727145" y="1947554"/>
            <a:ext cx="8951245" cy="39214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F32DD7-8132-92AC-C077-96A2A694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Practitioner’s Guide: Extract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ACAF2-6364-CDFB-3A38-D92047CDF81D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68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52544-454B-08C4-9FC2-0D7484B30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A437D2-874D-CAD7-7205-F98E5DAD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2551743"/>
            <a:ext cx="5458609" cy="1068388"/>
          </a:xfrm>
        </p:spPr>
        <p:txBody>
          <a:bodyPr/>
          <a:lstStyle/>
          <a:p>
            <a:r>
              <a:rPr lang="en-US" sz="4000" b="1" dirty="0"/>
              <a:t>What The Future Holds </a:t>
            </a:r>
          </a:p>
        </p:txBody>
      </p:sp>
    </p:spTree>
    <p:extLst>
      <p:ext uri="{BB962C8B-B14F-4D97-AF65-F5344CB8AC3E}">
        <p14:creationId xmlns:p14="http://schemas.microsoft.com/office/powerpoint/2010/main" val="1206105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24A590-5367-B0FA-EF44-3C3A2EB3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9228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Expanding</a:t>
            </a:r>
            <a:r>
              <a:rPr lang="en-US" dirty="0"/>
              <a:t> AI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Ever-increasing </a:t>
            </a:r>
            <a:r>
              <a:rPr lang="en-US" b="1" dirty="0"/>
              <a:t>potential </a:t>
            </a:r>
            <a:r>
              <a:rPr lang="en-US" dirty="0"/>
              <a:t>of AI for greater sophistication and autonomy (opportunities and threats)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Increased </a:t>
            </a:r>
            <a:r>
              <a:rPr lang="en-US" b="1" dirty="0"/>
              <a:t>regulatory </a:t>
            </a:r>
            <a:r>
              <a:rPr lang="en-US" dirty="0"/>
              <a:t>focus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Higher stakeholder </a:t>
            </a:r>
            <a:r>
              <a:rPr lang="en-US" b="1" dirty="0"/>
              <a:t>expectations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BEAD0-45EC-9807-06E8-1156A2DF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Why AI auditing will continue to grow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86100-462F-9993-F1B3-770139CD0F4A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98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EE3F7-8390-937D-2B3B-087A8AC50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FDD6AD-EEA6-0FF7-0F2F-4ABCB9AAC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0" indent="0" algn="ctr">
              <a:buNone/>
            </a:pPr>
            <a:r>
              <a:rPr lang="en-US" dirty="0"/>
              <a:t>“It is important for all auditors to continue to be aware of evolving regulations and established frameworks and identify and fill any gaps in their skills.”</a:t>
            </a:r>
          </a:p>
          <a:p>
            <a:pPr marL="0" indent="0" algn="ctr">
              <a:buNone/>
            </a:pPr>
            <a:r>
              <a:rPr lang="en-US" dirty="0"/>
              <a:t>Kavin Anburaj, Internal Audit Director – </a:t>
            </a:r>
          </a:p>
          <a:p>
            <a:pPr marL="0" indent="0" algn="ctr">
              <a:buNone/>
            </a:pPr>
            <a:r>
              <a:rPr lang="en-US" dirty="0"/>
              <a:t>Privacy and Legal Compliance, Meta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BB15A2-24E7-3A3E-2EBC-69529C77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67D3C-D9D8-9AA2-1EE0-3AC7324FC745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1E121-5115-22A7-C3DD-76F26117A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1C63D6-F05A-43CE-DD6E-C230E046B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300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Collaboration between Internal Audit and Supreme Audit Institutions on AI Oversight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Shared understanding </a:t>
            </a:r>
            <a:r>
              <a:rPr lang="en-US" dirty="0"/>
              <a:t>of AI risks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Leveraging</a:t>
            </a:r>
            <a:r>
              <a:rPr lang="en-US" dirty="0"/>
              <a:t> complementary assurance roles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Coordinated assurance </a:t>
            </a:r>
            <a:r>
              <a:rPr lang="en-US" b="1" dirty="0"/>
              <a:t>planning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and </a:t>
            </a:r>
            <a:r>
              <a:rPr lang="en-US" b="1" dirty="0"/>
              <a:t>reliance </a:t>
            </a:r>
            <a:r>
              <a:rPr lang="en-US" dirty="0"/>
              <a:t>on internal audit work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Strengthening AI governance </a:t>
            </a:r>
            <a:r>
              <a:rPr lang="en-US" dirty="0"/>
              <a:t>across the public sector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C58A35-B5E3-8DB6-9C13-09ADF8963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Coordination and Reliance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6A64F-4875-E3F9-1005-7854463B2C0B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9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84777-CEB9-6D47-4465-DA8619D93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948733ED-D7D0-5896-3C1A-9F991AB1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6" y="1135062"/>
            <a:ext cx="4279704" cy="13255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Discussion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8911F-2019-A5E2-9B9E-4E21D552BAC3}"/>
              </a:ext>
            </a:extLst>
          </p:cNvPr>
          <p:cNvSpPr txBox="1"/>
          <p:nvPr/>
        </p:nvSpPr>
        <p:spPr>
          <a:xfrm>
            <a:off x="102765" y="6581001"/>
            <a:ext cx="6094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©2026, The Institute of Internal Auditors. All rights reserved. For individual personal use only.</a:t>
            </a:r>
          </a:p>
        </p:txBody>
      </p:sp>
    </p:spTree>
    <p:extLst>
      <p:ext uri="{BB962C8B-B14F-4D97-AF65-F5344CB8AC3E}">
        <p14:creationId xmlns:p14="http://schemas.microsoft.com/office/powerpoint/2010/main" val="2013116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441B7-AC4B-EEE0-93EB-7462F42BA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AB1236-80D9-BFA2-7812-47C1F83F21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1025" y="2790825"/>
            <a:ext cx="5514975" cy="197961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/>
              <a:t>For general IPPF questions, email </a:t>
            </a:r>
            <a:r>
              <a:rPr lang="en-US" i="1"/>
              <a:t>Standards-Guidance@theiia.org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i="1"/>
              <a:t>Follow me on LinkedIn:</a:t>
            </a:r>
            <a:br>
              <a:rPr lang="en-US" i="1"/>
            </a:br>
            <a:r>
              <a:rPr lang="en-US"/>
              <a:t>Katleen Seeuws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b="0"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53716A-CED8-3EE9-4DC3-AAB2E967F90F}"/>
              </a:ext>
            </a:extLst>
          </p:cNvPr>
          <p:cNvSpPr txBox="1"/>
          <p:nvPr/>
        </p:nvSpPr>
        <p:spPr>
          <a:xfrm>
            <a:off x="102765" y="6581001"/>
            <a:ext cx="6094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©2026, The Institute of Internal Auditors. All rights reserved. For individual personal use only.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F9BB30-CCAC-E610-9A77-9E729CA3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667540"/>
            <a:ext cx="10515600" cy="1325563"/>
          </a:xfrm>
        </p:spPr>
        <p:txBody>
          <a:bodyPr/>
          <a:lstStyle/>
          <a:p>
            <a:r>
              <a:rPr lang="en-US" sz="44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79049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ABB164-D3F7-83A1-D8F5-692DBA9D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Copyright Notice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39B807-4AB1-7FE4-C00F-919869561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Global Internal Audit Standards and related materials are protected by copyright law and are operated by The Institute of Internal Auditors, Inc. (“The IIA”). ©2026 The IIA. All rights reserved.</a:t>
            </a:r>
            <a:b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b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 part of the materials including branding, graphics, or logos, available in this publication may be copied, photocopied, reproduced, translated or reduced to any physical, electronic medium, or machine-readable form, in whole or in part, without specific permission from the Office of the General Counsel of The IIA, copyright@theiia.org. Distribution for commercial purposes is strictly prohibited.</a:t>
            </a:r>
            <a:b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b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For more information, please read our statement concerning copying, downloading and distribution of materials available on The IIA’s website at www.theiia.org/Copyright.</a:t>
            </a:r>
          </a:p>
        </p:txBody>
      </p:sp>
    </p:spTree>
    <p:extLst>
      <p:ext uri="{BB962C8B-B14F-4D97-AF65-F5344CB8AC3E}">
        <p14:creationId xmlns:p14="http://schemas.microsoft.com/office/powerpoint/2010/main" val="339658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BC8EC0-4F8C-7BAA-FE58-0FC311CB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AI, IA, and The IIA </a:t>
            </a:r>
          </a:p>
        </p:txBody>
      </p:sp>
    </p:spTree>
    <p:extLst>
      <p:ext uri="{BB962C8B-B14F-4D97-AF65-F5344CB8AC3E}">
        <p14:creationId xmlns:p14="http://schemas.microsoft.com/office/powerpoint/2010/main" val="1974128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57B07-DBEB-59AE-548A-BC689D1E3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A16CF8-A5D3-01FE-FDCB-1AA8419D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10313" cy="1325563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Why AI Matters to Internal Auditing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441E100-D97F-90AC-B4B6-24C6D83C6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405269"/>
              </p:ext>
            </p:extLst>
          </p:nvPr>
        </p:nvGraphicFramePr>
        <p:xfrm>
          <a:off x="838200" y="1825625"/>
          <a:ext cx="80264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55B4EC-6279-725A-F3FD-FD4A3CAA5FE5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27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6523D-D061-E54D-8683-D2A7432B4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116144-165D-CFF9-3D37-12CD03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10313" cy="1325563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The Role of AI and Internal Auditing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0C08670-1E8B-778B-4813-5C1A0016C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155499"/>
              </p:ext>
            </p:extLst>
          </p:nvPr>
        </p:nvGraphicFramePr>
        <p:xfrm>
          <a:off x="685800" y="1843088"/>
          <a:ext cx="89789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175035-B89C-D656-20C1-76E9684AF99F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12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C6935-BAAF-FA12-C97C-75FBFCC24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94444A-2B68-2380-3767-8E552414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0" indent="0" algn="ctr">
              <a:buNone/>
            </a:pPr>
            <a:r>
              <a:rPr lang="en-US" dirty="0"/>
              <a:t>“The future of AI is not about replacing humans, </a:t>
            </a:r>
          </a:p>
          <a:p>
            <a:pPr marL="0" indent="0" algn="ctr">
              <a:buNone/>
            </a:pPr>
            <a:r>
              <a:rPr lang="en-US" dirty="0"/>
              <a:t>it’s about augmenting human capabilities.”  </a:t>
            </a:r>
          </a:p>
          <a:p>
            <a:pPr marL="0" indent="0" algn="ctr">
              <a:buNone/>
            </a:pPr>
            <a:r>
              <a:rPr lang="en-US" dirty="0"/>
              <a:t>Sundar Pichai - CEO of Google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AA7D18-975B-4B79-9843-57D78418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90F7C-DD3B-5A79-09B1-7BF32D377B1B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826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CCA51-E8D4-EBB7-DD0F-8559E22E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DA7FF5-D851-9A99-E202-234EDFBA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2551743"/>
            <a:ext cx="5470484" cy="1068388"/>
          </a:xfrm>
        </p:spPr>
        <p:txBody>
          <a:bodyPr/>
          <a:lstStyle/>
          <a:p>
            <a:r>
              <a:rPr lang="en-US" sz="4000" b="1" dirty="0"/>
              <a:t>The IIA’s AI Auditing Framework: Context   </a:t>
            </a:r>
          </a:p>
        </p:txBody>
      </p:sp>
    </p:spTree>
    <p:extLst>
      <p:ext uri="{BB962C8B-B14F-4D97-AF65-F5344CB8AC3E}">
        <p14:creationId xmlns:p14="http://schemas.microsoft.com/office/powerpoint/2010/main" val="1769504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35673-6F0D-42DE-AA80-E9DE42FEB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95184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Original</a:t>
            </a:r>
            <a:r>
              <a:rPr lang="en-US" sz="3000" dirty="0"/>
              <a:t> version of Framework published in </a:t>
            </a:r>
            <a:r>
              <a:rPr lang="en-US" sz="3000" b="1" dirty="0"/>
              <a:t>2017-2018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Update</a:t>
            </a:r>
            <a:r>
              <a:rPr lang="en-US" sz="3000" dirty="0"/>
              <a:t> to </a:t>
            </a:r>
            <a:r>
              <a:rPr lang="en-US" sz="3000" b="1" dirty="0"/>
              <a:t>enhance relevance </a:t>
            </a:r>
            <a:r>
              <a:rPr lang="en-US" sz="3000" dirty="0"/>
              <a:t>with </a:t>
            </a:r>
            <a:r>
              <a:rPr lang="en-US" sz="3000" b="1" dirty="0"/>
              <a:t>examples</a:t>
            </a:r>
            <a:r>
              <a:rPr lang="en-US" sz="3000" dirty="0"/>
              <a:t> of current usage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Purpose: to help CAEs and internal auditors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000" dirty="0"/>
              <a:t> Understand </a:t>
            </a:r>
            <a:r>
              <a:rPr lang="en-US" sz="3000" b="1" dirty="0"/>
              <a:t>AI risks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000" dirty="0"/>
              <a:t> Recognize </a:t>
            </a:r>
            <a:r>
              <a:rPr lang="en-US" sz="3000" b="1" dirty="0"/>
              <a:t>best practices </a:t>
            </a:r>
            <a:r>
              <a:rPr lang="en-US" sz="3000" dirty="0"/>
              <a:t>in AI GRC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000" dirty="0"/>
              <a:t> Identify appropriate </a:t>
            </a:r>
            <a:r>
              <a:rPr lang="en-US" sz="3000" b="1" dirty="0"/>
              <a:t>evaluation criteria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000" dirty="0"/>
              <a:t> Enable relevant and meaningful </a:t>
            </a:r>
            <a:r>
              <a:rPr lang="en-US" sz="3000" b="1" dirty="0"/>
              <a:t>assurance and advice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Can be used to </a:t>
            </a:r>
            <a:r>
              <a:rPr lang="en-US" sz="3000" b="1" dirty="0"/>
              <a:t>facilitate discussions </a:t>
            </a:r>
            <a:r>
              <a:rPr lang="en-US" sz="3000" dirty="0"/>
              <a:t>with management and the audit committee to determine how internal auditing can be a resource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DD10F-2921-804C-9A92-EB6DF0B8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337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IIA’s AI Auditing Framework: Context  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76D9A-4C01-F7E8-DD77-AE5541B57BE3}"/>
              </a:ext>
            </a:extLst>
          </p:cNvPr>
          <p:cNvSpPr txBox="1"/>
          <p:nvPr/>
        </p:nvSpPr>
        <p:spPr>
          <a:xfrm>
            <a:off x="1277749" y="6564345"/>
            <a:ext cx="8617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©2026, The Institute of Internal Auditors. All rights reserved. For individual personal use only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72721"/>
      </p:ext>
    </p:extLst>
  </p:cSld>
  <p:clrMapOvr>
    <a:masterClrMapping/>
  </p:clrMapOvr>
</p:sld>
</file>

<file path=ppt/theme/theme1.xml><?xml version="1.0" encoding="utf-8"?>
<a:theme xmlns:a="http://schemas.openxmlformats.org/drawingml/2006/main" name="GIAS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IAS Theme" id="{0212E746-1081-4D39-B5CC-2ADDD095CBDA}" vid="{8CFA1543-114E-4A5B-9B87-F4C82DC11026}"/>
    </a:ext>
  </a:extLst>
</a:theme>
</file>

<file path=ppt/theme/theme2.xml><?xml version="1.0" encoding="utf-8"?>
<a:theme xmlns:a="http://schemas.openxmlformats.org/drawingml/2006/main" name="1_GIAS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IAS Theme" id="{0212E746-1081-4D39-B5CC-2ADDD095CBDA}" vid="{8CFA1543-114E-4A5B-9B87-F4C82DC110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5A4045C2BBC40979B36920C550FEC" ma:contentTypeVersion="17" ma:contentTypeDescription="Create a new document." ma:contentTypeScope="" ma:versionID="ba451a0512d5e0fec42d60440d56843a">
  <xsd:schema xmlns:xsd="http://www.w3.org/2001/XMLSchema" xmlns:xs="http://www.w3.org/2001/XMLSchema" xmlns:p="http://schemas.microsoft.com/office/2006/metadata/properties" xmlns:ns2="26f78374-747d-4840-bf5d-6f15d12b7740" xmlns:ns3="d83b20c3-cd7a-4130-9c6c-c686a5cbc80d" targetNamespace="http://schemas.microsoft.com/office/2006/metadata/properties" ma:root="true" ma:fieldsID="7938a8775c1f7f7ec64dc2e456d0c52b" ns2:_="" ns3:_="">
    <xsd:import namespace="26f78374-747d-4840-bf5d-6f15d12b7740"/>
    <xsd:import namespace="d83b20c3-cd7a-4130-9c6c-c686a5cbc80d"/>
    <xsd:element name="properties">
      <xsd:complexType>
        <xsd:sequence>
          <xsd:element name="documentManagement">
            <xsd:complexType>
              <xsd:all>
                <xsd:element ref="ns2:Note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78374-747d-4840-bf5d-6f15d12b7740" elementFormDefault="qualified">
    <xsd:import namespace="http://schemas.microsoft.com/office/2006/documentManagement/types"/>
    <xsd:import namespace="http://schemas.microsoft.com/office/infopath/2007/PartnerControls"/>
    <xsd:element name="Notes" ma:index="2" nillable="true" ma:displayName="Notes" ma:format="Dropdown" ma:internalName="Notes" ma:readOnly="false">
      <xsd:simpleType>
        <xsd:restriction base="dms:Text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9131562-ab30-4cba-97b8-79f87c4ea4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b20c3-cd7a-4130-9c6c-c686a5cbc80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17" nillable="true" ma:displayName="Taxonomy Catch All Column" ma:hidden="true" ma:list="{c48e5909-cdf7-4e3a-bf55-5e6224e80d05}" ma:internalName="TaxCatchAll" ma:readOnly="false" ma:showField="CatchAllData" ma:web="d83b20c3-cd7a-4130-9c6c-c686a5cbc8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3b20c3-cd7a-4130-9c6c-c686a5cbc80d" xsi:nil="true"/>
    <lcf76f155ced4ddcb4097134ff3c332f xmlns="26f78374-747d-4840-bf5d-6f15d12b7740">
      <Terms xmlns="http://schemas.microsoft.com/office/infopath/2007/PartnerControls"/>
    </lcf76f155ced4ddcb4097134ff3c332f>
    <Notes xmlns="26f78374-747d-4840-bf5d-6f15d12b774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81737C-9ED1-49BD-8E39-F7BB08310157}">
  <ds:schemaRefs>
    <ds:schemaRef ds:uri="26f78374-747d-4840-bf5d-6f15d12b7740"/>
    <ds:schemaRef ds:uri="d83b20c3-cd7a-4130-9c6c-c686a5cbc8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98C5B9-2B59-4C3A-8F9E-688C8F01DA65}">
  <ds:schemaRefs>
    <ds:schemaRef ds:uri="d83b20c3-cd7a-4130-9c6c-c686a5cbc80d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26f78374-747d-4840-bf5d-6f15d12b7740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97FDA80-3524-4A86-B768-656CCF57659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f3268f7-866f-4eea-99f8-53a3c2e3e512}" enabled="1" method="Standard" siteId="{9c13349f-deb7-4d9c-aaaa-3bda03a2f92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1699</Words>
  <Application>Microsoft Office PowerPoint</Application>
  <PresentationFormat>Widescreen</PresentationFormat>
  <Paragraphs>220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Courier New</vt:lpstr>
      <vt:lpstr>Wingdings</vt:lpstr>
      <vt:lpstr>GIAS Theme</vt:lpstr>
      <vt:lpstr>1_GIAS Theme</vt:lpstr>
      <vt:lpstr>The IIA’s Artificial Intelligence  Auditing Framework </vt:lpstr>
      <vt:lpstr> Katleen Seeuws CIA, CGAP, CRMA, CFE, CISA Vice President, Standards &amp; Guidance The Institute of Internal Auditors, Global Headquarters  </vt:lpstr>
      <vt:lpstr>Agenda</vt:lpstr>
      <vt:lpstr>AI, IA, and The IIA </vt:lpstr>
      <vt:lpstr>Why AI Matters to Internal Auditing </vt:lpstr>
      <vt:lpstr>The Role of AI and Internal Auditing </vt:lpstr>
      <vt:lpstr>Quote</vt:lpstr>
      <vt:lpstr>The IIA’s AI Auditing Framework: Context   </vt:lpstr>
      <vt:lpstr>The IIA’s AI Auditing Framework: Context  </vt:lpstr>
      <vt:lpstr>The IIA’s AI Auditing Framework: Context  </vt:lpstr>
      <vt:lpstr>The IIA’s AI Auditing Framework: Context   </vt:lpstr>
      <vt:lpstr>Part 1: Overview </vt:lpstr>
      <vt:lpstr>To develop baseline understanding</vt:lpstr>
      <vt:lpstr>Examples of AI-related risks</vt:lpstr>
      <vt:lpstr>The AI “Black Box” </vt:lpstr>
      <vt:lpstr>Part 2: Getting Started  </vt:lpstr>
      <vt:lpstr>Engaging the Organization </vt:lpstr>
      <vt:lpstr>Data Requirements</vt:lpstr>
      <vt:lpstr>Part 3: The AI Auditing Framework </vt:lpstr>
      <vt:lpstr>AI Auditing Framework: Three Domains</vt:lpstr>
      <vt:lpstr>AI Auditing Framework: Governance </vt:lpstr>
      <vt:lpstr>AI Auditing Framework: Governance</vt:lpstr>
      <vt:lpstr>AI Auditing Framework: Management</vt:lpstr>
      <vt:lpstr>AI Auditing Framework: Management</vt:lpstr>
      <vt:lpstr>AI Auditing Framework: Internal Audit </vt:lpstr>
      <vt:lpstr>AI Auditing Framework: Internal Audit</vt:lpstr>
      <vt:lpstr>AI Auditing Framework: Internal Audit</vt:lpstr>
      <vt:lpstr>Practitioner’s Guide </vt:lpstr>
      <vt:lpstr>Practitioner’s Guide and Glossary</vt:lpstr>
      <vt:lpstr>Practitioner’s Guide: Extract</vt:lpstr>
      <vt:lpstr>What The Future Holds </vt:lpstr>
      <vt:lpstr>Why AI auditing will continue to grow</vt:lpstr>
      <vt:lpstr>Quote</vt:lpstr>
      <vt:lpstr>Coordination and Reliance </vt:lpstr>
      <vt:lpstr>Discussion </vt:lpstr>
      <vt:lpstr>Thank You!</vt:lpstr>
      <vt:lpstr>Copyright Notice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Lauressa Nelson</dc:creator>
  <cp:lastModifiedBy>Katleen Seeuws</cp:lastModifiedBy>
  <cp:revision>5</cp:revision>
  <cp:lastPrinted>2026-03-04T18:22:29Z</cp:lastPrinted>
  <dcterms:created xsi:type="dcterms:W3CDTF">2024-02-20T03:00:04Z</dcterms:created>
  <dcterms:modified xsi:type="dcterms:W3CDTF">2026-03-08T17:38:05Z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0x01010090A5A4045C2BBC40979B36920C550FEC</vt:lpwstr>
  </property>
  <property fmtid="{D5CDD505-2E9C-101B-9397-08002B2CF9AE}" pid="3" name="MediaServiceImageTags">
    <vt:lpwstr/>
  </property>
</Properties>
</file>