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463" r:id="rId4"/>
    <p:sldId id="303" r:id="rId5"/>
    <p:sldId id="286" r:id="rId6"/>
    <p:sldId id="262" r:id="rId7"/>
    <p:sldId id="304" r:id="rId8"/>
    <p:sldId id="460" r:id="rId9"/>
    <p:sldId id="464" r:id="rId10"/>
    <p:sldId id="465" r:id="rId11"/>
    <p:sldId id="466" r:id="rId12"/>
    <p:sldId id="461" r:id="rId13"/>
    <p:sldId id="467" r:id="rId14"/>
    <p:sldId id="468" r:id="rId15"/>
    <p:sldId id="283" r:id="rId16"/>
    <p:sldId id="267" r:id="rId17"/>
  </p:sldIdLst>
  <p:sldSz cx="18288000" cy="10287000"/>
  <p:notesSz cx="6669088" cy="9926638"/>
  <p:embeddedFontLst>
    <p:embeddedFont>
      <p:font typeface="League Spartan" panose="020B0604020202020204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old" panose="02000000000000000000" charset="0"/>
      <p:bold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86"/>
    <a:srgbClr val="008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64269" autoAdjust="0"/>
  </p:normalViewPr>
  <p:slideViewPr>
    <p:cSldViewPr>
      <p:cViewPr varScale="1">
        <p:scale>
          <a:sx n="48" d="100"/>
          <a:sy n="48" d="100"/>
        </p:scale>
        <p:origin x="21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4EE90-4A48-462B-AF8C-A82B70F7BAF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D5590A-FE2B-4138-9941-12BDF8BCCE98}">
      <dgm:prSet/>
      <dgm:spPr/>
      <dgm:t>
        <a:bodyPr/>
        <a:lstStyle/>
        <a:p>
          <a:r>
            <a:rPr lang="en-GB" b="1"/>
            <a:t>Core “</a:t>
          </a:r>
          <a:r>
            <a:rPr lang="en-GB" b="1" i="1"/>
            <a:t>To-Do s</a:t>
          </a:r>
          <a:r>
            <a:rPr lang="en-GB" b="1"/>
            <a:t>” for all parties</a:t>
          </a:r>
          <a:endParaRPr lang="en-GB"/>
        </a:p>
      </dgm:t>
    </dgm:pt>
    <dgm:pt modelId="{2DBAB5C8-83FC-474D-BD00-F8865CF462F2}" type="parTrans" cxnId="{D48510DE-D911-4204-8FC6-B9B7AC53BA47}">
      <dgm:prSet/>
      <dgm:spPr/>
      <dgm:t>
        <a:bodyPr/>
        <a:lstStyle/>
        <a:p>
          <a:endParaRPr lang="en-GB"/>
        </a:p>
      </dgm:t>
    </dgm:pt>
    <dgm:pt modelId="{11DAF1F0-5EE5-4558-B15C-2B9948D810D1}" type="sibTrans" cxnId="{D48510DE-D911-4204-8FC6-B9B7AC53BA47}">
      <dgm:prSet/>
      <dgm:spPr/>
      <dgm:t>
        <a:bodyPr/>
        <a:lstStyle/>
        <a:p>
          <a:endParaRPr lang="en-GB"/>
        </a:p>
      </dgm:t>
    </dgm:pt>
    <dgm:pt modelId="{B21B7AA9-CBC0-4BC4-850A-E875AF345CB1}">
      <dgm:prSet/>
      <dgm:spPr/>
      <dgm:t>
        <a:bodyPr/>
        <a:lstStyle/>
        <a:p>
          <a:r>
            <a:rPr lang="en-GB"/>
            <a:t>Collaboration on Standards and Public Financial Management,</a:t>
          </a:r>
        </a:p>
      </dgm:t>
    </dgm:pt>
    <dgm:pt modelId="{9C6675A6-9B36-4748-A594-B29EFF73E01F}" type="parTrans" cxnId="{0CB5CFEA-196C-415E-9575-67E9138ACC19}">
      <dgm:prSet/>
      <dgm:spPr/>
      <dgm:t>
        <a:bodyPr/>
        <a:lstStyle/>
        <a:p>
          <a:endParaRPr lang="en-GB"/>
        </a:p>
      </dgm:t>
    </dgm:pt>
    <dgm:pt modelId="{D47A5134-85A1-484B-9E5D-C3FB31A93CEF}" type="sibTrans" cxnId="{0CB5CFEA-196C-415E-9575-67E9138ACC19}">
      <dgm:prSet/>
      <dgm:spPr/>
      <dgm:t>
        <a:bodyPr/>
        <a:lstStyle/>
        <a:p>
          <a:endParaRPr lang="en-GB"/>
        </a:p>
      </dgm:t>
    </dgm:pt>
    <dgm:pt modelId="{94FDFA70-8601-4949-889B-E1EBDAA73CBA}">
      <dgm:prSet/>
      <dgm:spPr/>
      <dgm:t>
        <a:bodyPr/>
        <a:lstStyle/>
        <a:p>
          <a:r>
            <a:rPr lang="en-GB"/>
            <a:t>Knowledge Sharing and Mutual Learning,</a:t>
          </a:r>
        </a:p>
      </dgm:t>
    </dgm:pt>
    <dgm:pt modelId="{9843149F-D5FC-44EF-997C-8209CAFA009C}" type="parTrans" cxnId="{A417B9BB-49DE-4D1C-92D4-964AF8BE113C}">
      <dgm:prSet/>
      <dgm:spPr/>
      <dgm:t>
        <a:bodyPr/>
        <a:lstStyle/>
        <a:p>
          <a:endParaRPr lang="en-GB"/>
        </a:p>
      </dgm:t>
    </dgm:pt>
    <dgm:pt modelId="{C51D58CA-94E8-473F-9882-052191FF9044}" type="sibTrans" cxnId="{A417B9BB-49DE-4D1C-92D4-964AF8BE113C}">
      <dgm:prSet/>
      <dgm:spPr/>
      <dgm:t>
        <a:bodyPr/>
        <a:lstStyle/>
        <a:p>
          <a:endParaRPr lang="en-GB"/>
        </a:p>
      </dgm:t>
    </dgm:pt>
    <dgm:pt modelId="{888A6851-1325-409D-8D45-A29D4B7E10EB}">
      <dgm:prSet/>
      <dgm:spPr/>
      <dgm:t>
        <a:bodyPr/>
        <a:lstStyle/>
        <a:p>
          <a:r>
            <a:rPr lang="en-GB"/>
            <a:t>Joint Events, Dialogue and Outreach,</a:t>
          </a:r>
        </a:p>
      </dgm:t>
    </dgm:pt>
    <dgm:pt modelId="{6E1A1831-F17F-4CF7-ACA2-012B9005A8A7}" type="parTrans" cxnId="{686C4C8D-E86F-40F3-9991-520D58993D7B}">
      <dgm:prSet/>
      <dgm:spPr/>
      <dgm:t>
        <a:bodyPr/>
        <a:lstStyle/>
        <a:p>
          <a:endParaRPr lang="en-GB"/>
        </a:p>
      </dgm:t>
    </dgm:pt>
    <dgm:pt modelId="{8EC0C58D-B2C9-4F5D-842A-0C7936D2B3BE}" type="sibTrans" cxnId="{686C4C8D-E86F-40F3-9991-520D58993D7B}">
      <dgm:prSet/>
      <dgm:spPr/>
      <dgm:t>
        <a:bodyPr/>
        <a:lstStyle/>
        <a:p>
          <a:endParaRPr lang="en-GB"/>
        </a:p>
      </dgm:t>
    </dgm:pt>
    <dgm:pt modelId="{42CDF8AD-C10D-4586-B9F7-B1C4C2093B1B}">
      <dgm:prSet/>
      <dgm:spPr/>
      <dgm:t>
        <a:bodyPr/>
        <a:lstStyle/>
        <a:p>
          <a:r>
            <a:rPr lang="en-GB"/>
            <a:t>Capacity Building and Donor Engagement,</a:t>
          </a:r>
        </a:p>
      </dgm:t>
    </dgm:pt>
    <dgm:pt modelId="{5DE69650-93D3-46E4-A766-167768D6A215}" type="parTrans" cxnId="{D79EBC8C-C854-4D03-9DA8-A9A74B6C6CEB}">
      <dgm:prSet/>
      <dgm:spPr/>
      <dgm:t>
        <a:bodyPr/>
        <a:lstStyle/>
        <a:p>
          <a:endParaRPr lang="en-GB"/>
        </a:p>
      </dgm:t>
    </dgm:pt>
    <dgm:pt modelId="{B6711AC5-E9B8-4430-BDE2-BE98CEDCF38F}" type="sibTrans" cxnId="{D79EBC8C-C854-4D03-9DA8-A9A74B6C6CEB}">
      <dgm:prSet/>
      <dgm:spPr/>
      <dgm:t>
        <a:bodyPr/>
        <a:lstStyle/>
        <a:p>
          <a:endParaRPr lang="en-GB"/>
        </a:p>
      </dgm:t>
    </dgm:pt>
    <dgm:pt modelId="{BA012536-E707-4C4A-ABD7-00D7C62C0100}">
      <dgm:prSet/>
      <dgm:spPr/>
      <dgm:t>
        <a:bodyPr/>
        <a:lstStyle/>
        <a:p>
          <a:r>
            <a:rPr lang="en-GB"/>
            <a:t>Practical Cooperation Mechanisms,</a:t>
          </a:r>
        </a:p>
      </dgm:t>
    </dgm:pt>
    <dgm:pt modelId="{889EDCD2-CEAE-46F3-B44D-EC540E22A4A4}" type="parTrans" cxnId="{6AE5B05B-EF37-4F90-A804-C15441C273D9}">
      <dgm:prSet/>
      <dgm:spPr/>
      <dgm:t>
        <a:bodyPr/>
        <a:lstStyle/>
        <a:p>
          <a:endParaRPr lang="en-GB"/>
        </a:p>
      </dgm:t>
    </dgm:pt>
    <dgm:pt modelId="{BD99A4A2-5272-4693-9DF0-99874C5EEC1E}" type="sibTrans" cxnId="{6AE5B05B-EF37-4F90-A804-C15441C273D9}">
      <dgm:prSet/>
      <dgm:spPr/>
      <dgm:t>
        <a:bodyPr/>
        <a:lstStyle/>
        <a:p>
          <a:endParaRPr lang="en-GB"/>
        </a:p>
      </dgm:t>
    </dgm:pt>
    <dgm:pt modelId="{763A12DC-AFFB-4991-A109-B46999FE8439}">
      <dgm:prSet/>
      <dgm:spPr/>
      <dgm:t>
        <a:bodyPr/>
        <a:lstStyle/>
        <a:p>
          <a:r>
            <a:rPr lang="en-GB"/>
            <a:t>Common Messaging and Advocacy.</a:t>
          </a:r>
        </a:p>
      </dgm:t>
    </dgm:pt>
    <dgm:pt modelId="{802A3115-579F-4F07-A466-0FD9AE018110}" type="parTrans" cxnId="{08EC1B0C-9C4D-41BF-BF86-FDB2056D8384}">
      <dgm:prSet/>
      <dgm:spPr/>
      <dgm:t>
        <a:bodyPr/>
        <a:lstStyle/>
        <a:p>
          <a:endParaRPr lang="en-GB"/>
        </a:p>
      </dgm:t>
    </dgm:pt>
    <dgm:pt modelId="{001AB320-16A0-4E50-BAFA-F14CC39CE947}" type="sibTrans" cxnId="{08EC1B0C-9C4D-41BF-BF86-FDB2056D8384}">
      <dgm:prSet/>
      <dgm:spPr/>
      <dgm:t>
        <a:bodyPr/>
        <a:lstStyle/>
        <a:p>
          <a:endParaRPr lang="en-GB"/>
        </a:p>
      </dgm:t>
    </dgm:pt>
    <dgm:pt modelId="{1066C39E-3F2D-4009-B368-5BEA503A4EAB}" type="pres">
      <dgm:prSet presAssocID="{8EE4EE90-4A48-462B-AF8C-A82B70F7BAF9}" presName="cycle" presStyleCnt="0">
        <dgm:presLayoutVars>
          <dgm:dir/>
          <dgm:resizeHandles val="exact"/>
        </dgm:presLayoutVars>
      </dgm:prSet>
      <dgm:spPr/>
    </dgm:pt>
    <dgm:pt modelId="{D5C87F30-89E3-49FA-B70E-ABB715E81BAE}" type="pres">
      <dgm:prSet presAssocID="{EED5590A-FE2B-4138-9941-12BDF8BCCE98}" presName="node" presStyleLbl="node1" presStyleIdx="0" presStyleCnt="1" custScaleX="126263">
        <dgm:presLayoutVars>
          <dgm:bulletEnabled val="1"/>
        </dgm:presLayoutVars>
      </dgm:prSet>
      <dgm:spPr/>
    </dgm:pt>
  </dgm:ptLst>
  <dgm:cxnLst>
    <dgm:cxn modelId="{D00FAE02-F39C-49FD-8993-144109C1DF89}" type="presOf" srcId="{94FDFA70-8601-4949-889B-E1EBDAA73CBA}" destId="{D5C87F30-89E3-49FA-B70E-ABB715E81BAE}" srcOrd="0" destOrd="2" presId="urn:microsoft.com/office/officeart/2005/8/layout/cycle2"/>
    <dgm:cxn modelId="{08EC1B0C-9C4D-41BF-BF86-FDB2056D8384}" srcId="{EED5590A-FE2B-4138-9941-12BDF8BCCE98}" destId="{763A12DC-AFFB-4991-A109-B46999FE8439}" srcOrd="5" destOrd="0" parTransId="{802A3115-579F-4F07-A466-0FD9AE018110}" sibTransId="{001AB320-16A0-4E50-BAFA-F14CC39CE947}"/>
    <dgm:cxn modelId="{D4862630-FE92-4D5C-947C-BE0B7D81C4AB}" type="presOf" srcId="{888A6851-1325-409D-8D45-A29D4B7E10EB}" destId="{D5C87F30-89E3-49FA-B70E-ABB715E81BAE}" srcOrd="0" destOrd="3" presId="urn:microsoft.com/office/officeart/2005/8/layout/cycle2"/>
    <dgm:cxn modelId="{6AE5B05B-EF37-4F90-A804-C15441C273D9}" srcId="{EED5590A-FE2B-4138-9941-12BDF8BCCE98}" destId="{BA012536-E707-4C4A-ABD7-00D7C62C0100}" srcOrd="4" destOrd="0" parTransId="{889EDCD2-CEAE-46F3-B44D-EC540E22A4A4}" sibTransId="{BD99A4A2-5272-4693-9DF0-99874C5EEC1E}"/>
    <dgm:cxn modelId="{643E0F5E-2789-4DC4-AADF-855EB07D7E62}" type="presOf" srcId="{B21B7AA9-CBC0-4BC4-850A-E875AF345CB1}" destId="{D5C87F30-89E3-49FA-B70E-ABB715E81BAE}" srcOrd="0" destOrd="1" presId="urn:microsoft.com/office/officeart/2005/8/layout/cycle2"/>
    <dgm:cxn modelId="{FF441849-0B8C-4020-BF42-1539F1D3BE8A}" type="presOf" srcId="{BA012536-E707-4C4A-ABD7-00D7C62C0100}" destId="{D5C87F30-89E3-49FA-B70E-ABB715E81BAE}" srcOrd="0" destOrd="5" presId="urn:microsoft.com/office/officeart/2005/8/layout/cycle2"/>
    <dgm:cxn modelId="{78E6A154-560D-45DA-934C-73B9537B45F9}" type="presOf" srcId="{EED5590A-FE2B-4138-9941-12BDF8BCCE98}" destId="{D5C87F30-89E3-49FA-B70E-ABB715E81BAE}" srcOrd="0" destOrd="0" presId="urn:microsoft.com/office/officeart/2005/8/layout/cycle2"/>
    <dgm:cxn modelId="{D79EBC8C-C854-4D03-9DA8-A9A74B6C6CEB}" srcId="{EED5590A-FE2B-4138-9941-12BDF8BCCE98}" destId="{42CDF8AD-C10D-4586-B9F7-B1C4C2093B1B}" srcOrd="3" destOrd="0" parTransId="{5DE69650-93D3-46E4-A766-167768D6A215}" sibTransId="{B6711AC5-E9B8-4430-BDE2-BE98CEDCF38F}"/>
    <dgm:cxn modelId="{686C4C8D-E86F-40F3-9991-520D58993D7B}" srcId="{EED5590A-FE2B-4138-9941-12BDF8BCCE98}" destId="{888A6851-1325-409D-8D45-A29D4B7E10EB}" srcOrd="2" destOrd="0" parTransId="{6E1A1831-F17F-4CF7-ACA2-012B9005A8A7}" sibTransId="{8EC0C58D-B2C9-4F5D-842A-0C7936D2B3BE}"/>
    <dgm:cxn modelId="{A417B9BB-49DE-4D1C-92D4-964AF8BE113C}" srcId="{EED5590A-FE2B-4138-9941-12BDF8BCCE98}" destId="{94FDFA70-8601-4949-889B-E1EBDAA73CBA}" srcOrd="1" destOrd="0" parTransId="{9843149F-D5FC-44EF-997C-8209CAFA009C}" sibTransId="{C51D58CA-94E8-473F-9882-052191FF9044}"/>
    <dgm:cxn modelId="{B82B46BF-14EF-4511-812B-4BE7AE88D5A4}" type="presOf" srcId="{763A12DC-AFFB-4991-A109-B46999FE8439}" destId="{D5C87F30-89E3-49FA-B70E-ABB715E81BAE}" srcOrd="0" destOrd="6" presId="urn:microsoft.com/office/officeart/2005/8/layout/cycle2"/>
    <dgm:cxn modelId="{103580C2-5DB5-4E56-87F1-4A5E75E3234A}" type="presOf" srcId="{42CDF8AD-C10D-4586-B9F7-B1C4C2093B1B}" destId="{D5C87F30-89E3-49FA-B70E-ABB715E81BAE}" srcOrd="0" destOrd="4" presId="urn:microsoft.com/office/officeart/2005/8/layout/cycle2"/>
    <dgm:cxn modelId="{D48510DE-D911-4204-8FC6-B9B7AC53BA47}" srcId="{8EE4EE90-4A48-462B-AF8C-A82B70F7BAF9}" destId="{EED5590A-FE2B-4138-9941-12BDF8BCCE98}" srcOrd="0" destOrd="0" parTransId="{2DBAB5C8-83FC-474D-BD00-F8865CF462F2}" sibTransId="{11DAF1F0-5EE5-4558-B15C-2B9948D810D1}"/>
    <dgm:cxn modelId="{0CB5CFEA-196C-415E-9575-67E9138ACC19}" srcId="{EED5590A-FE2B-4138-9941-12BDF8BCCE98}" destId="{B21B7AA9-CBC0-4BC4-850A-E875AF345CB1}" srcOrd="0" destOrd="0" parTransId="{9C6675A6-9B36-4748-A594-B29EFF73E01F}" sibTransId="{D47A5134-85A1-484B-9E5D-C3FB31A93CEF}"/>
    <dgm:cxn modelId="{FC475CFA-67DC-4AF8-8E2C-41B85D6A0F16}" type="presOf" srcId="{8EE4EE90-4A48-462B-AF8C-A82B70F7BAF9}" destId="{1066C39E-3F2D-4009-B368-5BEA503A4EAB}" srcOrd="0" destOrd="0" presId="urn:microsoft.com/office/officeart/2005/8/layout/cycle2"/>
    <dgm:cxn modelId="{E1D16ABA-6382-4149-BCBE-04227E0561E7}" type="presParOf" srcId="{1066C39E-3F2D-4009-B368-5BEA503A4EAB}" destId="{D5C87F30-89E3-49FA-B70E-ABB715E81BA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72D5D-AEA6-4A82-8DF6-41DF61956C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735F3B-5670-4E0B-BA93-1BBF7AEFC12D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3200" dirty="0"/>
            <a:t>PSC-</a:t>
          </a:r>
          <a:r>
            <a:rPr lang="fr-BE" sz="3200" dirty="0" err="1"/>
            <a:t>Steering</a:t>
          </a:r>
          <a:r>
            <a:rPr lang="fr-BE" sz="3200" dirty="0"/>
            <a:t> </a:t>
          </a:r>
          <a:r>
            <a:rPr lang="fr-BE" sz="3200" dirty="0" err="1"/>
            <a:t>Committee</a:t>
          </a:r>
          <a:endParaRPr lang="en-GB" sz="3200" dirty="0"/>
        </a:p>
      </dgm:t>
    </dgm:pt>
    <dgm:pt modelId="{0F98E2ED-0F35-45FA-91E9-525751435067}" type="parTrans" cxnId="{ACFA17C6-84C3-443B-811D-3C3DCD1699D2}">
      <dgm:prSet/>
      <dgm:spPr/>
      <dgm:t>
        <a:bodyPr/>
        <a:lstStyle/>
        <a:p>
          <a:endParaRPr lang="en-GB"/>
        </a:p>
      </dgm:t>
    </dgm:pt>
    <dgm:pt modelId="{33317605-F4E1-48DC-9333-F16183B949C7}" type="sibTrans" cxnId="{ACFA17C6-84C3-443B-811D-3C3DCD1699D2}">
      <dgm:prSet/>
      <dgm:spPr/>
      <dgm:t>
        <a:bodyPr/>
        <a:lstStyle/>
        <a:p>
          <a:endParaRPr lang="en-GB"/>
        </a:p>
      </dgm:t>
    </dgm:pt>
    <dgm:pt modelId="{08AF6572-6A83-4716-96D9-7A7A21EED198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fr-BE" dirty="0"/>
            <a:t>Financial Audit &amp; Accounting Subcommittee</a:t>
          </a:r>
        </a:p>
        <a:p>
          <a:pPr algn="ctr"/>
          <a:r>
            <a:rPr lang="fr-BE" dirty="0"/>
            <a:t> (NAO  / SAI Sweden)</a:t>
          </a:r>
          <a:endParaRPr lang="en-GB" dirty="0"/>
        </a:p>
      </dgm:t>
    </dgm:pt>
    <dgm:pt modelId="{25A99843-A5F4-40C2-BA9F-15418EFD1A52}" type="parTrans" cxnId="{8CB12B7C-6486-4C08-9BD7-B4BCF7A7765C}">
      <dgm:prSet/>
      <dgm:spPr/>
      <dgm:t>
        <a:bodyPr/>
        <a:lstStyle/>
        <a:p>
          <a:endParaRPr lang="en-GB"/>
        </a:p>
      </dgm:t>
    </dgm:pt>
    <dgm:pt modelId="{6FD62D23-035E-4F47-84A1-843D0321D48E}" type="sibTrans" cxnId="{8CB12B7C-6486-4C08-9BD7-B4BCF7A7765C}">
      <dgm:prSet/>
      <dgm:spPr/>
      <dgm:t>
        <a:bodyPr/>
        <a:lstStyle/>
        <a:p>
          <a:endParaRPr lang="en-GB"/>
        </a:p>
      </dgm:t>
    </dgm:pt>
    <dgm:pt modelId="{0ABC95CF-6A14-4C57-8669-A7B69744D60E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fr-BE" dirty="0"/>
            <a:t>Performance Audit Subcommittee</a:t>
          </a:r>
        </a:p>
        <a:p>
          <a:pPr algn="ctr"/>
          <a:r>
            <a:rPr lang="fr-BE" dirty="0"/>
            <a:t> (SAI Ireland)</a:t>
          </a:r>
          <a:endParaRPr lang="en-GB" dirty="0"/>
        </a:p>
      </dgm:t>
    </dgm:pt>
    <dgm:pt modelId="{48FB55A2-E9BB-4033-9237-85E42ACE28BC}" type="parTrans" cxnId="{F96DFC41-B10C-4A0F-AAFF-FCA84A535F4A}">
      <dgm:prSet/>
      <dgm:spPr/>
      <dgm:t>
        <a:bodyPr/>
        <a:lstStyle/>
        <a:p>
          <a:endParaRPr lang="en-GB"/>
        </a:p>
      </dgm:t>
    </dgm:pt>
    <dgm:pt modelId="{7EB21EB3-18F2-4245-ADAD-65D639F1EF6E}" type="sibTrans" cxnId="{F96DFC41-B10C-4A0F-AAFF-FCA84A535F4A}">
      <dgm:prSet/>
      <dgm:spPr/>
      <dgm:t>
        <a:bodyPr/>
        <a:lstStyle/>
        <a:p>
          <a:endParaRPr lang="en-GB"/>
        </a:p>
      </dgm:t>
    </dgm:pt>
    <dgm:pt modelId="{5D1F6D18-9DCC-487A-B8D6-E267F5B138F1}">
      <dgm:prSet phldrT="[Text]"/>
      <dgm:spPr>
        <a:solidFill>
          <a:srgbClr val="002060"/>
        </a:solidFill>
      </dgm:spPr>
      <dgm:t>
        <a:bodyPr/>
        <a:lstStyle/>
        <a:p>
          <a:r>
            <a:rPr lang="fr-BE" dirty="0"/>
            <a:t>Internal Control Standards Subcommittee</a:t>
          </a:r>
        </a:p>
        <a:p>
          <a:r>
            <a:rPr lang="fr-BE" dirty="0"/>
            <a:t> (SAI Poland)</a:t>
          </a:r>
          <a:endParaRPr lang="en-GB" dirty="0"/>
        </a:p>
      </dgm:t>
    </dgm:pt>
    <dgm:pt modelId="{3D9AD74F-0CE1-4B81-984E-9A522CDC6285}" type="parTrans" cxnId="{178E1A9E-9CB0-4246-B5DA-9E33694DCC39}">
      <dgm:prSet/>
      <dgm:spPr/>
      <dgm:t>
        <a:bodyPr/>
        <a:lstStyle/>
        <a:p>
          <a:endParaRPr lang="en-GB"/>
        </a:p>
      </dgm:t>
    </dgm:pt>
    <dgm:pt modelId="{CB40CE72-9E0E-420F-A0E3-E6DB218CB306}" type="sibTrans" cxnId="{178E1A9E-9CB0-4246-B5DA-9E33694DCC39}">
      <dgm:prSet/>
      <dgm:spPr/>
      <dgm:t>
        <a:bodyPr/>
        <a:lstStyle/>
        <a:p>
          <a:endParaRPr lang="en-GB"/>
        </a:p>
      </dgm:t>
    </dgm:pt>
    <dgm:pt modelId="{454D7C2B-82C7-4653-AF49-6342CC31CEE1}">
      <dgm:prSet phldrT="[Text]"/>
      <dgm:spPr>
        <a:solidFill>
          <a:srgbClr val="002060"/>
        </a:solidFill>
      </dgm:spPr>
      <dgm:t>
        <a:bodyPr/>
        <a:lstStyle/>
        <a:p>
          <a:r>
            <a:rPr lang="fr-BE" dirty="0"/>
            <a:t>Compliance Audit Subcommittee</a:t>
          </a:r>
        </a:p>
        <a:p>
          <a:r>
            <a:rPr lang="fr-BE" dirty="0"/>
            <a:t> (SAI India)</a:t>
          </a:r>
          <a:endParaRPr lang="en-GB" dirty="0"/>
        </a:p>
      </dgm:t>
    </dgm:pt>
    <dgm:pt modelId="{05A96EC4-1E6F-494F-AA20-983DAC1CC0BD}" type="parTrans" cxnId="{09DE79FD-00A2-4159-8F28-CACE18409D7C}">
      <dgm:prSet/>
      <dgm:spPr/>
      <dgm:t>
        <a:bodyPr/>
        <a:lstStyle/>
        <a:p>
          <a:endParaRPr lang="en-GB"/>
        </a:p>
      </dgm:t>
    </dgm:pt>
    <dgm:pt modelId="{D3909074-0E9D-4AA0-9BFE-A435CA313528}" type="sibTrans" cxnId="{09DE79FD-00A2-4159-8F28-CACE18409D7C}">
      <dgm:prSet/>
      <dgm:spPr/>
      <dgm:t>
        <a:bodyPr/>
        <a:lstStyle/>
        <a:p>
          <a:endParaRPr lang="en-GB"/>
        </a:p>
      </dgm:t>
    </dgm:pt>
    <dgm:pt modelId="{105F0C40-4228-46FF-B1FC-82FADE95F624}">
      <dgm:prSet phldrT="[Text]"/>
      <dgm:spPr>
        <a:solidFill>
          <a:srgbClr val="002060"/>
        </a:solidFill>
      </dgm:spPr>
      <dgm:t>
        <a:bodyPr/>
        <a:lstStyle/>
        <a:p>
          <a:r>
            <a:rPr lang="fr-BE" dirty="0" err="1"/>
            <a:t>Working</a:t>
          </a:r>
          <a:r>
            <a:rPr lang="fr-BE" dirty="0"/>
            <a:t> Group on due process </a:t>
          </a:r>
        </a:p>
        <a:p>
          <a:r>
            <a:rPr lang="fr-BE" dirty="0"/>
            <a:t>(PSC Secretariat)</a:t>
          </a:r>
          <a:endParaRPr lang="en-GB" dirty="0"/>
        </a:p>
      </dgm:t>
    </dgm:pt>
    <dgm:pt modelId="{80ABCA30-888C-4635-BA23-92D3B694A2F0}" type="parTrans" cxnId="{F7DCFDBF-9FA9-4170-A503-F15D2BCE380B}">
      <dgm:prSet/>
      <dgm:spPr/>
      <dgm:t>
        <a:bodyPr/>
        <a:lstStyle/>
        <a:p>
          <a:endParaRPr lang="en-GB"/>
        </a:p>
      </dgm:t>
    </dgm:pt>
    <dgm:pt modelId="{FE03F3BB-C3A3-4877-9423-D243F5230307}" type="sibTrans" cxnId="{F7DCFDBF-9FA9-4170-A503-F15D2BCE380B}">
      <dgm:prSet/>
      <dgm:spPr/>
      <dgm:t>
        <a:bodyPr/>
        <a:lstStyle/>
        <a:p>
          <a:endParaRPr lang="en-GB"/>
        </a:p>
      </dgm:t>
    </dgm:pt>
    <dgm:pt modelId="{AA6D7FD6-D04D-43D8-A9AE-E4992DCD634B}" type="pres">
      <dgm:prSet presAssocID="{2E172D5D-AEA6-4A82-8DF6-41DF61956C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4F2B19-CC83-4810-BF0D-FCC359079E36}" type="pres">
      <dgm:prSet presAssocID="{9C735F3B-5670-4E0B-BA93-1BBF7AEFC12D}" presName="hierRoot1" presStyleCnt="0">
        <dgm:presLayoutVars>
          <dgm:hierBranch val="init"/>
        </dgm:presLayoutVars>
      </dgm:prSet>
      <dgm:spPr/>
    </dgm:pt>
    <dgm:pt modelId="{A3766EC3-264F-4C2E-B087-B1B7734B44B2}" type="pres">
      <dgm:prSet presAssocID="{9C735F3B-5670-4E0B-BA93-1BBF7AEFC12D}" presName="rootComposite1" presStyleCnt="0"/>
      <dgm:spPr/>
    </dgm:pt>
    <dgm:pt modelId="{7D939281-E06F-447F-8C98-CCBAA5BADFB7}" type="pres">
      <dgm:prSet presAssocID="{9C735F3B-5670-4E0B-BA93-1BBF7AEFC12D}" presName="rootText1" presStyleLbl="node0" presStyleIdx="0" presStyleCnt="1" custScaleY="117038" custLinFactNeighborX="0" custLinFactNeighborY="-3476">
        <dgm:presLayoutVars>
          <dgm:chPref val="3"/>
        </dgm:presLayoutVars>
      </dgm:prSet>
      <dgm:spPr/>
    </dgm:pt>
    <dgm:pt modelId="{B74C41DF-00DA-4EC1-AD6B-B32752D6C5BB}" type="pres">
      <dgm:prSet presAssocID="{9C735F3B-5670-4E0B-BA93-1BBF7AEFC12D}" presName="rootConnector1" presStyleLbl="node1" presStyleIdx="0" presStyleCnt="0"/>
      <dgm:spPr/>
    </dgm:pt>
    <dgm:pt modelId="{45B45A59-FF3B-4D94-A84A-4A32FAD9E8B0}" type="pres">
      <dgm:prSet presAssocID="{9C735F3B-5670-4E0B-BA93-1BBF7AEFC12D}" presName="hierChild2" presStyleCnt="0"/>
      <dgm:spPr/>
    </dgm:pt>
    <dgm:pt modelId="{3709EBB8-2DF9-46C2-B838-2F0737123A8B}" type="pres">
      <dgm:prSet presAssocID="{25A99843-A5F4-40C2-BA9F-15418EFD1A52}" presName="Name37" presStyleLbl="parChTrans1D2" presStyleIdx="0" presStyleCnt="5"/>
      <dgm:spPr/>
    </dgm:pt>
    <dgm:pt modelId="{A0F5465A-9E83-45F5-BE9B-491F47A7732D}" type="pres">
      <dgm:prSet presAssocID="{08AF6572-6A83-4716-96D9-7A7A21EED198}" presName="hierRoot2" presStyleCnt="0">
        <dgm:presLayoutVars>
          <dgm:hierBranch val="init"/>
        </dgm:presLayoutVars>
      </dgm:prSet>
      <dgm:spPr/>
    </dgm:pt>
    <dgm:pt modelId="{AAEF18F1-8ECC-4532-A8B1-3A68859FDDAE}" type="pres">
      <dgm:prSet presAssocID="{08AF6572-6A83-4716-96D9-7A7A21EED198}" presName="rootComposite" presStyleCnt="0"/>
      <dgm:spPr/>
    </dgm:pt>
    <dgm:pt modelId="{A912D594-AB3A-4BEA-935D-29EF1E0AB32D}" type="pres">
      <dgm:prSet presAssocID="{08AF6572-6A83-4716-96D9-7A7A21EED198}" presName="rootText" presStyleLbl="node2" presStyleIdx="0" presStyleCnt="5" custScaleX="120884" custScaleY="240846">
        <dgm:presLayoutVars>
          <dgm:chPref val="3"/>
        </dgm:presLayoutVars>
      </dgm:prSet>
      <dgm:spPr/>
    </dgm:pt>
    <dgm:pt modelId="{6C47648A-948B-4493-8B14-577474EF0D27}" type="pres">
      <dgm:prSet presAssocID="{08AF6572-6A83-4716-96D9-7A7A21EED198}" presName="rootConnector" presStyleLbl="node2" presStyleIdx="0" presStyleCnt="5"/>
      <dgm:spPr/>
    </dgm:pt>
    <dgm:pt modelId="{B44D5802-34D0-43C6-A938-4F594849AC94}" type="pres">
      <dgm:prSet presAssocID="{08AF6572-6A83-4716-96D9-7A7A21EED198}" presName="hierChild4" presStyleCnt="0"/>
      <dgm:spPr/>
    </dgm:pt>
    <dgm:pt modelId="{315C1E8D-A2F7-4273-9267-DD91F7D9942D}" type="pres">
      <dgm:prSet presAssocID="{08AF6572-6A83-4716-96D9-7A7A21EED198}" presName="hierChild5" presStyleCnt="0"/>
      <dgm:spPr/>
    </dgm:pt>
    <dgm:pt modelId="{B3DE7999-F2A9-412C-A296-821F76374212}" type="pres">
      <dgm:prSet presAssocID="{48FB55A2-E9BB-4033-9237-85E42ACE28BC}" presName="Name37" presStyleLbl="parChTrans1D2" presStyleIdx="1" presStyleCnt="5"/>
      <dgm:spPr/>
    </dgm:pt>
    <dgm:pt modelId="{562A88EB-814D-4EA1-90CF-FB7A4D1BCC9B}" type="pres">
      <dgm:prSet presAssocID="{0ABC95CF-6A14-4C57-8669-A7B69744D60E}" presName="hierRoot2" presStyleCnt="0">
        <dgm:presLayoutVars>
          <dgm:hierBranch val="init"/>
        </dgm:presLayoutVars>
      </dgm:prSet>
      <dgm:spPr/>
    </dgm:pt>
    <dgm:pt modelId="{E761B657-1302-42DD-8D01-CFEE723C146B}" type="pres">
      <dgm:prSet presAssocID="{0ABC95CF-6A14-4C57-8669-A7B69744D60E}" presName="rootComposite" presStyleCnt="0"/>
      <dgm:spPr/>
    </dgm:pt>
    <dgm:pt modelId="{D606EF76-17BC-4D7D-8A01-A0A90EC70ED0}" type="pres">
      <dgm:prSet presAssocID="{0ABC95CF-6A14-4C57-8669-A7B69744D60E}" presName="rootText" presStyleLbl="node2" presStyleIdx="1" presStyleCnt="5" custScaleX="115480" custScaleY="239463">
        <dgm:presLayoutVars>
          <dgm:chPref val="3"/>
        </dgm:presLayoutVars>
      </dgm:prSet>
      <dgm:spPr/>
    </dgm:pt>
    <dgm:pt modelId="{EAB2448F-F0F1-46AC-87D9-E4E7D6FB6845}" type="pres">
      <dgm:prSet presAssocID="{0ABC95CF-6A14-4C57-8669-A7B69744D60E}" presName="rootConnector" presStyleLbl="node2" presStyleIdx="1" presStyleCnt="5"/>
      <dgm:spPr/>
    </dgm:pt>
    <dgm:pt modelId="{A3E635E1-5267-4B51-A0F7-7CE15D464A8F}" type="pres">
      <dgm:prSet presAssocID="{0ABC95CF-6A14-4C57-8669-A7B69744D60E}" presName="hierChild4" presStyleCnt="0"/>
      <dgm:spPr/>
    </dgm:pt>
    <dgm:pt modelId="{E3085247-E089-4956-B487-C2126FDBA63E}" type="pres">
      <dgm:prSet presAssocID="{0ABC95CF-6A14-4C57-8669-A7B69744D60E}" presName="hierChild5" presStyleCnt="0"/>
      <dgm:spPr/>
    </dgm:pt>
    <dgm:pt modelId="{338A4A57-3E2F-412F-85E4-51A7EEA8B5F0}" type="pres">
      <dgm:prSet presAssocID="{3D9AD74F-0CE1-4B81-984E-9A522CDC6285}" presName="Name37" presStyleLbl="parChTrans1D2" presStyleIdx="2" presStyleCnt="5"/>
      <dgm:spPr/>
    </dgm:pt>
    <dgm:pt modelId="{5D4574F5-AA80-4AB2-9960-06332611F023}" type="pres">
      <dgm:prSet presAssocID="{5D1F6D18-9DCC-487A-B8D6-E267F5B138F1}" presName="hierRoot2" presStyleCnt="0">
        <dgm:presLayoutVars>
          <dgm:hierBranch val="init"/>
        </dgm:presLayoutVars>
      </dgm:prSet>
      <dgm:spPr/>
    </dgm:pt>
    <dgm:pt modelId="{3CAC79CE-FD94-41AB-B6B8-B343C98C57AE}" type="pres">
      <dgm:prSet presAssocID="{5D1F6D18-9DCC-487A-B8D6-E267F5B138F1}" presName="rootComposite" presStyleCnt="0"/>
      <dgm:spPr/>
    </dgm:pt>
    <dgm:pt modelId="{4F17E868-1C53-4819-B3A0-A21969A64AEC}" type="pres">
      <dgm:prSet presAssocID="{5D1F6D18-9DCC-487A-B8D6-E267F5B138F1}" presName="rootText" presStyleLbl="node2" presStyleIdx="2" presStyleCnt="5" custScaleX="120571" custScaleY="243680">
        <dgm:presLayoutVars>
          <dgm:chPref val="3"/>
        </dgm:presLayoutVars>
      </dgm:prSet>
      <dgm:spPr/>
    </dgm:pt>
    <dgm:pt modelId="{9013AF7B-E0CD-4D0C-BD70-81C0490853B8}" type="pres">
      <dgm:prSet presAssocID="{5D1F6D18-9DCC-487A-B8D6-E267F5B138F1}" presName="rootConnector" presStyleLbl="node2" presStyleIdx="2" presStyleCnt="5"/>
      <dgm:spPr/>
    </dgm:pt>
    <dgm:pt modelId="{528D16E3-D17B-4323-A5F2-4EBC9B789593}" type="pres">
      <dgm:prSet presAssocID="{5D1F6D18-9DCC-487A-B8D6-E267F5B138F1}" presName="hierChild4" presStyleCnt="0"/>
      <dgm:spPr/>
    </dgm:pt>
    <dgm:pt modelId="{B36BE2CC-7122-4940-BE5D-503AA0DF14AB}" type="pres">
      <dgm:prSet presAssocID="{5D1F6D18-9DCC-487A-B8D6-E267F5B138F1}" presName="hierChild5" presStyleCnt="0"/>
      <dgm:spPr/>
    </dgm:pt>
    <dgm:pt modelId="{708B51C9-6548-41BB-8A6B-0C33E9E0C56D}" type="pres">
      <dgm:prSet presAssocID="{05A96EC4-1E6F-494F-AA20-983DAC1CC0BD}" presName="Name37" presStyleLbl="parChTrans1D2" presStyleIdx="3" presStyleCnt="5"/>
      <dgm:spPr/>
    </dgm:pt>
    <dgm:pt modelId="{2864B1D5-334F-44C3-A6DF-5D37E8544079}" type="pres">
      <dgm:prSet presAssocID="{454D7C2B-82C7-4653-AF49-6342CC31CEE1}" presName="hierRoot2" presStyleCnt="0">
        <dgm:presLayoutVars>
          <dgm:hierBranch val="init"/>
        </dgm:presLayoutVars>
      </dgm:prSet>
      <dgm:spPr/>
    </dgm:pt>
    <dgm:pt modelId="{68F03A00-DA07-4AF6-9067-E6DB68162705}" type="pres">
      <dgm:prSet presAssocID="{454D7C2B-82C7-4653-AF49-6342CC31CEE1}" presName="rootComposite" presStyleCnt="0"/>
      <dgm:spPr/>
    </dgm:pt>
    <dgm:pt modelId="{5FB381A9-601C-4D88-BE4F-BEB2149B7C0A}" type="pres">
      <dgm:prSet presAssocID="{454D7C2B-82C7-4653-AF49-6342CC31CEE1}" presName="rootText" presStyleLbl="node2" presStyleIdx="3" presStyleCnt="5" custScaleY="243680">
        <dgm:presLayoutVars>
          <dgm:chPref val="3"/>
        </dgm:presLayoutVars>
      </dgm:prSet>
      <dgm:spPr/>
    </dgm:pt>
    <dgm:pt modelId="{90F7FE34-4D29-40E5-A335-3D083D25AD10}" type="pres">
      <dgm:prSet presAssocID="{454D7C2B-82C7-4653-AF49-6342CC31CEE1}" presName="rootConnector" presStyleLbl="node2" presStyleIdx="3" presStyleCnt="5"/>
      <dgm:spPr/>
    </dgm:pt>
    <dgm:pt modelId="{AAC67840-DBC6-44F5-A209-91B84035EA86}" type="pres">
      <dgm:prSet presAssocID="{454D7C2B-82C7-4653-AF49-6342CC31CEE1}" presName="hierChild4" presStyleCnt="0"/>
      <dgm:spPr/>
    </dgm:pt>
    <dgm:pt modelId="{2CFD242F-5EB8-4436-8E77-138D1D80ED39}" type="pres">
      <dgm:prSet presAssocID="{454D7C2B-82C7-4653-AF49-6342CC31CEE1}" presName="hierChild5" presStyleCnt="0"/>
      <dgm:spPr/>
    </dgm:pt>
    <dgm:pt modelId="{3D5EA5BC-FC34-41AA-9BAB-248B451F1AAD}" type="pres">
      <dgm:prSet presAssocID="{80ABCA30-888C-4635-BA23-92D3B694A2F0}" presName="Name37" presStyleLbl="parChTrans1D2" presStyleIdx="4" presStyleCnt="5"/>
      <dgm:spPr/>
    </dgm:pt>
    <dgm:pt modelId="{BB07429C-C461-46B5-A389-DB0FB883C764}" type="pres">
      <dgm:prSet presAssocID="{105F0C40-4228-46FF-B1FC-82FADE95F624}" presName="hierRoot2" presStyleCnt="0">
        <dgm:presLayoutVars>
          <dgm:hierBranch val="init"/>
        </dgm:presLayoutVars>
      </dgm:prSet>
      <dgm:spPr/>
    </dgm:pt>
    <dgm:pt modelId="{968C2CC2-415A-4223-9CBE-4836323C5073}" type="pres">
      <dgm:prSet presAssocID="{105F0C40-4228-46FF-B1FC-82FADE95F624}" presName="rootComposite" presStyleCnt="0"/>
      <dgm:spPr/>
    </dgm:pt>
    <dgm:pt modelId="{725C0564-D2A3-4D13-AD32-2371ECD456E7}" type="pres">
      <dgm:prSet presAssocID="{105F0C40-4228-46FF-B1FC-82FADE95F624}" presName="rootText" presStyleLbl="node2" presStyleIdx="4" presStyleCnt="5" custScaleY="243680">
        <dgm:presLayoutVars>
          <dgm:chPref val="3"/>
        </dgm:presLayoutVars>
      </dgm:prSet>
      <dgm:spPr/>
    </dgm:pt>
    <dgm:pt modelId="{AB7C9336-7134-4788-B89D-39CA79413E51}" type="pres">
      <dgm:prSet presAssocID="{105F0C40-4228-46FF-B1FC-82FADE95F624}" presName="rootConnector" presStyleLbl="node2" presStyleIdx="4" presStyleCnt="5"/>
      <dgm:spPr/>
    </dgm:pt>
    <dgm:pt modelId="{8EC4FBB4-3416-455E-B21A-7627390998E3}" type="pres">
      <dgm:prSet presAssocID="{105F0C40-4228-46FF-B1FC-82FADE95F624}" presName="hierChild4" presStyleCnt="0"/>
      <dgm:spPr/>
    </dgm:pt>
    <dgm:pt modelId="{F88C7AFB-AFE0-4EE9-B211-6141B5CDFF79}" type="pres">
      <dgm:prSet presAssocID="{105F0C40-4228-46FF-B1FC-82FADE95F624}" presName="hierChild5" presStyleCnt="0"/>
      <dgm:spPr/>
    </dgm:pt>
    <dgm:pt modelId="{DC1DE718-889F-4678-94E1-7A502F8A7D00}" type="pres">
      <dgm:prSet presAssocID="{9C735F3B-5670-4E0B-BA93-1BBF7AEFC12D}" presName="hierChild3" presStyleCnt="0"/>
      <dgm:spPr/>
    </dgm:pt>
  </dgm:ptLst>
  <dgm:cxnLst>
    <dgm:cxn modelId="{38413D00-B0C7-4223-AD63-ACEB0D57C7CF}" type="presOf" srcId="{08AF6572-6A83-4716-96D9-7A7A21EED198}" destId="{6C47648A-948B-4493-8B14-577474EF0D27}" srcOrd="1" destOrd="0" presId="urn:microsoft.com/office/officeart/2005/8/layout/orgChart1"/>
    <dgm:cxn modelId="{6322C112-61AC-4732-85AC-1527D4C8A791}" type="presOf" srcId="{5D1F6D18-9DCC-487A-B8D6-E267F5B138F1}" destId="{9013AF7B-E0CD-4D0C-BD70-81C0490853B8}" srcOrd="1" destOrd="0" presId="urn:microsoft.com/office/officeart/2005/8/layout/orgChart1"/>
    <dgm:cxn modelId="{7CECA515-1933-4822-90CA-B8285394D061}" type="presOf" srcId="{2E172D5D-AEA6-4A82-8DF6-41DF61956C64}" destId="{AA6D7FD6-D04D-43D8-A9AE-E4992DCD634B}" srcOrd="0" destOrd="0" presId="urn:microsoft.com/office/officeart/2005/8/layout/orgChart1"/>
    <dgm:cxn modelId="{035ADB15-3365-4A3D-930D-D5F3AFA736D4}" type="presOf" srcId="{0ABC95CF-6A14-4C57-8669-A7B69744D60E}" destId="{D606EF76-17BC-4D7D-8A01-A0A90EC70ED0}" srcOrd="0" destOrd="0" presId="urn:microsoft.com/office/officeart/2005/8/layout/orgChart1"/>
    <dgm:cxn modelId="{FFE5272A-693F-4F03-AD5A-A4A3DE92FC67}" type="presOf" srcId="{05A96EC4-1E6F-494F-AA20-983DAC1CC0BD}" destId="{708B51C9-6548-41BB-8A6B-0C33E9E0C56D}" srcOrd="0" destOrd="0" presId="urn:microsoft.com/office/officeart/2005/8/layout/orgChart1"/>
    <dgm:cxn modelId="{FEACB439-2779-4DED-98DB-C39A7FC34AB8}" type="presOf" srcId="{105F0C40-4228-46FF-B1FC-82FADE95F624}" destId="{725C0564-D2A3-4D13-AD32-2371ECD456E7}" srcOrd="0" destOrd="0" presId="urn:microsoft.com/office/officeart/2005/8/layout/orgChart1"/>
    <dgm:cxn modelId="{F96DFC41-B10C-4A0F-AAFF-FCA84A535F4A}" srcId="{9C735F3B-5670-4E0B-BA93-1BBF7AEFC12D}" destId="{0ABC95CF-6A14-4C57-8669-A7B69744D60E}" srcOrd="1" destOrd="0" parTransId="{48FB55A2-E9BB-4033-9237-85E42ACE28BC}" sibTransId="{7EB21EB3-18F2-4245-ADAD-65D639F1EF6E}"/>
    <dgm:cxn modelId="{86EECC68-156E-4EAD-8CDF-F295B16C46EC}" type="presOf" srcId="{3D9AD74F-0CE1-4B81-984E-9A522CDC6285}" destId="{338A4A57-3E2F-412F-85E4-51A7EEA8B5F0}" srcOrd="0" destOrd="0" presId="urn:microsoft.com/office/officeart/2005/8/layout/orgChart1"/>
    <dgm:cxn modelId="{B345226A-74A7-426E-AA66-0BC7F3682006}" type="presOf" srcId="{08AF6572-6A83-4716-96D9-7A7A21EED198}" destId="{A912D594-AB3A-4BEA-935D-29EF1E0AB32D}" srcOrd="0" destOrd="0" presId="urn:microsoft.com/office/officeart/2005/8/layout/orgChart1"/>
    <dgm:cxn modelId="{F062044F-D74A-439B-B300-13E22E45300B}" type="presOf" srcId="{5D1F6D18-9DCC-487A-B8D6-E267F5B138F1}" destId="{4F17E868-1C53-4819-B3A0-A21969A64AEC}" srcOrd="0" destOrd="0" presId="urn:microsoft.com/office/officeart/2005/8/layout/orgChart1"/>
    <dgm:cxn modelId="{5D207979-5B7D-41E4-B280-92050130C7F1}" type="presOf" srcId="{9C735F3B-5670-4E0B-BA93-1BBF7AEFC12D}" destId="{B74C41DF-00DA-4EC1-AD6B-B32752D6C5BB}" srcOrd="1" destOrd="0" presId="urn:microsoft.com/office/officeart/2005/8/layout/orgChart1"/>
    <dgm:cxn modelId="{E6D8007C-EF94-4050-A0D0-7FFF2CEC11D7}" type="presOf" srcId="{9C735F3B-5670-4E0B-BA93-1BBF7AEFC12D}" destId="{7D939281-E06F-447F-8C98-CCBAA5BADFB7}" srcOrd="0" destOrd="0" presId="urn:microsoft.com/office/officeart/2005/8/layout/orgChart1"/>
    <dgm:cxn modelId="{99FA0B7C-8CA8-49B7-B390-0A68F3F94DC6}" type="presOf" srcId="{454D7C2B-82C7-4653-AF49-6342CC31CEE1}" destId="{90F7FE34-4D29-40E5-A335-3D083D25AD10}" srcOrd="1" destOrd="0" presId="urn:microsoft.com/office/officeart/2005/8/layout/orgChart1"/>
    <dgm:cxn modelId="{8CB12B7C-6486-4C08-9BD7-B4BCF7A7765C}" srcId="{9C735F3B-5670-4E0B-BA93-1BBF7AEFC12D}" destId="{08AF6572-6A83-4716-96D9-7A7A21EED198}" srcOrd="0" destOrd="0" parTransId="{25A99843-A5F4-40C2-BA9F-15418EFD1A52}" sibTransId="{6FD62D23-035E-4F47-84A1-843D0321D48E}"/>
    <dgm:cxn modelId="{F7A50991-435E-412E-9354-98E6C2F96577}" type="presOf" srcId="{25A99843-A5F4-40C2-BA9F-15418EFD1A52}" destId="{3709EBB8-2DF9-46C2-B838-2F0737123A8B}" srcOrd="0" destOrd="0" presId="urn:microsoft.com/office/officeart/2005/8/layout/orgChart1"/>
    <dgm:cxn modelId="{178E1A9E-9CB0-4246-B5DA-9E33694DCC39}" srcId="{9C735F3B-5670-4E0B-BA93-1BBF7AEFC12D}" destId="{5D1F6D18-9DCC-487A-B8D6-E267F5B138F1}" srcOrd="2" destOrd="0" parTransId="{3D9AD74F-0CE1-4B81-984E-9A522CDC6285}" sibTransId="{CB40CE72-9E0E-420F-A0E3-E6DB218CB306}"/>
    <dgm:cxn modelId="{7A4818B6-8A90-4F1B-940C-B9C37F509C77}" type="presOf" srcId="{105F0C40-4228-46FF-B1FC-82FADE95F624}" destId="{AB7C9336-7134-4788-B89D-39CA79413E51}" srcOrd="1" destOrd="0" presId="urn:microsoft.com/office/officeart/2005/8/layout/orgChart1"/>
    <dgm:cxn modelId="{F7DCFDBF-9FA9-4170-A503-F15D2BCE380B}" srcId="{9C735F3B-5670-4E0B-BA93-1BBF7AEFC12D}" destId="{105F0C40-4228-46FF-B1FC-82FADE95F624}" srcOrd="4" destOrd="0" parTransId="{80ABCA30-888C-4635-BA23-92D3B694A2F0}" sibTransId="{FE03F3BB-C3A3-4877-9423-D243F5230307}"/>
    <dgm:cxn modelId="{C02D06C0-F4F7-45F1-9B9C-16EADAC3C0B1}" type="presOf" srcId="{80ABCA30-888C-4635-BA23-92D3B694A2F0}" destId="{3D5EA5BC-FC34-41AA-9BAB-248B451F1AAD}" srcOrd="0" destOrd="0" presId="urn:microsoft.com/office/officeart/2005/8/layout/orgChart1"/>
    <dgm:cxn modelId="{9E5262C3-1764-40C6-8AF4-FE3C2F642A21}" type="presOf" srcId="{0ABC95CF-6A14-4C57-8669-A7B69744D60E}" destId="{EAB2448F-F0F1-46AC-87D9-E4E7D6FB6845}" srcOrd="1" destOrd="0" presId="urn:microsoft.com/office/officeart/2005/8/layout/orgChart1"/>
    <dgm:cxn modelId="{ACFA17C6-84C3-443B-811D-3C3DCD1699D2}" srcId="{2E172D5D-AEA6-4A82-8DF6-41DF61956C64}" destId="{9C735F3B-5670-4E0B-BA93-1BBF7AEFC12D}" srcOrd="0" destOrd="0" parTransId="{0F98E2ED-0F35-45FA-91E9-525751435067}" sibTransId="{33317605-F4E1-48DC-9333-F16183B949C7}"/>
    <dgm:cxn modelId="{BF4931F3-79FC-44E1-8A61-9A166DC469C2}" type="presOf" srcId="{48FB55A2-E9BB-4033-9237-85E42ACE28BC}" destId="{B3DE7999-F2A9-412C-A296-821F76374212}" srcOrd="0" destOrd="0" presId="urn:microsoft.com/office/officeart/2005/8/layout/orgChart1"/>
    <dgm:cxn modelId="{0066CBF6-D648-4459-A8B6-271D4FCCD8CB}" type="presOf" srcId="{454D7C2B-82C7-4653-AF49-6342CC31CEE1}" destId="{5FB381A9-601C-4D88-BE4F-BEB2149B7C0A}" srcOrd="0" destOrd="0" presId="urn:microsoft.com/office/officeart/2005/8/layout/orgChart1"/>
    <dgm:cxn modelId="{09DE79FD-00A2-4159-8F28-CACE18409D7C}" srcId="{9C735F3B-5670-4E0B-BA93-1BBF7AEFC12D}" destId="{454D7C2B-82C7-4653-AF49-6342CC31CEE1}" srcOrd="3" destOrd="0" parTransId="{05A96EC4-1E6F-494F-AA20-983DAC1CC0BD}" sibTransId="{D3909074-0E9D-4AA0-9BFE-A435CA313528}"/>
    <dgm:cxn modelId="{78488584-BDF2-4226-8E40-743DFCD9276A}" type="presParOf" srcId="{AA6D7FD6-D04D-43D8-A9AE-E4992DCD634B}" destId="{0A4F2B19-CC83-4810-BF0D-FCC359079E36}" srcOrd="0" destOrd="0" presId="urn:microsoft.com/office/officeart/2005/8/layout/orgChart1"/>
    <dgm:cxn modelId="{CE06D70F-2737-43DC-94D6-48591DE6BE57}" type="presParOf" srcId="{0A4F2B19-CC83-4810-BF0D-FCC359079E36}" destId="{A3766EC3-264F-4C2E-B087-B1B7734B44B2}" srcOrd="0" destOrd="0" presId="urn:microsoft.com/office/officeart/2005/8/layout/orgChart1"/>
    <dgm:cxn modelId="{573546AC-99DE-4479-BC23-B7F899055161}" type="presParOf" srcId="{A3766EC3-264F-4C2E-B087-B1B7734B44B2}" destId="{7D939281-E06F-447F-8C98-CCBAA5BADFB7}" srcOrd="0" destOrd="0" presId="urn:microsoft.com/office/officeart/2005/8/layout/orgChart1"/>
    <dgm:cxn modelId="{0A8E5A71-41AA-4D46-A4D2-8A0958BAE8C7}" type="presParOf" srcId="{A3766EC3-264F-4C2E-B087-B1B7734B44B2}" destId="{B74C41DF-00DA-4EC1-AD6B-B32752D6C5BB}" srcOrd="1" destOrd="0" presId="urn:microsoft.com/office/officeart/2005/8/layout/orgChart1"/>
    <dgm:cxn modelId="{4F6B909B-7A14-41E3-95D2-DAB13A52D4BE}" type="presParOf" srcId="{0A4F2B19-CC83-4810-BF0D-FCC359079E36}" destId="{45B45A59-FF3B-4D94-A84A-4A32FAD9E8B0}" srcOrd="1" destOrd="0" presId="urn:microsoft.com/office/officeart/2005/8/layout/orgChart1"/>
    <dgm:cxn modelId="{844CCCAF-B24C-43D1-9858-D9B73DB1372B}" type="presParOf" srcId="{45B45A59-FF3B-4D94-A84A-4A32FAD9E8B0}" destId="{3709EBB8-2DF9-46C2-B838-2F0737123A8B}" srcOrd="0" destOrd="0" presId="urn:microsoft.com/office/officeart/2005/8/layout/orgChart1"/>
    <dgm:cxn modelId="{94342AE5-E501-4BA0-8258-8447CEBA4AB8}" type="presParOf" srcId="{45B45A59-FF3B-4D94-A84A-4A32FAD9E8B0}" destId="{A0F5465A-9E83-45F5-BE9B-491F47A7732D}" srcOrd="1" destOrd="0" presId="urn:microsoft.com/office/officeart/2005/8/layout/orgChart1"/>
    <dgm:cxn modelId="{AEEB92D8-E9E5-43E4-A62F-A09C9DE588FB}" type="presParOf" srcId="{A0F5465A-9E83-45F5-BE9B-491F47A7732D}" destId="{AAEF18F1-8ECC-4532-A8B1-3A68859FDDAE}" srcOrd="0" destOrd="0" presId="urn:microsoft.com/office/officeart/2005/8/layout/orgChart1"/>
    <dgm:cxn modelId="{C8B238D4-C22B-4DB7-AF6C-337920630ECF}" type="presParOf" srcId="{AAEF18F1-8ECC-4532-A8B1-3A68859FDDAE}" destId="{A912D594-AB3A-4BEA-935D-29EF1E0AB32D}" srcOrd="0" destOrd="0" presId="urn:microsoft.com/office/officeart/2005/8/layout/orgChart1"/>
    <dgm:cxn modelId="{528D737B-3628-4E3B-B86A-5705493C61C6}" type="presParOf" srcId="{AAEF18F1-8ECC-4532-A8B1-3A68859FDDAE}" destId="{6C47648A-948B-4493-8B14-577474EF0D27}" srcOrd="1" destOrd="0" presId="urn:microsoft.com/office/officeart/2005/8/layout/orgChart1"/>
    <dgm:cxn modelId="{86FB125E-45B5-4F43-9C29-E92043C74530}" type="presParOf" srcId="{A0F5465A-9E83-45F5-BE9B-491F47A7732D}" destId="{B44D5802-34D0-43C6-A938-4F594849AC94}" srcOrd="1" destOrd="0" presId="urn:microsoft.com/office/officeart/2005/8/layout/orgChart1"/>
    <dgm:cxn modelId="{41D29D7E-C6EF-48DE-9464-775B6556A099}" type="presParOf" srcId="{A0F5465A-9E83-45F5-BE9B-491F47A7732D}" destId="{315C1E8D-A2F7-4273-9267-DD91F7D9942D}" srcOrd="2" destOrd="0" presId="urn:microsoft.com/office/officeart/2005/8/layout/orgChart1"/>
    <dgm:cxn modelId="{0A50637D-84F9-48F5-AE28-DBECE2008F2C}" type="presParOf" srcId="{45B45A59-FF3B-4D94-A84A-4A32FAD9E8B0}" destId="{B3DE7999-F2A9-412C-A296-821F76374212}" srcOrd="2" destOrd="0" presId="urn:microsoft.com/office/officeart/2005/8/layout/orgChart1"/>
    <dgm:cxn modelId="{2DE41DCE-FAE1-4C35-A2B6-0FCE2F653BF0}" type="presParOf" srcId="{45B45A59-FF3B-4D94-A84A-4A32FAD9E8B0}" destId="{562A88EB-814D-4EA1-90CF-FB7A4D1BCC9B}" srcOrd="3" destOrd="0" presId="urn:microsoft.com/office/officeart/2005/8/layout/orgChart1"/>
    <dgm:cxn modelId="{4D165F8F-CBAA-490E-AA9C-78C42BE2D1F8}" type="presParOf" srcId="{562A88EB-814D-4EA1-90CF-FB7A4D1BCC9B}" destId="{E761B657-1302-42DD-8D01-CFEE723C146B}" srcOrd="0" destOrd="0" presId="urn:microsoft.com/office/officeart/2005/8/layout/orgChart1"/>
    <dgm:cxn modelId="{588BF2E4-B30E-4C4C-BF6F-19D4DEF7910A}" type="presParOf" srcId="{E761B657-1302-42DD-8D01-CFEE723C146B}" destId="{D606EF76-17BC-4D7D-8A01-A0A90EC70ED0}" srcOrd="0" destOrd="0" presId="urn:microsoft.com/office/officeart/2005/8/layout/orgChart1"/>
    <dgm:cxn modelId="{1BC2F040-9A46-4592-B0C1-8555A81648C7}" type="presParOf" srcId="{E761B657-1302-42DD-8D01-CFEE723C146B}" destId="{EAB2448F-F0F1-46AC-87D9-E4E7D6FB6845}" srcOrd="1" destOrd="0" presId="urn:microsoft.com/office/officeart/2005/8/layout/orgChart1"/>
    <dgm:cxn modelId="{32523F9D-7647-4517-A2A8-F77CC3D6C241}" type="presParOf" srcId="{562A88EB-814D-4EA1-90CF-FB7A4D1BCC9B}" destId="{A3E635E1-5267-4B51-A0F7-7CE15D464A8F}" srcOrd="1" destOrd="0" presId="urn:microsoft.com/office/officeart/2005/8/layout/orgChart1"/>
    <dgm:cxn modelId="{82CECA67-9B8F-43D1-BF1E-512EBC72110E}" type="presParOf" srcId="{562A88EB-814D-4EA1-90CF-FB7A4D1BCC9B}" destId="{E3085247-E089-4956-B487-C2126FDBA63E}" srcOrd="2" destOrd="0" presId="urn:microsoft.com/office/officeart/2005/8/layout/orgChart1"/>
    <dgm:cxn modelId="{DF7988F0-C538-49C3-89B3-0EE21C2A30FD}" type="presParOf" srcId="{45B45A59-FF3B-4D94-A84A-4A32FAD9E8B0}" destId="{338A4A57-3E2F-412F-85E4-51A7EEA8B5F0}" srcOrd="4" destOrd="0" presId="urn:microsoft.com/office/officeart/2005/8/layout/orgChart1"/>
    <dgm:cxn modelId="{D12F4FEB-D7D4-4A05-9D29-1E8E3E6632B7}" type="presParOf" srcId="{45B45A59-FF3B-4D94-A84A-4A32FAD9E8B0}" destId="{5D4574F5-AA80-4AB2-9960-06332611F023}" srcOrd="5" destOrd="0" presId="urn:microsoft.com/office/officeart/2005/8/layout/orgChart1"/>
    <dgm:cxn modelId="{2737B3B9-2AF3-4165-BCD0-7383E351A5E9}" type="presParOf" srcId="{5D4574F5-AA80-4AB2-9960-06332611F023}" destId="{3CAC79CE-FD94-41AB-B6B8-B343C98C57AE}" srcOrd="0" destOrd="0" presId="urn:microsoft.com/office/officeart/2005/8/layout/orgChart1"/>
    <dgm:cxn modelId="{F05DC9CF-7D06-4313-A78E-92FF909FF71E}" type="presParOf" srcId="{3CAC79CE-FD94-41AB-B6B8-B343C98C57AE}" destId="{4F17E868-1C53-4819-B3A0-A21969A64AEC}" srcOrd="0" destOrd="0" presId="urn:microsoft.com/office/officeart/2005/8/layout/orgChart1"/>
    <dgm:cxn modelId="{F3349503-0315-45BC-BA6B-A452EE271731}" type="presParOf" srcId="{3CAC79CE-FD94-41AB-B6B8-B343C98C57AE}" destId="{9013AF7B-E0CD-4D0C-BD70-81C0490853B8}" srcOrd="1" destOrd="0" presId="urn:microsoft.com/office/officeart/2005/8/layout/orgChart1"/>
    <dgm:cxn modelId="{E1B4973D-C174-4696-B04B-D8AEC742F16C}" type="presParOf" srcId="{5D4574F5-AA80-4AB2-9960-06332611F023}" destId="{528D16E3-D17B-4323-A5F2-4EBC9B789593}" srcOrd="1" destOrd="0" presId="urn:microsoft.com/office/officeart/2005/8/layout/orgChart1"/>
    <dgm:cxn modelId="{CF91B45E-F564-4E7F-9A9B-58D5643E7150}" type="presParOf" srcId="{5D4574F5-AA80-4AB2-9960-06332611F023}" destId="{B36BE2CC-7122-4940-BE5D-503AA0DF14AB}" srcOrd="2" destOrd="0" presId="urn:microsoft.com/office/officeart/2005/8/layout/orgChart1"/>
    <dgm:cxn modelId="{D02D5A61-F543-4AE5-BA16-223E46AB62D3}" type="presParOf" srcId="{45B45A59-FF3B-4D94-A84A-4A32FAD9E8B0}" destId="{708B51C9-6548-41BB-8A6B-0C33E9E0C56D}" srcOrd="6" destOrd="0" presId="urn:microsoft.com/office/officeart/2005/8/layout/orgChart1"/>
    <dgm:cxn modelId="{75CE0CB3-B05F-4D61-A297-E6E169A09BCD}" type="presParOf" srcId="{45B45A59-FF3B-4D94-A84A-4A32FAD9E8B0}" destId="{2864B1D5-334F-44C3-A6DF-5D37E8544079}" srcOrd="7" destOrd="0" presId="urn:microsoft.com/office/officeart/2005/8/layout/orgChart1"/>
    <dgm:cxn modelId="{B56DFF02-CB53-4C71-AD2B-A3CC6B8C5ED3}" type="presParOf" srcId="{2864B1D5-334F-44C3-A6DF-5D37E8544079}" destId="{68F03A00-DA07-4AF6-9067-E6DB68162705}" srcOrd="0" destOrd="0" presId="urn:microsoft.com/office/officeart/2005/8/layout/orgChart1"/>
    <dgm:cxn modelId="{B4638BD8-4D34-408A-8336-37C64C098F25}" type="presParOf" srcId="{68F03A00-DA07-4AF6-9067-E6DB68162705}" destId="{5FB381A9-601C-4D88-BE4F-BEB2149B7C0A}" srcOrd="0" destOrd="0" presId="urn:microsoft.com/office/officeart/2005/8/layout/orgChart1"/>
    <dgm:cxn modelId="{B2D29F33-62B0-4CDE-A940-AFA3BBEC2DD5}" type="presParOf" srcId="{68F03A00-DA07-4AF6-9067-E6DB68162705}" destId="{90F7FE34-4D29-40E5-A335-3D083D25AD10}" srcOrd="1" destOrd="0" presId="urn:microsoft.com/office/officeart/2005/8/layout/orgChart1"/>
    <dgm:cxn modelId="{485656C0-3C04-4D9B-BA10-D98070C9B14E}" type="presParOf" srcId="{2864B1D5-334F-44C3-A6DF-5D37E8544079}" destId="{AAC67840-DBC6-44F5-A209-91B84035EA86}" srcOrd="1" destOrd="0" presId="urn:microsoft.com/office/officeart/2005/8/layout/orgChart1"/>
    <dgm:cxn modelId="{4A189E87-D14D-4E7E-A00B-C8066C83BE98}" type="presParOf" srcId="{2864B1D5-334F-44C3-A6DF-5D37E8544079}" destId="{2CFD242F-5EB8-4436-8E77-138D1D80ED39}" srcOrd="2" destOrd="0" presId="urn:microsoft.com/office/officeart/2005/8/layout/orgChart1"/>
    <dgm:cxn modelId="{F9552086-C1D0-4ED9-BF64-ED25991C76DC}" type="presParOf" srcId="{45B45A59-FF3B-4D94-A84A-4A32FAD9E8B0}" destId="{3D5EA5BC-FC34-41AA-9BAB-248B451F1AAD}" srcOrd="8" destOrd="0" presId="urn:microsoft.com/office/officeart/2005/8/layout/orgChart1"/>
    <dgm:cxn modelId="{5CF0711A-943A-4E5C-B3DB-C61AF2A74922}" type="presParOf" srcId="{45B45A59-FF3B-4D94-A84A-4A32FAD9E8B0}" destId="{BB07429C-C461-46B5-A389-DB0FB883C764}" srcOrd="9" destOrd="0" presId="urn:microsoft.com/office/officeart/2005/8/layout/orgChart1"/>
    <dgm:cxn modelId="{F3C96446-0F6A-408E-ACF3-92CBE9DDBF95}" type="presParOf" srcId="{BB07429C-C461-46B5-A389-DB0FB883C764}" destId="{968C2CC2-415A-4223-9CBE-4836323C5073}" srcOrd="0" destOrd="0" presId="urn:microsoft.com/office/officeart/2005/8/layout/orgChart1"/>
    <dgm:cxn modelId="{20E3425B-62CA-498B-BC05-B1E909270E8A}" type="presParOf" srcId="{968C2CC2-415A-4223-9CBE-4836323C5073}" destId="{725C0564-D2A3-4D13-AD32-2371ECD456E7}" srcOrd="0" destOrd="0" presId="urn:microsoft.com/office/officeart/2005/8/layout/orgChart1"/>
    <dgm:cxn modelId="{71263A9A-568F-4AC4-95E9-F263B61C538C}" type="presParOf" srcId="{968C2CC2-415A-4223-9CBE-4836323C5073}" destId="{AB7C9336-7134-4788-B89D-39CA79413E51}" srcOrd="1" destOrd="0" presId="urn:microsoft.com/office/officeart/2005/8/layout/orgChart1"/>
    <dgm:cxn modelId="{12796109-D382-4DE1-A987-A2BC8C7D28AC}" type="presParOf" srcId="{BB07429C-C461-46B5-A389-DB0FB883C764}" destId="{8EC4FBB4-3416-455E-B21A-7627390998E3}" srcOrd="1" destOrd="0" presId="urn:microsoft.com/office/officeart/2005/8/layout/orgChart1"/>
    <dgm:cxn modelId="{27A211CB-E684-4BFE-89AA-091101C2DC3B}" type="presParOf" srcId="{BB07429C-C461-46B5-A389-DB0FB883C764}" destId="{F88C7AFB-AFE0-4EE9-B211-6141B5CDFF79}" srcOrd="2" destOrd="0" presId="urn:microsoft.com/office/officeart/2005/8/layout/orgChart1"/>
    <dgm:cxn modelId="{592ACDC7-DA40-4847-8D7D-B6282DE1E987}" type="presParOf" srcId="{0A4F2B19-CC83-4810-BF0D-FCC359079E36}" destId="{DC1DE718-889F-4678-94E1-7A502F8A7D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7F30-89E3-49FA-B70E-ABB715E81BAE}">
      <dsp:nvSpPr>
        <dsp:cNvPr id="0" name=""/>
        <dsp:cNvSpPr/>
      </dsp:nvSpPr>
      <dsp:spPr>
        <a:xfrm>
          <a:off x="2205607" y="1682"/>
          <a:ext cx="10371583" cy="8214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/>
            <a:t>Core “</a:t>
          </a:r>
          <a:r>
            <a:rPr lang="en-GB" sz="4500" b="1" i="1" kern="1200"/>
            <a:t>To-Do s</a:t>
          </a:r>
          <a:r>
            <a:rPr lang="en-GB" sz="4500" b="1" kern="1200"/>
            <a:t>” for all parties</a:t>
          </a:r>
          <a:endParaRPr lang="en-GB" sz="4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500" kern="1200"/>
            <a:t>Collaboration on Standards and Public Financial Management,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500" kern="1200"/>
            <a:t>Knowledge Sharing and Mutual Learning,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500" kern="1200"/>
            <a:t>Joint Events, Dialogue and Outreach,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500" kern="1200"/>
            <a:t>Capacity Building and Donor Engagement,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500" kern="1200"/>
            <a:t>Practical Cooperation Mechanisms,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500" kern="1200"/>
            <a:t>Common Messaging and Advocacy.</a:t>
          </a:r>
        </a:p>
      </dsp:txBody>
      <dsp:txXfrm>
        <a:off x="3724490" y="1204634"/>
        <a:ext cx="7333817" cy="5808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EA5BC-FC34-41AA-9BAB-248B451F1AAD}">
      <dsp:nvSpPr>
        <dsp:cNvPr id="0" name=""/>
        <dsp:cNvSpPr/>
      </dsp:nvSpPr>
      <dsp:spPr>
        <a:xfrm>
          <a:off x="7010400" y="4126521"/>
          <a:ext cx="5913693" cy="497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80"/>
              </a:lnTo>
              <a:lnTo>
                <a:pt x="5913693" y="267580"/>
              </a:lnTo>
              <a:lnTo>
                <a:pt x="5913693" y="497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51C9-6548-41BB-8A6B-0C33E9E0C56D}">
      <dsp:nvSpPr>
        <dsp:cNvPr id="0" name=""/>
        <dsp:cNvSpPr/>
      </dsp:nvSpPr>
      <dsp:spPr>
        <a:xfrm>
          <a:off x="7010400" y="4126521"/>
          <a:ext cx="3268063" cy="497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80"/>
              </a:lnTo>
              <a:lnTo>
                <a:pt x="3268063" y="267580"/>
              </a:lnTo>
              <a:lnTo>
                <a:pt x="3268063" y="497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A4A57-3E2F-412F-85E4-51A7EEA8B5F0}">
      <dsp:nvSpPr>
        <dsp:cNvPr id="0" name=""/>
        <dsp:cNvSpPr/>
      </dsp:nvSpPr>
      <dsp:spPr>
        <a:xfrm>
          <a:off x="7010400" y="4126521"/>
          <a:ext cx="397544" cy="497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80"/>
              </a:lnTo>
              <a:lnTo>
                <a:pt x="397544" y="267580"/>
              </a:lnTo>
              <a:lnTo>
                <a:pt x="397544" y="497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E7999-F2A9-412C-A296-821F76374212}">
      <dsp:nvSpPr>
        <dsp:cNvPr id="0" name=""/>
        <dsp:cNvSpPr/>
      </dsp:nvSpPr>
      <dsp:spPr>
        <a:xfrm>
          <a:off x="4368191" y="4126521"/>
          <a:ext cx="2642208" cy="497159"/>
        </a:xfrm>
        <a:custGeom>
          <a:avLst/>
          <a:gdLst/>
          <a:ahLst/>
          <a:cxnLst/>
          <a:rect l="0" t="0" r="0" b="0"/>
          <a:pathLst>
            <a:path>
              <a:moveTo>
                <a:pt x="2642208" y="0"/>
              </a:moveTo>
              <a:lnTo>
                <a:pt x="2642208" y="267580"/>
              </a:lnTo>
              <a:lnTo>
                <a:pt x="0" y="267580"/>
              </a:lnTo>
              <a:lnTo>
                <a:pt x="0" y="497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9EBB8-2DF9-46C2-B838-2F0737123A8B}">
      <dsp:nvSpPr>
        <dsp:cNvPr id="0" name=""/>
        <dsp:cNvSpPr/>
      </dsp:nvSpPr>
      <dsp:spPr>
        <a:xfrm>
          <a:off x="1325017" y="4126521"/>
          <a:ext cx="5685382" cy="497159"/>
        </a:xfrm>
        <a:custGeom>
          <a:avLst/>
          <a:gdLst/>
          <a:ahLst/>
          <a:cxnLst/>
          <a:rect l="0" t="0" r="0" b="0"/>
          <a:pathLst>
            <a:path>
              <a:moveTo>
                <a:pt x="5685382" y="0"/>
              </a:moveTo>
              <a:lnTo>
                <a:pt x="5685382" y="267580"/>
              </a:lnTo>
              <a:lnTo>
                <a:pt x="0" y="267580"/>
              </a:lnTo>
              <a:lnTo>
                <a:pt x="0" y="497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39281-E06F-447F-8C98-CCBAA5BADFB7}">
      <dsp:nvSpPr>
        <dsp:cNvPr id="0" name=""/>
        <dsp:cNvSpPr/>
      </dsp:nvSpPr>
      <dsp:spPr>
        <a:xfrm>
          <a:off x="5917164" y="2847020"/>
          <a:ext cx="2186471" cy="127950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PSC-</a:t>
          </a:r>
          <a:r>
            <a:rPr lang="fr-BE" sz="3200" kern="1200" dirty="0" err="1"/>
            <a:t>Steering</a:t>
          </a:r>
          <a:r>
            <a:rPr lang="fr-BE" sz="3200" kern="1200" dirty="0"/>
            <a:t> </a:t>
          </a:r>
          <a:r>
            <a:rPr lang="fr-BE" sz="3200" kern="1200" dirty="0" err="1"/>
            <a:t>Committee</a:t>
          </a:r>
          <a:endParaRPr lang="en-GB" sz="3200" kern="1200" dirty="0"/>
        </a:p>
      </dsp:txBody>
      <dsp:txXfrm>
        <a:off x="5917164" y="2847020"/>
        <a:ext cx="2186471" cy="1279501"/>
      </dsp:txXfrm>
    </dsp:sp>
    <dsp:sp modelId="{A912D594-AB3A-4BEA-935D-29EF1E0AB32D}">
      <dsp:nvSpPr>
        <dsp:cNvPr id="0" name=""/>
        <dsp:cNvSpPr/>
      </dsp:nvSpPr>
      <dsp:spPr>
        <a:xfrm>
          <a:off x="3470" y="4623681"/>
          <a:ext cx="2643093" cy="263301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Financial Audit &amp; Accounting Subcommittee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 (NAO  / SAI Sweden)</a:t>
          </a:r>
          <a:endParaRPr lang="en-GB" sz="2800" kern="1200" dirty="0"/>
        </a:p>
      </dsp:txBody>
      <dsp:txXfrm>
        <a:off x="3470" y="4623681"/>
        <a:ext cx="2643093" cy="2633014"/>
      </dsp:txXfrm>
    </dsp:sp>
    <dsp:sp modelId="{D606EF76-17BC-4D7D-8A01-A0A90EC70ED0}">
      <dsp:nvSpPr>
        <dsp:cNvPr id="0" name=""/>
        <dsp:cNvSpPr/>
      </dsp:nvSpPr>
      <dsp:spPr>
        <a:xfrm>
          <a:off x="3105723" y="4623681"/>
          <a:ext cx="2524936" cy="261789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Performance Audit Subcommittee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 (SAI Ireland)</a:t>
          </a:r>
          <a:endParaRPr lang="en-GB" sz="2800" kern="1200" dirty="0"/>
        </a:p>
      </dsp:txBody>
      <dsp:txXfrm>
        <a:off x="3105723" y="4623681"/>
        <a:ext cx="2524936" cy="2617894"/>
      </dsp:txXfrm>
    </dsp:sp>
    <dsp:sp modelId="{4F17E868-1C53-4819-B3A0-A21969A64AEC}">
      <dsp:nvSpPr>
        <dsp:cNvPr id="0" name=""/>
        <dsp:cNvSpPr/>
      </dsp:nvSpPr>
      <dsp:spPr>
        <a:xfrm>
          <a:off x="6089819" y="4623681"/>
          <a:ext cx="2636250" cy="2663996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Internal Control Standards Subcommittee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 (SAI Poland)</a:t>
          </a:r>
          <a:endParaRPr lang="en-GB" sz="2800" kern="1200" dirty="0"/>
        </a:p>
      </dsp:txBody>
      <dsp:txXfrm>
        <a:off x="6089819" y="4623681"/>
        <a:ext cx="2636250" cy="2663996"/>
      </dsp:txXfrm>
    </dsp:sp>
    <dsp:sp modelId="{5FB381A9-601C-4D88-BE4F-BEB2149B7C0A}">
      <dsp:nvSpPr>
        <dsp:cNvPr id="0" name=""/>
        <dsp:cNvSpPr/>
      </dsp:nvSpPr>
      <dsp:spPr>
        <a:xfrm>
          <a:off x="9185228" y="4623681"/>
          <a:ext cx="2186471" cy="2663996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Compliance Audit Subcommittee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 (SAI India)</a:t>
          </a:r>
          <a:endParaRPr lang="en-GB" sz="2800" kern="1200" dirty="0"/>
        </a:p>
      </dsp:txBody>
      <dsp:txXfrm>
        <a:off x="9185228" y="4623681"/>
        <a:ext cx="2186471" cy="2663996"/>
      </dsp:txXfrm>
    </dsp:sp>
    <dsp:sp modelId="{725C0564-D2A3-4D13-AD32-2371ECD456E7}">
      <dsp:nvSpPr>
        <dsp:cNvPr id="0" name=""/>
        <dsp:cNvSpPr/>
      </dsp:nvSpPr>
      <dsp:spPr>
        <a:xfrm>
          <a:off x="11830858" y="4623681"/>
          <a:ext cx="2186471" cy="2663996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 err="1"/>
            <a:t>Working</a:t>
          </a:r>
          <a:r>
            <a:rPr lang="fr-BE" sz="2800" kern="1200" dirty="0"/>
            <a:t> Group on due process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(PSC Secretariat)</a:t>
          </a:r>
          <a:endParaRPr lang="en-GB" sz="2800" kern="1200" dirty="0"/>
        </a:p>
      </dsp:txBody>
      <dsp:txXfrm>
        <a:off x="11830858" y="4623681"/>
        <a:ext cx="2186471" cy="266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324D3-0F70-4931-8297-5E65100843E6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FBC8F-BD06-4254-BB28-3BB6DB337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9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FBC8F-BD06-4254-BB28-3BB6DB337F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3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895A8-E13C-9F30-51C1-2277BBF9D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41036-524D-D812-F84C-44F5F8165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C1946-E1C8-DBFD-15F0-1DEFD2B43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FEF67-A675-8003-79AB-EB5E64075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77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76DC1-73D7-CA2F-2D9C-C2937699C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44B315-5A40-EA5B-F381-0FEE64322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E5783-21D7-1271-5E10-0ACE429E9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966F4-046E-917F-2071-B000DF046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11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8AA83-CCDF-A65F-69D8-FFB45E4D3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A466D-F89C-2B32-FBFF-A6B0FD217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23B3E-DE83-D0BF-E1C9-698FB1784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Core To-Dos for All Parties</a:t>
            </a:r>
          </a:p>
          <a:p>
            <a:r>
              <a:rPr lang="en-GB" dirty="0"/>
              <a:t>1. Collaboration on Standards and Public Financial Management</a:t>
            </a:r>
          </a:p>
          <a:p>
            <a:r>
              <a:rPr lang="en-GB" dirty="0"/>
              <a:t>•	Work together on issues of mutual interest related to public-sector auditing, accountancy, and accountability.</a:t>
            </a:r>
          </a:p>
          <a:p>
            <a:r>
              <a:rPr lang="en-GB" dirty="0"/>
              <a:t>•	Support adoption and implementation of:</a:t>
            </a:r>
          </a:p>
          <a:p>
            <a:r>
              <a:rPr lang="en-GB" dirty="0"/>
              <a:t>o	INTOSAI standards (ISSAIs),</a:t>
            </a:r>
          </a:p>
          <a:p>
            <a:r>
              <a:rPr lang="en-GB" dirty="0"/>
              <a:t>o	IFAC standards (including IPSAS, auditing and ethics standards, as relevant to the public sector).</a:t>
            </a:r>
          </a:p>
          <a:p>
            <a:r>
              <a:rPr lang="en-GB" dirty="0"/>
              <a:t>•	Encourage partnerships between INTOSAI SAIs and IFAC member organisations to strengthen public-sector audit and accountancy capacity.</a:t>
            </a:r>
          </a:p>
          <a:p>
            <a:r>
              <a:rPr lang="en-GB" dirty="0"/>
              <a:t>________________________________________</a:t>
            </a:r>
          </a:p>
          <a:p>
            <a:r>
              <a:rPr lang="en-GB" dirty="0"/>
              <a:t>2. Knowledge Sharing and Mutual Learning</a:t>
            </a:r>
          </a:p>
          <a:p>
            <a:r>
              <a:rPr lang="en-GB" dirty="0"/>
              <a:t>•	Exchange knowledge, experience, and best practices relevant to public-sector auditing and accountancy.</a:t>
            </a:r>
          </a:p>
          <a:p>
            <a:r>
              <a:rPr lang="en-GB" dirty="0"/>
              <a:t>•	Increase awareness of each other’s activities by:</a:t>
            </a:r>
          </a:p>
          <a:p>
            <a:r>
              <a:rPr lang="en-GB" dirty="0"/>
              <a:t>o	Sharing documents and information,</a:t>
            </a:r>
          </a:p>
          <a:p>
            <a:r>
              <a:rPr lang="en-GB" dirty="0"/>
              <a:t>o	Attending relevant meetings and working groups,</a:t>
            </a:r>
          </a:p>
          <a:p>
            <a:r>
              <a:rPr lang="en-GB" dirty="0"/>
              <a:t>o	Participating in task forces or advisory groups where agreed.</a:t>
            </a:r>
          </a:p>
          <a:p>
            <a:r>
              <a:rPr lang="en-GB" dirty="0"/>
              <a:t>________________________________________</a:t>
            </a:r>
          </a:p>
          <a:p>
            <a:r>
              <a:rPr lang="en-GB" dirty="0"/>
              <a:t>3. Joint Events, Dialogue and Outreach</a:t>
            </a:r>
          </a:p>
          <a:p>
            <a:r>
              <a:rPr lang="en-GB" dirty="0"/>
              <a:t>•	Organise or contribute to joint events, forums, and dialogues.</a:t>
            </a:r>
          </a:p>
          <a:p>
            <a:r>
              <a:rPr lang="en-GB" dirty="0"/>
              <a:t>•	Use these platforms to:</a:t>
            </a:r>
          </a:p>
          <a:p>
            <a:r>
              <a:rPr lang="en-GB" dirty="0"/>
              <a:t>o	Advance shared objectives,</a:t>
            </a:r>
          </a:p>
          <a:p>
            <a:r>
              <a:rPr lang="en-GB" dirty="0"/>
              <a:t>o	Engage stakeholders,</a:t>
            </a:r>
          </a:p>
          <a:p>
            <a:r>
              <a:rPr lang="en-GB" dirty="0"/>
              <a:t>o	Promote high-quality public-sector auditing and accountancy.</a:t>
            </a:r>
          </a:p>
          <a:p>
            <a:r>
              <a:rPr lang="en-GB" dirty="0"/>
              <a:t>________________________________________</a:t>
            </a:r>
          </a:p>
          <a:p>
            <a:r>
              <a:rPr lang="en-GB" dirty="0"/>
              <a:t>4. Capacity Building and Donor Engagement</a:t>
            </a:r>
          </a:p>
          <a:p>
            <a:r>
              <a:rPr lang="en-GB" dirty="0"/>
              <a:t>•	Coordinate engagement with donors and development partners.</a:t>
            </a:r>
          </a:p>
          <a:p>
            <a:r>
              <a:rPr lang="en-GB" dirty="0"/>
              <a:t>•	Leverage synergies in capacity-building projects, especially those supporting SAIs in developing countries.</a:t>
            </a:r>
          </a:p>
          <a:p>
            <a:r>
              <a:rPr lang="en-GB" dirty="0"/>
              <a:t>•	Align INTOSAI/IDI capacity development efforts with relevant IFAC initiatives where beneficial.</a:t>
            </a:r>
          </a:p>
          <a:p>
            <a:r>
              <a:rPr lang="en-GB" dirty="0"/>
              <a:t>________________________________________</a:t>
            </a:r>
          </a:p>
          <a:p>
            <a:endParaRPr lang="en-GB" dirty="0"/>
          </a:p>
          <a:p>
            <a:r>
              <a:rPr lang="en-GB" dirty="0"/>
              <a:t>5. Practical Cooperation Mechanisms</a:t>
            </a:r>
          </a:p>
          <a:p>
            <a:r>
              <a:rPr lang="en-GB" dirty="0"/>
              <a:t>•	Be available for consultation on matters of common interest.</a:t>
            </a:r>
          </a:p>
          <a:p>
            <a:r>
              <a:rPr lang="en-GB" dirty="0"/>
              <a:t>•	Facilitate access (where appropriate) to:</a:t>
            </a:r>
          </a:p>
          <a:p>
            <a:r>
              <a:rPr lang="en-GB" dirty="0"/>
              <a:t>o	Audit reports,</a:t>
            </a:r>
          </a:p>
          <a:p>
            <a:r>
              <a:rPr lang="en-GB" dirty="0"/>
              <a:t>o	IT tools,</a:t>
            </a:r>
          </a:p>
          <a:p>
            <a:r>
              <a:rPr lang="en-GB" dirty="0"/>
              <a:t>o	Training and guidance materials.</a:t>
            </a:r>
          </a:p>
          <a:p>
            <a:r>
              <a:rPr lang="en-GB" dirty="0"/>
              <a:t>•	Establish meetings or task forces between the parties or with IFAC bodies, as needed.</a:t>
            </a:r>
          </a:p>
          <a:p>
            <a:r>
              <a:rPr lang="en-GB" dirty="0"/>
              <a:t>________________________________________</a:t>
            </a:r>
          </a:p>
          <a:p>
            <a:r>
              <a:rPr lang="en-GB" dirty="0"/>
              <a:t>6. Common Messaging and Advocacy</a:t>
            </a:r>
          </a:p>
          <a:p>
            <a:r>
              <a:rPr lang="en-GB" dirty="0"/>
              <a:t>•	Coordinate and promote common messages on shared issues.</a:t>
            </a:r>
          </a:p>
          <a:p>
            <a:r>
              <a:rPr lang="en-GB" dirty="0"/>
              <a:t>•	Where relevant, align responses to public consultations or policy discussions affecting public-sector auditing and accountancy.</a:t>
            </a:r>
          </a:p>
          <a:p>
            <a:r>
              <a:rPr lang="en-GB" dirty="0"/>
              <a:t>•	Promote relevant initiatives and publications from all parties.</a:t>
            </a:r>
          </a:p>
          <a:p>
            <a:r>
              <a:rPr lang="en-GB" dirty="0"/>
              <a:t>________________________________________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48E75-7D74-9209-148B-8FFA12F5D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7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132DC-80FB-9989-2DF3-5D2D18889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51B82-B054-6DC1-6A4C-2BE3A1FA0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5716E-2570-2F4D-CBEF-92C266860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BA0DF-6121-0212-36EC-01322B60B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1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4DF5-7FA2-D39A-EC60-90D213CEB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9B4BC-66F4-FEF2-9D61-1A5BA2D8C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79B73F-9843-6691-51F6-6CB0D6E3D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AFA9E-592A-806A-906A-350451074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2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FBC8F-BD06-4254-BB28-3BB6DB337F8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34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FBC8F-BD06-4254-BB28-3BB6DB337F8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1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613F8-3D3A-59F9-4F4F-3ACC3798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A27E5-C45F-ABDA-36FA-CD91FC950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5D10AC-E32F-704A-9055-0BDB1BD54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FA48-07B4-898B-6F43-199285C60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9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736E5-A3EB-C414-05BB-B6DDE998C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37D79-1A78-17BE-DED1-19BFD4B21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895DBB-7425-66C5-0BCB-155485D02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D761-ACA2-5EEE-604F-8BA32594A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4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070FF-A17F-70AC-ADBE-1B06B55A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043B4-177B-80B1-58EB-C52702E30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865E83-8466-94FD-DC10-1048CD89F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BFA8B-A44A-526E-46FF-26CD96E3E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1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FBC8F-BD06-4254-BB28-3BB6DB337F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12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FBC8F-BD06-4254-BB28-3BB6DB337F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03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BA5B9-2961-A6E9-D024-598825CC3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BD548F-426F-7B3B-59BF-3983EBBBC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402A3-A049-498F-DEAF-DA4737A63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36D68-7B17-A349-86F0-402ABE841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6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3D556-B8B2-A734-BB36-D3082960B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7D247-0B17-E399-C5E9-0BC114751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E6FD0-99DD-A182-E747-E35020960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47EF9-89BF-69D4-57FE-286C03973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9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A1846-8FEF-9B92-1333-58C30BE29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55E85-7B14-A2AC-ADA2-518F169D6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49AB1-53C4-FBCC-D053-CA4820553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05528-D248-CB43-3B58-6AD119043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7F3A3-1DE5-4B30-97F9-3E4F6F247C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0" y="9410700"/>
            <a:ext cx="2133600" cy="365125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554662" y="1744750"/>
            <a:ext cx="21397324" cy="0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4020800" y="-824752"/>
            <a:ext cx="0" cy="11936503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-1554662" y="8648700"/>
            <a:ext cx="21397324" cy="0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609600" y="3188212"/>
            <a:ext cx="13592175" cy="3345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dirty="0">
                <a:solidFill>
                  <a:srgbClr val="2D2D86"/>
                </a:solidFill>
                <a:latin typeface="League Spartan"/>
              </a:rPr>
              <a:t>Professional Standards</a:t>
            </a:r>
            <a:br>
              <a:rPr lang="en-GB" sz="4800" dirty="0">
                <a:solidFill>
                  <a:srgbClr val="2D2D86"/>
                </a:solidFill>
                <a:latin typeface="League Spartan"/>
              </a:rPr>
            </a:br>
            <a:r>
              <a:rPr lang="en-GB" sz="4800" dirty="0">
                <a:solidFill>
                  <a:srgbClr val="2D2D86"/>
                </a:solidFill>
                <a:latin typeface="League Spartan"/>
              </a:rPr>
              <a:t>Committee update</a:t>
            </a:r>
          </a:p>
          <a:p>
            <a:endParaRPr lang="en-GB" sz="4800" dirty="0">
              <a:solidFill>
                <a:srgbClr val="2D2D86"/>
              </a:solidFill>
              <a:latin typeface="League Spartan"/>
              <a:sym typeface="League Spartan"/>
            </a:endParaRPr>
          </a:p>
          <a:p>
            <a:endParaRPr lang="en-GB" sz="3000" b="1" dirty="0">
              <a:solidFill>
                <a:srgbClr val="2D2D86"/>
              </a:solidFill>
              <a:latin typeface="League Spartan"/>
              <a:sym typeface="League Spartan"/>
            </a:endParaRPr>
          </a:p>
          <a:p>
            <a:endParaRPr lang="en-US" sz="3000" dirty="0">
              <a:solidFill>
                <a:srgbClr val="2D2D86"/>
              </a:solidFill>
              <a:latin typeface="League Spartan"/>
              <a:sym typeface="League Spartan"/>
            </a:endParaRPr>
          </a:p>
        </p:txBody>
      </p:sp>
      <p:pic>
        <p:nvPicPr>
          <p:cNvPr id="20" name="Picture 1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33984FA-B7B9-17F3-040E-20AEB2279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2" y="366861"/>
            <a:ext cx="5209548" cy="1156353"/>
          </a:xfrm>
          <a:prstGeom prst="rect">
            <a:avLst/>
          </a:prstGeom>
        </p:spPr>
      </p:pic>
      <p:pic>
        <p:nvPicPr>
          <p:cNvPr id="22" name="Picture 21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F1185A1B-7A5D-96BA-C64D-C7C97AFB9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2" y="2933700"/>
            <a:ext cx="7517888" cy="7517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6B9E60-5201-0AFB-B5E2-47363C34A2F8}"/>
              </a:ext>
            </a:extLst>
          </p:cNvPr>
          <p:cNvSpPr txBox="1"/>
          <p:nvPr/>
        </p:nvSpPr>
        <p:spPr>
          <a:xfrm>
            <a:off x="626118" y="5645916"/>
            <a:ext cx="826995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17</a:t>
            </a:r>
            <a:r>
              <a:rPr lang="en-GB" sz="2400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GB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annual INTOSAI Performance Audit Sub-committee meeting</a:t>
            </a:r>
          </a:p>
          <a:p>
            <a:endParaRPr lang="en-GB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GB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Alan Findlay, INTOSAI Professional Standards Committee</a:t>
            </a:r>
          </a:p>
          <a:p>
            <a:r>
              <a:rPr lang="en-GB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European Court of Auditors, Luxembourg </a:t>
            </a:r>
          </a:p>
          <a:p>
            <a:r>
              <a:rPr lang="en-GB" dirty="0"/>
              <a:t>24-25 March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B99E3-03B9-19EF-F051-CB4994668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ACC9CA95-B250-E31B-7E5F-7B85716BBCAB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C12D16D3-CB21-73FA-5942-81FE3E4D2FC8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8CB64851-6DA7-19AD-433D-CD47C0F8A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276" y="2737240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200ECA11-0368-2D29-B589-CEF2A12BEB93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F8CEA-AA6C-2EE9-7029-5B8AC09CE93E}"/>
              </a:ext>
            </a:extLst>
          </p:cNvPr>
          <p:cNvSpPr txBox="1"/>
          <p:nvPr/>
        </p:nvSpPr>
        <p:spPr>
          <a:xfrm>
            <a:off x="4043582" y="173406"/>
            <a:ext cx="140969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D2D86"/>
                </a:solidFill>
                <a:latin typeface="League Spartan" panose="020B0604020202020204" charset="0"/>
              </a:rPr>
              <a:t>1.3 Draft and present IFPP material clearly, while leveraging technology to ensure it is accessible in a way that is meaningful to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3A1E4-5FA1-9D29-5842-709D5D135D11}"/>
              </a:ext>
            </a:extLst>
          </p:cNvPr>
          <p:cNvSpPr txBox="1"/>
          <p:nvPr/>
        </p:nvSpPr>
        <p:spPr>
          <a:xfrm>
            <a:off x="4343400" y="3951538"/>
            <a:ext cx="12697322" cy="416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/>
              <a:t>Deliver a more accessible, digital and user-friendly IFPP allowing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easier application of the ISSAIs,</a:t>
            </a:r>
          </a:p>
          <a:p>
            <a:pPr>
              <a:lnSpc>
                <a:spcPct val="150000"/>
              </a:lnSpc>
            </a:pPr>
            <a:endParaRPr lang="en-GB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/>
              <a:t>Enhance the effectiveness of the PSC’s social media and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communications outreach.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ADBC61-5F34-0F8F-0502-52F29661AAD1}"/>
              </a:ext>
            </a:extLst>
          </p:cNvPr>
          <p:cNvSpPr/>
          <p:nvPr/>
        </p:nvSpPr>
        <p:spPr>
          <a:xfrm>
            <a:off x="5791200" y="6388618"/>
            <a:ext cx="7610475" cy="111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0EAD9D-E0C0-C8E1-25C7-E2FC59F888C3}"/>
              </a:ext>
            </a:extLst>
          </p:cNvPr>
          <p:cNvSpPr/>
          <p:nvPr/>
        </p:nvSpPr>
        <p:spPr>
          <a:xfrm>
            <a:off x="5399077" y="6208135"/>
            <a:ext cx="7610475" cy="1114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1F4F4-6118-01CB-E940-F32AA54F7E30}"/>
              </a:ext>
            </a:extLst>
          </p:cNvPr>
          <p:cNvSpPr txBox="1"/>
          <p:nvPr/>
        </p:nvSpPr>
        <p:spPr>
          <a:xfrm rot="20432672">
            <a:off x="634597" y="932846"/>
            <a:ext cx="2190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highlights</a:t>
            </a:r>
            <a:endParaRPr lang="en-GB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04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C9D5D-6B7C-A16D-9D7B-A87BB5546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7D8D8F61-D59B-F4E3-9A55-FA29FF86E4E3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91AE1D2-FFD3-EC0C-5851-5CCD66F9B9A3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CEC193E5-A507-C96A-B1F2-131218240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276" y="2737240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E528F65C-A294-CB93-C3EF-E9C33BCAFF36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6307E-32A0-A81E-DCE9-DBD46B0BE786}"/>
              </a:ext>
            </a:extLst>
          </p:cNvPr>
          <p:cNvSpPr txBox="1"/>
          <p:nvPr/>
        </p:nvSpPr>
        <p:spPr>
          <a:xfrm>
            <a:off x="4043582" y="173406"/>
            <a:ext cx="140969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D2D86"/>
                </a:solidFill>
                <a:latin typeface="League Spartan" panose="020B0604020202020204" charset="0"/>
              </a:rPr>
              <a:t>1.4 Advocate for, support and monitor the implementation of the IFPP by SAIs, in order to gain feedback on its relevance and use, and to identify opportunities for improvement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45D82-051B-B495-099B-7FE9E1C9B01F}"/>
              </a:ext>
            </a:extLst>
          </p:cNvPr>
          <p:cNvSpPr txBox="1"/>
          <p:nvPr/>
        </p:nvSpPr>
        <p:spPr>
          <a:xfrm>
            <a:off x="4430520" y="3510677"/>
            <a:ext cx="13981713" cy="5103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Enhance coordination with INTOSAI Regions,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Broaden the membership of the PSC Steering Committee to assign members 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Particular responsibility of regional contacts,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Work closely with the Supervisory Committee on Emerging Issues (SCEI,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Maximise the value from consultative and advisory partners,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Enhance the effectiveness of the INTOSAI Standards Liaison Officers network.</a:t>
            </a:r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D47B7-3661-FA4C-DCC1-DC017A812344}"/>
              </a:ext>
            </a:extLst>
          </p:cNvPr>
          <p:cNvSpPr/>
          <p:nvPr/>
        </p:nvSpPr>
        <p:spPr>
          <a:xfrm>
            <a:off x="5791200" y="6388618"/>
            <a:ext cx="7610475" cy="111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06720-552F-695A-6E04-964D25C9B2C8}"/>
              </a:ext>
            </a:extLst>
          </p:cNvPr>
          <p:cNvSpPr/>
          <p:nvPr/>
        </p:nvSpPr>
        <p:spPr>
          <a:xfrm>
            <a:off x="5399077" y="6208135"/>
            <a:ext cx="7610475" cy="1114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0DDED8-74F6-CA68-B5B8-0B49C75C18EE}"/>
              </a:ext>
            </a:extLst>
          </p:cNvPr>
          <p:cNvSpPr txBox="1"/>
          <p:nvPr/>
        </p:nvSpPr>
        <p:spPr>
          <a:xfrm rot="20432672">
            <a:off x="634597" y="932846"/>
            <a:ext cx="2190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highlights</a:t>
            </a:r>
            <a:endParaRPr lang="en-GB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42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A5C7A-7AF8-B7AD-EEC4-E8DBD98B6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8AAACF4-64C1-2A73-9E07-75C60A468A59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07F4D54B-E2B4-B7A8-1E41-CF146CF41DA7}"/>
              </a:ext>
            </a:extLst>
          </p:cNvPr>
          <p:cNvSpPr/>
          <p:nvPr/>
        </p:nvSpPr>
        <p:spPr>
          <a:xfrm flipH="1" flipV="1">
            <a:off x="3361205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A7F0FBEC-FEAB-AD4D-D0C1-4E61195D1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905" y="2409803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F3550785-5158-3F46-0192-D59788196955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48637-D720-F6F0-81C6-D7C48134CCA5}"/>
              </a:ext>
            </a:extLst>
          </p:cNvPr>
          <p:cNvSpPr txBox="1"/>
          <p:nvPr/>
        </p:nvSpPr>
        <p:spPr>
          <a:xfrm>
            <a:off x="4800600" y="607489"/>
            <a:ext cx="1181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D2D86"/>
                </a:solidFill>
                <a:latin typeface="League Spartan" panose="020B0604020202020204" charset="0"/>
              </a:rPr>
              <a:t>Making operational our </a:t>
            </a:r>
            <a:r>
              <a:rPr lang="en-GB" sz="3600" b="1" dirty="0" err="1">
                <a:solidFill>
                  <a:srgbClr val="2D2D86"/>
                </a:solidFill>
                <a:latin typeface="League Spartan" panose="020B0604020202020204" charset="0"/>
              </a:rPr>
              <a:t>MoUs</a:t>
            </a:r>
            <a:r>
              <a:rPr lang="en-GB" sz="3600" b="1" dirty="0">
                <a:solidFill>
                  <a:srgbClr val="2D2D86"/>
                </a:solidFill>
                <a:latin typeface="League Spartan" panose="020B0604020202020204" charset="0"/>
              </a:rPr>
              <a:t> with IFAC and IDI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02DCA4-DCFB-14A8-4E1A-B085CFFD4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399161"/>
              </p:ext>
            </p:extLst>
          </p:nvPr>
        </p:nvGraphicFramePr>
        <p:xfrm>
          <a:off x="3124200" y="1638300"/>
          <a:ext cx="14782798" cy="821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856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EC5DC-AC2C-D0DD-2E39-EAA9C01E4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68563263-BCB9-0D81-EDBF-7FA3BCB932FD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FECB611C-9D06-CAD6-4B4D-2BDB6AC66DAB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688E0FE9-C297-1A44-B437-3CD675BB3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905" y="2409803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793DDF7D-89F3-9B96-3A16-4D85DB92E460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A8757-F96F-A3CA-B872-66BC0BFA0536}"/>
              </a:ext>
            </a:extLst>
          </p:cNvPr>
          <p:cNvSpPr txBox="1"/>
          <p:nvPr/>
        </p:nvSpPr>
        <p:spPr>
          <a:xfrm>
            <a:off x="7010401" y="663942"/>
            <a:ext cx="11277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D2D86"/>
                </a:solidFill>
                <a:latin typeface="League Spartan" panose="020B0604020202020204" charset="0"/>
              </a:rPr>
              <a:t>A new addition to the PSC family</a:t>
            </a:r>
          </a:p>
        </p:txBody>
      </p:sp>
      <p:pic>
        <p:nvPicPr>
          <p:cNvPr id="3" name="Graphic 2" descr="Stork Baby with solid fill">
            <a:extLst>
              <a:ext uri="{FF2B5EF4-FFF2-40B4-BE49-F238E27FC236}">
                <a16:creationId xmlns:a16="http://schemas.microsoft.com/office/drawing/2014/main" id="{1274E43A-3CA7-6C7B-24DC-F6D673BE8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5288" y="2705100"/>
            <a:ext cx="2514600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BBC5D-5056-8706-0964-B621B3AB164E}"/>
              </a:ext>
            </a:extLst>
          </p:cNvPr>
          <p:cNvSpPr txBox="1"/>
          <p:nvPr/>
        </p:nvSpPr>
        <p:spPr>
          <a:xfrm>
            <a:off x="5943600" y="3461233"/>
            <a:ext cx="125945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/>
              <a:t>		</a:t>
            </a:r>
            <a:r>
              <a:rPr lang="fr-BE" sz="4000" b="1" dirty="0" err="1"/>
              <a:t>Working</a:t>
            </a:r>
            <a:r>
              <a:rPr lang="fr-BE" sz="4000" b="1" dirty="0"/>
              <a:t> Group on due process</a:t>
            </a:r>
          </a:p>
          <a:p>
            <a:endParaRPr lang="fr-BE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BE" sz="4000" dirty="0" err="1"/>
              <a:t>Approved</a:t>
            </a:r>
            <a:r>
              <a:rPr lang="fr-BE" sz="4000" dirty="0"/>
              <a:t> by the </a:t>
            </a:r>
            <a:r>
              <a:rPr lang="fr-BE" sz="4000" dirty="0" err="1"/>
              <a:t>Governing</a:t>
            </a:r>
            <a:r>
              <a:rPr lang="fr-BE" sz="4000" dirty="0"/>
              <a:t> </a:t>
            </a:r>
            <a:r>
              <a:rPr lang="fr-BE" sz="4000" dirty="0" err="1"/>
              <a:t>Board</a:t>
            </a:r>
            <a:r>
              <a:rPr lang="fr-BE" sz="4000" dirty="0"/>
              <a:t> in March 2026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BE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BE" sz="4000" dirty="0" err="1"/>
              <a:t>Terms</a:t>
            </a:r>
            <a:r>
              <a:rPr lang="fr-BE" sz="4000" dirty="0"/>
              <a:t> of </a:t>
            </a:r>
            <a:r>
              <a:rPr lang="fr-BE" sz="4000" dirty="0" err="1"/>
              <a:t>reference</a:t>
            </a:r>
            <a:r>
              <a:rPr lang="fr-BE" sz="4000" dirty="0"/>
              <a:t> for WG and for PSC for </a:t>
            </a:r>
            <a:r>
              <a:rPr lang="fr-BE" sz="4000" dirty="0" err="1"/>
              <a:t>next</a:t>
            </a:r>
            <a:r>
              <a:rPr lang="fr-BE" sz="4000" dirty="0"/>
              <a:t> PSC-SC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BE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BE" sz="4000" dirty="0"/>
              <a:t>Table of </a:t>
            </a:r>
            <a:r>
              <a:rPr lang="fr-BE" sz="4000" dirty="0" err="1"/>
              <a:t>priorities</a:t>
            </a:r>
            <a:endParaRPr lang="fr-BE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8649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A3B9E-0AD4-3559-09B4-3B47A7026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FBF3712C-938B-24F0-5F47-7177451C682F}"/>
              </a:ext>
            </a:extLst>
          </p:cNvPr>
          <p:cNvSpPr/>
          <p:nvPr/>
        </p:nvSpPr>
        <p:spPr>
          <a:xfrm>
            <a:off x="0" y="2133779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73841E17-9523-D58D-82D0-4953C1E08812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2B80ACCF-E2F5-82D6-96F8-FAD8F62A3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905" y="2409803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FE976DFC-18CA-287D-EAF5-2408C2BD417F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3553B-CD4A-CCD1-209E-E9DEB95A5685}"/>
              </a:ext>
            </a:extLst>
          </p:cNvPr>
          <p:cNvSpPr txBox="1"/>
          <p:nvPr/>
        </p:nvSpPr>
        <p:spPr>
          <a:xfrm>
            <a:off x="5435696" y="1588758"/>
            <a:ext cx="11277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2D2D86"/>
                </a:solidFill>
                <a:latin typeface="League Spartan" panose="020B0604020202020204" charset="0"/>
              </a:rPr>
              <a:t>New structure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B5BE8A-B16A-07AF-91FA-3FB051E1D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182851"/>
              </p:ext>
            </p:extLst>
          </p:nvPr>
        </p:nvGraphicFramePr>
        <p:xfrm>
          <a:off x="4081680" y="495300"/>
          <a:ext cx="14020800" cy="1017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FE2A5DB-752E-521E-38C7-9237650D1F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2321" y="306923"/>
            <a:ext cx="5212532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3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144000" y="3795116"/>
            <a:ext cx="0" cy="1747885"/>
          </a:xfrm>
          <a:prstGeom prst="line">
            <a:avLst/>
          </a:prstGeom>
          <a:ln w="19050" cap="flat">
            <a:solidFill>
              <a:srgbClr val="6C96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sz="2531"/>
          </a:p>
        </p:txBody>
      </p:sp>
      <p:sp>
        <p:nvSpPr>
          <p:cNvPr id="3" name="AutoShape 3"/>
          <p:cNvSpPr/>
          <p:nvPr/>
        </p:nvSpPr>
        <p:spPr>
          <a:xfrm>
            <a:off x="3400271" y="5524500"/>
            <a:ext cx="12144529" cy="18502"/>
          </a:xfrm>
          <a:prstGeom prst="line">
            <a:avLst/>
          </a:prstGeom>
          <a:ln w="19050" cap="flat">
            <a:solidFill>
              <a:srgbClr val="6C96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sz="2531"/>
          </a:p>
        </p:txBody>
      </p:sp>
      <p:sp>
        <p:nvSpPr>
          <p:cNvPr id="4" name="AutoShape 4"/>
          <p:cNvSpPr/>
          <p:nvPr/>
        </p:nvSpPr>
        <p:spPr>
          <a:xfrm flipV="1">
            <a:off x="10827804" y="7369781"/>
            <a:ext cx="0" cy="439054"/>
          </a:xfrm>
          <a:prstGeom prst="line">
            <a:avLst/>
          </a:prstGeom>
          <a:ln w="19050" cap="flat">
            <a:solidFill>
              <a:srgbClr val="6C96F2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DE" sz="2531"/>
          </a:p>
        </p:txBody>
      </p:sp>
      <p:grpSp>
        <p:nvGrpSpPr>
          <p:cNvPr id="6" name="Group 6"/>
          <p:cNvGrpSpPr/>
          <p:nvPr/>
        </p:nvGrpSpPr>
        <p:grpSpPr>
          <a:xfrm>
            <a:off x="7020901" y="2816185"/>
            <a:ext cx="3960982" cy="929606"/>
            <a:chOff x="0" y="0"/>
            <a:chExt cx="3755597" cy="8814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755597" cy="881404"/>
              <a:chOff x="0" y="0"/>
              <a:chExt cx="1043221" cy="2448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43221" cy="244835"/>
              </a:xfrm>
              <a:custGeom>
                <a:avLst/>
                <a:gdLst/>
                <a:ahLst/>
                <a:cxnLst/>
                <a:rect l="l" t="t" r="r" b="b"/>
                <a:pathLst>
                  <a:path w="1043221" h="244835">
                    <a:moveTo>
                      <a:pt x="122417" y="0"/>
                    </a:moveTo>
                    <a:lnTo>
                      <a:pt x="920804" y="0"/>
                    </a:lnTo>
                    <a:cubicBezTo>
                      <a:pt x="953271" y="0"/>
                      <a:pt x="984409" y="12897"/>
                      <a:pt x="1007366" y="35855"/>
                    </a:cubicBezTo>
                    <a:cubicBezTo>
                      <a:pt x="1030324" y="58813"/>
                      <a:pt x="1043221" y="89950"/>
                      <a:pt x="1043221" y="122417"/>
                    </a:cubicBezTo>
                    <a:lnTo>
                      <a:pt x="1043221" y="122417"/>
                    </a:lnTo>
                    <a:cubicBezTo>
                      <a:pt x="1043221" y="154884"/>
                      <a:pt x="1030324" y="186022"/>
                      <a:pt x="1007366" y="208979"/>
                    </a:cubicBezTo>
                    <a:cubicBezTo>
                      <a:pt x="984409" y="231937"/>
                      <a:pt x="953271" y="244835"/>
                      <a:pt x="920804" y="244835"/>
                    </a:cubicBezTo>
                    <a:lnTo>
                      <a:pt x="122417" y="244835"/>
                    </a:lnTo>
                    <a:cubicBezTo>
                      <a:pt x="89950" y="244835"/>
                      <a:pt x="58813" y="231937"/>
                      <a:pt x="35855" y="208979"/>
                    </a:cubicBezTo>
                    <a:cubicBezTo>
                      <a:pt x="12897" y="186022"/>
                      <a:pt x="0" y="154884"/>
                      <a:pt x="0" y="122417"/>
                    </a:cubicBezTo>
                    <a:lnTo>
                      <a:pt x="0" y="122417"/>
                    </a:lnTo>
                    <a:cubicBezTo>
                      <a:pt x="0" y="89950"/>
                      <a:pt x="12897" y="58813"/>
                      <a:pt x="35855" y="35855"/>
                    </a:cubicBezTo>
                    <a:cubicBezTo>
                      <a:pt x="58813" y="12897"/>
                      <a:pt x="89950" y="0"/>
                      <a:pt x="122417" y="0"/>
                    </a:cubicBezTo>
                    <a:close/>
                  </a:path>
                </a:pathLst>
              </a:custGeom>
              <a:solidFill>
                <a:srgbClr val="6C96F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1043221" cy="301985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16380" y="150299"/>
              <a:ext cx="3206028" cy="404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7"/>
                </a:lnSpc>
                <a:spcBef>
                  <a:spcPct val="0"/>
                </a:spcBef>
              </a:pPr>
              <a:r>
                <a:rPr lang="en-US" sz="2109" b="1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GOVERNING BOARD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74112" y="4229100"/>
            <a:ext cx="3642074" cy="1052434"/>
            <a:chOff x="0" y="0"/>
            <a:chExt cx="3453225" cy="99786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453225" cy="997864"/>
              <a:chOff x="0" y="0"/>
              <a:chExt cx="1031224" cy="29798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31224" cy="297989"/>
              </a:xfrm>
              <a:custGeom>
                <a:avLst/>
                <a:gdLst/>
                <a:ahLst/>
                <a:cxnLst/>
                <a:rect l="l" t="t" r="r" b="b"/>
                <a:pathLst>
                  <a:path w="1031224" h="297989">
                    <a:moveTo>
                      <a:pt x="148994" y="0"/>
                    </a:moveTo>
                    <a:lnTo>
                      <a:pt x="882230" y="0"/>
                    </a:lnTo>
                    <a:cubicBezTo>
                      <a:pt x="964517" y="0"/>
                      <a:pt x="1031224" y="66707"/>
                      <a:pt x="1031224" y="148994"/>
                    </a:cubicBezTo>
                    <a:lnTo>
                      <a:pt x="1031224" y="148994"/>
                    </a:lnTo>
                    <a:cubicBezTo>
                      <a:pt x="1031224" y="231282"/>
                      <a:pt x="964517" y="297989"/>
                      <a:pt x="882230" y="297989"/>
                    </a:cubicBezTo>
                    <a:lnTo>
                      <a:pt x="148994" y="297989"/>
                    </a:lnTo>
                    <a:cubicBezTo>
                      <a:pt x="66707" y="297989"/>
                      <a:pt x="0" y="231282"/>
                      <a:pt x="0" y="148994"/>
                    </a:cubicBezTo>
                    <a:lnTo>
                      <a:pt x="0" y="148994"/>
                    </a:lnTo>
                    <a:cubicBezTo>
                      <a:pt x="0" y="66707"/>
                      <a:pt x="66707" y="0"/>
                      <a:pt x="148994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031224" cy="355139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60749" y="227316"/>
              <a:ext cx="2847014" cy="33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60"/>
                </a:lnSpc>
                <a:spcBef>
                  <a:spcPct val="0"/>
                </a:spcBef>
              </a:pPr>
              <a:r>
                <a:rPr lang="en-US" sz="1700" b="1" spc="68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Regional </a:t>
              </a:r>
              <a:r>
                <a:rPr lang="en-US" sz="1700" b="1" spc="68" dirty="0" err="1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Organisations</a:t>
              </a:r>
              <a:endParaRPr lang="en-US" sz="1700" b="1" spc="68" dirty="0">
                <a:solidFill>
                  <a:srgbClr val="FDFDFD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365930" y="4229100"/>
            <a:ext cx="3610813" cy="1033342"/>
            <a:chOff x="0" y="0"/>
            <a:chExt cx="3423585" cy="97976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423585" cy="979761"/>
              <a:chOff x="0" y="0"/>
              <a:chExt cx="1031224" cy="29511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031224" cy="295115"/>
              </a:xfrm>
              <a:custGeom>
                <a:avLst/>
                <a:gdLst/>
                <a:ahLst/>
                <a:cxnLst/>
                <a:rect l="l" t="t" r="r" b="b"/>
                <a:pathLst>
                  <a:path w="1031224" h="295115">
                    <a:moveTo>
                      <a:pt x="147558" y="0"/>
                    </a:moveTo>
                    <a:lnTo>
                      <a:pt x="883666" y="0"/>
                    </a:lnTo>
                    <a:cubicBezTo>
                      <a:pt x="922801" y="0"/>
                      <a:pt x="960333" y="15546"/>
                      <a:pt x="988005" y="43219"/>
                    </a:cubicBezTo>
                    <a:cubicBezTo>
                      <a:pt x="1015678" y="70891"/>
                      <a:pt x="1031224" y="108423"/>
                      <a:pt x="1031224" y="147558"/>
                    </a:cubicBezTo>
                    <a:lnTo>
                      <a:pt x="1031224" y="147558"/>
                    </a:lnTo>
                    <a:cubicBezTo>
                      <a:pt x="1031224" y="186692"/>
                      <a:pt x="1015678" y="224224"/>
                      <a:pt x="988005" y="251897"/>
                    </a:cubicBezTo>
                    <a:cubicBezTo>
                      <a:pt x="960333" y="279569"/>
                      <a:pt x="922801" y="295115"/>
                      <a:pt x="883666" y="295115"/>
                    </a:cubicBezTo>
                    <a:lnTo>
                      <a:pt x="147558" y="295115"/>
                    </a:lnTo>
                    <a:cubicBezTo>
                      <a:pt x="108423" y="295115"/>
                      <a:pt x="70891" y="279569"/>
                      <a:pt x="43219" y="251897"/>
                    </a:cubicBezTo>
                    <a:cubicBezTo>
                      <a:pt x="15546" y="224224"/>
                      <a:pt x="0" y="186692"/>
                      <a:pt x="0" y="147558"/>
                    </a:cubicBezTo>
                    <a:lnTo>
                      <a:pt x="0" y="147558"/>
                    </a:lnTo>
                    <a:cubicBezTo>
                      <a:pt x="0" y="108423"/>
                      <a:pt x="15546" y="70891"/>
                      <a:pt x="43219" y="43219"/>
                    </a:cubicBezTo>
                    <a:cubicBezTo>
                      <a:pt x="70891" y="15546"/>
                      <a:pt x="108423" y="0"/>
                      <a:pt x="147558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1031224" cy="352266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36719" y="212999"/>
              <a:ext cx="2822578" cy="324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3"/>
                </a:lnSpc>
                <a:spcBef>
                  <a:spcPct val="0"/>
                </a:spcBef>
              </a:pPr>
              <a:r>
                <a:rPr lang="en-US" sz="1685" b="1" spc="6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Secretary General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87475" y="6085689"/>
            <a:ext cx="2825594" cy="986364"/>
            <a:chOff x="0" y="0"/>
            <a:chExt cx="2679081" cy="93521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2679081" cy="935219"/>
              <a:chOff x="0" y="0"/>
              <a:chExt cx="744189" cy="25978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44189" cy="259783"/>
              </a:xfrm>
              <a:custGeom>
                <a:avLst/>
                <a:gdLst/>
                <a:ahLst/>
                <a:cxnLst/>
                <a:rect l="l" t="t" r="r" b="b"/>
                <a:pathLst>
                  <a:path w="744189" h="259783">
                    <a:moveTo>
                      <a:pt x="129892" y="0"/>
                    </a:moveTo>
                    <a:lnTo>
                      <a:pt x="614298" y="0"/>
                    </a:lnTo>
                    <a:cubicBezTo>
                      <a:pt x="686035" y="0"/>
                      <a:pt x="744189" y="58154"/>
                      <a:pt x="744189" y="129892"/>
                    </a:cubicBezTo>
                    <a:lnTo>
                      <a:pt x="744189" y="129892"/>
                    </a:lnTo>
                    <a:cubicBezTo>
                      <a:pt x="744189" y="201629"/>
                      <a:pt x="686035" y="259783"/>
                      <a:pt x="614298" y="259783"/>
                    </a:cubicBezTo>
                    <a:lnTo>
                      <a:pt x="129892" y="259783"/>
                    </a:lnTo>
                    <a:cubicBezTo>
                      <a:pt x="58154" y="259783"/>
                      <a:pt x="0" y="201629"/>
                      <a:pt x="0" y="129892"/>
                    </a:cubicBezTo>
                    <a:lnTo>
                      <a:pt x="0" y="129892"/>
                    </a:lnTo>
                    <a:cubicBezTo>
                      <a:pt x="0" y="58154"/>
                      <a:pt x="58154" y="0"/>
                      <a:pt x="129892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57150"/>
                <a:ext cx="744189" cy="316933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384613" y="118150"/>
              <a:ext cx="1884456" cy="638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3"/>
                </a:lnSpc>
                <a:spcBef>
                  <a:spcPct val="0"/>
                </a:spcBef>
              </a:pPr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PROFESSIONAL STANDARDS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035858" y="5958313"/>
            <a:ext cx="2825594" cy="1203354"/>
            <a:chOff x="0" y="-205740"/>
            <a:chExt cx="2679081" cy="1140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-205740"/>
              <a:ext cx="2679081" cy="1140959"/>
              <a:chOff x="0" y="-57150"/>
              <a:chExt cx="744189" cy="3169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-10852"/>
                <a:ext cx="744189" cy="259783"/>
              </a:xfrm>
              <a:custGeom>
                <a:avLst/>
                <a:gdLst/>
                <a:ahLst/>
                <a:cxnLst/>
                <a:rect l="l" t="t" r="r" b="b"/>
                <a:pathLst>
                  <a:path w="744189" h="259783">
                    <a:moveTo>
                      <a:pt x="129892" y="0"/>
                    </a:moveTo>
                    <a:lnTo>
                      <a:pt x="614298" y="0"/>
                    </a:lnTo>
                    <a:cubicBezTo>
                      <a:pt x="686035" y="0"/>
                      <a:pt x="744189" y="58154"/>
                      <a:pt x="744189" y="129892"/>
                    </a:cubicBezTo>
                    <a:lnTo>
                      <a:pt x="744189" y="129892"/>
                    </a:lnTo>
                    <a:cubicBezTo>
                      <a:pt x="744189" y="201629"/>
                      <a:pt x="686035" y="259783"/>
                      <a:pt x="614298" y="259783"/>
                    </a:cubicBezTo>
                    <a:lnTo>
                      <a:pt x="129892" y="259783"/>
                    </a:lnTo>
                    <a:cubicBezTo>
                      <a:pt x="58154" y="259783"/>
                      <a:pt x="0" y="201629"/>
                      <a:pt x="0" y="129892"/>
                    </a:cubicBezTo>
                    <a:lnTo>
                      <a:pt x="0" y="129892"/>
                    </a:lnTo>
                    <a:cubicBezTo>
                      <a:pt x="0" y="58154"/>
                      <a:pt x="58154" y="0"/>
                      <a:pt x="129892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57150"/>
                <a:ext cx="744189" cy="316933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71451" y="105430"/>
              <a:ext cx="2359924" cy="638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3"/>
                </a:lnSpc>
              </a:pPr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KNOWLEDGE </a:t>
              </a:r>
            </a:p>
            <a:p>
              <a:pPr algn="ctr">
                <a:lnSpc>
                  <a:spcPts val="2783"/>
                </a:lnSpc>
                <a:spcBef>
                  <a:spcPct val="0"/>
                </a:spcBef>
              </a:pPr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SHARING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682123" y="6155018"/>
            <a:ext cx="2825594" cy="986363"/>
            <a:chOff x="0" y="0"/>
            <a:chExt cx="2679081" cy="935219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2679081" cy="935219"/>
              <a:chOff x="0" y="0"/>
              <a:chExt cx="744189" cy="259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44189" cy="259783"/>
              </a:xfrm>
              <a:custGeom>
                <a:avLst/>
                <a:gdLst/>
                <a:ahLst/>
                <a:cxnLst/>
                <a:rect l="l" t="t" r="r" b="b"/>
                <a:pathLst>
                  <a:path w="744189" h="259783">
                    <a:moveTo>
                      <a:pt x="129892" y="0"/>
                    </a:moveTo>
                    <a:lnTo>
                      <a:pt x="614298" y="0"/>
                    </a:lnTo>
                    <a:cubicBezTo>
                      <a:pt x="686035" y="0"/>
                      <a:pt x="744189" y="58154"/>
                      <a:pt x="744189" y="129892"/>
                    </a:cubicBezTo>
                    <a:lnTo>
                      <a:pt x="744189" y="129892"/>
                    </a:lnTo>
                    <a:cubicBezTo>
                      <a:pt x="744189" y="201629"/>
                      <a:pt x="686035" y="259783"/>
                      <a:pt x="614298" y="259783"/>
                    </a:cubicBezTo>
                    <a:lnTo>
                      <a:pt x="129892" y="259783"/>
                    </a:lnTo>
                    <a:cubicBezTo>
                      <a:pt x="58154" y="259783"/>
                      <a:pt x="0" y="201629"/>
                      <a:pt x="0" y="129892"/>
                    </a:cubicBezTo>
                    <a:lnTo>
                      <a:pt x="0" y="129892"/>
                    </a:lnTo>
                    <a:cubicBezTo>
                      <a:pt x="0" y="58154"/>
                      <a:pt x="58154" y="0"/>
                      <a:pt x="129892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57150"/>
                <a:ext cx="744189" cy="316933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319991" y="64061"/>
              <a:ext cx="2132381" cy="638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3"/>
                </a:lnSpc>
              </a:pPr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CAPACITY </a:t>
              </a:r>
            </a:p>
            <a:p>
              <a:pPr algn="ctr">
                <a:lnSpc>
                  <a:spcPts val="2783"/>
                </a:lnSpc>
                <a:spcBef>
                  <a:spcPct val="0"/>
                </a:spcBef>
              </a:pPr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DEVELOPMENT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233108" y="6158601"/>
            <a:ext cx="2825594" cy="986364"/>
            <a:chOff x="0" y="0"/>
            <a:chExt cx="2679081" cy="93521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2679081" cy="935219"/>
              <a:chOff x="0" y="0"/>
              <a:chExt cx="744189" cy="25978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44189" cy="259783"/>
              </a:xfrm>
              <a:custGeom>
                <a:avLst/>
                <a:gdLst/>
                <a:ahLst/>
                <a:cxnLst/>
                <a:rect l="l" t="t" r="r" b="b"/>
                <a:pathLst>
                  <a:path w="744189" h="259783">
                    <a:moveTo>
                      <a:pt x="129892" y="0"/>
                    </a:moveTo>
                    <a:lnTo>
                      <a:pt x="614298" y="0"/>
                    </a:lnTo>
                    <a:cubicBezTo>
                      <a:pt x="686035" y="0"/>
                      <a:pt x="744189" y="58154"/>
                      <a:pt x="744189" y="129892"/>
                    </a:cubicBezTo>
                    <a:lnTo>
                      <a:pt x="744189" y="129892"/>
                    </a:lnTo>
                    <a:cubicBezTo>
                      <a:pt x="744189" y="201629"/>
                      <a:pt x="686035" y="259783"/>
                      <a:pt x="614298" y="259783"/>
                    </a:cubicBezTo>
                    <a:lnTo>
                      <a:pt x="129892" y="259783"/>
                    </a:lnTo>
                    <a:cubicBezTo>
                      <a:pt x="58154" y="259783"/>
                      <a:pt x="0" y="201629"/>
                      <a:pt x="0" y="129892"/>
                    </a:cubicBezTo>
                    <a:lnTo>
                      <a:pt x="0" y="129892"/>
                    </a:lnTo>
                    <a:cubicBezTo>
                      <a:pt x="0" y="58154"/>
                      <a:pt x="58154" y="0"/>
                      <a:pt x="129892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57150"/>
                <a:ext cx="744189" cy="316933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330481" y="178117"/>
              <a:ext cx="2132381" cy="638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3"/>
                </a:lnSpc>
              </a:pPr>
              <a:r>
                <a:rPr lang="en-US" sz="1546" b="1" spc="76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MAXIMISE VALUE</a:t>
              </a:r>
            </a:p>
            <a:p>
              <a:pPr algn="ctr">
                <a:lnSpc>
                  <a:spcPts val="2783"/>
                </a:lnSpc>
                <a:spcBef>
                  <a:spcPct val="0"/>
                </a:spcBef>
              </a:pPr>
              <a:r>
                <a:rPr lang="en-US" sz="1546" b="1" spc="76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OF INTOSAI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020901" y="1088556"/>
            <a:ext cx="3960982" cy="1312397"/>
            <a:chOff x="0" y="-104775"/>
            <a:chExt cx="1043221" cy="345652"/>
          </a:xfrm>
        </p:grpSpPr>
        <p:sp>
          <p:nvSpPr>
            <p:cNvPr id="42" name="Freeform 42"/>
            <p:cNvSpPr/>
            <p:nvPr/>
          </p:nvSpPr>
          <p:spPr>
            <a:xfrm>
              <a:off x="0" y="-20194"/>
              <a:ext cx="1043221" cy="240877"/>
            </a:xfrm>
            <a:custGeom>
              <a:avLst/>
              <a:gdLst/>
              <a:ahLst/>
              <a:cxnLst/>
              <a:rect l="l" t="t" r="r" b="b"/>
              <a:pathLst>
                <a:path w="1043221" h="240877">
                  <a:moveTo>
                    <a:pt x="120438" y="0"/>
                  </a:moveTo>
                  <a:lnTo>
                    <a:pt x="922783" y="0"/>
                  </a:lnTo>
                  <a:cubicBezTo>
                    <a:pt x="954725" y="0"/>
                    <a:pt x="985359" y="12689"/>
                    <a:pt x="1007946" y="35276"/>
                  </a:cubicBezTo>
                  <a:cubicBezTo>
                    <a:pt x="1030532" y="57862"/>
                    <a:pt x="1043221" y="88496"/>
                    <a:pt x="1043221" y="120438"/>
                  </a:cubicBezTo>
                  <a:lnTo>
                    <a:pt x="1043221" y="120438"/>
                  </a:lnTo>
                  <a:cubicBezTo>
                    <a:pt x="1043221" y="186955"/>
                    <a:pt x="989299" y="240877"/>
                    <a:pt x="922783" y="240877"/>
                  </a:cubicBezTo>
                  <a:lnTo>
                    <a:pt x="120438" y="240877"/>
                  </a:lnTo>
                  <a:cubicBezTo>
                    <a:pt x="88496" y="240877"/>
                    <a:pt x="57862" y="228188"/>
                    <a:pt x="35276" y="205601"/>
                  </a:cubicBezTo>
                  <a:cubicBezTo>
                    <a:pt x="12689" y="183015"/>
                    <a:pt x="0" y="152381"/>
                    <a:pt x="0" y="120438"/>
                  </a:cubicBezTo>
                  <a:lnTo>
                    <a:pt x="0" y="120438"/>
                  </a:lnTo>
                  <a:cubicBezTo>
                    <a:pt x="0" y="88496"/>
                    <a:pt x="12689" y="57862"/>
                    <a:pt x="35276" y="35276"/>
                  </a:cubicBezTo>
                  <a:cubicBezTo>
                    <a:pt x="57862" y="12689"/>
                    <a:pt x="88496" y="0"/>
                    <a:pt x="120438" y="0"/>
                  </a:cubicBezTo>
                  <a:close/>
                </a:path>
              </a:pathLst>
            </a:custGeom>
            <a:solidFill>
              <a:srgbClr val="6C96F2"/>
            </a:solidFill>
          </p:spPr>
          <p:txBody>
            <a:bodyPr/>
            <a:lstStyle/>
            <a:p>
              <a:endParaRPr lang="de-DE" sz="2531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04775"/>
              <a:ext cx="1043221" cy="34565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97"/>
                </a:lnSpc>
                <a:spcBef>
                  <a:spcPct val="0"/>
                </a:spcBef>
              </a:pPr>
              <a:r>
                <a:rPr lang="en-US" sz="2109" b="1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INCOSAI CONGRESS</a:t>
              </a:r>
            </a:p>
          </p:txBody>
        </p:sp>
      </p:grpSp>
      <p:sp>
        <p:nvSpPr>
          <p:cNvPr id="44" name="AutoShape 44"/>
          <p:cNvSpPr/>
          <p:nvPr/>
        </p:nvSpPr>
        <p:spPr>
          <a:xfrm flipV="1">
            <a:off x="7719487" y="7369781"/>
            <a:ext cx="0" cy="439054"/>
          </a:xfrm>
          <a:prstGeom prst="line">
            <a:avLst/>
          </a:prstGeom>
          <a:ln w="19050" cap="flat">
            <a:solidFill>
              <a:srgbClr val="6C96F2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DE" sz="2531"/>
          </a:p>
        </p:txBody>
      </p:sp>
      <p:grpSp>
        <p:nvGrpSpPr>
          <p:cNvPr id="46" name="Group 46"/>
          <p:cNvGrpSpPr/>
          <p:nvPr/>
        </p:nvGrpSpPr>
        <p:grpSpPr>
          <a:xfrm>
            <a:off x="1791266" y="8765209"/>
            <a:ext cx="16496733" cy="1757951"/>
            <a:chOff x="10955" y="12433"/>
            <a:chExt cx="818321" cy="123226"/>
          </a:xfrm>
        </p:grpSpPr>
        <p:sp>
          <p:nvSpPr>
            <p:cNvPr id="47" name="Freeform 47"/>
            <p:cNvSpPr/>
            <p:nvPr/>
          </p:nvSpPr>
          <p:spPr>
            <a:xfrm>
              <a:off x="16476" y="42549"/>
              <a:ext cx="812800" cy="56551"/>
            </a:xfrm>
            <a:custGeom>
              <a:avLst/>
              <a:gdLst/>
              <a:ahLst/>
              <a:cxnLst/>
              <a:rect l="l" t="t" r="r" b="b"/>
              <a:pathLst>
                <a:path w="812800" h="56551">
                  <a:moveTo>
                    <a:pt x="0" y="0"/>
                  </a:moveTo>
                  <a:lnTo>
                    <a:pt x="812800" y="0"/>
                  </a:lnTo>
                  <a:lnTo>
                    <a:pt x="812800" y="56551"/>
                  </a:lnTo>
                  <a:lnTo>
                    <a:pt x="0" y="56551"/>
                  </a:lnTo>
                  <a:close/>
                </a:path>
              </a:pathLst>
            </a:custGeom>
            <a:solidFill>
              <a:srgbClr val="F47B0C"/>
            </a:solidFill>
          </p:spPr>
          <p:txBody>
            <a:bodyPr/>
            <a:lstStyle/>
            <a:p>
              <a:endParaRPr lang="de-DE" sz="2531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0955" y="12433"/>
              <a:ext cx="812800" cy="12322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/>
              <a:r>
                <a:rPr lang="en-US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FORUM FOR INTOSAI PROFESSIONAL PRONOUNCEMENTS (FIPP)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052206" y="7336793"/>
            <a:ext cx="2825594" cy="1409281"/>
            <a:chOff x="0" y="0"/>
            <a:chExt cx="2679081" cy="133620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2679081" cy="1336208"/>
              <a:chOff x="0" y="0"/>
              <a:chExt cx="744189" cy="371169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744189" cy="371169"/>
              </a:xfrm>
              <a:custGeom>
                <a:avLst/>
                <a:gdLst/>
                <a:ahLst/>
                <a:cxnLst/>
                <a:rect l="l" t="t" r="r" b="b"/>
                <a:pathLst>
                  <a:path w="744189" h="371169">
                    <a:moveTo>
                      <a:pt x="185585" y="0"/>
                    </a:moveTo>
                    <a:lnTo>
                      <a:pt x="558605" y="0"/>
                    </a:lnTo>
                    <a:cubicBezTo>
                      <a:pt x="661100" y="0"/>
                      <a:pt x="744189" y="83089"/>
                      <a:pt x="744189" y="185585"/>
                    </a:cubicBezTo>
                    <a:lnTo>
                      <a:pt x="744189" y="185585"/>
                    </a:lnTo>
                    <a:cubicBezTo>
                      <a:pt x="744189" y="288080"/>
                      <a:pt x="661100" y="371169"/>
                      <a:pt x="558605" y="371169"/>
                    </a:cubicBezTo>
                    <a:lnTo>
                      <a:pt x="185585" y="371169"/>
                    </a:lnTo>
                    <a:cubicBezTo>
                      <a:pt x="83089" y="371169"/>
                      <a:pt x="0" y="288080"/>
                      <a:pt x="0" y="185585"/>
                    </a:cubicBezTo>
                    <a:lnTo>
                      <a:pt x="0" y="185585"/>
                    </a:lnTo>
                    <a:cubicBezTo>
                      <a:pt x="0" y="83089"/>
                      <a:pt x="83089" y="0"/>
                      <a:pt x="185585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57150"/>
                <a:ext cx="744189" cy="428319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214922" y="189373"/>
              <a:ext cx="2359924" cy="67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Knowledge sharing</a:t>
              </a:r>
            </a:p>
            <a:p>
              <a:pPr algn="ctr"/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Committee</a:t>
              </a:r>
            </a:p>
            <a:p>
              <a:pPr algn="ctr">
                <a:spcBef>
                  <a:spcPct val="0"/>
                </a:spcBef>
              </a:pPr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KSC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436739" y="957920"/>
              <a:ext cx="1884456" cy="248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7"/>
                </a:lnSpc>
                <a:spcBef>
                  <a:spcPct val="0"/>
                </a:spcBef>
              </a:pPr>
              <a:r>
                <a:rPr lang="en-US" sz="1264" spc="125" dirty="0">
                  <a:solidFill>
                    <a:srgbClr val="FDFDFD"/>
                  </a:solidFill>
                  <a:latin typeface="Roboto"/>
                  <a:ea typeface="Roboto"/>
                  <a:cs typeface="Roboto"/>
                  <a:sym typeface="Roboto"/>
                </a:rPr>
                <a:t>India and Czechia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708806" y="7296564"/>
            <a:ext cx="2825594" cy="1419790"/>
            <a:chOff x="0" y="0"/>
            <a:chExt cx="2679081" cy="1346172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679081" cy="1346172"/>
              <a:chOff x="0" y="0"/>
              <a:chExt cx="744189" cy="37393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744189" cy="373937"/>
              </a:xfrm>
              <a:custGeom>
                <a:avLst/>
                <a:gdLst/>
                <a:ahLst/>
                <a:cxnLst/>
                <a:rect l="l" t="t" r="r" b="b"/>
                <a:pathLst>
                  <a:path w="744189" h="373937">
                    <a:moveTo>
                      <a:pt x="186968" y="0"/>
                    </a:moveTo>
                    <a:lnTo>
                      <a:pt x="557221" y="0"/>
                    </a:lnTo>
                    <a:cubicBezTo>
                      <a:pt x="606808" y="0"/>
                      <a:pt x="654364" y="19698"/>
                      <a:pt x="689427" y="54762"/>
                    </a:cubicBezTo>
                    <a:cubicBezTo>
                      <a:pt x="724491" y="89825"/>
                      <a:pt x="744189" y="137381"/>
                      <a:pt x="744189" y="186968"/>
                    </a:cubicBezTo>
                    <a:lnTo>
                      <a:pt x="744189" y="186968"/>
                    </a:lnTo>
                    <a:cubicBezTo>
                      <a:pt x="744189" y="290228"/>
                      <a:pt x="660481" y="373937"/>
                      <a:pt x="557221" y="373937"/>
                    </a:cubicBezTo>
                    <a:lnTo>
                      <a:pt x="186968" y="373937"/>
                    </a:lnTo>
                    <a:cubicBezTo>
                      <a:pt x="137381" y="373937"/>
                      <a:pt x="89825" y="354238"/>
                      <a:pt x="54762" y="319175"/>
                    </a:cubicBezTo>
                    <a:cubicBezTo>
                      <a:pt x="19698" y="284112"/>
                      <a:pt x="0" y="236555"/>
                      <a:pt x="0" y="186968"/>
                    </a:cubicBezTo>
                    <a:lnTo>
                      <a:pt x="0" y="186968"/>
                    </a:lnTo>
                    <a:cubicBezTo>
                      <a:pt x="0" y="137381"/>
                      <a:pt x="19698" y="89825"/>
                      <a:pt x="54762" y="54762"/>
                    </a:cubicBezTo>
                    <a:cubicBezTo>
                      <a:pt x="89825" y="19698"/>
                      <a:pt x="137381" y="0"/>
                      <a:pt x="186968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57150"/>
                <a:ext cx="744189" cy="431087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306824" y="251711"/>
              <a:ext cx="2132381" cy="67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Capacity building</a:t>
              </a:r>
            </a:p>
            <a:p>
              <a:pPr algn="ctr"/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Committee</a:t>
              </a:r>
            </a:p>
            <a:p>
              <a:pPr algn="ctr">
                <a:spcBef>
                  <a:spcPct val="0"/>
                </a:spcBef>
              </a:pPr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CBC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61772" y="984326"/>
              <a:ext cx="2129122" cy="248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7"/>
                </a:lnSpc>
                <a:spcBef>
                  <a:spcPct val="0"/>
                </a:spcBef>
              </a:pPr>
              <a:r>
                <a:rPr lang="en-US" sz="1264" spc="125" dirty="0">
                  <a:solidFill>
                    <a:srgbClr val="FDFDFD"/>
                  </a:solidFill>
                  <a:latin typeface="Roboto"/>
                  <a:ea typeface="Roboto"/>
                  <a:cs typeface="Roboto"/>
                  <a:sym typeface="Roboto"/>
                </a:rPr>
                <a:t>(SA &amp; Sweden)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4278879" y="7138937"/>
            <a:ext cx="2866121" cy="1626272"/>
            <a:chOff x="-38426" y="-205740"/>
            <a:chExt cx="2717507" cy="1541948"/>
          </a:xfrm>
        </p:grpSpPr>
        <p:grpSp>
          <p:nvGrpSpPr>
            <p:cNvPr id="62" name="Group 62"/>
            <p:cNvGrpSpPr/>
            <p:nvPr/>
          </p:nvGrpSpPr>
          <p:grpSpPr>
            <a:xfrm>
              <a:off x="-38426" y="-205740"/>
              <a:ext cx="2717507" cy="1541948"/>
              <a:chOff x="-10674" y="-57150"/>
              <a:chExt cx="754863" cy="428319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-10674" y="-3649"/>
                <a:ext cx="744189" cy="371169"/>
              </a:xfrm>
              <a:custGeom>
                <a:avLst/>
                <a:gdLst/>
                <a:ahLst/>
                <a:cxnLst/>
                <a:rect l="l" t="t" r="r" b="b"/>
                <a:pathLst>
                  <a:path w="744189" h="371169">
                    <a:moveTo>
                      <a:pt x="185585" y="0"/>
                    </a:moveTo>
                    <a:lnTo>
                      <a:pt x="558605" y="0"/>
                    </a:lnTo>
                    <a:cubicBezTo>
                      <a:pt x="661100" y="0"/>
                      <a:pt x="744189" y="83089"/>
                      <a:pt x="744189" y="185585"/>
                    </a:cubicBezTo>
                    <a:lnTo>
                      <a:pt x="744189" y="185585"/>
                    </a:lnTo>
                    <a:cubicBezTo>
                      <a:pt x="744189" y="288080"/>
                      <a:pt x="661100" y="371169"/>
                      <a:pt x="558605" y="371169"/>
                    </a:cubicBezTo>
                    <a:lnTo>
                      <a:pt x="185585" y="371169"/>
                    </a:lnTo>
                    <a:cubicBezTo>
                      <a:pt x="83089" y="371169"/>
                      <a:pt x="0" y="288080"/>
                      <a:pt x="0" y="185585"/>
                    </a:cubicBezTo>
                    <a:lnTo>
                      <a:pt x="0" y="185585"/>
                    </a:lnTo>
                    <a:cubicBezTo>
                      <a:pt x="0" y="83089"/>
                      <a:pt x="83089" y="0"/>
                      <a:pt x="185585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57150"/>
                <a:ext cx="744189" cy="428319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327223" y="201764"/>
              <a:ext cx="2132381" cy="67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Policy, finance and administration committee PFAC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27223" y="891554"/>
              <a:ext cx="2129122" cy="248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7"/>
                </a:lnSpc>
                <a:spcBef>
                  <a:spcPct val="0"/>
                </a:spcBef>
              </a:pPr>
              <a:r>
                <a:rPr lang="en-US" sz="1264" spc="125" dirty="0">
                  <a:solidFill>
                    <a:srgbClr val="FDFDFD"/>
                  </a:solidFill>
                  <a:latin typeface="Roboto"/>
                  <a:ea typeface="Roboto"/>
                  <a:cs typeface="Roboto"/>
                  <a:sym typeface="Roboto"/>
                </a:rPr>
                <a:t>Saudi Arabia &amp; USA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975006" y="7336793"/>
            <a:ext cx="2825594" cy="1381144"/>
            <a:chOff x="0" y="0"/>
            <a:chExt cx="2679081" cy="1309529"/>
          </a:xfrm>
        </p:grpSpPr>
        <p:grpSp>
          <p:nvGrpSpPr>
            <p:cNvPr id="68" name="Group 68"/>
            <p:cNvGrpSpPr/>
            <p:nvPr/>
          </p:nvGrpSpPr>
          <p:grpSpPr>
            <a:xfrm>
              <a:off x="0" y="0"/>
              <a:ext cx="2679081" cy="1309529"/>
              <a:chOff x="0" y="0"/>
              <a:chExt cx="744189" cy="363758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744189" cy="363758"/>
              </a:xfrm>
              <a:custGeom>
                <a:avLst/>
                <a:gdLst/>
                <a:ahLst/>
                <a:cxnLst/>
                <a:rect l="l" t="t" r="r" b="b"/>
                <a:pathLst>
                  <a:path w="744189" h="363758">
                    <a:moveTo>
                      <a:pt x="181879" y="0"/>
                    </a:moveTo>
                    <a:lnTo>
                      <a:pt x="562310" y="0"/>
                    </a:lnTo>
                    <a:cubicBezTo>
                      <a:pt x="610547" y="0"/>
                      <a:pt x="656809" y="19162"/>
                      <a:pt x="690918" y="53271"/>
                    </a:cubicBezTo>
                    <a:cubicBezTo>
                      <a:pt x="725027" y="87380"/>
                      <a:pt x="744189" y="133642"/>
                      <a:pt x="744189" y="181879"/>
                    </a:cubicBezTo>
                    <a:lnTo>
                      <a:pt x="744189" y="181879"/>
                    </a:lnTo>
                    <a:cubicBezTo>
                      <a:pt x="744189" y="230116"/>
                      <a:pt x="725027" y="276378"/>
                      <a:pt x="690918" y="310487"/>
                    </a:cubicBezTo>
                    <a:cubicBezTo>
                      <a:pt x="656809" y="344596"/>
                      <a:pt x="610547" y="363758"/>
                      <a:pt x="562310" y="363758"/>
                    </a:cubicBezTo>
                    <a:lnTo>
                      <a:pt x="181879" y="363758"/>
                    </a:lnTo>
                    <a:cubicBezTo>
                      <a:pt x="133642" y="363758"/>
                      <a:pt x="87380" y="344596"/>
                      <a:pt x="53271" y="310487"/>
                    </a:cubicBezTo>
                    <a:cubicBezTo>
                      <a:pt x="19162" y="276378"/>
                      <a:pt x="0" y="230116"/>
                      <a:pt x="0" y="181879"/>
                    </a:cubicBezTo>
                    <a:lnTo>
                      <a:pt x="0" y="181879"/>
                    </a:lnTo>
                    <a:cubicBezTo>
                      <a:pt x="0" y="133642"/>
                      <a:pt x="19162" y="87380"/>
                      <a:pt x="53271" y="53271"/>
                    </a:cubicBezTo>
                    <a:cubicBezTo>
                      <a:pt x="87380" y="19162"/>
                      <a:pt x="133642" y="0"/>
                      <a:pt x="181879" y="0"/>
                    </a:cubicBezTo>
                    <a:close/>
                  </a:path>
                </a:pathLst>
              </a:custGeom>
              <a:solidFill>
                <a:srgbClr val="293082"/>
              </a:solidFill>
            </p:spPr>
            <p:txBody>
              <a:bodyPr/>
              <a:lstStyle/>
              <a:p>
                <a:endParaRPr lang="de-DE" sz="2531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57150"/>
                <a:ext cx="744189" cy="420908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668"/>
                  </a:lnSpc>
                </a:pPr>
                <a:endParaRPr sz="2531"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72650" y="189373"/>
              <a:ext cx="2559166" cy="902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Professional</a:t>
              </a:r>
            </a:p>
            <a:p>
              <a:pPr algn="ctr"/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Standards Committee</a:t>
              </a:r>
            </a:p>
            <a:p>
              <a:pPr algn="ctr"/>
              <a:r>
                <a:rPr lang="en-US" sz="1546" b="1" spc="76" dirty="0">
                  <a:solidFill>
                    <a:srgbClr val="FDFDFD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PSC</a:t>
              </a:r>
            </a:p>
            <a:p>
              <a:pPr algn="ctr">
                <a:spcBef>
                  <a:spcPct val="0"/>
                </a:spcBef>
              </a:pPr>
              <a:endParaRPr lang="en-US" sz="1546" b="1" spc="76" dirty="0">
                <a:solidFill>
                  <a:srgbClr val="FDFDFD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62279" y="938938"/>
              <a:ext cx="2129122" cy="248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7"/>
                </a:lnSpc>
                <a:spcBef>
                  <a:spcPct val="0"/>
                </a:spcBef>
              </a:pPr>
              <a:r>
                <a:rPr lang="en-US" sz="1264" spc="125">
                  <a:solidFill>
                    <a:srgbClr val="FDFDFD"/>
                  </a:solidFill>
                  <a:latin typeface="Roboto"/>
                  <a:ea typeface="Roboto"/>
                  <a:cs typeface="Roboto"/>
                  <a:sym typeface="Roboto"/>
                </a:rPr>
                <a:t>ECA &amp; Brazil</a:t>
              </a:r>
            </a:p>
          </p:txBody>
        </p:sp>
      </p:grpSp>
      <p:sp>
        <p:nvSpPr>
          <p:cNvPr id="73" name="Freeform 73"/>
          <p:cNvSpPr/>
          <p:nvPr/>
        </p:nvSpPr>
        <p:spPr>
          <a:xfrm>
            <a:off x="-2535853" y="-34668"/>
            <a:ext cx="4121268" cy="3516531"/>
          </a:xfrm>
          <a:custGeom>
            <a:avLst/>
            <a:gdLst/>
            <a:ahLst/>
            <a:cxnLst/>
            <a:rect l="l" t="t" r="r" b="b"/>
            <a:pathLst>
              <a:path w="3418001" h="2973005">
                <a:moveTo>
                  <a:pt x="0" y="0"/>
                </a:moveTo>
                <a:lnTo>
                  <a:pt x="3418001" y="0"/>
                </a:lnTo>
                <a:lnTo>
                  <a:pt x="3418001" y="2973005"/>
                </a:lnTo>
                <a:lnTo>
                  <a:pt x="0" y="2973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967"/>
            </a:stretch>
          </a:blipFill>
        </p:spPr>
        <p:txBody>
          <a:bodyPr/>
          <a:lstStyle/>
          <a:p>
            <a:endParaRPr lang="de-DE" sz="2531" dirty="0"/>
          </a:p>
        </p:txBody>
      </p:sp>
      <p:grpSp>
        <p:nvGrpSpPr>
          <p:cNvPr id="74" name="Group 74"/>
          <p:cNvGrpSpPr/>
          <p:nvPr/>
        </p:nvGrpSpPr>
        <p:grpSpPr>
          <a:xfrm>
            <a:off x="11815528" y="2480586"/>
            <a:ext cx="5015130" cy="690698"/>
            <a:chOff x="0" y="-76200"/>
            <a:chExt cx="1030779" cy="256601"/>
          </a:xfrm>
        </p:grpSpPr>
        <p:sp>
          <p:nvSpPr>
            <p:cNvPr id="75" name="Freeform 75"/>
            <p:cNvSpPr/>
            <p:nvPr/>
          </p:nvSpPr>
          <p:spPr>
            <a:xfrm>
              <a:off x="0" y="-49409"/>
              <a:ext cx="1030779" cy="229810"/>
            </a:xfrm>
            <a:custGeom>
              <a:avLst/>
              <a:gdLst/>
              <a:ahLst/>
              <a:cxnLst/>
              <a:rect l="l" t="t" r="r" b="b"/>
              <a:pathLst>
                <a:path w="1030779" h="229810">
                  <a:moveTo>
                    <a:pt x="0" y="0"/>
                  </a:moveTo>
                  <a:lnTo>
                    <a:pt x="1030779" y="0"/>
                  </a:lnTo>
                  <a:lnTo>
                    <a:pt x="1030779" y="229810"/>
                  </a:lnTo>
                  <a:lnTo>
                    <a:pt x="0" y="229810"/>
                  </a:lnTo>
                  <a:close/>
                </a:path>
              </a:pathLst>
            </a:custGeom>
            <a:solidFill>
              <a:srgbClr val="F47B0C"/>
            </a:solidFill>
          </p:spPr>
          <p:txBody>
            <a:bodyPr/>
            <a:lstStyle/>
            <a:p>
              <a:endParaRPr lang="de-DE" sz="2531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76200"/>
              <a:ext cx="1030779" cy="208629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038"/>
                </a:lnSpc>
              </a:pPr>
              <a:r>
                <a:rPr lang="en-US" sz="1688" b="1" spc="84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Supervisory Committee </a:t>
              </a:r>
              <a:r>
                <a:rPr lang="en-US" sz="1688" b="1" spc="25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on Emerging Issues</a:t>
              </a:r>
            </a:p>
          </p:txBody>
        </p:sp>
      </p:grpSp>
      <p:sp>
        <p:nvSpPr>
          <p:cNvPr id="77" name="TextBox 77"/>
          <p:cNvSpPr txBox="1"/>
          <p:nvPr/>
        </p:nvSpPr>
        <p:spPr>
          <a:xfrm>
            <a:off x="10238468" y="4762500"/>
            <a:ext cx="2104255" cy="318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n-US" sz="1547" spc="155" dirty="0">
                <a:solidFill>
                  <a:srgbClr val="FDFDFD"/>
                </a:solidFill>
                <a:latin typeface="Roboto"/>
                <a:ea typeface="Roboto"/>
                <a:cs typeface="Roboto"/>
                <a:sym typeface="Roboto"/>
              </a:rPr>
              <a:t>Austria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740136" y="278586"/>
            <a:ext cx="9251589" cy="53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9"/>
              </a:lnSpc>
            </a:pPr>
            <a:r>
              <a:rPr lang="en-US" sz="4219" dirty="0">
                <a:solidFill>
                  <a:srgbClr val="29308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INTOSAI ORGANISATIONAL CHART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11815528" y="3290143"/>
            <a:ext cx="5015129" cy="850827"/>
            <a:chOff x="0" y="-66675"/>
            <a:chExt cx="1320857" cy="224086"/>
          </a:xfrm>
        </p:grpSpPr>
        <p:sp>
          <p:nvSpPr>
            <p:cNvPr id="80" name="Freeform 80"/>
            <p:cNvSpPr/>
            <p:nvPr/>
          </p:nvSpPr>
          <p:spPr>
            <a:xfrm>
              <a:off x="0" y="-40138"/>
              <a:ext cx="1320856" cy="197549"/>
            </a:xfrm>
            <a:custGeom>
              <a:avLst/>
              <a:gdLst/>
              <a:ahLst/>
              <a:cxnLst/>
              <a:rect l="l" t="t" r="r" b="b"/>
              <a:pathLst>
                <a:path w="1027251" h="197549">
                  <a:moveTo>
                    <a:pt x="0" y="0"/>
                  </a:moveTo>
                  <a:lnTo>
                    <a:pt x="1027251" y="0"/>
                  </a:lnTo>
                  <a:lnTo>
                    <a:pt x="1027251" y="197549"/>
                  </a:lnTo>
                  <a:lnTo>
                    <a:pt x="0" y="197549"/>
                  </a:lnTo>
                  <a:close/>
                </a:path>
              </a:pathLst>
            </a:custGeom>
            <a:solidFill>
              <a:srgbClr val="F47B0C"/>
            </a:solidFill>
          </p:spPr>
          <p:txBody>
            <a:bodyPr/>
            <a:lstStyle/>
            <a:p>
              <a:endParaRPr lang="de-DE" sz="2531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-66675"/>
              <a:ext cx="1320857" cy="186804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83"/>
                </a:lnSpc>
              </a:pPr>
              <a:r>
                <a:rPr lang="en-US" sz="1546" b="1" spc="76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International Journal of Government Auditing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1828921" y="1387827"/>
            <a:ext cx="5020750" cy="853830"/>
            <a:chOff x="0" y="-66675"/>
            <a:chExt cx="1031156" cy="203028"/>
          </a:xfrm>
        </p:grpSpPr>
        <p:sp>
          <p:nvSpPr>
            <p:cNvPr id="83" name="Freeform 83"/>
            <p:cNvSpPr/>
            <p:nvPr/>
          </p:nvSpPr>
          <p:spPr>
            <a:xfrm>
              <a:off x="3905" y="-4043"/>
              <a:ext cx="1027251" cy="136353"/>
            </a:xfrm>
            <a:custGeom>
              <a:avLst/>
              <a:gdLst/>
              <a:ahLst/>
              <a:cxnLst/>
              <a:rect l="l" t="t" r="r" b="b"/>
              <a:pathLst>
                <a:path w="1027251" h="136353">
                  <a:moveTo>
                    <a:pt x="0" y="0"/>
                  </a:moveTo>
                  <a:lnTo>
                    <a:pt x="1027251" y="0"/>
                  </a:lnTo>
                  <a:lnTo>
                    <a:pt x="1027251" y="136353"/>
                  </a:lnTo>
                  <a:lnTo>
                    <a:pt x="0" y="136353"/>
                  </a:lnTo>
                  <a:close/>
                </a:path>
              </a:pathLst>
            </a:custGeom>
            <a:solidFill>
              <a:srgbClr val="F47B0C"/>
            </a:solidFill>
          </p:spPr>
          <p:txBody>
            <a:bodyPr/>
            <a:lstStyle/>
            <a:p>
              <a:endParaRPr lang="de-DE" sz="2531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66675"/>
              <a:ext cx="1027251" cy="20302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83"/>
                </a:lnSpc>
              </a:pPr>
              <a:r>
                <a:rPr lang="en-US" sz="1546" b="1" spc="76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INTOSAI Development Initiative</a:t>
              </a:r>
            </a:p>
          </p:txBody>
        </p:sp>
      </p:grpSp>
      <p:sp>
        <p:nvSpPr>
          <p:cNvPr id="85" name="AutoShape 85"/>
          <p:cNvSpPr/>
          <p:nvPr/>
        </p:nvSpPr>
        <p:spPr>
          <a:xfrm flipV="1">
            <a:off x="10981883" y="1864290"/>
            <a:ext cx="847038" cy="1281469"/>
          </a:xfrm>
          <a:prstGeom prst="line">
            <a:avLst/>
          </a:prstGeom>
          <a:ln w="38100" cap="flat">
            <a:solidFill>
              <a:srgbClr val="F47B0C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DE" sz="2531"/>
          </a:p>
        </p:txBody>
      </p:sp>
      <p:sp>
        <p:nvSpPr>
          <p:cNvPr id="86" name="AutoShape 86"/>
          <p:cNvSpPr/>
          <p:nvPr/>
        </p:nvSpPr>
        <p:spPr>
          <a:xfrm flipV="1">
            <a:off x="10981883" y="2880897"/>
            <a:ext cx="833646" cy="297009"/>
          </a:xfrm>
          <a:prstGeom prst="line">
            <a:avLst/>
          </a:prstGeom>
          <a:ln w="38100" cap="flat">
            <a:solidFill>
              <a:srgbClr val="F47B0C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DE" sz="2531"/>
          </a:p>
        </p:txBody>
      </p:sp>
      <p:sp>
        <p:nvSpPr>
          <p:cNvPr id="87" name="AutoShape 87"/>
          <p:cNvSpPr/>
          <p:nvPr/>
        </p:nvSpPr>
        <p:spPr>
          <a:xfrm>
            <a:off x="10981884" y="3194614"/>
            <a:ext cx="833646" cy="792276"/>
          </a:xfrm>
          <a:prstGeom prst="line">
            <a:avLst/>
          </a:prstGeom>
          <a:ln w="38100" cap="flat">
            <a:solidFill>
              <a:srgbClr val="F47B0C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DE" sz="2531"/>
          </a:p>
        </p:txBody>
      </p:sp>
      <p:sp>
        <p:nvSpPr>
          <p:cNvPr id="91" name="AutoShape 2">
            <a:extLst>
              <a:ext uri="{FF2B5EF4-FFF2-40B4-BE49-F238E27FC236}">
                <a16:creationId xmlns:a16="http://schemas.microsoft.com/office/drawing/2014/main" id="{9A2E18A0-3A41-F4C6-B690-6A0FEE1ABC3C}"/>
              </a:ext>
            </a:extLst>
          </p:cNvPr>
          <p:cNvSpPr/>
          <p:nvPr/>
        </p:nvSpPr>
        <p:spPr>
          <a:xfrm flipV="1">
            <a:off x="11734800" y="5495343"/>
            <a:ext cx="0" cy="638758"/>
          </a:xfrm>
          <a:prstGeom prst="line">
            <a:avLst/>
          </a:prstGeom>
          <a:ln w="19050" cap="flat">
            <a:solidFill>
              <a:srgbClr val="6C96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sz="2531"/>
          </a:p>
        </p:txBody>
      </p:sp>
      <p:sp>
        <p:nvSpPr>
          <p:cNvPr id="93" name="AutoShape 9">
            <a:extLst>
              <a:ext uri="{FF2B5EF4-FFF2-40B4-BE49-F238E27FC236}">
                <a16:creationId xmlns:a16="http://schemas.microsoft.com/office/drawing/2014/main" id="{0772D023-4172-DD75-CB6B-AF969D38FB49}"/>
              </a:ext>
            </a:extLst>
          </p:cNvPr>
          <p:cNvSpPr/>
          <p:nvPr/>
        </p:nvSpPr>
        <p:spPr>
          <a:xfrm flipH="1" flipV="1">
            <a:off x="1831357" y="-709941"/>
            <a:ext cx="0" cy="11623404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4" name="AutoShape 2">
            <a:extLst>
              <a:ext uri="{FF2B5EF4-FFF2-40B4-BE49-F238E27FC236}">
                <a16:creationId xmlns:a16="http://schemas.microsoft.com/office/drawing/2014/main" id="{0AD65CA8-87DD-C3EC-AF21-89F541C18FA7}"/>
              </a:ext>
            </a:extLst>
          </p:cNvPr>
          <p:cNvSpPr/>
          <p:nvPr/>
        </p:nvSpPr>
        <p:spPr>
          <a:xfrm flipV="1">
            <a:off x="1831357" y="1083882"/>
            <a:ext cx="18437836" cy="4674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B558CF6-ED5D-8E67-2FCF-BCB2A39F3F78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3400271" y="5524500"/>
            <a:ext cx="1" cy="561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E0044B2-E29B-E2B0-1F0E-F7A32433B560}"/>
              </a:ext>
            </a:extLst>
          </p:cNvPr>
          <p:cNvCxnSpPr>
            <a:cxnSpLocks/>
          </p:cNvCxnSpPr>
          <p:nvPr/>
        </p:nvCxnSpPr>
        <p:spPr>
          <a:xfrm>
            <a:off x="7050476" y="5533751"/>
            <a:ext cx="0" cy="604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DA5AEF4-620C-BFEE-1EB5-DF0391F43DD0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15544800" y="5543002"/>
            <a:ext cx="0" cy="594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7540816-90A8-FA43-0640-79BBA1E59EB2}"/>
              </a:ext>
            </a:extLst>
          </p:cNvPr>
          <p:cNvCxnSpPr/>
          <p:nvPr/>
        </p:nvCxnSpPr>
        <p:spPr>
          <a:xfrm>
            <a:off x="8916186" y="4745769"/>
            <a:ext cx="449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04B35A4A-4D99-D772-1EF1-C3B28D2160D2}"/>
              </a:ext>
            </a:extLst>
          </p:cNvPr>
          <p:cNvSpPr txBox="1"/>
          <p:nvPr/>
        </p:nvSpPr>
        <p:spPr>
          <a:xfrm>
            <a:off x="8095739" y="5686953"/>
            <a:ext cx="337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2D2D86"/>
                </a:solidFill>
              </a:rPr>
              <a:t>INTOSAI Strategic Goals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554662" y="1744750"/>
            <a:ext cx="21397324" cy="0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4020800" y="-824752"/>
            <a:ext cx="0" cy="11936503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-1554662" y="8648700"/>
            <a:ext cx="21397324" cy="0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5410200" y="3822189"/>
            <a:ext cx="13592175" cy="99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b="1" i="1" dirty="0">
                <a:solidFill>
                  <a:srgbClr val="2D2D8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eague Spartan"/>
                <a:sym typeface="League Spartan"/>
              </a:rPr>
              <a:t>THANK YOU</a:t>
            </a:r>
          </a:p>
        </p:txBody>
      </p:sp>
      <p:pic>
        <p:nvPicPr>
          <p:cNvPr id="20" name="Picture 1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33984FA-B7B9-17F3-040E-20AEB2279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2" y="366861"/>
            <a:ext cx="5209548" cy="1156353"/>
          </a:xfrm>
          <a:prstGeom prst="rect">
            <a:avLst/>
          </a:prstGeom>
        </p:spPr>
      </p:pic>
      <p:pic>
        <p:nvPicPr>
          <p:cNvPr id="22" name="Picture 21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F1185A1B-7A5D-96BA-C64D-C7C97AFB9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02" y="7098788"/>
            <a:ext cx="6376424" cy="6376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707370-AE6A-37A5-E88B-EBFB96EAA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7084" y="2351296"/>
            <a:ext cx="3655666" cy="47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1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6D24-62C8-9ECB-B630-1CD852F7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41A65C50-45E9-537C-9CAC-6B0DB39213E2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9334B3C5-27D8-C30B-5BDA-E1F9BBCD6C6E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3C7D5B38-A1A1-F256-654A-F1FE930C0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905" y="2409803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AF133DB8-EAEB-AEDB-7762-7C057067C3BA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DD0DE-08DA-E52C-7AC7-0E933C6579C0}"/>
              </a:ext>
            </a:extLst>
          </p:cNvPr>
          <p:cNvSpPr txBox="1"/>
          <p:nvPr/>
        </p:nvSpPr>
        <p:spPr>
          <a:xfrm>
            <a:off x="4191001" y="508674"/>
            <a:ext cx="126491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2D2D86"/>
                </a:solidFill>
                <a:latin typeface="League Spartan" panose="020B0604020202020204" charset="0"/>
              </a:rPr>
              <a:t>PSC consolidated </a:t>
            </a:r>
          </a:p>
          <a:p>
            <a:r>
              <a:rPr lang="en-GB" sz="4800" b="1" dirty="0">
                <a:solidFill>
                  <a:srgbClr val="2D2D86"/>
                </a:solidFill>
                <a:latin typeface="League Spartan" panose="020B0604020202020204" charset="0"/>
              </a:rPr>
              <a:t>workplan</a:t>
            </a:r>
            <a:endParaRPr lang="en-GB" sz="3600" b="1" dirty="0">
              <a:solidFill>
                <a:srgbClr val="2D2D86"/>
              </a:solidFill>
              <a:latin typeface="League Spartan" panose="020B0604020202020204" charset="0"/>
            </a:endParaRPr>
          </a:p>
          <a:p>
            <a:endParaRPr lang="en-GB" sz="3600" b="1" dirty="0">
              <a:solidFill>
                <a:srgbClr val="2D2D86"/>
              </a:solidFill>
              <a:latin typeface="League Sparta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D5312-1C5C-E066-7AFD-2C2231B47132}"/>
              </a:ext>
            </a:extLst>
          </p:cNvPr>
          <p:cNvSpPr txBox="1"/>
          <p:nvPr/>
        </p:nvSpPr>
        <p:spPr>
          <a:xfrm>
            <a:off x="5257801" y="3746837"/>
            <a:ext cx="13030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CF222-A4DB-F9D5-C084-2BE62BA6AB2F}"/>
              </a:ext>
            </a:extLst>
          </p:cNvPr>
          <p:cNvSpPr txBox="1"/>
          <p:nvPr/>
        </p:nvSpPr>
        <p:spPr>
          <a:xfrm>
            <a:off x="3916038" y="3389173"/>
            <a:ext cx="73753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3600" dirty="0" err="1"/>
              <a:t>Projects</a:t>
            </a:r>
            <a:r>
              <a:rPr lang="fr-BE" sz="3600" dirty="0"/>
              <a:t> </a:t>
            </a:r>
            <a:r>
              <a:rPr lang="fr-BE" sz="3600" dirty="0" err="1"/>
              <a:t>grouped</a:t>
            </a:r>
            <a:r>
              <a:rPr lang="fr-BE" sz="3600" dirty="0"/>
              <a:t> </a:t>
            </a:r>
            <a:r>
              <a:rPr lang="fr-BE" sz="3600" dirty="0" err="1"/>
              <a:t>into</a:t>
            </a:r>
            <a:r>
              <a:rPr lang="fr-BE" sz="3600" dirty="0"/>
              <a:t> </a:t>
            </a:r>
            <a:r>
              <a:rPr lang="fr-BE" sz="3600" dirty="0" err="1"/>
              <a:t>thematic</a:t>
            </a:r>
            <a:r>
              <a:rPr lang="fr-BE" sz="3600" dirty="0"/>
              <a:t>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3600" dirty="0" err="1"/>
              <a:t>Detailed</a:t>
            </a:r>
            <a:r>
              <a:rPr lang="fr-BE" sz="3600" dirty="0"/>
              <a:t> </a:t>
            </a:r>
            <a:r>
              <a:rPr lang="fr-BE" sz="3600" dirty="0" err="1"/>
              <a:t>workplans</a:t>
            </a:r>
            <a:r>
              <a:rPr lang="fr-BE" sz="3600" dirty="0"/>
              <a:t> for </a:t>
            </a:r>
            <a:br>
              <a:rPr lang="fr-BE" sz="3600" dirty="0"/>
            </a:br>
            <a:r>
              <a:rPr lang="fr-BE" sz="3600" dirty="0" err="1"/>
              <a:t>subcommittees</a:t>
            </a:r>
            <a:r>
              <a:rPr lang="fr-BE" sz="3600" dirty="0"/>
              <a:t> as annexes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Adopted January 2026 </a:t>
            </a:r>
            <a:br>
              <a:rPr lang="en-GB" sz="3600" dirty="0"/>
            </a:br>
            <a:r>
              <a:rPr lang="en-GB" sz="3600" dirty="0"/>
              <a:t>by PSC Steering Committee</a:t>
            </a:r>
            <a:endParaRPr lang="fr-B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03F09-1B9C-7291-1A98-F31E09D23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4571">
            <a:off x="11642017" y="170486"/>
            <a:ext cx="6559822" cy="994602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 contourW="12700"/>
        </p:spPr>
      </p:pic>
    </p:spTree>
    <p:extLst>
      <p:ext uri="{BB962C8B-B14F-4D97-AF65-F5344CB8AC3E}">
        <p14:creationId xmlns:p14="http://schemas.microsoft.com/office/powerpoint/2010/main" val="320354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75EE0-AE08-AC45-7BB1-84D6BE427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B64C98B1-41F0-15C5-6625-FA59A95099CB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2D2014B8-B829-B877-C7E3-2DCDB90F09AB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76C1815D-6FC0-2FA7-2499-D9CF30607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905" y="2409803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34CB6E26-F6C1-843E-050B-5484683A8D39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D6E2A-FFCD-7520-FC92-866168333DDC}"/>
              </a:ext>
            </a:extLst>
          </p:cNvPr>
          <p:cNvSpPr txBox="1"/>
          <p:nvPr/>
        </p:nvSpPr>
        <p:spPr>
          <a:xfrm>
            <a:off x="4191001" y="508674"/>
            <a:ext cx="126491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2D2D86"/>
                </a:solidFill>
                <a:latin typeface="League Spartan" panose="020B0604020202020204" charset="0"/>
              </a:rPr>
              <a:t>PSC consolidated workplan</a:t>
            </a:r>
            <a:endParaRPr lang="en-GB" sz="3600" b="1" dirty="0">
              <a:solidFill>
                <a:srgbClr val="2D2D86"/>
              </a:solidFill>
              <a:latin typeface="League Spartan" panose="020B0604020202020204" charset="0"/>
            </a:endParaRPr>
          </a:p>
          <a:p>
            <a:endParaRPr lang="en-GB" sz="3600" b="1" dirty="0">
              <a:solidFill>
                <a:srgbClr val="2D2D86"/>
              </a:solidFill>
              <a:latin typeface="League Sparta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F3412-AD5C-47B1-A89F-FF9895D60BB9}"/>
              </a:ext>
            </a:extLst>
          </p:cNvPr>
          <p:cNvSpPr txBox="1"/>
          <p:nvPr/>
        </p:nvSpPr>
        <p:spPr>
          <a:xfrm>
            <a:off x="5105400" y="2983247"/>
            <a:ext cx="130301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Builds 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PSC Steering Committee meeting June 2026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Sharm El Sheikh declaration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MoU IFAC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MoU IDI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r>
              <a:rPr lang="en-GB" sz="3600" dirty="0"/>
              <a:t>Divides the work into three broad components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3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114D-ABEC-1246-B28B-5C68A8C6D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A5275B23-5D52-2955-EE29-7949EC303E1C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44FA5182-7C1A-67D1-F89A-18EA3165CBE6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0BDED40F-44EB-502A-DEEF-EB1DEF0EE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905" y="2409803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F2C97610-1A73-7737-2A9A-1C899B6BC281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3691E-E88E-9410-2BDA-D791122FEE3D}"/>
              </a:ext>
            </a:extLst>
          </p:cNvPr>
          <p:cNvSpPr txBox="1"/>
          <p:nvPr/>
        </p:nvSpPr>
        <p:spPr>
          <a:xfrm>
            <a:off x="4191001" y="508674"/>
            <a:ext cx="126491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2D2D86"/>
                </a:solidFill>
                <a:latin typeface="League Spartan" panose="020B0604020202020204" charset="0"/>
              </a:rPr>
              <a:t>PSC consolidated workplan</a:t>
            </a:r>
            <a:endParaRPr lang="en-GB" sz="3600" b="1" dirty="0">
              <a:solidFill>
                <a:srgbClr val="2D2D86"/>
              </a:solidFill>
              <a:latin typeface="League Spartan" panose="020B0604020202020204" charset="0"/>
            </a:endParaRPr>
          </a:p>
          <a:p>
            <a:endParaRPr lang="en-GB" sz="3600" b="1" dirty="0">
              <a:solidFill>
                <a:srgbClr val="2D2D86"/>
              </a:solidFill>
              <a:latin typeface="League Sparta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54540-47AD-2A03-A6DD-33C84FBA934A}"/>
              </a:ext>
            </a:extLst>
          </p:cNvPr>
          <p:cNvSpPr txBox="1"/>
          <p:nvPr/>
        </p:nvSpPr>
        <p:spPr>
          <a:xfrm>
            <a:off x="5257801" y="3746837"/>
            <a:ext cx="13030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 descr="A diagram of a puzzle&#10;&#10;AI-generated content may be incorrect.">
            <a:extLst>
              <a:ext uri="{FF2B5EF4-FFF2-40B4-BE49-F238E27FC236}">
                <a16:creationId xmlns:a16="http://schemas.microsoft.com/office/drawing/2014/main" id="{030D0F1C-66CA-E0A4-7458-EE209ECE8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30" y="2946074"/>
            <a:ext cx="11913109" cy="49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4561027" y="1384382"/>
            <a:ext cx="1532103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-1554662" y="9263062"/>
            <a:ext cx="2139732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9"/>
          <p:cNvSpPr/>
          <p:nvPr/>
        </p:nvSpPr>
        <p:spPr>
          <a:xfrm flipH="1" flipV="1">
            <a:off x="4561027" y="-668202"/>
            <a:ext cx="0" cy="11623404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C48B513-0725-573E-1B4A-436BC0DE91E9}"/>
              </a:ext>
            </a:extLst>
          </p:cNvPr>
          <p:cNvSpPr txBox="1"/>
          <p:nvPr/>
        </p:nvSpPr>
        <p:spPr>
          <a:xfrm>
            <a:off x="16535400" y="6151406"/>
            <a:ext cx="6076158" cy="3129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D2D86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07</a:t>
            </a:r>
          </a:p>
        </p:txBody>
      </p:sp>
      <p:pic>
        <p:nvPicPr>
          <p:cNvPr id="6" name="Picture 5" descr="A white line drawing of a globe&#10;&#10;AI-generated content may be incorrect.">
            <a:extLst>
              <a:ext uri="{FF2B5EF4-FFF2-40B4-BE49-F238E27FC236}">
                <a16:creationId xmlns:a16="http://schemas.microsoft.com/office/drawing/2014/main" id="{5A18018B-E1B6-3C61-D0E8-A7C531F7B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538" y="1549322"/>
            <a:ext cx="6400799" cy="7467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1E3762-46EA-29C3-A64A-34450FD29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821" y="1545089"/>
            <a:ext cx="10530579" cy="72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9204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4521632" y="2400300"/>
            <a:ext cx="15321030" cy="0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-1554662" y="9263062"/>
            <a:ext cx="21397324" cy="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46481" y="2705100"/>
            <a:ext cx="12633206" cy="639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6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+mn-cs"/>
              </a:rPr>
              <a:t>Five project teams started their work with the aim of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6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6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+mn-cs"/>
              </a:rPr>
              <a:t>- examining aspects of the framework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6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6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+mn-cs"/>
              </a:rPr>
              <a:t>- making adjustments and  improvements for the benefit of all users.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6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+mn-cs"/>
              </a:rPr>
              <a:t>Teams are supported by the PSC, the Core Group, the FIPP and its liaison officers, PSC responsible for leading the core group.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6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+mn-cs"/>
              </a:rPr>
              <a:t>PSC Steering Committee retains overall responsibility for implementing the SDP.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D2D86"/>
              </a:solidFill>
              <a:effectLst/>
              <a:uLnTx/>
              <a:uFillTx/>
              <a:latin typeface="Calibri"/>
              <a:ea typeface="Source Sans Pro" panose="020B0503030403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D2D86"/>
              </a:solidFill>
              <a:effectLst/>
              <a:uLnTx/>
              <a:uFillTx/>
              <a:latin typeface="Calibri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3792" y="948379"/>
            <a:ext cx="12360808" cy="2389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2D2D86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Implementation of the SDP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8AD6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" name="AutoShape 9"/>
          <p:cNvSpPr/>
          <p:nvPr/>
        </p:nvSpPr>
        <p:spPr>
          <a:xfrm flipH="1" flipV="1">
            <a:off x="4561027" y="-668202"/>
            <a:ext cx="0" cy="11623404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13BA3-0E15-20A9-9C7B-7C3618C29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0" y="1584498"/>
            <a:ext cx="7084166" cy="5017443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1B9E6-0C0D-1A66-53D5-F7B3B5916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72E63E89-26CF-C34C-803D-44C249B07F8F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D2E1BF4D-7092-0C1D-EEA0-3FA1FA5CDF08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D915163E-057B-0FA8-5973-261FA1556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905" y="2409803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9C130070-3E8D-7741-389E-1186FC601C4E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BC810-910C-5F15-7A21-6E9510FE32B0}"/>
              </a:ext>
            </a:extLst>
          </p:cNvPr>
          <p:cNvSpPr txBox="1"/>
          <p:nvPr/>
        </p:nvSpPr>
        <p:spPr>
          <a:xfrm>
            <a:off x="4191001" y="376178"/>
            <a:ext cx="126491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solidFill>
                  <a:srgbClr val="2D2D8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PSC’S STRATEGIC DEVELOPMENT PLAN </a:t>
            </a:r>
          </a:p>
          <a:p>
            <a:pPr algn="r">
              <a:lnSpc>
                <a:spcPct val="150000"/>
              </a:lnSpc>
            </a:pPr>
            <a:r>
              <a:rPr lang="en-US" sz="4800" dirty="0">
                <a:solidFill>
                  <a:srgbClr val="008AD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2023-2028</a:t>
            </a:r>
            <a:endParaRPr lang="en-US" sz="4400" dirty="0">
              <a:solidFill>
                <a:srgbClr val="008AD6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endParaRPr lang="en-GB" sz="3600" b="1" dirty="0">
              <a:solidFill>
                <a:srgbClr val="2D2D86"/>
              </a:solidFill>
              <a:latin typeface="League Sparta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B9947-B016-B574-2868-126649A67C9D}"/>
              </a:ext>
            </a:extLst>
          </p:cNvPr>
          <p:cNvSpPr txBox="1"/>
          <p:nvPr/>
        </p:nvSpPr>
        <p:spPr>
          <a:xfrm>
            <a:off x="5257801" y="3746837"/>
            <a:ext cx="13030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54F3A-4DE7-4B01-1351-8091377C7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639" y="2519133"/>
            <a:ext cx="10005040" cy="6490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61BE2B-3C01-46B6-CE2A-6296ABD7B8E7}"/>
              </a:ext>
            </a:extLst>
          </p:cNvPr>
          <p:cNvSpPr txBox="1"/>
          <p:nvPr/>
        </p:nvSpPr>
        <p:spPr>
          <a:xfrm>
            <a:off x="14882479" y="4255869"/>
            <a:ext cx="2719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i="1" dirty="0">
                <a:solidFill>
                  <a:schemeClr val="accent6">
                    <a:lumMod val="75000"/>
                  </a:schemeClr>
                </a:solidFill>
              </a:rPr>
              <a:t>4 strategic objectives</a:t>
            </a:r>
          </a:p>
        </p:txBody>
      </p:sp>
    </p:spTree>
    <p:extLst>
      <p:ext uri="{BB962C8B-B14F-4D97-AF65-F5344CB8AC3E}">
        <p14:creationId xmlns:p14="http://schemas.microsoft.com/office/powerpoint/2010/main" val="308158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E4A2F-E43C-3ED1-CF01-7EA9D8ADC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571C9011-C719-1CCA-93F3-F458D3355FD2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DD32D12B-D94A-E7BA-B16C-7FDB7C90516B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BD652EA2-2BD1-B05E-E705-5499705EC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276" y="2737240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86C8EA22-A0C6-81BA-C9A8-97BFF9EBE277}"/>
              </a:ext>
            </a:extLst>
          </p:cNvPr>
          <p:cNvSpPr/>
          <p:nvPr/>
        </p:nvSpPr>
        <p:spPr>
          <a:xfrm>
            <a:off x="60314" y="9521878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502A2A-97D7-3537-950D-8B988AED1872}"/>
              </a:ext>
            </a:extLst>
          </p:cNvPr>
          <p:cNvSpPr txBox="1"/>
          <p:nvPr/>
        </p:nvSpPr>
        <p:spPr>
          <a:xfrm>
            <a:off x="4043582" y="173406"/>
            <a:ext cx="140969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D2D86"/>
                </a:solidFill>
                <a:latin typeface="League Spartan" panose="020B0604020202020204" charset="0"/>
              </a:rPr>
              <a:t>1.1 Continue developing the INTOSAI Framework of professional pronouncements (IFPP) as principle-based and ensure a dynamic and flexible provision of guidance and other supporting 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A052AC-5540-37B4-B26F-A2D22E85F2E2}"/>
              </a:ext>
            </a:extLst>
          </p:cNvPr>
          <p:cNvSpPr txBox="1"/>
          <p:nvPr/>
        </p:nvSpPr>
        <p:spPr>
          <a:xfrm>
            <a:off x="4332185" y="2462920"/>
            <a:ext cx="13519791" cy="7135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Analyse the applicability of the ISA for LCE – (less complex entities) and the updates of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ISAs (in particular 240, 330, 500, 501, 505, 520, 530, 570) for our IFPP and propose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updates/guidance via GUID 2900 if needed,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Clarify the status of INTOSAI GOVs within the IFPP and determine appropriate actions to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preserve relevant guidance, whilst ensuring overall coherence and clarity,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Assess the applicability of current IFPP standards and guidance to foresight auditing and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provide recommendations for integrating forward-looking audit approaches. </a:t>
            </a:r>
          </a:p>
          <a:p>
            <a:pPr>
              <a:lnSpc>
                <a:spcPct val="150000"/>
              </a:lnSpc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ISSAI 130 – is this the answer to our AI worries?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486D20-113E-29F5-51CB-DB44AEF7F933}"/>
              </a:ext>
            </a:extLst>
          </p:cNvPr>
          <p:cNvSpPr/>
          <p:nvPr/>
        </p:nvSpPr>
        <p:spPr>
          <a:xfrm>
            <a:off x="5791200" y="6388618"/>
            <a:ext cx="7610475" cy="111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572F1-8F7D-BD8D-9DCD-09F76A4849F1}"/>
              </a:ext>
            </a:extLst>
          </p:cNvPr>
          <p:cNvSpPr/>
          <p:nvPr/>
        </p:nvSpPr>
        <p:spPr>
          <a:xfrm>
            <a:off x="5399077" y="6208135"/>
            <a:ext cx="7610475" cy="1114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D7891-5910-63F8-EE45-80387D816894}"/>
              </a:ext>
            </a:extLst>
          </p:cNvPr>
          <p:cNvSpPr txBox="1"/>
          <p:nvPr/>
        </p:nvSpPr>
        <p:spPr>
          <a:xfrm rot="20432672">
            <a:off x="634597" y="932846"/>
            <a:ext cx="2190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highlights</a:t>
            </a:r>
            <a:endParaRPr lang="en-GB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63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D1963-EB46-4819-E9CD-AE02748F0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E85C050A-6E78-87CD-714C-B21086742C6F}"/>
              </a:ext>
            </a:extLst>
          </p:cNvPr>
          <p:cNvSpPr/>
          <p:nvPr/>
        </p:nvSpPr>
        <p:spPr>
          <a:xfrm>
            <a:off x="0" y="2362200"/>
            <a:ext cx="18288000" cy="381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C6F08F7B-FF47-0D82-2B3D-1BA34DF86319}"/>
              </a:ext>
            </a:extLst>
          </p:cNvPr>
          <p:cNvSpPr/>
          <p:nvPr/>
        </p:nvSpPr>
        <p:spPr>
          <a:xfrm flipH="1" flipV="1">
            <a:off x="3896160" y="0"/>
            <a:ext cx="0" cy="10955202"/>
          </a:xfrm>
          <a:prstGeom prst="line">
            <a:avLst/>
          </a:prstGeom>
          <a:ln w="9525" cap="flat">
            <a:solidFill>
              <a:srgbClr val="2544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globe with a black background&#10;&#10;AI-generated content may be incorrect.">
            <a:extLst>
              <a:ext uri="{FF2B5EF4-FFF2-40B4-BE49-F238E27FC236}">
                <a16:creationId xmlns:a16="http://schemas.microsoft.com/office/drawing/2014/main" id="{0AA1D6F0-F9FE-1922-DC9A-F2BBD18A0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276" y="2737240"/>
            <a:ext cx="6059396" cy="6059396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1A669642-BA68-FB96-BD13-F1220505FC6C}"/>
              </a:ext>
            </a:extLst>
          </p:cNvPr>
          <p:cNvSpPr/>
          <p:nvPr/>
        </p:nvSpPr>
        <p:spPr>
          <a:xfrm>
            <a:off x="0" y="9052146"/>
            <a:ext cx="18288000" cy="76200"/>
          </a:xfrm>
          <a:prstGeom prst="line">
            <a:avLst/>
          </a:prstGeom>
          <a:ln w="9525" cap="flat">
            <a:solidFill>
              <a:srgbClr val="2D2D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4FCB2-D7AF-B031-2F90-B8F3E122EDE0}"/>
              </a:ext>
            </a:extLst>
          </p:cNvPr>
          <p:cNvSpPr txBox="1"/>
          <p:nvPr/>
        </p:nvSpPr>
        <p:spPr>
          <a:xfrm>
            <a:off x="4043582" y="173406"/>
            <a:ext cx="140969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D2D86"/>
                </a:solidFill>
                <a:latin typeface="League Spartan" panose="020B0604020202020204" charset="0"/>
              </a:rPr>
              <a:t>1.2 Assure the consistency, professionalism, quality and relevance of the IFPP, and regularly update the IFPP technical content in response to developments in the audit profession and user feedback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117EA-5E98-C2E6-A579-1DC5FD60D6F1}"/>
              </a:ext>
            </a:extLst>
          </p:cNvPr>
          <p:cNvSpPr txBox="1"/>
          <p:nvPr/>
        </p:nvSpPr>
        <p:spPr>
          <a:xfrm>
            <a:off x="4267200" y="2918175"/>
            <a:ext cx="14186897" cy="584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Strengthen collaboration between the PSC and the IDI to promote the PESA as a professional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qualification to underpin the professionalism of SAI auditors,</a:t>
            </a:r>
          </a:p>
          <a:p>
            <a:pPr>
              <a:lnSpc>
                <a:spcPct val="150000"/>
              </a:lnSpc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Strengthen the effectiveness, continuity, and knowledge management of FIPP by improving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resourcing, staffing, and succession planning,</a:t>
            </a:r>
          </a:p>
          <a:p>
            <a:pPr>
              <a:lnSpc>
                <a:spcPct val="150000"/>
              </a:lnSpc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Assess the feasibility of a structured training programme and curriculum that equips INTOSAI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standard-setters with the skills, knowledge and methodologies needed to develop high-quality,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credible and globally relevant professional pronouncements.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57325F-2001-D1F7-C0A7-F822B9AA93A5}"/>
              </a:ext>
            </a:extLst>
          </p:cNvPr>
          <p:cNvSpPr/>
          <p:nvPr/>
        </p:nvSpPr>
        <p:spPr>
          <a:xfrm>
            <a:off x="5791200" y="6388618"/>
            <a:ext cx="7610475" cy="111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F42CE-110E-19F7-C1DE-862AB5D8E2CD}"/>
              </a:ext>
            </a:extLst>
          </p:cNvPr>
          <p:cNvSpPr/>
          <p:nvPr/>
        </p:nvSpPr>
        <p:spPr>
          <a:xfrm>
            <a:off x="5399077" y="6208135"/>
            <a:ext cx="7610475" cy="1114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EF558-86D5-FCA4-504B-55568244D137}"/>
              </a:ext>
            </a:extLst>
          </p:cNvPr>
          <p:cNvSpPr txBox="1"/>
          <p:nvPr/>
        </p:nvSpPr>
        <p:spPr>
          <a:xfrm rot="20432672">
            <a:off x="634597" y="932846"/>
            <a:ext cx="2190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highlights</a:t>
            </a:r>
            <a:endParaRPr lang="en-GB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71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11503</TotalTime>
  <Words>1153</Words>
  <Application>Microsoft Office PowerPoint</Application>
  <PresentationFormat>Custom</PresentationFormat>
  <Paragraphs>188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Roboto</vt:lpstr>
      <vt:lpstr>Roboto Bold</vt:lpstr>
      <vt:lpstr>Roboto Condensed</vt:lpstr>
      <vt:lpstr>Calibri</vt:lpstr>
      <vt:lpstr>Arial</vt:lpstr>
      <vt:lpstr>Wingdings</vt:lpstr>
      <vt:lpstr>Source Sans Pro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 Visual Arts Educational Presentation in White and Blue Minimalist and Classy Style</dc:title>
  <dc:creator>Julia Mezgolits</dc:creator>
  <cp:lastModifiedBy>PSC</cp:lastModifiedBy>
  <cp:revision>92</cp:revision>
  <cp:lastPrinted>2025-11-14T08:06:50Z</cp:lastPrinted>
  <dcterms:created xsi:type="dcterms:W3CDTF">2006-08-16T00:00:00Z</dcterms:created>
  <dcterms:modified xsi:type="dcterms:W3CDTF">2026-03-16T09:55:22Z</dcterms:modified>
  <dc:identifier>DAGsfClV_oU</dc:identifier>
</cp:coreProperties>
</file>