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648" r:id="rId1"/>
    <p:sldMasterId id="2147483661" r:id="rId2"/>
  </p:sldMasterIdLst>
  <p:notesMasterIdLst>
    <p:notesMasterId r:id="rId18"/>
  </p:notesMasterIdLst>
  <p:sldIdLst>
    <p:sldId id="1246" r:id="rId3"/>
    <p:sldId id="499" r:id="rId4"/>
    <p:sldId id="486" r:id="rId5"/>
    <p:sldId id="500" r:id="rId6"/>
    <p:sldId id="467" r:id="rId7"/>
    <p:sldId id="487" r:id="rId8"/>
    <p:sldId id="477" r:id="rId9"/>
    <p:sldId id="480" r:id="rId10"/>
    <p:sldId id="481" r:id="rId11"/>
    <p:sldId id="483" r:id="rId12"/>
    <p:sldId id="484" r:id="rId13"/>
    <p:sldId id="471" r:id="rId14"/>
    <p:sldId id="1249" r:id="rId15"/>
    <p:sldId id="1248" r:id="rId16"/>
    <p:sldId id="1247" r:id="rId1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399B31E-A910-51C1-5C86-C69537FF38D5}" name="Luksander Alexandra Georgina" initials="AL" userId="S::luksandera@asz.hu::0b387cc5-07ea-460a-bedc-ad156d0d994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01F"/>
    <a:srgbClr val="0047AB"/>
    <a:srgbClr val="6FAED9"/>
    <a:srgbClr val="17274F"/>
    <a:srgbClr val="0021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Közepesen sötét stílu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Közepesen sötét stíl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52742" autoAdjust="0"/>
  </p:normalViewPr>
  <p:slideViewPr>
    <p:cSldViewPr snapToGrid="0">
      <p:cViewPr varScale="1">
        <p:scale>
          <a:sx n="43" d="100"/>
          <a:sy n="43" d="100"/>
        </p:scale>
        <p:origin x="222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268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8/10/relationships/authors" Target="authors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asz.local\asz\org\Kiemelt%20elemz&#233;sek%20f&#337;oszt&#225;ly\04_Elemz&#233;sek\37_AI_robotiz&#225;ci&#243;\03_Munkaanyagok\Szandra\automatizacio_reszletes_osszehasonlita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asz.local\asz\org\Kiemelt%20elemz&#233;sek%20f&#337;oszt&#225;ly\04_Elemz&#233;sek\37_AI_robotiz&#225;ci&#243;\03_Munkaanyagok\Szandra\elemzesek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asz.local\asz\org\Kiemelt%20elemz&#233;sek%20f&#337;oszt&#225;ly\04_Elemz&#233;sek\37_AI_robotiz&#225;ci&#243;\03_Munkaanyagok\Szandra\elemzesek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agysz\Downloads\stadat-mun0072-20.1.1.65-hu%20(1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asz.local\asz\org\Kiemelt%20elemz&#233;sek%20f&#337;oszt&#225;ly\04_Elemz&#233;sek\37_AI_robotiz&#225;ci&#243;\03_Munkaanyagok\Szandra\elemzesek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1" i="0" u="none" strike="noStrike" kern="1200" spc="100" baseline="0" bmk="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ptos SemiBold" panose="020B0004020202020204" pitchFamily="34" charset="0"/>
                <a:ea typeface="+mn-ea"/>
                <a:cs typeface="+mn-cs"/>
              </a:defRPr>
            </a:pPr>
            <a:r>
              <a:rPr lang="en-US" dirty="0"/>
              <a:t>Estimates of the proportion of the </a:t>
            </a:r>
            <a:r>
              <a:rPr lang="hu-HU" dirty="0" err="1"/>
              <a:t>Hungarian</a:t>
            </a:r>
            <a:r>
              <a:rPr lang="en-US" dirty="0"/>
              <a:t> </a:t>
            </a:r>
            <a:r>
              <a:rPr lang="en-US" dirty="0" err="1"/>
              <a:t>labour</a:t>
            </a:r>
            <a:r>
              <a:rPr lang="en-US" dirty="0"/>
              <a:t> force affected by automation</a:t>
            </a:r>
            <a:endParaRPr lang="en-GB" dirty="0"/>
          </a:p>
        </c:rich>
      </c:tx>
      <c:layout>
        <c:manualLayout>
          <c:xMode val="edge"/>
          <c:yMode val="edge"/>
          <c:x val="1.6949155639330868E-3"/>
          <c:y val="1.68822310478115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1" i="0" u="none" strike="noStrike" kern="1200" spc="100" baseline="0" bmk="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ptos SemiBold" panose="020B0004020202020204" pitchFamily="34" charset="0"/>
              <a:ea typeface="+mn-ea"/>
              <a:cs typeface="+mn-cs"/>
            </a:defRPr>
          </a:pPr>
          <a:endParaRPr lang="en-GB" alt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Munka2!$A$5</c:f>
              <c:strCache>
                <c:ptCount val="1"/>
                <c:pt idx="0">
                  <c:v>Előrejelzések</c:v>
                </c:pt>
              </c:strCache>
            </c:strRef>
          </c:tx>
          <c:spPr>
            <a:solidFill>
              <a:srgbClr val="0047A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Aptos SemiBold" panose="020B0004020202020204" pitchFamily="34" charset="0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Munka2!$B$4:$F$4</c:f>
              <c:strCache>
                <c:ptCount val="5"/>
                <c:pt idx="0">
                  <c:v>OECD - automation</c:v>
                </c:pt>
                <c:pt idx="1">
                  <c:v>OECD - generative MI</c:v>
                </c:pt>
                <c:pt idx="2">
                  <c:v>PwC</c:v>
                </c:pt>
                <c:pt idx="3">
                  <c:v>McKinsey</c:v>
                </c:pt>
                <c:pt idx="4">
                  <c:v>European Comission</c:v>
                </c:pt>
              </c:strCache>
            </c:strRef>
          </c:cat>
          <c:val>
            <c:numRef>
              <c:f>Munka2!$B$5:$F$5</c:f>
              <c:numCache>
                <c:formatCode>0.00%</c:formatCode>
                <c:ptCount val="5"/>
                <c:pt idx="0" formatCode="0%">
                  <c:v>0.36</c:v>
                </c:pt>
                <c:pt idx="1">
                  <c:v>0.27100000000000002</c:v>
                </c:pt>
                <c:pt idx="2" formatCode="0%">
                  <c:v>0.23</c:v>
                </c:pt>
                <c:pt idx="3" formatCode="0%">
                  <c:v>0.6</c:v>
                </c:pt>
                <c:pt idx="4">
                  <c:v>0.60599999999999998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61-48D8-9521-7536243736F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1182603423"/>
        <c:axId val="1182607743"/>
      </c:barChart>
      <c:catAx>
        <c:axId val="118260342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Aptos SemiBold" panose="020B0004020202020204" pitchFamily="34" charset="0"/>
                <a:ea typeface="+mn-ea"/>
                <a:cs typeface="+mn-cs"/>
              </a:defRPr>
            </a:pPr>
            <a:endParaRPr lang="hu-HU"/>
          </a:p>
        </c:txPr>
        <c:crossAx val="1182607743"/>
        <c:crosses val="autoZero"/>
        <c:auto val="1"/>
        <c:lblAlgn val="ctr"/>
        <c:lblOffset val="100"/>
        <c:noMultiLvlLbl val="0"/>
      </c:catAx>
      <c:valAx>
        <c:axId val="11826077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Aptos SemiBold" panose="020B0004020202020204" pitchFamily="34" charset="0"/>
                <a:ea typeface="+mn-ea"/>
                <a:cs typeface="+mn-cs"/>
              </a:defRPr>
            </a:pPr>
            <a:endParaRPr lang="hu-HU"/>
          </a:p>
        </c:txPr>
        <c:crossAx val="1182603423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ptos SemiBold" panose="020B0004020202020204" pitchFamily="34" charset="0"/>
        </a:defRPr>
      </a:pPr>
      <a:endParaRPr lang="hu-H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269984600561851"/>
          <c:y val="5.8354869400825869E-2"/>
          <c:w val="0.75410117760714113"/>
          <c:h val="0.87527278460419344"/>
        </c:manualLayout>
      </c:layout>
      <c:lineChart>
        <c:grouping val="standard"/>
        <c:varyColors val="0"/>
        <c:ser>
          <c:idx val="0"/>
          <c:order val="0"/>
          <c:spPr>
            <a:ln w="50800" cap="rnd">
              <a:solidFill>
                <a:schemeClr val="bg1"/>
              </a:solidFill>
            </a:ln>
            <a:effectLst/>
          </c:spPr>
          <c:marker>
            <c:symbol val="none"/>
          </c:marker>
          <c:cat>
            <c:numRef>
              <c:f>Munka7!$G$36:$G$41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Munka7!$H$36:$H$41</c:f>
              <c:numCache>
                <c:formatCode>General</c:formatCode>
                <c:ptCount val="6"/>
                <c:pt idx="0">
                  <c:v>710475</c:v>
                </c:pt>
                <c:pt idx="1">
                  <c:v>714065</c:v>
                </c:pt>
                <c:pt idx="2">
                  <c:v>682454</c:v>
                </c:pt>
                <c:pt idx="3">
                  <c:v>703647</c:v>
                </c:pt>
                <c:pt idx="4">
                  <c:v>739066</c:v>
                </c:pt>
                <c:pt idx="5">
                  <c:v>749637.08333333326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45B-4FC1-B852-7271046766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78298304"/>
        <c:axId val="66006464"/>
      </c:lineChart>
      <c:catAx>
        <c:axId val="378298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Aptos Narrow" panose="020B0004020202020204" pitchFamily="34" charset="0"/>
                <a:ea typeface="+mn-ea"/>
                <a:cs typeface="+mn-cs"/>
              </a:defRPr>
            </a:pPr>
            <a:endParaRPr lang="hu-HU"/>
          </a:p>
        </c:txPr>
        <c:crossAx val="66006464"/>
        <c:crosses val="autoZero"/>
        <c:auto val="1"/>
        <c:lblAlgn val="ctr"/>
        <c:lblOffset val="100"/>
        <c:noMultiLvlLbl val="0"/>
      </c:catAx>
      <c:valAx>
        <c:axId val="66006464"/>
        <c:scaling>
          <c:orientation val="minMax"/>
          <c:max val="750000"/>
          <c:min val="650000"/>
        </c:scaling>
        <c:delete val="0"/>
        <c:axPos val="l"/>
        <c:majorGridlines>
          <c:spPr>
            <a:ln w="9525" cap="flat" cmpd="sng" algn="ctr">
              <a:solidFill>
                <a:schemeClr val="bg1">
                  <a:alpha val="2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Aptos Narrow" panose="020B0004020202020204" pitchFamily="34" charset="0"/>
                <a:ea typeface="+mn-ea"/>
                <a:cs typeface="+mn-cs"/>
              </a:defRPr>
            </a:pPr>
            <a:endParaRPr lang="hu-HU"/>
          </a:p>
        </c:txPr>
        <c:crossAx val="378298304"/>
        <c:crosses val="autoZero"/>
        <c:crossBetween val="between"/>
        <c:majorUnit val="5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latin typeface="Aptos Narrow" panose="020B0004020202020204" pitchFamily="34" charset="0"/>
        </a:defRPr>
      </a:pPr>
      <a:endParaRPr lang="hu-H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81713507258329E-2"/>
          <c:y val="3.6260009493708105E-2"/>
          <c:w val="0.88750999027665145"/>
          <c:h val="0.88115674102070118"/>
        </c:manualLayout>
      </c:layout>
      <c:lineChart>
        <c:grouping val="standard"/>
        <c:varyColors val="0"/>
        <c:ser>
          <c:idx val="0"/>
          <c:order val="0"/>
          <c:tx>
            <c:strRef>
              <c:f>'20.1.2.1.'!$D$507</c:f>
              <c:strCache>
                <c:ptCount val="1"/>
                <c:pt idx="0">
                  <c:v>Foglalkoztatási ráta a 15-74 éves korcsoportban, %</c:v>
                </c:pt>
              </c:strCache>
            </c:strRef>
          </c:tx>
          <c:spPr>
            <a:ln w="50800" cap="rnd">
              <a:solidFill>
                <a:schemeClr val="bg1"/>
              </a:solidFill>
            </a:ln>
            <a:effectLst/>
          </c:spPr>
          <c:marker>
            <c:symbol val="none"/>
          </c:marker>
          <c:cat>
            <c:numRef>
              <c:f>'20.1.2.1.'!$C$516:$C$522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'20.1.2.1.'!$D$516:$D$522</c:f>
              <c:numCache>
                <c:formatCode>#\ ##0.0</c:formatCode>
                <c:ptCount val="7"/>
                <c:pt idx="0">
                  <c:v>62.118141033492023</c:v>
                </c:pt>
                <c:pt idx="1">
                  <c:v>62.738776665471654</c:v>
                </c:pt>
                <c:pt idx="2">
                  <c:v>62.246870720268753</c:v>
                </c:pt>
                <c:pt idx="3">
                  <c:v>63.111934715271559</c:v>
                </c:pt>
                <c:pt idx="4">
                  <c:v>64.18249549990496</c:v>
                </c:pt>
                <c:pt idx="5">
                  <c:v>64.755493993752495</c:v>
                </c:pt>
                <c:pt idx="6">
                  <c:v>65.053994575996271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8A9-42D9-99EB-11BD07CC47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87495008"/>
        <c:axId val="487495968"/>
      </c:lineChart>
      <c:catAx>
        <c:axId val="487495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Aptos Narrow" panose="020B0004020202020204" pitchFamily="34" charset="0"/>
                <a:ea typeface="+mn-ea"/>
                <a:cs typeface="+mn-cs"/>
              </a:defRPr>
            </a:pPr>
            <a:endParaRPr lang="hu-HU"/>
          </a:p>
        </c:txPr>
        <c:crossAx val="487495968"/>
        <c:crosses val="autoZero"/>
        <c:auto val="1"/>
        <c:lblAlgn val="ctr"/>
        <c:lblOffset val="100"/>
        <c:noMultiLvlLbl val="0"/>
      </c:catAx>
      <c:valAx>
        <c:axId val="487495968"/>
        <c:scaling>
          <c:orientation val="minMax"/>
          <c:min val="60"/>
        </c:scaling>
        <c:delete val="0"/>
        <c:axPos val="l"/>
        <c:majorGridlines>
          <c:spPr>
            <a:ln w="9525" cap="flat" cmpd="sng" algn="ctr">
              <a:solidFill>
                <a:schemeClr val="bg1">
                  <a:alpha val="2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Aptos Narrow" panose="020B0004020202020204" pitchFamily="34" charset="0"/>
                <a:ea typeface="+mn-ea"/>
                <a:cs typeface="+mn-cs"/>
              </a:defRPr>
            </a:pPr>
            <a:endParaRPr lang="hu-HU"/>
          </a:p>
        </c:txPr>
        <c:crossAx val="487495008"/>
        <c:crosses val="autoZero"/>
        <c:crossBetween val="between"/>
        <c:majorUnit val="3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latin typeface="Aptos Narrow" panose="020B0004020202020204" pitchFamily="34" charset="0"/>
        </a:defRPr>
      </a:pPr>
      <a:endParaRPr lang="hu-H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'20.1.1.65.'!$B$52</c:f>
              <c:strCache>
                <c:ptCount val="1"/>
                <c:pt idx="0">
                  <c:v>Nemzetgazdaság összesen A–S</c:v>
                </c:pt>
              </c:strCache>
            </c:strRef>
          </c:tx>
          <c:spPr>
            <a:ln w="50800" cap="rnd">
              <a:solidFill>
                <a:schemeClr val="bg1"/>
              </a:solidFill>
            </a:ln>
            <a:effectLst/>
          </c:spPr>
          <c:marker>
            <c:symbol val="none"/>
          </c:marker>
          <c:cat>
            <c:numRef>
              <c:f>'20.1.1.65.'!$A$53:$A$58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'20.1.1.65.'!$B$53:$B$58</c:f>
              <c:numCache>
                <c:formatCode>#,##0</c:formatCode>
                <c:ptCount val="6"/>
                <c:pt idx="0">
                  <c:v>83510</c:v>
                </c:pt>
                <c:pt idx="1">
                  <c:v>78707</c:v>
                </c:pt>
                <c:pt idx="2">
                  <c:v>60669.25</c:v>
                </c:pt>
                <c:pt idx="3">
                  <c:v>74475</c:v>
                </c:pt>
                <c:pt idx="4">
                  <c:v>89460</c:v>
                </c:pt>
                <c:pt idx="5">
                  <c:v>78974.75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F30-47D3-8696-FC52F20340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73720111"/>
        <c:axId val="1673725871"/>
      </c:lineChart>
      <c:catAx>
        <c:axId val="1673720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Aptos Narrow" panose="020B0004020202020204" pitchFamily="34" charset="0"/>
                <a:ea typeface="+mn-ea"/>
                <a:cs typeface="+mn-cs"/>
              </a:defRPr>
            </a:pPr>
            <a:endParaRPr lang="hu-HU"/>
          </a:p>
        </c:txPr>
        <c:crossAx val="1673725871"/>
        <c:crosses val="autoZero"/>
        <c:auto val="1"/>
        <c:lblAlgn val="ctr"/>
        <c:lblOffset val="100"/>
        <c:noMultiLvlLbl val="0"/>
      </c:catAx>
      <c:valAx>
        <c:axId val="1673725871"/>
        <c:scaling>
          <c:orientation val="minMax"/>
          <c:min val="400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  <a:alpha val="2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Aptos Narrow" panose="020B0004020202020204" pitchFamily="34" charset="0"/>
                <a:ea typeface="+mn-ea"/>
                <a:cs typeface="+mn-cs"/>
              </a:defRPr>
            </a:pPr>
            <a:endParaRPr lang="hu-HU"/>
          </a:p>
        </c:txPr>
        <c:crossAx val="1673720111"/>
        <c:crosses val="autoZero"/>
        <c:crossBetween val="between"/>
        <c:majorUnit val="3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latin typeface="Aptos Narrow" panose="020B0004020202020204" pitchFamily="34" charset="0"/>
        </a:defRPr>
      </a:pPr>
      <a:endParaRPr lang="hu-H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Munka3!$B$25</c:f>
              <c:strCache>
                <c:ptCount val="1"/>
                <c:pt idx="0">
                  <c:v>Manufacturing industry</c:v>
                </c:pt>
              </c:strCache>
            </c:strRef>
          </c:tx>
          <c:spPr>
            <a:ln w="34925" cap="rnd">
              <a:solidFill>
                <a:schemeClr val="bg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Munka3!$A$26:$A$31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Munka3!$B$26:$B$31</c:f>
              <c:numCache>
                <c:formatCode>#,##0</c:formatCode>
                <c:ptCount val="6"/>
                <c:pt idx="0">
                  <c:v>23776</c:v>
                </c:pt>
                <c:pt idx="1">
                  <c:v>19173</c:v>
                </c:pt>
                <c:pt idx="2">
                  <c:v>14336</c:v>
                </c:pt>
                <c:pt idx="3">
                  <c:v>17844</c:v>
                </c:pt>
                <c:pt idx="4">
                  <c:v>22023</c:v>
                </c:pt>
                <c:pt idx="5">
                  <c:v>17347.5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AD8-4250-8182-7CF0C954C22B}"/>
            </c:ext>
          </c:extLst>
        </c:ser>
        <c:ser>
          <c:idx val="1"/>
          <c:order val="1"/>
          <c:tx>
            <c:strRef>
              <c:f>Munka3!$C$25</c:f>
              <c:strCache>
                <c:ptCount val="1"/>
                <c:pt idx="0">
                  <c:v>Information, communication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Munka3!$A$26:$A$31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Munka3!$C$26:$C$31</c:f>
              <c:numCache>
                <c:formatCode>#,##0</c:formatCode>
                <c:ptCount val="6"/>
                <c:pt idx="0">
                  <c:v>3339</c:v>
                </c:pt>
                <c:pt idx="1">
                  <c:v>3107</c:v>
                </c:pt>
                <c:pt idx="2">
                  <c:v>2187</c:v>
                </c:pt>
                <c:pt idx="3">
                  <c:v>3162</c:v>
                </c:pt>
                <c:pt idx="4">
                  <c:v>4050</c:v>
                </c:pt>
                <c:pt idx="5">
                  <c:v>2865.25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AD8-4250-8182-7CF0C954C2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83748080"/>
        <c:axId val="1283746160"/>
      </c:lineChart>
      <c:catAx>
        <c:axId val="1283748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283746160"/>
        <c:crosses val="autoZero"/>
        <c:auto val="1"/>
        <c:lblAlgn val="ctr"/>
        <c:lblOffset val="100"/>
        <c:noMultiLvlLbl val="0"/>
      </c:catAx>
      <c:valAx>
        <c:axId val="1283746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283748080"/>
        <c:crosses val="autoZero"/>
        <c:crossBetween val="between"/>
        <c:majorUnit val="125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solidFill>
        <a:schemeClr val="bg1">
          <a:alpha val="0"/>
        </a:schemeClr>
      </a:solidFill>
    </a:ln>
    <a:effectLst>
      <a:outerShdw blurRad="50800" dist="50800" dir="5400000" algn="ctr" rotWithShape="0">
        <a:srgbClr val="000000">
          <a:alpha val="0"/>
        </a:srgbClr>
      </a:outerShdw>
    </a:effectLst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6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36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36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4F7828-F04F-4811-922B-493B64EA939A}" type="datetimeFigureOut">
              <a:rPr lang="hu-HU" smtClean="0"/>
              <a:t>2026. 03. 24.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FFBC4A-F23F-429A-B646-A6F8FFC1F5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8502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E5B57-71A4-2A84-5B5F-60A73E85C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9319D110-2746-BB02-CCF3-D44F2E7C1A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7D127A93-9F01-3450-E6E0-26395BAE87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Contrary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what</a:t>
            </a:r>
            <a:r>
              <a:rPr lang="hu-HU" dirty="0"/>
              <a:t> </a:t>
            </a:r>
            <a:r>
              <a:rPr lang="hu-HU" dirty="0" err="1"/>
              <a:t>everybody</a:t>
            </a:r>
            <a:r>
              <a:rPr lang="hu-HU" dirty="0"/>
              <a:t> </a:t>
            </a:r>
            <a:r>
              <a:rPr lang="hu-HU" dirty="0" err="1"/>
              <a:t>expects</a:t>
            </a:r>
            <a:r>
              <a:rPr lang="hu-HU" dirty="0"/>
              <a:t> </a:t>
            </a:r>
            <a:r>
              <a:rPr lang="hu-HU" dirty="0" err="1"/>
              <a:t>me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do</a:t>
            </a:r>
            <a:r>
              <a:rPr lang="hu-HU" dirty="0"/>
              <a:t>. </a:t>
            </a:r>
            <a:r>
              <a:rPr lang="hu-HU" dirty="0" err="1"/>
              <a:t>So</a:t>
            </a:r>
            <a:r>
              <a:rPr lang="hu-HU" dirty="0"/>
              <a:t> I am </a:t>
            </a:r>
            <a:r>
              <a:rPr lang="hu-HU" dirty="0" err="1"/>
              <a:t>not</a:t>
            </a:r>
            <a:r>
              <a:rPr lang="hu-HU" dirty="0"/>
              <a:t> </a:t>
            </a:r>
            <a:r>
              <a:rPr lang="hu-HU" dirty="0" err="1"/>
              <a:t>going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talk</a:t>
            </a:r>
            <a:r>
              <a:rPr lang="hu-HU" dirty="0"/>
              <a:t> </a:t>
            </a:r>
            <a:r>
              <a:rPr lang="hu-HU" dirty="0" err="1"/>
              <a:t>about</a:t>
            </a:r>
            <a:r>
              <a:rPr lang="hu-HU" dirty="0"/>
              <a:t> </a:t>
            </a:r>
            <a:r>
              <a:rPr lang="hu-HU" dirty="0" err="1"/>
              <a:t>that</a:t>
            </a:r>
            <a:r>
              <a:rPr lang="hu-HU" dirty="0"/>
              <a:t> </a:t>
            </a:r>
            <a:r>
              <a:rPr lang="hu-HU" dirty="0" err="1"/>
              <a:t>terrifying</a:t>
            </a:r>
            <a:r>
              <a:rPr lang="hu-HU" dirty="0"/>
              <a:t> </a:t>
            </a:r>
            <a:r>
              <a:rPr lang="hu-HU" dirty="0" err="1"/>
              <a:t>dystopian</a:t>
            </a:r>
            <a:r>
              <a:rPr lang="hu-HU" dirty="0"/>
              <a:t> </a:t>
            </a:r>
            <a:r>
              <a:rPr lang="hu-HU" dirty="0" err="1"/>
              <a:t>future</a:t>
            </a:r>
            <a:r>
              <a:rPr lang="hu-HU" dirty="0"/>
              <a:t> </a:t>
            </a:r>
            <a:r>
              <a:rPr lang="hu-HU" dirty="0" err="1"/>
              <a:t>when</a:t>
            </a:r>
            <a:r>
              <a:rPr lang="hu-HU" dirty="0"/>
              <a:t> </a:t>
            </a:r>
            <a:r>
              <a:rPr lang="hu-HU" dirty="0" err="1"/>
              <a:t>robots</a:t>
            </a:r>
            <a:r>
              <a:rPr lang="hu-HU" dirty="0"/>
              <a:t> </a:t>
            </a:r>
            <a:r>
              <a:rPr lang="hu-HU" dirty="0" err="1"/>
              <a:t>take</a:t>
            </a:r>
            <a:r>
              <a:rPr lang="hu-HU" dirty="0"/>
              <a:t> over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world</a:t>
            </a:r>
            <a:r>
              <a:rPr lang="hu-HU" dirty="0"/>
              <a:t>, and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terminator</a:t>
            </a:r>
            <a:r>
              <a:rPr lang="hu-HU" dirty="0"/>
              <a:t> </a:t>
            </a:r>
            <a:r>
              <a:rPr lang="hu-HU" dirty="0" err="1"/>
              <a:t>steals</a:t>
            </a:r>
            <a:r>
              <a:rPr lang="hu-HU" dirty="0"/>
              <a:t> </a:t>
            </a:r>
            <a:r>
              <a:rPr lang="hu-HU" dirty="0" err="1"/>
              <a:t>your</a:t>
            </a:r>
            <a:r>
              <a:rPr lang="hu-HU" dirty="0"/>
              <a:t> parking </a:t>
            </a:r>
            <a:r>
              <a:rPr lang="hu-HU" dirty="0" err="1"/>
              <a:t>space</a:t>
            </a:r>
            <a:r>
              <a:rPr lang="hu-HU" dirty="0"/>
              <a:t>. </a:t>
            </a:r>
            <a:r>
              <a:rPr lang="hu-HU" dirty="0" err="1"/>
              <a:t>Much</a:t>
            </a:r>
            <a:r>
              <a:rPr lang="hu-HU" dirty="0"/>
              <a:t> </a:t>
            </a:r>
            <a:r>
              <a:rPr lang="hu-HU" dirty="0" err="1"/>
              <a:t>rather</a:t>
            </a:r>
            <a:r>
              <a:rPr lang="hu-HU" dirty="0"/>
              <a:t> </a:t>
            </a:r>
            <a:r>
              <a:rPr lang="hu-HU" dirty="0" err="1"/>
              <a:t>have</a:t>
            </a:r>
            <a:r>
              <a:rPr lang="hu-HU" dirty="0"/>
              <a:t> a </a:t>
            </a:r>
            <a:r>
              <a:rPr lang="hu-HU" dirty="0" err="1"/>
              <a:t>sober</a:t>
            </a:r>
            <a:r>
              <a:rPr lang="hu-HU" dirty="0"/>
              <a:t> </a:t>
            </a:r>
            <a:r>
              <a:rPr lang="hu-HU" dirty="0" err="1"/>
              <a:t>look</a:t>
            </a:r>
            <a:r>
              <a:rPr lang="hu-HU" dirty="0"/>
              <a:t> </a:t>
            </a:r>
            <a:r>
              <a:rPr lang="hu-HU" dirty="0" err="1"/>
              <a:t>whether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forecasts</a:t>
            </a:r>
            <a:r>
              <a:rPr lang="hu-HU" dirty="0"/>
              <a:t> </a:t>
            </a:r>
            <a:r>
              <a:rPr lang="hu-HU" dirty="0" err="1"/>
              <a:t>on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takeover</a:t>
            </a:r>
            <a:r>
              <a:rPr lang="hu-HU" dirty="0"/>
              <a:t> of AI </a:t>
            </a:r>
            <a:r>
              <a:rPr lang="hu-HU" dirty="0" err="1"/>
              <a:t>are</a:t>
            </a:r>
            <a:r>
              <a:rPr lang="hu-HU" dirty="0"/>
              <a:t> </a:t>
            </a:r>
            <a:r>
              <a:rPr lang="hu-HU" dirty="0" err="1"/>
              <a:t>trustworthy</a:t>
            </a:r>
            <a:r>
              <a:rPr lang="hu-HU" dirty="0"/>
              <a:t>.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080CC44-C7F8-F63B-B125-FE854E30E4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FFBC4A-F23F-429A-B646-A6F8FFC1F5CE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1768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should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bourne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mind is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forecasts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never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fully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descriptive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inevitaby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influence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subject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matter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well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Thus, the impact on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labour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market may be further exacerbated by the fact that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forecasts significantly influence the expectations of decision-makers,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investors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provide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excellent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justification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carry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out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otherwise planned staff reductions.</a:t>
            </a:r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Besides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 should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 noted that some of the forecasts come from industry players who may have an interest in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overestimating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labour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market effects of AI and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robotisation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hu-HU" dirty="0"/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Furthermore, it is important to note that market expectations for new technologies are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always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subject to hype similar to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 seen during the dot-com bubble. At the same time, as was the case with market expectations at the dawn of the internet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even if 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now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proves to be a bubble in the short term, it does not rule out the possibility that the technology will bring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about very significant changes in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econom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long term.</a:t>
            </a:r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FBC4A-F23F-429A-B646-A6F8FFC1F5CE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2585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ascertained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forecasts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build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kind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leads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greater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uncertainty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assessing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labour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markets.</a:t>
            </a:r>
          </a:p>
          <a:p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First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PIAAC an ONET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databases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reflect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global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differences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skills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required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job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process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human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labour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requirement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thereof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shows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significant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variance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world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economy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hu-HU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hu-HU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Secondly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based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data collected two,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three or even five years ago. On average, these analyses examine the technological and social situation 5-10 years prior to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their publication. 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 is a 10-20 year gap between the reference period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estimates and the data used for the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predictions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Given that this is an explosively fast-growing sector, the reliability of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forecasts is difficult to imagine, if only because of how quickly they become outdated.</a:t>
            </a:r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Therefore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instead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predicting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future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attempt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should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been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made to examine the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extent to which the forecasts made have come true in light of the time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FBC4A-F23F-429A-B646-A6F8FFC1F5CE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7200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instead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relying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future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telling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forecast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taken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look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few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most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characteristic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labour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market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indicators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 employment rate gr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 steadily in the 2020s,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following the decline caused by the pandemic.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mployment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rate for the 15-74 age group in 2024 was 2.8 percentage points higher than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four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years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before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bear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mind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a ratio,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therefore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affected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number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people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working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 Hungarian population has been ageing for years,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people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getting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smaller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positively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affecting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employment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rates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Therefore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taken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look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absolute terms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well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manufacturing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industry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there has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been an increase here too, as shown in the figure.</a:t>
            </a:r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FBC4A-F23F-429A-B646-A6F8FFC1F5CE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004623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Taking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look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supply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side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number of job vacancies fell significantly between 2018 and 2020, then began to rise rapidly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peaking in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2022. This trend points to a worsening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labour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shortage, which moderated in 2023 but remained at a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fairly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high level.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number of job vacancies in the manufacturing industry fluctuates significantly. In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contrast, the number of vacancies in the information and communication sector remained low and stable throughout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sum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labour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market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 from the past six years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confirm that automation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far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had a significant impact on Hungarian jobs.</a:t>
            </a:r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lthough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when comparing forecasts and actual data, it must always be borne in mind that the latter are influenced by a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number of factors other than automation.</a:t>
            </a:r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FBC4A-F23F-429A-B646-A6F8FFC1F5CE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2870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C95F3-14F8-E827-46C2-371B70EE6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082EDB1B-AB0D-1B24-1DE9-151F6C3EC9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005C99CF-2856-6CE5-BF42-258A0518B9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Overall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a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chance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forecasts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overestimate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job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market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effects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technologies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However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should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jump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early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conclusions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market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bubble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certainly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something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more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fundamental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going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still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need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better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qualitative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research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methods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upclose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level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companies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real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drivers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behind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automation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BDC594B-A678-680C-1722-C469E11E3A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FBC4A-F23F-429A-B646-A6F8FFC1F5CE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46789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97884-B60A-13C6-0612-019B9D008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233AD2D9-329B-8405-4C51-D62FB09318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9DCC602A-7F85-4C1F-E408-B711B65C49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1DFD1DB-FA08-545E-1BD7-5BBDEC258F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FFBC4A-F23F-429A-B646-A6F8FFC1F5CE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091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Why</a:t>
            </a:r>
            <a:r>
              <a:rPr lang="hu-HU" dirty="0"/>
              <a:t> </a:t>
            </a:r>
            <a:r>
              <a:rPr lang="hu-HU" dirty="0" err="1"/>
              <a:t>does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SAO of Hungary </a:t>
            </a:r>
            <a:r>
              <a:rPr lang="hu-HU" dirty="0" err="1"/>
              <a:t>address</a:t>
            </a:r>
            <a:r>
              <a:rPr lang="hu-HU" dirty="0"/>
              <a:t> </a:t>
            </a:r>
            <a:r>
              <a:rPr lang="hu-HU" dirty="0" err="1"/>
              <a:t>this</a:t>
            </a:r>
            <a:r>
              <a:rPr lang="hu-HU" dirty="0"/>
              <a:t> </a:t>
            </a:r>
            <a:r>
              <a:rPr lang="hu-HU" dirty="0" err="1"/>
              <a:t>topic</a:t>
            </a:r>
            <a:r>
              <a:rPr lang="hu-HU" dirty="0"/>
              <a:t> </a:t>
            </a:r>
            <a:r>
              <a:rPr lang="hu-HU" dirty="0" err="1"/>
              <a:t>at</a:t>
            </a:r>
            <a:r>
              <a:rPr lang="hu-HU" dirty="0"/>
              <a:t> </a:t>
            </a:r>
            <a:r>
              <a:rPr lang="hu-HU" dirty="0" err="1"/>
              <a:t>all</a:t>
            </a:r>
            <a:r>
              <a:rPr lang="hu-HU" dirty="0"/>
              <a:t>?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Advances in automation and AI technology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dramatic impact on the structure of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labour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market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worldwide. </a:t>
            </a:r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following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questions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must be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taken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consideration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b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-W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hich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occupations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 automated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b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-H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ow quickly and to what extent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will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change take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place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  <a:b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-And,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fundamentally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impact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will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Hungarian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economy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b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b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hu-HU" dirty="0"/>
              <a:t>SAI of Hungary </a:t>
            </a:r>
            <a:r>
              <a:rPr lang="hu-HU" dirty="0" err="1"/>
              <a:t>regularly</a:t>
            </a:r>
            <a:r>
              <a:rPr lang="hu-HU" dirty="0"/>
              <a:t> </a:t>
            </a:r>
            <a:r>
              <a:rPr lang="hu-HU" dirty="0" err="1"/>
              <a:t>provides</a:t>
            </a:r>
            <a:r>
              <a:rPr lang="hu-HU" dirty="0"/>
              <a:t> </a:t>
            </a:r>
            <a:r>
              <a:rPr lang="hu-HU" dirty="0" err="1"/>
              <a:t>analysis</a:t>
            </a:r>
            <a:r>
              <a:rPr lang="hu-HU" dirty="0"/>
              <a:t> </a:t>
            </a:r>
            <a:r>
              <a:rPr lang="hu-HU" dirty="0" err="1"/>
              <a:t>on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Central</a:t>
            </a:r>
            <a:r>
              <a:rPr lang="hu-HU" dirty="0"/>
              <a:t> </a:t>
            </a:r>
            <a:r>
              <a:rPr lang="hu-HU" dirty="0" err="1"/>
              <a:t>Budget</a:t>
            </a:r>
            <a:r>
              <a:rPr lang="hu-HU" dirty="0"/>
              <a:t> of Hungary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Fiscal</a:t>
            </a:r>
            <a:r>
              <a:rPr lang="hu-HU" dirty="0"/>
              <a:t> </a:t>
            </a:r>
            <a:r>
              <a:rPr lang="hu-HU" dirty="0" err="1"/>
              <a:t>Council</a:t>
            </a:r>
            <a:r>
              <a:rPr lang="hu-HU" dirty="0"/>
              <a:t>. </a:t>
            </a:r>
            <a:r>
              <a:rPr lang="hu-HU" dirty="0" err="1"/>
              <a:t>It</a:t>
            </a:r>
            <a:r>
              <a:rPr lang="hu-HU" dirty="0"/>
              <a:t> is</a:t>
            </a:r>
            <a:r>
              <a:rPr lang="en-US" dirty="0"/>
              <a:t> a body that supports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en-US" dirty="0"/>
              <a:t>Parliament by providing an opinion on the soundness of the </a:t>
            </a:r>
            <a:r>
              <a:rPr lang="hu-HU" dirty="0"/>
              <a:t>B</a:t>
            </a:r>
            <a:r>
              <a:rPr lang="en-US" dirty="0" err="1"/>
              <a:t>udget</a:t>
            </a:r>
            <a:r>
              <a:rPr lang="en-US" dirty="0"/>
              <a:t>.</a:t>
            </a:r>
            <a:r>
              <a:rPr lang="hu-HU" dirty="0"/>
              <a:t> </a:t>
            </a:r>
            <a:r>
              <a:rPr lang="en-US" dirty="0"/>
              <a:t>In order to assess the </a:t>
            </a:r>
            <a:r>
              <a:rPr lang="hu-HU" dirty="0" err="1"/>
              <a:t>reliability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Budget</a:t>
            </a:r>
            <a:r>
              <a:rPr lang="en-US" dirty="0"/>
              <a:t>, it is </a:t>
            </a:r>
            <a:r>
              <a:rPr lang="hu-HU" dirty="0" err="1"/>
              <a:t>also</a:t>
            </a:r>
            <a:r>
              <a:rPr lang="hu-HU" dirty="0"/>
              <a:t> </a:t>
            </a:r>
            <a:r>
              <a:rPr lang="en-US" dirty="0"/>
              <a:t>necessary to </a:t>
            </a:r>
            <a:r>
              <a:rPr lang="hu-HU" dirty="0" err="1"/>
              <a:t>deal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en-US" dirty="0"/>
              <a:t> </a:t>
            </a:r>
            <a:r>
              <a:rPr lang="hu-HU" dirty="0" err="1"/>
              <a:t>certain</a:t>
            </a:r>
            <a:r>
              <a:rPr lang="hu-HU" dirty="0"/>
              <a:t> </a:t>
            </a:r>
            <a:r>
              <a:rPr lang="en-US" dirty="0"/>
              <a:t>macroeconomic developments</a:t>
            </a:r>
            <a:r>
              <a:rPr lang="hu-HU" dirty="0"/>
              <a:t>,</a:t>
            </a:r>
            <a:r>
              <a:rPr lang="en-US" dirty="0"/>
              <a:t> </a:t>
            </a:r>
            <a:r>
              <a:rPr lang="hu-HU" dirty="0" err="1"/>
              <a:t>including</a:t>
            </a:r>
            <a:r>
              <a:rPr lang="hu-HU" dirty="0"/>
              <a:t> </a:t>
            </a:r>
            <a:r>
              <a:rPr lang="en-US" dirty="0" err="1"/>
              <a:t>labour</a:t>
            </a:r>
            <a:r>
              <a:rPr lang="en-US" dirty="0"/>
              <a:t> market processes</a:t>
            </a:r>
            <a:r>
              <a:rPr lang="hu-HU" dirty="0"/>
              <a:t>.</a:t>
            </a:r>
          </a:p>
          <a:p>
            <a:endParaRPr lang="hu-HU" dirty="0"/>
          </a:p>
          <a:p>
            <a:r>
              <a:rPr lang="hu-HU" dirty="0" err="1"/>
              <a:t>That</a:t>
            </a:r>
            <a:r>
              <a:rPr lang="hu-HU" dirty="0"/>
              <a:t> is </a:t>
            </a:r>
            <a:r>
              <a:rPr lang="hu-HU" dirty="0" err="1"/>
              <a:t>why</a:t>
            </a:r>
            <a:r>
              <a:rPr lang="hu-HU" dirty="0"/>
              <a:t> </a:t>
            </a: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have</a:t>
            </a:r>
            <a:r>
              <a:rPr lang="hu-HU" dirty="0"/>
              <a:t> </a:t>
            </a:r>
            <a:r>
              <a:rPr lang="hu-HU" dirty="0" err="1"/>
              <a:t>decided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investigate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what</a:t>
            </a:r>
            <a:r>
              <a:rPr lang="hu-HU" dirty="0"/>
              <a:t> </a:t>
            </a:r>
            <a:r>
              <a:rPr lang="hu-HU" dirty="0" err="1"/>
              <a:t>extent</a:t>
            </a:r>
            <a:r>
              <a:rPr lang="hu-HU" dirty="0"/>
              <a:t> </a:t>
            </a:r>
            <a:r>
              <a:rPr lang="hu-HU" dirty="0" err="1"/>
              <a:t>one</a:t>
            </a:r>
            <a:r>
              <a:rPr lang="hu-HU" dirty="0"/>
              <a:t> </a:t>
            </a:r>
            <a:r>
              <a:rPr lang="hu-HU" dirty="0" err="1"/>
              <a:t>may</a:t>
            </a:r>
            <a:r>
              <a:rPr lang="hu-HU" dirty="0"/>
              <a:t> </a:t>
            </a:r>
            <a:r>
              <a:rPr lang="hu-HU" dirty="0" err="1"/>
              <a:t>trust</a:t>
            </a:r>
            <a:r>
              <a:rPr lang="hu-HU" dirty="0"/>
              <a:t> </a:t>
            </a:r>
            <a:r>
              <a:rPr lang="hu-HU" dirty="0" err="1"/>
              <a:t>these</a:t>
            </a:r>
            <a:r>
              <a:rPr lang="hu-HU" dirty="0"/>
              <a:t> </a:t>
            </a:r>
            <a:r>
              <a:rPr lang="hu-HU" dirty="0" err="1"/>
              <a:t>forecasts</a:t>
            </a:r>
            <a:r>
              <a:rPr lang="hu-HU" dirty="0"/>
              <a:t>.</a:t>
            </a:r>
            <a:br>
              <a:rPr lang="hu-HU" dirty="0"/>
            </a:br>
            <a:endParaRPr lang="hu-HU" sz="1200" b="0" i="0" u="sng" strike="noStrike" kern="1200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  <a:p>
            <a:b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FBC4A-F23F-429A-B646-A6F8FFC1F5CE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022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F25E9-F330-C95D-4B0F-8370F1BD7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B9D59A15-35EF-E5F5-1B72-667A6AB659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BA4D078D-BDA8-05D2-C07A-48DD65F4EB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0" u="none" strike="noStrike" kern="1200" baseline="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Many</a:t>
            </a:r>
            <a:r>
              <a:rPr lang="hu-HU" sz="1200" b="0" i="0" u="none" strike="noStrike" kern="12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organisations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have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carried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out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studies trying to figure out how new tech will change the job market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s.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According to forecasts, jobs in Hungary are particularly vulnerable to the expansion of artificial intelligence and robotics</a:t>
            </a:r>
            <a:r>
              <a:rPr lang="hu-HU" dirty="0"/>
              <a:t>. </a:t>
            </a: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assume</a:t>
            </a:r>
            <a:r>
              <a:rPr lang="hu-HU" dirty="0"/>
              <a:t> </a:t>
            </a:r>
            <a:r>
              <a:rPr lang="hu-HU" dirty="0" err="1"/>
              <a:t>that</a:t>
            </a:r>
            <a:r>
              <a:rPr lang="hu-HU" dirty="0"/>
              <a:t> </a:t>
            </a:r>
            <a:r>
              <a:rPr lang="hu-HU" dirty="0" err="1"/>
              <a:t>this</a:t>
            </a:r>
            <a:r>
              <a:rPr lang="hu-HU" dirty="0"/>
              <a:t> is</a:t>
            </a:r>
            <a:r>
              <a:rPr lang="en-US" dirty="0"/>
              <a:t> due to the structural characteristics of </a:t>
            </a:r>
            <a:r>
              <a:rPr lang="hu-HU" dirty="0"/>
              <a:t>Hungary. </a:t>
            </a:r>
            <a:r>
              <a:rPr lang="hu-HU" dirty="0" err="1"/>
              <a:t>It</a:t>
            </a:r>
            <a:r>
              <a:rPr lang="hu-HU" dirty="0"/>
              <a:t> is a </a:t>
            </a:r>
            <a:r>
              <a:rPr lang="en-US" dirty="0"/>
              <a:t>small, export-oriented economy, high share of employment in manufacturing.</a:t>
            </a:r>
          </a:p>
          <a:p>
            <a:endParaRPr lang="hu-HU" dirty="0"/>
          </a:p>
          <a:p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other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hand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labour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market forecasts 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great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variance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</a:t>
            </a:r>
            <a:r>
              <a:rPr lang="en-GB" dirty="0"/>
              <a:t>he range is </a:t>
            </a:r>
            <a:r>
              <a:rPr lang="hu-HU" dirty="0"/>
              <a:t>23</a:t>
            </a:r>
            <a:r>
              <a:rPr lang="en-GB" dirty="0"/>
              <a:t> to </a:t>
            </a:r>
            <a:r>
              <a:rPr lang="hu-HU" dirty="0"/>
              <a:t>60 %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affected</a:t>
            </a:r>
            <a:r>
              <a:rPr lang="hu-HU" dirty="0"/>
              <a:t> </a:t>
            </a:r>
            <a:r>
              <a:rPr lang="hu-HU" dirty="0" err="1"/>
              <a:t>proportion</a:t>
            </a:r>
            <a:r>
              <a:rPr lang="hu-HU" dirty="0"/>
              <a:t> of </a:t>
            </a:r>
            <a:r>
              <a:rPr lang="hu-HU" dirty="0" err="1"/>
              <a:t>labour</a:t>
            </a:r>
            <a:r>
              <a:rPr lang="hu-HU" dirty="0"/>
              <a:t> </a:t>
            </a:r>
            <a:r>
              <a:rPr lang="hu-HU" dirty="0" err="1"/>
              <a:t>force</a:t>
            </a:r>
            <a:r>
              <a:rPr lang="hu-HU" dirty="0"/>
              <a:t>. </a:t>
            </a:r>
            <a:r>
              <a:rPr lang="hu-HU" dirty="0" err="1"/>
              <a:t>This</a:t>
            </a:r>
            <a:r>
              <a:rPr lang="en-GB" dirty="0"/>
              <a:t> suggests </a:t>
            </a:r>
            <a:r>
              <a:rPr lang="hu-HU" dirty="0" err="1"/>
              <a:t>that</a:t>
            </a:r>
            <a:r>
              <a:rPr lang="hu-HU" dirty="0"/>
              <a:t> </a:t>
            </a:r>
            <a:r>
              <a:rPr lang="hu-HU" dirty="0" err="1"/>
              <a:t>they</a:t>
            </a:r>
            <a:r>
              <a:rPr lang="hu-HU" dirty="0"/>
              <a:t> </a:t>
            </a:r>
            <a:r>
              <a:rPr lang="hu-HU" dirty="0" err="1"/>
              <a:t>either</a:t>
            </a:r>
            <a:r>
              <a:rPr lang="hu-HU" dirty="0"/>
              <a:t> </a:t>
            </a:r>
            <a:r>
              <a:rPr lang="hu-HU" dirty="0" err="1"/>
              <a:t>attempt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quantify</a:t>
            </a:r>
            <a:r>
              <a:rPr lang="hu-HU" dirty="0"/>
              <a:t> </a:t>
            </a:r>
            <a:r>
              <a:rPr lang="hu-HU" dirty="0" err="1"/>
              <a:t>entirely</a:t>
            </a:r>
            <a:r>
              <a:rPr lang="hu-HU" dirty="0"/>
              <a:t> </a:t>
            </a:r>
            <a:r>
              <a:rPr lang="hu-HU" dirty="0" err="1"/>
              <a:t>different</a:t>
            </a:r>
            <a:r>
              <a:rPr lang="hu-HU" dirty="0"/>
              <a:t> </a:t>
            </a:r>
            <a:r>
              <a:rPr lang="hu-HU" dirty="0" err="1"/>
              <a:t>pehnomena</a:t>
            </a:r>
            <a:r>
              <a:rPr lang="hu-HU" dirty="0"/>
              <a:t> </a:t>
            </a:r>
            <a:r>
              <a:rPr lang="hu-HU" dirty="0" err="1"/>
              <a:t>or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reliablity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forecasts</a:t>
            </a:r>
            <a:r>
              <a:rPr lang="hu-HU" dirty="0"/>
              <a:t> is </a:t>
            </a:r>
            <a:r>
              <a:rPr lang="hu-HU" dirty="0" err="1"/>
              <a:t>questionable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best</a:t>
            </a:r>
            <a:r>
              <a:rPr lang="hu-HU" dirty="0"/>
              <a:t>.</a:t>
            </a:r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an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itself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underlines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worth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investigate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produced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methods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being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cause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divergence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results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CDA2955-0ED2-745C-3C44-FF46C35628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FBC4A-F23F-429A-B646-A6F8FFC1F5CE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0680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4697E-FB15-F5C2-6193-0ABF82AE1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50D6378C-196E-F315-6A57-37A55652A7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F94E1E3C-2DE8-309F-0A78-CAB113C362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refore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aim of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analysis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dig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deep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methods, criteria and calculations used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forecasting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think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tanks.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were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Pwc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Mckinsey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European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Comission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OECD.</a:t>
            </a:r>
          </a:p>
          <a:p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Furthermore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assess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reliability of these forecasts in terms of the most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fundamental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scientific requirements. </a:t>
            </a:r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addition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attempted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define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precise definitions of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most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frequently used terms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does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artificial intelligence, automation, robotics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0DB97A3-E90B-E827-B71D-CB4AF0AABA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FBC4A-F23F-429A-B646-A6F8FFC1F5CE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8856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How</a:t>
            </a:r>
            <a:r>
              <a:rPr lang="hu-HU" dirty="0"/>
              <a:t> </a:t>
            </a:r>
            <a:r>
              <a:rPr lang="hu-HU" dirty="0" err="1"/>
              <a:t>did</a:t>
            </a:r>
            <a:r>
              <a:rPr lang="hu-HU" dirty="0"/>
              <a:t> </a:t>
            </a: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establish</a:t>
            </a:r>
            <a:r>
              <a:rPr lang="hu-HU" dirty="0"/>
              <a:t> </a:t>
            </a:r>
            <a:r>
              <a:rPr lang="hu-HU" dirty="0" err="1"/>
              <a:t>scientific</a:t>
            </a:r>
            <a:r>
              <a:rPr lang="hu-HU" dirty="0"/>
              <a:t> </a:t>
            </a:r>
            <a:r>
              <a:rPr lang="hu-HU" dirty="0" err="1"/>
              <a:t>quality</a:t>
            </a:r>
            <a:r>
              <a:rPr lang="hu-HU" dirty="0"/>
              <a:t>?</a:t>
            </a:r>
          </a:p>
          <a:p>
            <a:endParaRPr lang="hu-HU" dirty="0"/>
          </a:p>
          <a:p>
            <a:r>
              <a:rPr lang="en-US" dirty="0"/>
              <a:t>In </a:t>
            </a:r>
            <a:r>
              <a:rPr lang="hu-HU" dirty="0" err="1"/>
              <a:t>our</a:t>
            </a:r>
            <a:r>
              <a:rPr lang="en-US" dirty="0"/>
              <a:t> comparative analysis, the forecasts are assessed within a unified evaluation framework.</a:t>
            </a:r>
            <a:br>
              <a:rPr lang="hu-HU" dirty="0"/>
            </a:br>
            <a:endParaRPr lang="en-US" dirty="0"/>
          </a:p>
          <a:p>
            <a:r>
              <a:rPr lang="hu-HU" dirty="0" err="1"/>
              <a:t>First</a:t>
            </a:r>
            <a:r>
              <a:rPr lang="hu-HU" dirty="0"/>
              <a:t> of </a:t>
            </a:r>
            <a:r>
              <a:rPr lang="hu-HU" dirty="0" err="1"/>
              <a:t>all</a:t>
            </a:r>
            <a:r>
              <a:rPr lang="hu-HU" dirty="0"/>
              <a:t> </a:t>
            </a:r>
            <a:r>
              <a:rPr lang="hu-HU" dirty="0" err="1"/>
              <a:t>we</a:t>
            </a:r>
            <a:r>
              <a:rPr lang="en-US" dirty="0"/>
              <a:t> </a:t>
            </a:r>
            <a:r>
              <a:rPr lang="en-US" dirty="0" err="1"/>
              <a:t>analyse</a:t>
            </a:r>
            <a:r>
              <a:rPr lang="hu-HU" dirty="0"/>
              <a:t>d</a:t>
            </a:r>
            <a:r>
              <a:rPr lang="en-US" dirty="0"/>
              <a:t> the extent to which the forecasts take into account the broader economic and social context. This involves assessing whether they reflect the actual economic mechanisms of the </a:t>
            </a:r>
            <a:r>
              <a:rPr lang="en-US" dirty="0" err="1"/>
              <a:t>labour</a:t>
            </a:r>
            <a:r>
              <a:rPr lang="en-US" dirty="0"/>
              <a:t> market</a:t>
            </a:r>
            <a:r>
              <a:rPr lang="hu-HU" dirty="0"/>
              <a:t>, like </a:t>
            </a:r>
            <a:r>
              <a:rPr lang="en-US" dirty="0"/>
              <a:t>the cost constraint</a:t>
            </a:r>
            <a:r>
              <a:rPr lang="hu-HU" dirty="0"/>
              <a:t>s.</a:t>
            </a:r>
          </a:p>
          <a:p>
            <a:endParaRPr lang="hu-H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W</a:t>
            </a:r>
            <a:r>
              <a:rPr lang="en-US" dirty="0"/>
              <a:t>e examine</a:t>
            </a:r>
            <a:r>
              <a:rPr lang="hu-HU" dirty="0"/>
              <a:t>d</a:t>
            </a:r>
            <a:r>
              <a:rPr lang="en-US" dirty="0"/>
              <a:t> whether the methodology is coherent and whether it is based on relevant, reliable, and up-to-date data.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W</a:t>
            </a:r>
            <a:r>
              <a:rPr lang="en-US" dirty="0"/>
              <a:t>e</a:t>
            </a:r>
            <a:r>
              <a:rPr lang="hu-HU" dirty="0"/>
              <a:t> </a:t>
            </a:r>
            <a:r>
              <a:rPr lang="hu-HU" dirty="0" err="1"/>
              <a:t>also</a:t>
            </a:r>
            <a:r>
              <a:rPr lang="en-US" dirty="0"/>
              <a:t> evaluate</a:t>
            </a:r>
            <a:r>
              <a:rPr lang="hu-HU" dirty="0"/>
              <a:t>d</a:t>
            </a:r>
            <a:r>
              <a:rPr lang="en-US" dirty="0"/>
              <a:t> transparency. This includes the extent to which the methodological steps, applied models, and data sources are </a:t>
            </a:r>
            <a:r>
              <a:rPr lang="en-US" dirty="0" err="1"/>
              <a:t>accessibl</a:t>
            </a:r>
            <a:r>
              <a:rPr lang="hu-HU" dirty="0"/>
              <a:t>e.</a:t>
            </a:r>
          </a:p>
          <a:p>
            <a:r>
              <a:rPr lang="hu-HU" dirty="0"/>
              <a:t>W</a:t>
            </a:r>
            <a:r>
              <a:rPr lang="en-US" dirty="0"/>
              <a:t>e examine</a:t>
            </a:r>
            <a:r>
              <a:rPr lang="hu-HU" dirty="0"/>
              <a:t>d</a:t>
            </a:r>
            <a:r>
              <a:rPr lang="en-US" dirty="0"/>
              <a:t> the use of </a:t>
            </a:r>
            <a:r>
              <a:rPr lang="hu-HU" dirty="0" err="1"/>
              <a:t>terminolgy</a:t>
            </a:r>
            <a:r>
              <a:rPr lang="hu-HU" dirty="0"/>
              <a:t>, </a:t>
            </a:r>
            <a:r>
              <a:rPr lang="hu-HU" dirty="0" err="1"/>
              <a:t>we</a:t>
            </a:r>
            <a:r>
              <a:rPr lang="hu-HU" dirty="0"/>
              <a:t> </a:t>
            </a:r>
            <a:r>
              <a:rPr lang="en-US" dirty="0"/>
              <a:t>assess</a:t>
            </a:r>
            <a:r>
              <a:rPr lang="hu-HU" dirty="0" err="1"/>
              <a:t>ed</a:t>
            </a:r>
            <a:r>
              <a:rPr lang="hu-HU" dirty="0"/>
              <a:t> </a:t>
            </a:r>
            <a:r>
              <a:rPr lang="en-US" dirty="0"/>
              <a:t>whether each forecast defines its key terms precisely and consistently</a:t>
            </a:r>
            <a:r>
              <a:rPr lang="hu-HU" dirty="0"/>
              <a:t>.</a:t>
            </a:r>
            <a:br>
              <a:rPr lang="hu-HU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FBC4A-F23F-429A-B646-A6F8FFC1F5CE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2301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So</a:t>
            </a:r>
            <a:r>
              <a:rPr lang="hu-HU" dirty="0"/>
              <a:t> </a:t>
            </a:r>
            <a:r>
              <a:rPr lang="hu-HU" dirty="0" err="1"/>
              <a:t>lets</a:t>
            </a:r>
            <a:r>
              <a:rPr lang="hu-HU" dirty="0"/>
              <a:t> </a:t>
            </a:r>
            <a:r>
              <a:rPr lang="hu-HU" dirty="0" err="1"/>
              <a:t>wee</a:t>
            </a:r>
            <a:r>
              <a:rPr lang="hu-HU" dirty="0"/>
              <a:t> </a:t>
            </a:r>
            <a:r>
              <a:rPr lang="hu-HU" dirty="0" err="1"/>
              <a:t>why</a:t>
            </a:r>
            <a:r>
              <a:rPr lang="hu-HU" dirty="0"/>
              <a:t> </a:t>
            </a:r>
            <a:r>
              <a:rPr lang="hu-HU" dirty="0" err="1"/>
              <a:t>these</a:t>
            </a:r>
            <a:r>
              <a:rPr lang="hu-HU" dirty="0"/>
              <a:t> </a:t>
            </a:r>
            <a:r>
              <a:rPr lang="hu-HU" dirty="0" err="1"/>
              <a:t>forecasts</a:t>
            </a:r>
            <a:r>
              <a:rPr lang="hu-HU" dirty="0"/>
              <a:t> </a:t>
            </a:r>
            <a:r>
              <a:rPr lang="hu-HU" dirty="0" err="1"/>
              <a:t>may</a:t>
            </a:r>
            <a:r>
              <a:rPr lang="hu-HU" dirty="0"/>
              <a:t> </a:t>
            </a:r>
            <a:r>
              <a:rPr lang="hu-HU" dirty="0" err="1"/>
              <a:t>give</a:t>
            </a:r>
            <a:r>
              <a:rPr lang="hu-HU" dirty="0"/>
              <a:t> a </a:t>
            </a:r>
            <a:r>
              <a:rPr lang="hu-HU" dirty="0" err="1"/>
              <a:t>misleading</a:t>
            </a:r>
            <a:r>
              <a:rPr lang="hu-HU" dirty="0"/>
              <a:t> </a:t>
            </a:r>
            <a:r>
              <a:rPr lang="hu-HU" dirty="0" err="1"/>
              <a:t>picture</a:t>
            </a:r>
            <a:r>
              <a:rPr lang="hu-HU" dirty="0"/>
              <a:t>.</a:t>
            </a:r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FBC4A-F23F-429A-B646-A6F8FFC1F5CE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7603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six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studies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assessed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aim to quantify the impact of automation using a wide range of methods. </a:t>
            </a:r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PIAAC,O*NET and EU-LFS are the primary data sources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impact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AI and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automation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itself is quantified on several levels: the proportion of skills that can be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automated, the percentage of working hours, and the number of jobs affected. </a:t>
            </a:r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However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established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main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forecasts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is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nothing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granular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detailed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desciption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an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individual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task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desciption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taken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called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experts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will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assess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extent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described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task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automated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replaced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AI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according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current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standard of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technology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FBC4A-F23F-429A-B646-A6F8FFC1F5CE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2098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While the forecasts breakdown work activities into very detailed components based on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highly detailed databases, the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focus is primarily on the extent to which skills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abilities can be automate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d. And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clearly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points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biggest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limitations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studies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account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economic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social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limits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spread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technology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b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First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forecasts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presuppose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more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less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universal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spread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technology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However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revious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industrial revolutions have shown that the spread of technological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innovations is not universal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their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pace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either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Earlier technological solutions and the latest innovations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always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coexist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Path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dependency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relative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efficiency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already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existing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production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industry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standards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supply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chains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Forecasts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account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inertia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an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already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existing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technology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an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industry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factor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costs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just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important. In a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low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wage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economy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return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investments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required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introduce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technologies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longer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time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Unfurtunatly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aspect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rarely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problematised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forecasts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b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Furthermore,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past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industrial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revolutions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teach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technological innovations do not always eliminate jobs, but rather transform them: some tasks disappear,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while new, more complex jobs appear, and it is also possible that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end of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will lead to higher employment level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</a:p>
          <a:p>
            <a:b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nly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McKinsey study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attempted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incorporate factors limiting the spread of innovation into its model and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problematised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cost relationship between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labour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technology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well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inhibiting effects caused by path dependency in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economic and social environment.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FBC4A-F23F-429A-B646-A6F8FFC1F5CE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6757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about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precise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usage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terminology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broadest sense, automation means that a process is performed by machines or software according to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predefined rules without human intervention. 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Robotisation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a special case of automation, where physical or software robots perform human work. The concept of artificial intelligence refers to computer systems that are capable of learning, reasoning,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making decisions and adapting to changes in their environment. Although it can support automation processes, not all automation involves the use of AI.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established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 studies reviewed generally do not define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delineate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clearly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above concepts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An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indirect and somewhat tautological definition of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robotisation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can be found in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only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cases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more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concerning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results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interpreted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a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does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make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clear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reader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exactly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technology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has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been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examined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has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serious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consequences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because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AI has a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potential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added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value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jobs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whereas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robotisation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much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rather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has an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effect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brick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mortar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tasks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FBC4A-F23F-429A-B646-A6F8FFC1F5CE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00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A10DEAD-D9F8-4B59-9953-39F7B9B0A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8732BC2-8E28-49CA-A474-877DC6884C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73B832A-3A43-47EB-B6C3-7CDB91B2E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EE2EF-DDBD-44B7-ADA0-18F6C4FBEC1B}" type="datetimeFigureOut">
              <a:rPr lang="hu-HU" smtClean="0"/>
              <a:t>2026. 03. 24.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ECA1815-E609-4E50-981D-35CA3AF7C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CB2AAD4-02C6-4B70-9D3B-64E1F4F19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BFF87-2C31-4172-A305-13051DB2D5D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6280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CB14262-C895-4125-964E-6A8E9A3F7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640127B5-EE8C-4ACB-93C7-71D790FA2A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FE6692C-65B6-4DFC-BFB5-D9546D0F2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EE2EF-DDBD-44B7-ADA0-18F6C4FBEC1B}" type="datetimeFigureOut">
              <a:rPr lang="hu-HU" smtClean="0"/>
              <a:t>2026. 03. 24.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FE178C4-60DD-48E1-9770-23397B6E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EC8C7FB-9850-42C2-97AB-1238B5CF3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BFF87-2C31-4172-A305-13051DB2D5D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6645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088541B8-F92C-41B6-ADD0-444B91F702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CECD55A3-9E80-461B-A515-FAB9D25693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A0967BE-AE38-4349-8536-E9A34D2E5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EE2EF-DDBD-44B7-ADA0-18F6C4FBEC1B}" type="datetimeFigureOut">
              <a:rPr lang="hu-HU" smtClean="0"/>
              <a:t>2026. 03. 24.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A2160F8-FE2E-45E6-B5F1-22723B9A1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7C66D69-7906-4138-8368-CFD3020B7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BFF87-2C31-4172-A305-13051DB2D5D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5329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kékháttér_üres">
    <p:bg>
      <p:bgPr>
        <a:gradFill>
          <a:gsLst>
            <a:gs pos="36000">
              <a:srgbClr val="17274F"/>
            </a:gs>
            <a:gs pos="100000">
              <a:srgbClr val="0047AB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D7888D2B-65E2-DAD2-EEB7-1E281F9801B9}"/>
              </a:ext>
            </a:extLst>
          </p:cNvPr>
          <p:cNvSpPr txBox="1">
            <a:spLocks/>
          </p:cNvSpPr>
          <p:nvPr userDrawn="1"/>
        </p:nvSpPr>
        <p:spPr>
          <a:xfrm>
            <a:off x="11431012" y="6517007"/>
            <a:ext cx="419237" cy="45719"/>
          </a:xfrm>
          <a:custGeom>
            <a:avLst/>
            <a:gdLst>
              <a:gd name="connsiteX0" fmla="*/ 11429 w 419237"/>
              <a:gd name="connsiteY0" fmla="*/ 0 h 45719"/>
              <a:gd name="connsiteX1" fmla="*/ 407808 w 419237"/>
              <a:gd name="connsiteY1" fmla="*/ 0 h 45719"/>
              <a:gd name="connsiteX2" fmla="*/ 419237 w 419237"/>
              <a:gd name="connsiteY2" fmla="*/ 45719 h 45719"/>
              <a:gd name="connsiteX3" fmla="*/ 0 w 419237"/>
              <a:gd name="connsiteY3" fmla="*/ 45719 h 45719"/>
              <a:gd name="connsiteX4" fmla="*/ 11429 w 419237"/>
              <a:gd name="connsiteY4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237" h="45719">
                <a:moveTo>
                  <a:pt x="11429" y="0"/>
                </a:moveTo>
                <a:lnTo>
                  <a:pt x="407808" y="0"/>
                </a:lnTo>
                <a:lnTo>
                  <a:pt x="419237" y="45719"/>
                </a:lnTo>
                <a:lnTo>
                  <a:pt x="0" y="45719"/>
                </a:lnTo>
                <a:lnTo>
                  <a:pt x="11429" y="0"/>
                </a:lnTo>
                <a:close/>
              </a:path>
            </a:pathLst>
          </a:custGeom>
          <a:noFill/>
        </p:spPr>
        <p:txBody>
          <a:bodyPr vert="horz" wrap="square" lIns="91440" tIns="45720" rIns="91440" bIns="45720" rtlCol="0" anchor="ctr">
            <a:noAutofit/>
          </a:bodyPr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76BFF87-2C31-4172-A305-13051DB2D5D9}" type="slidenum">
              <a:rPr lang="hu-HU" sz="1400" smtClean="0">
                <a:solidFill>
                  <a:srgbClr val="8CA7D9"/>
                </a:solidFill>
                <a:latin typeface="Aptos Narrow" panose="020B0004020202020204" pitchFamily="34" charset="0"/>
              </a:rPr>
              <a:pPr algn="ctr"/>
              <a:t>‹#›</a:t>
            </a:fld>
            <a:endParaRPr lang="hu-HU" sz="1400" dirty="0">
              <a:solidFill>
                <a:srgbClr val="8CA7D9"/>
              </a:solidFill>
              <a:latin typeface="Aptos Narrow" panose="020B0004020202020204" pitchFamily="34" charset="0"/>
            </a:endParaRP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0551C062-A1BC-0E02-2023-87C4945F87A6}"/>
              </a:ext>
            </a:extLst>
          </p:cNvPr>
          <p:cNvGrpSpPr/>
          <p:nvPr userDrawn="1"/>
        </p:nvGrpSpPr>
        <p:grpSpPr>
          <a:xfrm>
            <a:off x="240803" y="6525672"/>
            <a:ext cx="11951197" cy="28388"/>
            <a:chOff x="240803" y="6517007"/>
            <a:chExt cx="11951197" cy="45719"/>
          </a:xfrm>
          <a:gradFill flip="none" rotWithShape="1">
            <a:gsLst>
              <a:gs pos="0">
                <a:srgbClr val="0047AB"/>
              </a:gs>
              <a:gs pos="88000">
                <a:srgbClr val="ABCDEF"/>
              </a:gs>
            </a:gsLst>
            <a:lin ang="10800000" scaled="1"/>
            <a:tileRect/>
          </a:gradFill>
        </p:grpSpPr>
        <p:sp>
          <p:nvSpPr>
            <p:cNvPr id="4" name="Szabadkézi sokszög: alakzat 3">
              <a:extLst>
                <a:ext uri="{FF2B5EF4-FFF2-40B4-BE49-F238E27FC236}">
                  <a16:creationId xmlns:a16="http://schemas.microsoft.com/office/drawing/2014/main" id="{660952E8-2210-7FF1-F631-741D520F3946}"/>
                </a:ext>
              </a:extLst>
            </p:cNvPr>
            <p:cNvSpPr/>
            <p:nvPr/>
          </p:nvSpPr>
          <p:spPr>
            <a:xfrm rot="10800000">
              <a:off x="240803" y="6517007"/>
              <a:ext cx="444819" cy="45719"/>
            </a:xfrm>
            <a:custGeom>
              <a:avLst/>
              <a:gdLst>
                <a:gd name="connsiteX0" fmla="*/ 444819 w 444819"/>
                <a:gd name="connsiteY0" fmla="*/ 45719 h 45719"/>
                <a:gd name="connsiteX1" fmla="*/ 16646 w 444819"/>
                <a:gd name="connsiteY1" fmla="*/ 45719 h 45719"/>
                <a:gd name="connsiteX2" fmla="*/ 0 w 444819"/>
                <a:gd name="connsiteY2" fmla="*/ 0 h 45719"/>
                <a:gd name="connsiteX3" fmla="*/ 428173 w 444819"/>
                <a:gd name="connsiteY3" fmla="*/ 0 h 45719"/>
                <a:gd name="connsiteX4" fmla="*/ 444819 w 444819"/>
                <a:gd name="connsiteY4" fmla="*/ 45719 h 4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4819" h="45719">
                  <a:moveTo>
                    <a:pt x="444819" y="45719"/>
                  </a:moveTo>
                  <a:lnTo>
                    <a:pt x="16646" y="45719"/>
                  </a:lnTo>
                  <a:lnTo>
                    <a:pt x="0" y="0"/>
                  </a:lnTo>
                  <a:lnTo>
                    <a:pt x="428173" y="0"/>
                  </a:lnTo>
                  <a:lnTo>
                    <a:pt x="444819" y="4571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hu-HU"/>
            </a:p>
          </p:txBody>
        </p:sp>
        <p:sp>
          <p:nvSpPr>
            <p:cNvPr id="5" name="Szövegdoboz 4">
              <a:extLst>
                <a:ext uri="{FF2B5EF4-FFF2-40B4-BE49-F238E27FC236}">
                  <a16:creationId xmlns:a16="http://schemas.microsoft.com/office/drawing/2014/main" id="{1EBC252E-3270-5F21-1F31-C7EB68AD4A3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92670" y="6517007"/>
              <a:ext cx="9349771" cy="45719"/>
            </a:xfrm>
            <a:custGeom>
              <a:avLst/>
              <a:gdLst>
                <a:gd name="connsiteX0" fmla="*/ 16646 w 9349771"/>
                <a:gd name="connsiteY0" fmla="*/ 0 h 45719"/>
                <a:gd name="connsiteX1" fmla="*/ 9349771 w 9349771"/>
                <a:gd name="connsiteY1" fmla="*/ 0 h 45719"/>
                <a:gd name="connsiteX2" fmla="*/ 9338342 w 9349771"/>
                <a:gd name="connsiteY2" fmla="*/ 45719 h 45719"/>
                <a:gd name="connsiteX3" fmla="*/ 0 w 9349771"/>
                <a:gd name="connsiteY3" fmla="*/ 45719 h 45719"/>
                <a:gd name="connsiteX4" fmla="*/ 16646 w 9349771"/>
                <a:gd name="connsiteY4" fmla="*/ 0 h 4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9771" h="45719">
                  <a:moveTo>
                    <a:pt x="16646" y="0"/>
                  </a:moveTo>
                  <a:lnTo>
                    <a:pt x="9349771" y="0"/>
                  </a:lnTo>
                  <a:lnTo>
                    <a:pt x="9338342" y="45719"/>
                  </a:lnTo>
                  <a:lnTo>
                    <a:pt x="0" y="45719"/>
                  </a:lnTo>
                  <a:lnTo>
                    <a:pt x="16646" y="0"/>
                  </a:lnTo>
                  <a:close/>
                </a:path>
              </a:pathLst>
            </a:custGeom>
            <a:grpFill/>
          </p:spPr>
          <p:txBody>
            <a:bodyPr vert="horz" wrap="square" lIns="91440" tIns="45720" rIns="91440" bIns="45720" rtlCol="0" anchor="ctr">
              <a:noAutofit/>
            </a:bodyPr>
            <a:lstStyle>
              <a:defPPr>
                <a:defRPr lang="hu-H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hu-HU" sz="1400" dirty="0">
                <a:solidFill>
                  <a:srgbClr val="8CA8D9"/>
                </a:solidFill>
                <a:latin typeface="Aptos Narrow" panose="020B0004020202020204" pitchFamily="34" charset="0"/>
              </a:endParaRPr>
            </a:p>
          </p:txBody>
        </p:sp>
        <p:sp>
          <p:nvSpPr>
            <p:cNvPr id="6" name="Szövegdoboz 5">
              <a:extLst>
                <a:ext uri="{FF2B5EF4-FFF2-40B4-BE49-F238E27FC236}">
                  <a16:creationId xmlns:a16="http://schemas.microsoft.com/office/drawing/2014/main" id="{2C573B86-4DB7-B8BF-C255-A6372A2A30D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1838820" y="6517007"/>
              <a:ext cx="353180" cy="45719"/>
            </a:xfrm>
            <a:custGeom>
              <a:avLst/>
              <a:gdLst>
                <a:gd name="connsiteX0" fmla="*/ 0 w 353180"/>
                <a:gd name="connsiteY0" fmla="*/ 0 h 45719"/>
                <a:gd name="connsiteX1" fmla="*/ 353180 w 353180"/>
                <a:gd name="connsiteY1" fmla="*/ 0 h 45719"/>
                <a:gd name="connsiteX2" fmla="*/ 353180 w 353180"/>
                <a:gd name="connsiteY2" fmla="*/ 45719 h 45719"/>
                <a:gd name="connsiteX3" fmla="*/ 11429 w 353180"/>
                <a:gd name="connsiteY3" fmla="*/ 45719 h 45719"/>
                <a:gd name="connsiteX4" fmla="*/ 0 w 353180"/>
                <a:gd name="connsiteY4" fmla="*/ 0 h 4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180" h="45719">
                  <a:moveTo>
                    <a:pt x="0" y="0"/>
                  </a:moveTo>
                  <a:lnTo>
                    <a:pt x="353180" y="0"/>
                  </a:lnTo>
                  <a:lnTo>
                    <a:pt x="353180" y="45719"/>
                  </a:lnTo>
                  <a:lnTo>
                    <a:pt x="11429" y="45719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 vert="horz" wrap="square" lIns="91440" tIns="45720" rIns="91440" bIns="45720" rtlCol="0" anchor="ctr">
              <a:noAutofit/>
            </a:bodyPr>
            <a:lstStyle>
              <a:defPPr>
                <a:defRPr lang="hu-H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hu-HU" sz="1400" dirty="0">
                <a:solidFill>
                  <a:srgbClr val="8CA8D9"/>
                </a:solidFill>
                <a:latin typeface="Aptos Narrow" panose="020B0004020202020204" pitchFamily="34" charset="0"/>
              </a:endParaRPr>
            </a:p>
          </p:txBody>
        </p:sp>
      </p:grpSp>
      <p:pic>
        <p:nvPicPr>
          <p:cNvPr id="7" name="Ábra 6">
            <a:extLst>
              <a:ext uri="{FF2B5EF4-FFF2-40B4-BE49-F238E27FC236}">
                <a16:creationId xmlns:a16="http://schemas.microsoft.com/office/drawing/2014/main" id="{13CD55C6-CA9C-FE9D-AFFA-20785CD67C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6741" b="3813"/>
          <a:stretch>
            <a:fillRect/>
          </a:stretch>
        </p:blipFill>
        <p:spPr>
          <a:xfrm>
            <a:off x="685346" y="6377791"/>
            <a:ext cx="1407600" cy="31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05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Ábra 5">
            <a:extLst>
              <a:ext uri="{FF2B5EF4-FFF2-40B4-BE49-F238E27FC236}">
                <a16:creationId xmlns:a16="http://schemas.microsoft.com/office/drawing/2014/main" id="{746188DC-80E5-9E12-C1B2-2B2699DECA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898090"/>
            <a:ext cx="12192000" cy="4628246"/>
          </a:xfrm>
          <a:prstGeom prst="rect">
            <a:avLst/>
          </a:prstGeom>
        </p:spPr>
      </p:pic>
      <p:sp>
        <p:nvSpPr>
          <p:cNvPr id="7" name="Dia számának helye 1">
            <a:extLst>
              <a:ext uri="{FF2B5EF4-FFF2-40B4-BE49-F238E27FC236}">
                <a16:creationId xmlns:a16="http://schemas.microsoft.com/office/drawing/2014/main" id="{0ACAC27E-C80A-70EC-D76A-2E02A59F2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76BFF87-2C31-4172-A305-13051DB2D5D9}" type="slidenum">
              <a:rPr lang="hu-HU" smtClean="0"/>
              <a:t>‹#›</a:t>
            </a:fld>
            <a:endParaRPr lang="hu-HU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12DEEE11-3194-7DFA-DA31-2F04783184EA}"/>
              </a:ext>
            </a:extLst>
          </p:cNvPr>
          <p:cNvSpPr/>
          <p:nvPr userDrawn="1"/>
        </p:nvSpPr>
        <p:spPr>
          <a:xfrm>
            <a:off x="9933" y="6314347"/>
            <a:ext cx="12182064" cy="672461"/>
          </a:xfrm>
          <a:prstGeom prst="rect">
            <a:avLst/>
          </a:prstGeom>
          <a:gradFill flip="none" rotWithShape="1">
            <a:gsLst>
              <a:gs pos="95000">
                <a:srgbClr val="E00031"/>
              </a:gs>
              <a:gs pos="85000">
                <a:srgbClr val="9E788F"/>
              </a:gs>
              <a:gs pos="75000">
                <a:srgbClr val="339964"/>
              </a:gs>
              <a:gs pos="64000">
                <a:srgbClr val="C9A74A"/>
              </a:gs>
              <a:gs pos="55000">
                <a:srgbClr val="EAD9AE"/>
              </a:gs>
              <a:gs pos="12000">
                <a:srgbClr val="17274F"/>
              </a:gs>
              <a:gs pos="2000">
                <a:srgbClr val="000F19"/>
              </a:gs>
              <a:gs pos="45000">
                <a:srgbClr val="EBFCFB"/>
              </a:gs>
              <a:gs pos="36000">
                <a:srgbClr val="B0BEC2"/>
              </a:gs>
              <a:gs pos="25000">
                <a:srgbClr val="0047A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47CCE94A-1DCD-FE2F-5527-1019397FFB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49805"/>
          <a:stretch>
            <a:fillRect/>
          </a:stretch>
        </p:blipFill>
        <p:spPr>
          <a:xfrm>
            <a:off x="9933" y="4606218"/>
            <a:ext cx="12204000" cy="672462"/>
          </a:xfrm>
          <a:prstGeom prst="rect">
            <a:avLst/>
          </a:prstGeom>
        </p:spPr>
      </p:pic>
      <p:pic>
        <p:nvPicPr>
          <p:cNvPr id="10" name="Ábra 9">
            <a:extLst>
              <a:ext uri="{FF2B5EF4-FFF2-40B4-BE49-F238E27FC236}">
                <a16:creationId xmlns:a16="http://schemas.microsoft.com/office/drawing/2014/main" id="{5978C583-CD78-4723-C7D3-27883954DE4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29" y="242844"/>
            <a:ext cx="12192001" cy="3033756"/>
          </a:xfrm>
          <a:prstGeom prst="rect">
            <a:avLst/>
          </a:prstGeom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id="{C3922392-6BBA-175A-CFD1-67EACC39AFF4}"/>
              </a:ext>
            </a:extLst>
          </p:cNvPr>
          <p:cNvSpPr/>
          <p:nvPr userDrawn="1"/>
        </p:nvSpPr>
        <p:spPr>
          <a:xfrm rot="10800000" flipV="1">
            <a:off x="9927" y="-18187"/>
            <a:ext cx="12192001" cy="818840"/>
          </a:xfrm>
          <a:prstGeom prst="rect">
            <a:avLst/>
          </a:prstGeom>
          <a:gradFill flip="none" rotWithShape="1">
            <a:gsLst>
              <a:gs pos="96000">
                <a:srgbClr val="B0BEC2"/>
              </a:gs>
              <a:gs pos="82000">
                <a:srgbClr val="EBFCFB"/>
              </a:gs>
              <a:gs pos="70000">
                <a:srgbClr val="EFF4FB"/>
              </a:gs>
              <a:gs pos="16000">
                <a:srgbClr val="17274F"/>
              </a:gs>
              <a:gs pos="2000">
                <a:srgbClr val="000F19"/>
              </a:gs>
              <a:gs pos="57000">
                <a:srgbClr val="ABCDEF"/>
              </a:gs>
              <a:gs pos="43000">
                <a:srgbClr val="0047AB"/>
              </a:gs>
              <a:gs pos="29000">
                <a:srgbClr val="0C377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9ED1F3EC-FDD9-DD11-05A7-7DF9F3F5E18A}"/>
              </a:ext>
            </a:extLst>
          </p:cNvPr>
          <p:cNvSpPr/>
          <p:nvPr userDrawn="1"/>
        </p:nvSpPr>
        <p:spPr>
          <a:xfrm rot="10800000" flipV="1">
            <a:off x="-1" y="2898091"/>
            <a:ext cx="12191998" cy="797599"/>
          </a:xfrm>
          <a:prstGeom prst="rect">
            <a:avLst/>
          </a:prstGeom>
          <a:gradFill flip="none" rotWithShape="1">
            <a:gsLst>
              <a:gs pos="95000">
                <a:srgbClr val="E00031"/>
              </a:gs>
              <a:gs pos="85000">
                <a:srgbClr val="9E788F"/>
              </a:gs>
              <a:gs pos="75000">
                <a:srgbClr val="339964"/>
              </a:gs>
              <a:gs pos="64000">
                <a:srgbClr val="C9A74A"/>
              </a:gs>
              <a:gs pos="55000">
                <a:srgbClr val="EAD9AE"/>
              </a:gs>
              <a:gs pos="12000">
                <a:srgbClr val="17274F"/>
              </a:gs>
              <a:gs pos="2000">
                <a:srgbClr val="000F19"/>
              </a:gs>
              <a:gs pos="45000">
                <a:srgbClr val="EBFCFB"/>
              </a:gs>
              <a:gs pos="36000">
                <a:srgbClr val="B0BEC2"/>
              </a:gs>
              <a:gs pos="25000">
                <a:srgbClr val="0047AB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id="{8745BE39-A034-FE8B-007A-9F151012D432}"/>
              </a:ext>
            </a:extLst>
          </p:cNvPr>
          <p:cNvSpPr/>
          <p:nvPr userDrawn="1"/>
        </p:nvSpPr>
        <p:spPr>
          <a:xfrm>
            <a:off x="5214394" y="1733558"/>
            <a:ext cx="196770" cy="1967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C40DEE1C-C386-8686-4CE5-C19894FE15B1}"/>
              </a:ext>
            </a:extLst>
          </p:cNvPr>
          <p:cNvSpPr/>
          <p:nvPr userDrawn="1"/>
        </p:nvSpPr>
        <p:spPr>
          <a:xfrm>
            <a:off x="2980480" y="4052569"/>
            <a:ext cx="196770" cy="1967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8803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őcím">
    <p:bg>
      <p:bgPr>
        <a:gradFill>
          <a:gsLst>
            <a:gs pos="21000">
              <a:srgbClr val="17274F"/>
            </a:gs>
            <a:gs pos="100000">
              <a:srgbClr val="0047AB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>
            <a:extLst>
              <a:ext uri="{FF2B5EF4-FFF2-40B4-BE49-F238E27FC236}">
                <a16:creationId xmlns:a16="http://schemas.microsoft.com/office/drawing/2014/main" id="{29E5E40F-1579-AB52-7247-CFC2E22204A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48" name="Szöveg helye 147">
            <a:extLst>
              <a:ext uri="{FF2B5EF4-FFF2-40B4-BE49-F238E27FC236}">
                <a16:creationId xmlns:a16="http://schemas.microsoft.com/office/drawing/2014/main" id="{CD84FD1A-042D-8565-23A8-6A9CDF5D9D8F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2768082" y="6194537"/>
            <a:ext cx="6655836" cy="287515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hu-HU" sz="1400" spc="60" smtClean="0">
                <a:solidFill>
                  <a:schemeClr val="tx2">
                    <a:lumMod val="40000"/>
                    <a:lumOff val="60000"/>
                  </a:schemeClr>
                </a:solidFill>
                <a:latin typeface="Aptos Light" panose="020B0004020202020204" pitchFamily="34" charset="0"/>
              </a:defRPr>
            </a:lvl1pPr>
            <a:lvl2pPr>
              <a:defRPr lang="hu-HU" sz="1800" smtClean="0">
                <a:latin typeface="+mn-lt"/>
              </a:defRPr>
            </a:lvl2pPr>
            <a:lvl3pPr>
              <a:defRPr lang="hu-HU" sz="1800" smtClean="0">
                <a:latin typeface="+mn-lt"/>
              </a:defRPr>
            </a:lvl3pPr>
            <a:lvl4pPr>
              <a:defRPr lang="hu-HU" smtClean="0">
                <a:latin typeface="+mn-lt"/>
              </a:defRPr>
            </a:lvl4pPr>
            <a:lvl5pPr>
              <a:defRPr lang="hu-HU">
                <a:latin typeface="+mn-lt"/>
              </a:defRPr>
            </a:lvl5pPr>
          </a:lstStyle>
          <a:p>
            <a:pPr marL="0" lvl="0" algn="ctr"/>
            <a:r>
              <a:rPr lang="hu-HU" dirty="0"/>
              <a:t>Mintaszöveg szerkesztése</a:t>
            </a:r>
          </a:p>
        </p:txBody>
      </p:sp>
      <p:grpSp>
        <p:nvGrpSpPr>
          <p:cNvPr id="154" name="Csoportba foglalás 153">
            <a:extLst>
              <a:ext uri="{FF2B5EF4-FFF2-40B4-BE49-F238E27FC236}">
                <a16:creationId xmlns:a16="http://schemas.microsoft.com/office/drawing/2014/main" id="{64282B75-BBD6-4962-7F82-9924A10A9B5F}"/>
              </a:ext>
            </a:extLst>
          </p:cNvPr>
          <p:cNvGrpSpPr/>
          <p:nvPr userDrawn="1"/>
        </p:nvGrpSpPr>
        <p:grpSpPr>
          <a:xfrm>
            <a:off x="-1791449" y="-3042392"/>
            <a:ext cx="15774899" cy="12133403"/>
            <a:chOff x="-1798957" y="-3042392"/>
            <a:chExt cx="15774899" cy="12133403"/>
          </a:xfrm>
        </p:grpSpPr>
        <p:cxnSp>
          <p:nvCxnSpPr>
            <p:cNvPr id="60" name="Egyenes összekötő 59">
              <a:extLst>
                <a:ext uri="{FF2B5EF4-FFF2-40B4-BE49-F238E27FC236}">
                  <a16:creationId xmlns:a16="http://schemas.microsoft.com/office/drawing/2014/main" id="{72C8EDBA-637B-975C-A3DA-E201FB1266C2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3975942" y="-1987784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Egyenes összekötő 60">
              <a:extLst>
                <a:ext uri="{FF2B5EF4-FFF2-40B4-BE49-F238E27FC236}">
                  <a16:creationId xmlns:a16="http://schemas.microsoft.com/office/drawing/2014/main" id="{235DA884-4220-AEC7-1221-4EA4D20FFAF3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3884614" y="-2040513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Egyenes összekötő 61">
              <a:extLst>
                <a:ext uri="{FF2B5EF4-FFF2-40B4-BE49-F238E27FC236}">
                  <a16:creationId xmlns:a16="http://schemas.microsoft.com/office/drawing/2014/main" id="{6D0FE6FE-4A89-A582-0987-49C84943FCBE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3793282" y="-2093243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Egyenes összekötő 62">
              <a:extLst>
                <a:ext uri="{FF2B5EF4-FFF2-40B4-BE49-F238E27FC236}">
                  <a16:creationId xmlns:a16="http://schemas.microsoft.com/office/drawing/2014/main" id="{76B04832-AFB0-E272-D222-F639F034E689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3701950" y="-2145974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Egyenes összekötő 63">
              <a:extLst>
                <a:ext uri="{FF2B5EF4-FFF2-40B4-BE49-F238E27FC236}">
                  <a16:creationId xmlns:a16="http://schemas.microsoft.com/office/drawing/2014/main" id="{BC22A138-04A4-D4E3-876F-F61FF191132D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3610618" y="-2198704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Egyenes összekötő 64">
              <a:extLst>
                <a:ext uri="{FF2B5EF4-FFF2-40B4-BE49-F238E27FC236}">
                  <a16:creationId xmlns:a16="http://schemas.microsoft.com/office/drawing/2014/main" id="{9B681E49-4774-D619-9B26-18B33D546FE8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3519286" y="-2251435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Egyenes összekötő 65">
              <a:extLst>
                <a:ext uri="{FF2B5EF4-FFF2-40B4-BE49-F238E27FC236}">
                  <a16:creationId xmlns:a16="http://schemas.microsoft.com/office/drawing/2014/main" id="{F34E82E0-733C-687A-A1B4-A979623E1F46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3336622" y="-2356896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Egyenes összekötő 66">
              <a:extLst>
                <a:ext uri="{FF2B5EF4-FFF2-40B4-BE49-F238E27FC236}">
                  <a16:creationId xmlns:a16="http://schemas.microsoft.com/office/drawing/2014/main" id="{4CFC618B-6012-3C39-2D6C-6AA3E351BF53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3245291" y="-2409626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Egyenes összekötő 67">
              <a:extLst>
                <a:ext uri="{FF2B5EF4-FFF2-40B4-BE49-F238E27FC236}">
                  <a16:creationId xmlns:a16="http://schemas.microsoft.com/office/drawing/2014/main" id="{924A1B1F-DCAB-27EB-61C0-E7A775201AE3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3153959" y="-2462357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Egyenes összekötő 68">
              <a:extLst>
                <a:ext uri="{FF2B5EF4-FFF2-40B4-BE49-F238E27FC236}">
                  <a16:creationId xmlns:a16="http://schemas.microsoft.com/office/drawing/2014/main" id="{0E7CAB4D-C425-7BB8-2E53-631D10C6D9D5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3062627" y="-2515087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Egyenes összekötő 69">
              <a:extLst>
                <a:ext uri="{FF2B5EF4-FFF2-40B4-BE49-F238E27FC236}">
                  <a16:creationId xmlns:a16="http://schemas.microsoft.com/office/drawing/2014/main" id="{7A444183-46F3-B956-3242-1CF9A5E5C3B7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2971295" y="-2567818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Egyenes összekötő 70">
              <a:extLst>
                <a:ext uri="{FF2B5EF4-FFF2-40B4-BE49-F238E27FC236}">
                  <a16:creationId xmlns:a16="http://schemas.microsoft.com/office/drawing/2014/main" id="{92E88E0A-6122-1114-07D2-73A0282A2508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2879963" y="-2620548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Egyenes összekötő 71">
              <a:extLst>
                <a:ext uri="{FF2B5EF4-FFF2-40B4-BE49-F238E27FC236}">
                  <a16:creationId xmlns:a16="http://schemas.microsoft.com/office/drawing/2014/main" id="{80E17E27-EB6D-DE8F-F1CF-51B96B334C70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2788631" y="-2673279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Egyenes összekötő 72">
              <a:extLst>
                <a:ext uri="{FF2B5EF4-FFF2-40B4-BE49-F238E27FC236}">
                  <a16:creationId xmlns:a16="http://schemas.microsoft.com/office/drawing/2014/main" id="{3CBB4A78-1796-5C12-6E84-4034CC77CD69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2697299" y="-2726009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Egyenes összekötő 73">
              <a:extLst>
                <a:ext uri="{FF2B5EF4-FFF2-40B4-BE49-F238E27FC236}">
                  <a16:creationId xmlns:a16="http://schemas.microsoft.com/office/drawing/2014/main" id="{9010ACEC-9A24-D52F-4CFD-727696FE8E5C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2605967" y="-2778740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Egyenes összekötő 74">
              <a:extLst>
                <a:ext uri="{FF2B5EF4-FFF2-40B4-BE49-F238E27FC236}">
                  <a16:creationId xmlns:a16="http://schemas.microsoft.com/office/drawing/2014/main" id="{86540A2E-F228-910C-E71C-1490BC1D0C60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2514635" y="-2831470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Egyenes összekötő 75">
              <a:extLst>
                <a:ext uri="{FF2B5EF4-FFF2-40B4-BE49-F238E27FC236}">
                  <a16:creationId xmlns:a16="http://schemas.microsoft.com/office/drawing/2014/main" id="{87A1D983-62BB-1BDD-B8DA-AAB76176F9D1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2423303" y="-2884201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Egyenes összekötő 76">
              <a:extLst>
                <a:ext uri="{FF2B5EF4-FFF2-40B4-BE49-F238E27FC236}">
                  <a16:creationId xmlns:a16="http://schemas.microsoft.com/office/drawing/2014/main" id="{BE71072B-BD50-7E0D-7811-0DF8B53A48E1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2331971" y="-2936931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Egyenes összekötő 77">
              <a:extLst>
                <a:ext uri="{FF2B5EF4-FFF2-40B4-BE49-F238E27FC236}">
                  <a16:creationId xmlns:a16="http://schemas.microsoft.com/office/drawing/2014/main" id="{53143DB6-B79E-275D-9216-52C586A34878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2240640" y="-2989662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Egyenes összekötő 78">
              <a:extLst>
                <a:ext uri="{FF2B5EF4-FFF2-40B4-BE49-F238E27FC236}">
                  <a16:creationId xmlns:a16="http://schemas.microsoft.com/office/drawing/2014/main" id="{55829AE3-F0B0-924D-77FB-787D9EEC267B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2149308" y="-3042392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Egyenes összekötő 79">
              <a:extLst>
                <a:ext uri="{FF2B5EF4-FFF2-40B4-BE49-F238E27FC236}">
                  <a16:creationId xmlns:a16="http://schemas.microsoft.com/office/drawing/2014/main" id="{50E0CC17-2946-3EC0-58A6-70A7C4E74C08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3427954" y="-2304165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Egyenes összekötő 123">
              <a:extLst>
                <a:ext uri="{FF2B5EF4-FFF2-40B4-BE49-F238E27FC236}">
                  <a16:creationId xmlns:a16="http://schemas.microsoft.com/office/drawing/2014/main" id="{A7650232-0D6E-35B5-3287-7253A3FC5C21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1798957" y="-1835384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Egyenes összekötő 124">
              <a:extLst>
                <a:ext uri="{FF2B5EF4-FFF2-40B4-BE49-F238E27FC236}">
                  <a16:creationId xmlns:a16="http://schemas.microsoft.com/office/drawing/2014/main" id="{90AC834B-111E-8807-368A-C60815F90132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1707629" y="-1888113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Egyenes összekötő 125">
              <a:extLst>
                <a:ext uri="{FF2B5EF4-FFF2-40B4-BE49-F238E27FC236}">
                  <a16:creationId xmlns:a16="http://schemas.microsoft.com/office/drawing/2014/main" id="{FEFCDC2F-34ED-9532-9615-6DAD306754FA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1616297" y="-1940843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Egyenes összekötő 126">
              <a:extLst>
                <a:ext uri="{FF2B5EF4-FFF2-40B4-BE49-F238E27FC236}">
                  <a16:creationId xmlns:a16="http://schemas.microsoft.com/office/drawing/2014/main" id="{06DBC312-6598-31FE-7957-876DFDC057BB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1524965" y="-1993574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Egyenes összekötő 127">
              <a:extLst>
                <a:ext uri="{FF2B5EF4-FFF2-40B4-BE49-F238E27FC236}">
                  <a16:creationId xmlns:a16="http://schemas.microsoft.com/office/drawing/2014/main" id="{02D91074-B6B2-0513-F7B6-0706D0078D9C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1433633" y="-2046304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Egyenes összekötő 128">
              <a:extLst>
                <a:ext uri="{FF2B5EF4-FFF2-40B4-BE49-F238E27FC236}">
                  <a16:creationId xmlns:a16="http://schemas.microsoft.com/office/drawing/2014/main" id="{9F4DE8CC-70A7-5907-A6C5-526081B636A3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1342301" y="-2099035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Egyenes összekötő 129">
              <a:extLst>
                <a:ext uri="{FF2B5EF4-FFF2-40B4-BE49-F238E27FC236}">
                  <a16:creationId xmlns:a16="http://schemas.microsoft.com/office/drawing/2014/main" id="{4CB6203D-D516-9101-48FF-F72CEE1CB779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1159637" y="-2204496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Egyenes összekötő 130">
              <a:extLst>
                <a:ext uri="{FF2B5EF4-FFF2-40B4-BE49-F238E27FC236}">
                  <a16:creationId xmlns:a16="http://schemas.microsoft.com/office/drawing/2014/main" id="{666FD0CF-B094-9E0C-54D8-0AFDEC74A21B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1068306" y="-2257226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Egyenes összekötő 131">
              <a:extLst>
                <a:ext uri="{FF2B5EF4-FFF2-40B4-BE49-F238E27FC236}">
                  <a16:creationId xmlns:a16="http://schemas.microsoft.com/office/drawing/2014/main" id="{E885843A-0724-6219-9597-A3F9F087E7C9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976974" y="-2309957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Egyenes összekötő 132">
              <a:extLst>
                <a:ext uri="{FF2B5EF4-FFF2-40B4-BE49-F238E27FC236}">
                  <a16:creationId xmlns:a16="http://schemas.microsoft.com/office/drawing/2014/main" id="{D62FF1F3-BA25-B7D9-4C96-6A5300C63029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885642" y="-2362687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Egyenes összekötő 133">
              <a:extLst>
                <a:ext uri="{FF2B5EF4-FFF2-40B4-BE49-F238E27FC236}">
                  <a16:creationId xmlns:a16="http://schemas.microsoft.com/office/drawing/2014/main" id="{3B527546-75E9-DABC-0146-52993498C004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794310" y="-2415418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Egyenes összekötő 134">
              <a:extLst>
                <a:ext uri="{FF2B5EF4-FFF2-40B4-BE49-F238E27FC236}">
                  <a16:creationId xmlns:a16="http://schemas.microsoft.com/office/drawing/2014/main" id="{E9AB5F9C-C472-4535-E6D6-8288B437BF66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702978" y="-2468148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Egyenes összekötő 135">
              <a:extLst>
                <a:ext uri="{FF2B5EF4-FFF2-40B4-BE49-F238E27FC236}">
                  <a16:creationId xmlns:a16="http://schemas.microsoft.com/office/drawing/2014/main" id="{7C812282-F3F9-F837-AC16-A3C4369DF89C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611646" y="-2520879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Egyenes összekötő 136">
              <a:extLst>
                <a:ext uri="{FF2B5EF4-FFF2-40B4-BE49-F238E27FC236}">
                  <a16:creationId xmlns:a16="http://schemas.microsoft.com/office/drawing/2014/main" id="{37462998-501E-0DC2-F60C-C936C7352061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520314" y="-2573609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Egyenes összekötő 137">
              <a:extLst>
                <a:ext uri="{FF2B5EF4-FFF2-40B4-BE49-F238E27FC236}">
                  <a16:creationId xmlns:a16="http://schemas.microsoft.com/office/drawing/2014/main" id="{94A65CE0-39F4-04CF-1C4C-8B2F17DCA512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428982" y="-2626340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Egyenes összekötő 138">
              <a:extLst>
                <a:ext uri="{FF2B5EF4-FFF2-40B4-BE49-F238E27FC236}">
                  <a16:creationId xmlns:a16="http://schemas.microsoft.com/office/drawing/2014/main" id="{485C4872-9C93-4F0E-B818-A3077C563D1C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337650" y="-2679070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Egyenes összekötő 139">
              <a:extLst>
                <a:ext uri="{FF2B5EF4-FFF2-40B4-BE49-F238E27FC236}">
                  <a16:creationId xmlns:a16="http://schemas.microsoft.com/office/drawing/2014/main" id="{49A6EF75-485E-9538-D0F9-AE3135FD2A2C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246318" y="-2731801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Egyenes összekötő 140">
              <a:extLst>
                <a:ext uri="{FF2B5EF4-FFF2-40B4-BE49-F238E27FC236}">
                  <a16:creationId xmlns:a16="http://schemas.microsoft.com/office/drawing/2014/main" id="{A10C69C7-8FDD-9708-8A32-B56ED946DF14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154986" y="-2784531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Egyenes összekötő 141">
              <a:extLst>
                <a:ext uri="{FF2B5EF4-FFF2-40B4-BE49-F238E27FC236}">
                  <a16:creationId xmlns:a16="http://schemas.microsoft.com/office/drawing/2014/main" id="{496F08F2-48F8-D918-C214-B2024117DF4C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63655" y="-2837262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Egyenes összekötő 142">
              <a:extLst>
                <a:ext uri="{FF2B5EF4-FFF2-40B4-BE49-F238E27FC236}">
                  <a16:creationId xmlns:a16="http://schemas.microsoft.com/office/drawing/2014/main" id="{8A2C160B-1AED-F821-F8F3-3FE6DBED5010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27677" y="-2889992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Egyenes összekötő 143">
              <a:extLst>
                <a:ext uri="{FF2B5EF4-FFF2-40B4-BE49-F238E27FC236}">
                  <a16:creationId xmlns:a16="http://schemas.microsoft.com/office/drawing/2014/main" id="{F9DA74D6-BCC7-F8BE-42C6-073EDC7FB089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1250969" y="-2151765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1" name="Ábra 150">
            <a:extLst>
              <a:ext uri="{FF2B5EF4-FFF2-40B4-BE49-F238E27FC236}">
                <a16:creationId xmlns:a16="http://schemas.microsoft.com/office/drawing/2014/main" id="{9CF4D39A-793D-F593-9E13-5C1C7B053C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4375" y="651263"/>
            <a:ext cx="3143250" cy="2263140"/>
          </a:xfrm>
          <a:prstGeom prst="rect">
            <a:avLst/>
          </a:prstGeom>
        </p:spPr>
      </p:pic>
      <p:sp>
        <p:nvSpPr>
          <p:cNvPr id="153" name="Cím 152">
            <a:extLst>
              <a:ext uri="{FF2B5EF4-FFF2-40B4-BE49-F238E27FC236}">
                <a16:creationId xmlns:a16="http://schemas.microsoft.com/office/drawing/2014/main" id="{2B2DE51E-C562-66DE-C0E4-260E6286126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407994"/>
            <a:ext cx="10515600" cy="1325563"/>
          </a:xfrm>
          <a:noFill/>
        </p:spPr>
        <p:txBody>
          <a:bodyPr wrap="square" lIns="72000" rIns="36000" anchor="ctr" anchorCtr="0">
            <a:noAutofit/>
          </a:bodyPr>
          <a:lstStyle>
            <a:lvl1pPr>
              <a:defRPr kumimoji="0" lang="hu-HU" sz="3200" b="0" i="0" u="none" strike="noStrike" cap="none" spc="30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defRPr>
            </a:lvl1pPr>
          </a:lstStyle>
          <a:p>
            <a: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52139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ímer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>
            <a:extLst>
              <a:ext uri="{FF2B5EF4-FFF2-40B4-BE49-F238E27FC236}">
                <a16:creationId xmlns:a16="http://schemas.microsoft.com/office/drawing/2014/main" id="{29E5E40F-1579-AB52-7247-CFC2E22204A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9000">
                <a:srgbClr val="17274F"/>
              </a:gs>
              <a:gs pos="100000">
                <a:srgbClr val="0047AB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48" name="Szöveg helye 147">
            <a:extLst>
              <a:ext uri="{FF2B5EF4-FFF2-40B4-BE49-F238E27FC236}">
                <a16:creationId xmlns:a16="http://schemas.microsoft.com/office/drawing/2014/main" id="{CD84FD1A-042D-8565-23A8-6A9CDF5D9D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8082" y="6194537"/>
            <a:ext cx="6655836" cy="287515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hu-HU" sz="1400" spc="60" smtClean="0">
                <a:solidFill>
                  <a:schemeClr val="tx2">
                    <a:lumMod val="40000"/>
                    <a:lumOff val="60000"/>
                  </a:schemeClr>
                </a:solidFill>
                <a:latin typeface="Aptos Light" panose="020B0004020202020204" pitchFamily="34" charset="0"/>
              </a:defRPr>
            </a:lvl1pPr>
            <a:lvl2pPr>
              <a:defRPr lang="hu-HU" sz="1800" smtClean="0">
                <a:latin typeface="+mn-lt"/>
              </a:defRPr>
            </a:lvl2pPr>
            <a:lvl3pPr>
              <a:defRPr lang="hu-HU" sz="1800" smtClean="0">
                <a:latin typeface="+mn-lt"/>
              </a:defRPr>
            </a:lvl3pPr>
            <a:lvl4pPr>
              <a:defRPr lang="hu-HU" smtClean="0">
                <a:latin typeface="+mn-lt"/>
              </a:defRPr>
            </a:lvl4pPr>
            <a:lvl5pPr>
              <a:defRPr lang="hu-HU">
                <a:latin typeface="+mn-lt"/>
              </a:defRPr>
            </a:lvl5pPr>
          </a:lstStyle>
          <a:p>
            <a:pPr marL="0" lvl="0" algn="ctr"/>
            <a:r>
              <a:rPr lang="hu-HU" dirty="0"/>
              <a:t>Mintaszöveg szerkesztése</a:t>
            </a:r>
          </a:p>
        </p:txBody>
      </p:sp>
      <p:pic>
        <p:nvPicPr>
          <p:cNvPr id="145" name="Ábra 144">
            <a:extLst>
              <a:ext uri="{FF2B5EF4-FFF2-40B4-BE49-F238E27FC236}">
                <a16:creationId xmlns:a16="http://schemas.microsoft.com/office/drawing/2014/main" id="{DC2C566C-0E05-771D-A34E-9977217093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4905" y="1392471"/>
            <a:ext cx="4602033" cy="3313463"/>
          </a:xfrm>
          <a:prstGeom prst="rect">
            <a:avLst/>
          </a:prstGeom>
        </p:spPr>
      </p:pic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B5B13890-B450-B41C-77F7-928378CB4116}"/>
              </a:ext>
            </a:extLst>
          </p:cNvPr>
          <p:cNvGrpSpPr/>
          <p:nvPr userDrawn="1"/>
        </p:nvGrpSpPr>
        <p:grpSpPr>
          <a:xfrm>
            <a:off x="-1791449" y="-3042392"/>
            <a:ext cx="15774899" cy="12133403"/>
            <a:chOff x="-1798957" y="-3042392"/>
            <a:chExt cx="15774899" cy="12133403"/>
          </a:xfrm>
        </p:grpSpPr>
        <p:cxnSp>
          <p:nvCxnSpPr>
            <p:cNvPr id="3" name="Egyenes összekötő 2">
              <a:extLst>
                <a:ext uri="{FF2B5EF4-FFF2-40B4-BE49-F238E27FC236}">
                  <a16:creationId xmlns:a16="http://schemas.microsoft.com/office/drawing/2014/main" id="{46729502-84D4-52FC-8063-D36FCB44CE0F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3975942" y="-1987784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Egyenes összekötő 3">
              <a:extLst>
                <a:ext uri="{FF2B5EF4-FFF2-40B4-BE49-F238E27FC236}">
                  <a16:creationId xmlns:a16="http://schemas.microsoft.com/office/drawing/2014/main" id="{0E03B089-F0E0-8E00-F511-528E477332B6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3884614" y="-2040513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Egyenes összekötő 4">
              <a:extLst>
                <a:ext uri="{FF2B5EF4-FFF2-40B4-BE49-F238E27FC236}">
                  <a16:creationId xmlns:a16="http://schemas.microsoft.com/office/drawing/2014/main" id="{20020546-0060-0FC5-2D0C-8110F35EAD77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3793282" y="-2093243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E514F309-FB0A-8AE7-FE58-D682AF20216A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3701950" y="-2145974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Egyenes összekötő 6">
              <a:extLst>
                <a:ext uri="{FF2B5EF4-FFF2-40B4-BE49-F238E27FC236}">
                  <a16:creationId xmlns:a16="http://schemas.microsoft.com/office/drawing/2014/main" id="{6A078CD7-9319-3AC2-5FB6-23E685941AC3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3610618" y="-2198704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12">
              <a:extLst>
                <a:ext uri="{FF2B5EF4-FFF2-40B4-BE49-F238E27FC236}">
                  <a16:creationId xmlns:a16="http://schemas.microsoft.com/office/drawing/2014/main" id="{0AFE816F-4D30-D59E-662E-D830961D6050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3519286" y="-2251435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13">
              <a:extLst>
                <a:ext uri="{FF2B5EF4-FFF2-40B4-BE49-F238E27FC236}">
                  <a16:creationId xmlns:a16="http://schemas.microsoft.com/office/drawing/2014/main" id="{AA435885-1095-C902-D192-19EEEB6EF19C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3336622" y="-2356896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18">
              <a:extLst>
                <a:ext uri="{FF2B5EF4-FFF2-40B4-BE49-F238E27FC236}">
                  <a16:creationId xmlns:a16="http://schemas.microsoft.com/office/drawing/2014/main" id="{747AD091-2449-88A5-A29E-1D4E9ED8215A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3245291" y="-2409626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gyenes összekötő 19">
              <a:extLst>
                <a:ext uri="{FF2B5EF4-FFF2-40B4-BE49-F238E27FC236}">
                  <a16:creationId xmlns:a16="http://schemas.microsoft.com/office/drawing/2014/main" id="{A8FF9298-203B-43BB-8FC2-7F9C33AA81E4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3153959" y="-2462357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gyenes összekötő 20">
              <a:extLst>
                <a:ext uri="{FF2B5EF4-FFF2-40B4-BE49-F238E27FC236}">
                  <a16:creationId xmlns:a16="http://schemas.microsoft.com/office/drawing/2014/main" id="{8D160FF0-93C8-1B8E-FA1E-56C92020791C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3062627" y="-2515087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gyenes összekötő 21">
              <a:extLst>
                <a:ext uri="{FF2B5EF4-FFF2-40B4-BE49-F238E27FC236}">
                  <a16:creationId xmlns:a16="http://schemas.microsoft.com/office/drawing/2014/main" id="{97270B02-7B4C-28BA-2CF9-7BE05285201B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2971295" y="-2567818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gyenes összekötő 22">
              <a:extLst>
                <a:ext uri="{FF2B5EF4-FFF2-40B4-BE49-F238E27FC236}">
                  <a16:creationId xmlns:a16="http://schemas.microsoft.com/office/drawing/2014/main" id="{EE00F8F7-14BD-0ADC-3F60-388E251B6D8C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2879963" y="-2620548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gyenes összekötő 23">
              <a:extLst>
                <a:ext uri="{FF2B5EF4-FFF2-40B4-BE49-F238E27FC236}">
                  <a16:creationId xmlns:a16="http://schemas.microsoft.com/office/drawing/2014/main" id="{55AB38E3-3150-C3B7-4385-B0BC7AF86DEB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2788631" y="-2673279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Egyenes összekötő 145">
              <a:extLst>
                <a:ext uri="{FF2B5EF4-FFF2-40B4-BE49-F238E27FC236}">
                  <a16:creationId xmlns:a16="http://schemas.microsoft.com/office/drawing/2014/main" id="{58D471AE-1327-EA66-5ED7-AEC08D55586E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2697299" y="-2726009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Egyenes összekötő 146">
              <a:extLst>
                <a:ext uri="{FF2B5EF4-FFF2-40B4-BE49-F238E27FC236}">
                  <a16:creationId xmlns:a16="http://schemas.microsoft.com/office/drawing/2014/main" id="{2BAA0F27-35FE-04EA-1246-3F8F20A5B6BF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2605967" y="-2778740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Egyenes összekötő 148">
              <a:extLst>
                <a:ext uri="{FF2B5EF4-FFF2-40B4-BE49-F238E27FC236}">
                  <a16:creationId xmlns:a16="http://schemas.microsoft.com/office/drawing/2014/main" id="{7B861A5F-7272-890B-CE80-E0A34D49EED2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2514635" y="-2831470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Egyenes összekötő 149">
              <a:extLst>
                <a:ext uri="{FF2B5EF4-FFF2-40B4-BE49-F238E27FC236}">
                  <a16:creationId xmlns:a16="http://schemas.microsoft.com/office/drawing/2014/main" id="{FC1C4381-8B26-0B92-DBB8-7FF4410FF986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2423303" y="-2884201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Egyenes összekötő 150">
              <a:extLst>
                <a:ext uri="{FF2B5EF4-FFF2-40B4-BE49-F238E27FC236}">
                  <a16:creationId xmlns:a16="http://schemas.microsoft.com/office/drawing/2014/main" id="{F531413B-26D9-AC7A-EF58-982D4A5F5EC9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2331971" y="-2936931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Egyenes összekötő 151">
              <a:extLst>
                <a:ext uri="{FF2B5EF4-FFF2-40B4-BE49-F238E27FC236}">
                  <a16:creationId xmlns:a16="http://schemas.microsoft.com/office/drawing/2014/main" id="{2DE41487-7BC2-5021-6674-C40E4F7E0E78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2240640" y="-2989662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Egyenes összekötő 152">
              <a:extLst>
                <a:ext uri="{FF2B5EF4-FFF2-40B4-BE49-F238E27FC236}">
                  <a16:creationId xmlns:a16="http://schemas.microsoft.com/office/drawing/2014/main" id="{93812532-4F90-3EC3-ED2C-19DE958C516D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2149308" y="-3042392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Egyenes összekötő 153">
              <a:extLst>
                <a:ext uri="{FF2B5EF4-FFF2-40B4-BE49-F238E27FC236}">
                  <a16:creationId xmlns:a16="http://schemas.microsoft.com/office/drawing/2014/main" id="{A2DC12C1-406F-137E-BB2C-D9B5D3959CDD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3427954" y="-2304165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Egyenes összekötő 154">
              <a:extLst>
                <a:ext uri="{FF2B5EF4-FFF2-40B4-BE49-F238E27FC236}">
                  <a16:creationId xmlns:a16="http://schemas.microsoft.com/office/drawing/2014/main" id="{F7837F68-D78D-855F-47D9-C4914EEA8070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1798957" y="-1835384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Egyenes összekötő 155">
              <a:extLst>
                <a:ext uri="{FF2B5EF4-FFF2-40B4-BE49-F238E27FC236}">
                  <a16:creationId xmlns:a16="http://schemas.microsoft.com/office/drawing/2014/main" id="{F0ADA22C-4145-1B6B-775E-D143EA0088E0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1707629" y="-1888113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Egyenes összekötő 156">
              <a:extLst>
                <a:ext uri="{FF2B5EF4-FFF2-40B4-BE49-F238E27FC236}">
                  <a16:creationId xmlns:a16="http://schemas.microsoft.com/office/drawing/2014/main" id="{1C85CD79-BE22-9C05-3D74-625CAEAE2ED6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1616297" y="-1940843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Egyenes összekötő 157">
              <a:extLst>
                <a:ext uri="{FF2B5EF4-FFF2-40B4-BE49-F238E27FC236}">
                  <a16:creationId xmlns:a16="http://schemas.microsoft.com/office/drawing/2014/main" id="{2C0A53F6-5D7F-A45F-0B7B-CD24F1B29F5B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1524965" y="-1993574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Egyenes összekötő 158">
              <a:extLst>
                <a:ext uri="{FF2B5EF4-FFF2-40B4-BE49-F238E27FC236}">
                  <a16:creationId xmlns:a16="http://schemas.microsoft.com/office/drawing/2014/main" id="{BB8BF41B-14DF-61DD-E4C6-0F1BB4AE0CB1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1433633" y="-2046304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Egyenes összekötő 159">
              <a:extLst>
                <a:ext uri="{FF2B5EF4-FFF2-40B4-BE49-F238E27FC236}">
                  <a16:creationId xmlns:a16="http://schemas.microsoft.com/office/drawing/2014/main" id="{E723FC65-D712-CFC0-06E3-723723D47B2D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1342301" y="-2099035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Egyenes összekötő 160">
              <a:extLst>
                <a:ext uri="{FF2B5EF4-FFF2-40B4-BE49-F238E27FC236}">
                  <a16:creationId xmlns:a16="http://schemas.microsoft.com/office/drawing/2014/main" id="{31714AC2-E60B-5604-994D-F95D0E107704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1159637" y="-2204496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Egyenes összekötő 161">
              <a:extLst>
                <a:ext uri="{FF2B5EF4-FFF2-40B4-BE49-F238E27FC236}">
                  <a16:creationId xmlns:a16="http://schemas.microsoft.com/office/drawing/2014/main" id="{78F91F1F-83E8-55EC-299F-09E0168414B4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1068306" y="-2257226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Egyenes összekötő 162">
              <a:extLst>
                <a:ext uri="{FF2B5EF4-FFF2-40B4-BE49-F238E27FC236}">
                  <a16:creationId xmlns:a16="http://schemas.microsoft.com/office/drawing/2014/main" id="{E19BA838-8159-1B46-617D-B59E6A899265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976974" y="-2309957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Egyenes összekötő 163">
              <a:extLst>
                <a:ext uri="{FF2B5EF4-FFF2-40B4-BE49-F238E27FC236}">
                  <a16:creationId xmlns:a16="http://schemas.microsoft.com/office/drawing/2014/main" id="{C5723C5E-6BC3-955C-66DE-CD747731EE8C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885642" y="-2362687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Egyenes összekötő 164">
              <a:extLst>
                <a:ext uri="{FF2B5EF4-FFF2-40B4-BE49-F238E27FC236}">
                  <a16:creationId xmlns:a16="http://schemas.microsoft.com/office/drawing/2014/main" id="{3FBB4A59-D859-9637-B2C8-98240C2680EF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794310" y="-2415418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Egyenes összekötő 165">
              <a:extLst>
                <a:ext uri="{FF2B5EF4-FFF2-40B4-BE49-F238E27FC236}">
                  <a16:creationId xmlns:a16="http://schemas.microsoft.com/office/drawing/2014/main" id="{E42FE415-8244-89E5-9A7E-2CDC48C9E80B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702978" y="-2468148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Egyenes összekötő 166">
              <a:extLst>
                <a:ext uri="{FF2B5EF4-FFF2-40B4-BE49-F238E27FC236}">
                  <a16:creationId xmlns:a16="http://schemas.microsoft.com/office/drawing/2014/main" id="{E96C57D7-236F-77CD-3701-B61E5C8A5AF2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611646" y="-2520879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Egyenes összekötő 167">
              <a:extLst>
                <a:ext uri="{FF2B5EF4-FFF2-40B4-BE49-F238E27FC236}">
                  <a16:creationId xmlns:a16="http://schemas.microsoft.com/office/drawing/2014/main" id="{CD34562E-9C19-6A58-0F3E-3C218271DCA0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520314" y="-2573609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Egyenes összekötő 168">
              <a:extLst>
                <a:ext uri="{FF2B5EF4-FFF2-40B4-BE49-F238E27FC236}">
                  <a16:creationId xmlns:a16="http://schemas.microsoft.com/office/drawing/2014/main" id="{303ADA7F-A78E-30CA-89C1-910524717568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428982" y="-2626340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Egyenes összekötő 169">
              <a:extLst>
                <a:ext uri="{FF2B5EF4-FFF2-40B4-BE49-F238E27FC236}">
                  <a16:creationId xmlns:a16="http://schemas.microsoft.com/office/drawing/2014/main" id="{AB8A9065-4298-B3BE-2EA4-C316A64BA628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337650" y="-2679070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Egyenes összekötő 170">
              <a:extLst>
                <a:ext uri="{FF2B5EF4-FFF2-40B4-BE49-F238E27FC236}">
                  <a16:creationId xmlns:a16="http://schemas.microsoft.com/office/drawing/2014/main" id="{A5FC4358-145D-C1F5-C8F5-3A4ADE096F73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246318" y="-2731801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Egyenes összekötő 171">
              <a:extLst>
                <a:ext uri="{FF2B5EF4-FFF2-40B4-BE49-F238E27FC236}">
                  <a16:creationId xmlns:a16="http://schemas.microsoft.com/office/drawing/2014/main" id="{6495DE99-C2E7-3485-B246-B4504CF87FA8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154986" y="-2784531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Egyenes összekötő 172">
              <a:extLst>
                <a:ext uri="{FF2B5EF4-FFF2-40B4-BE49-F238E27FC236}">
                  <a16:creationId xmlns:a16="http://schemas.microsoft.com/office/drawing/2014/main" id="{28DD67A8-42C1-54DF-DA7E-D380538C7EC5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63655" y="-2837262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Egyenes összekötő 173">
              <a:extLst>
                <a:ext uri="{FF2B5EF4-FFF2-40B4-BE49-F238E27FC236}">
                  <a16:creationId xmlns:a16="http://schemas.microsoft.com/office/drawing/2014/main" id="{A2195D84-5DDD-C33D-CF2B-C6D43D8F322A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27677" y="-2889992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Egyenes összekötő 174">
              <a:extLst>
                <a:ext uri="{FF2B5EF4-FFF2-40B4-BE49-F238E27FC236}">
                  <a16:creationId xmlns:a16="http://schemas.microsoft.com/office/drawing/2014/main" id="{32EAD328-32FB-1793-D802-2F40031FF997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1250969" y="-2151765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34774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ímerdi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>
            <a:extLst>
              <a:ext uri="{FF2B5EF4-FFF2-40B4-BE49-F238E27FC236}">
                <a16:creationId xmlns:a16="http://schemas.microsoft.com/office/drawing/2014/main" id="{29E5E40F-1579-AB52-7247-CFC2E22204A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rgbClr val="002147"/>
              </a:gs>
              <a:gs pos="100000">
                <a:srgbClr val="2F5597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48" name="Szöveg helye 147">
            <a:extLst>
              <a:ext uri="{FF2B5EF4-FFF2-40B4-BE49-F238E27FC236}">
                <a16:creationId xmlns:a16="http://schemas.microsoft.com/office/drawing/2014/main" id="{CD84FD1A-042D-8565-23A8-6A9CDF5D9D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8082" y="6194537"/>
            <a:ext cx="6655836" cy="287515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hu-HU" sz="1400" spc="60" smtClean="0">
                <a:solidFill>
                  <a:schemeClr val="tx2">
                    <a:lumMod val="40000"/>
                    <a:lumOff val="60000"/>
                  </a:schemeClr>
                </a:solidFill>
                <a:latin typeface="Aptos Light" panose="020B0004020202020204" pitchFamily="34" charset="0"/>
              </a:defRPr>
            </a:lvl1pPr>
            <a:lvl2pPr>
              <a:defRPr lang="hu-HU" sz="1800" smtClean="0">
                <a:latin typeface="+mn-lt"/>
              </a:defRPr>
            </a:lvl2pPr>
            <a:lvl3pPr>
              <a:defRPr lang="hu-HU" sz="1800" smtClean="0">
                <a:latin typeface="+mn-lt"/>
              </a:defRPr>
            </a:lvl3pPr>
            <a:lvl4pPr>
              <a:defRPr lang="hu-HU" smtClean="0">
                <a:latin typeface="+mn-lt"/>
              </a:defRPr>
            </a:lvl4pPr>
            <a:lvl5pPr>
              <a:defRPr lang="hu-HU">
                <a:latin typeface="+mn-lt"/>
              </a:defRPr>
            </a:lvl5pPr>
          </a:lstStyle>
          <a:p>
            <a:pPr marL="0" lvl="0" algn="ctr"/>
            <a:r>
              <a:rPr lang="hu-HU" dirty="0"/>
              <a:t>Mintaszöveg szerkesztése</a:t>
            </a:r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B5B13890-B450-B41C-77F7-928378CB4116}"/>
              </a:ext>
            </a:extLst>
          </p:cNvPr>
          <p:cNvGrpSpPr/>
          <p:nvPr userDrawn="1"/>
        </p:nvGrpSpPr>
        <p:grpSpPr>
          <a:xfrm>
            <a:off x="-1791449" y="-3042392"/>
            <a:ext cx="15774899" cy="12133403"/>
            <a:chOff x="-1798957" y="-3042392"/>
            <a:chExt cx="15774899" cy="12133403"/>
          </a:xfrm>
        </p:grpSpPr>
        <p:cxnSp>
          <p:nvCxnSpPr>
            <p:cNvPr id="3" name="Egyenes összekötő 2">
              <a:extLst>
                <a:ext uri="{FF2B5EF4-FFF2-40B4-BE49-F238E27FC236}">
                  <a16:creationId xmlns:a16="http://schemas.microsoft.com/office/drawing/2014/main" id="{46729502-84D4-52FC-8063-D36FCB44CE0F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3975942" y="-1987784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Egyenes összekötő 3">
              <a:extLst>
                <a:ext uri="{FF2B5EF4-FFF2-40B4-BE49-F238E27FC236}">
                  <a16:creationId xmlns:a16="http://schemas.microsoft.com/office/drawing/2014/main" id="{0E03B089-F0E0-8E00-F511-528E477332B6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3884614" y="-2040513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Egyenes összekötő 4">
              <a:extLst>
                <a:ext uri="{FF2B5EF4-FFF2-40B4-BE49-F238E27FC236}">
                  <a16:creationId xmlns:a16="http://schemas.microsoft.com/office/drawing/2014/main" id="{20020546-0060-0FC5-2D0C-8110F35EAD77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3793282" y="-2093243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E514F309-FB0A-8AE7-FE58-D682AF20216A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3701950" y="-2145974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Egyenes összekötő 6">
              <a:extLst>
                <a:ext uri="{FF2B5EF4-FFF2-40B4-BE49-F238E27FC236}">
                  <a16:creationId xmlns:a16="http://schemas.microsoft.com/office/drawing/2014/main" id="{6A078CD7-9319-3AC2-5FB6-23E685941AC3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3610618" y="-2198704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12">
              <a:extLst>
                <a:ext uri="{FF2B5EF4-FFF2-40B4-BE49-F238E27FC236}">
                  <a16:creationId xmlns:a16="http://schemas.microsoft.com/office/drawing/2014/main" id="{0AFE816F-4D30-D59E-662E-D830961D6050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3519286" y="-2251435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13">
              <a:extLst>
                <a:ext uri="{FF2B5EF4-FFF2-40B4-BE49-F238E27FC236}">
                  <a16:creationId xmlns:a16="http://schemas.microsoft.com/office/drawing/2014/main" id="{AA435885-1095-C902-D192-19EEEB6EF19C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3336622" y="-2356896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18">
              <a:extLst>
                <a:ext uri="{FF2B5EF4-FFF2-40B4-BE49-F238E27FC236}">
                  <a16:creationId xmlns:a16="http://schemas.microsoft.com/office/drawing/2014/main" id="{747AD091-2449-88A5-A29E-1D4E9ED8215A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3245291" y="-2409626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gyenes összekötő 19">
              <a:extLst>
                <a:ext uri="{FF2B5EF4-FFF2-40B4-BE49-F238E27FC236}">
                  <a16:creationId xmlns:a16="http://schemas.microsoft.com/office/drawing/2014/main" id="{A8FF9298-203B-43BB-8FC2-7F9C33AA81E4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3153959" y="-2462357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gyenes összekötő 20">
              <a:extLst>
                <a:ext uri="{FF2B5EF4-FFF2-40B4-BE49-F238E27FC236}">
                  <a16:creationId xmlns:a16="http://schemas.microsoft.com/office/drawing/2014/main" id="{8D160FF0-93C8-1B8E-FA1E-56C92020791C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3062627" y="-2515087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gyenes összekötő 21">
              <a:extLst>
                <a:ext uri="{FF2B5EF4-FFF2-40B4-BE49-F238E27FC236}">
                  <a16:creationId xmlns:a16="http://schemas.microsoft.com/office/drawing/2014/main" id="{97270B02-7B4C-28BA-2CF9-7BE05285201B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2971295" y="-2567818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gyenes összekötő 22">
              <a:extLst>
                <a:ext uri="{FF2B5EF4-FFF2-40B4-BE49-F238E27FC236}">
                  <a16:creationId xmlns:a16="http://schemas.microsoft.com/office/drawing/2014/main" id="{EE00F8F7-14BD-0ADC-3F60-388E251B6D8C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2879963" y="-2620548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gyenes összekötő 23">
              <a:extLst>
                <a:ext uri="{FF2B5EF4-FFF2-40B4-BE49-F238E27FC236}">
                  <a16:creationId xmlns:a16="http://schemas.microsoft.com/office/drawing/2014/main" id="{55AB38E3-3150-C3B7-4385-B0BC7AF86DEB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2788631" y="-2673279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Egyenes összekötő 145">
              <a:extLst>
                <a:ext uri="{FF2B5EF4-FFF2-40B4-BE49-F238E27FC236}">
                  <a16:creationId xmlns:a16="http://schemas.microsoft.com/office/drawing/2014/main" id="{58D471AE-1327-EA66-5ED7-AEC08D55586E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2697299" y="-2726009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Egyenes összekötő 146">
              <a:extLst>
                <a:ext uri="{FF2B5EF4-FFF2-40B4-BE49-F238E27FC236}">
                  <a16:creationId xmlns:a16="http://schemas.microsoft.com/office/drawing/2014/main" id="{2BAA0F27-35FE-04EA-1246-3F8F20A5B6BF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2605967" y="-2778740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Egyenes összekötő 148">
              <a:extLst>
                <a:ext uri="{FF2B5EF4-FFF2-40B4-BE49-F238E27FC236}">
                  <a16:creationId xmlns:a16="http://schemas.microsoft.com/office/drawing/2014/main" id="{7B861A5F-7272-890B-CE80-E0A34D49EED2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2514635" y="-2831470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Egyenes összekötő 149">
              <a:extLst>
                <a:ext uri="{FF2B5EF4-FFF2-40B4-BE49-F238E27FC236}">
                  <a16:creationId xmlns:a16="http://schemas.microsoft.com/office/drawing/2014/main" id="{FC1C4381-8B26-0B92-DBB8-7FF4410FF986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2423303" y="-2884201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Egyenes összekötő 150">
              <a:extLst>
                <a:ext uri="{FF2B5EF4-FFF2-40B4-BE49-F238E27FC236}">
                  <a16:creationId xmlns:a16="http://schemas.microsoft.com/office/drawing/2014/main" id="{F531413B-26D9-AC7A-EF58-982D4A5F5EC9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2331971" y="-2936931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Egyenes összekötő 151">
              <a:extLst>
                <a:ext uri="{FF2B5EF4-FFF2-40B4-BE49-F238E27FC236}">
                  <a16:creationId xmlns:a16="http://schemas.microsoft.com/office/drawing/2014/main" id="{2DE41487-7BC2-5021-6674-C40E4F7E0E78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2240640" y="-2989662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Egyenes összekötő 152">
              <a:extLst>
                <a:ext uri="{FF2B5EF4-FFF2-40B4-BE49-F238E27FC236}">
                  <a16:creationId xmlns:a16="http://schemas.microsoft.com/office/drawing/2014/main" id="{93812532-4F90-3EC3-ED2C-19DE958C516D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2149308" y="-3042392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Egyenes összekötő 153">
              <a:extLst>
                <a:ext uri="{FF2B5EF4-FFF2-40B4-BE49-F238E27FC236}">
                  <a16:creationId xmlns:a16="http://schemas.microsoft.com/office/drawing/2014/main" id="{A2DC12C1-406F-137E-BB2C-D9B5D3959CDD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13427954" y="-2304165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Egyenes összekötő 154">
              <a:extLst>
                <a:ext uri="{FF2B5EF4-FFF2-40B4-BE49-F238E27FC236}">
                  <a16:creationId xmlns:a16="http://schemas.microsoft.com/office/drawing/2014/main" id="{F7837F68-D78D-855F-47D9-C4914EEA8070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1798957" y="-1835384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Egyenes összekötő 155">
              <a:extLst>
                <a:ext uri="{FF2B5EF4-FFF2-40B4-BE49-F238E27FC236}">
                  <a16:creationId xmlns:a16="http://schemas.microsoft.com/office/drawing/2014/main" id="{F0ADA22C-4145-1B6B-775E-D143EA0088E0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1707629" y="-1888113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Egyenes összekötő 156">
              <a:extLst>
                <a:ext uri="{FF2B5EF4-FFF2-40B4-BE49-F238E27FC236}">
                  <a16:creationId xmlns:a16="http://schemas.microsoft.com/office/drawing/2014/main" id="{1C85CD79-BE22-9C05-3D74-625CAEAE2ED6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1616297" y="-1940843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Egyenes összekötő 157">
              <a:extLst>
                <a:ext uri="{FF2B5EF4-FFF2-40B4-BE49-F238E27FC236}">
                  <a16:creationId xmlns:a16="http://schemas.microsoft.com/office/drawing/2014/main" id="{2C0A53F6-5D7F-A45F-0B7B-CD24F1B29F5B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1524965" y="-1993574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Egyenes összekötő 158">
              <a:extLst>
                <a:ext uri="{FF2B5EF4-FFF2-40B4-BE49-F238E27FC236}">
                  <a16:creationId xmlns:a16="http://schemas.microsoft.com/office/drawing/2014/main" id="{BB8BF41B-14DF-61DD-E4C6-0F1BB4AE0CB1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1433633" y="-2046304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Egyenes összekötő 159">
              <a:extLst>
                <a:ext uri="{FF2B5EF4-FFF2-40B4-BE49-F238E27FC236}">
                  <a16:creationId xmlns:a16="http://schemas.microsoft.com/office/drawing/2014/main" id="{E723FC65-D712-CFC0-06E3-723723D47B2D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1342301" y="-2099035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Egyenes összekötő 160">
              <a:extLst>
                <a:ext uri="{FF2B5EF4-FFF2-40B4-BE49-F238E27FC236}">
                  <a16:creationId xmlns:a16="http://schemas.microsoft.com/office/drawing/2014/main" id="{31714AC2-E60B-5604-994D-F95D0E107704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1159637" y="-2204496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Egyenes összekötő 161">
              <a:extLst>
                <a:ext uri="{FF2B5EF4-FFF2-40B4-BE49-F238E27FC236}">
                  <a16:creationId xmlns:a16="http://schemas.microsoft.com/office/drawing/2014/main" id="{78F91F1F-83E8-55EC-299F-09E0168414B4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1068306" y="-2257226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Egyenes összekötő 162">
              <a:extLst>
                <a:ext uri="{FF2B5EF4-FFF2-40B4-BE49-F238E27FC236}">
                  <a16:creationId xmlns:a16="http://schemas.microsoft.com/office/drawing/2014/main" id="{E19BA838-8159-1B46-617D-B59E6A899265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976974" y="-2309957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Egyenes összekötő 163">
              <a:extLst>
                <a:ext uri="{FF2B5EF4-FFF2-40B4-BE49-F238E27FC236}">
                  <a16:creationId xmlns:a16="http://schemas.microsoft.com/office/drawing/2014/main" id="{C5723C5E-6BC3-955C-66DE-CD747731EE8C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885642" y="-2362687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Egyenes összekötő 164">
              <a:extLst>
                <a:ext uri="{FF2B5EF4-FFF2-40B4-BE49-F238E27FC236}">
                  <a16:creationId xmlns:a16="http://schemas.microsoft.com/office/drawing/2014/main" id="{3FBB4A59-D859-9637-B2C8-98240C2680EF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794310" y="-2415418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Egyenes összekötő 165">
              <a:extLst>
                <a:ext uri="{FF2B5EF4-FFF2-40B4-BE49-F238E27FC236}">
                  <a16:creationId xmlns:a16="http://schemas.microsoft.com/office/drawing/2014/main" id="{E42FE415-8244-89E5-9A7E-2CDC48C9E80B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702978" y="-2468148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Egyenes összekötő 166">
              <a:extLst>
                <a:ext uri="{FF2B5EF4-FFF2-40B4-BE49-F238E27FC236}">
                  <a16:creationId xmlns:a16="http://schemas.microsoft.com/office/drawing/2014/main" id="{E96C57D7-236F-77CD-3701-B61E5C8A5AF2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611646" y="-2520879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Egyenes összekötő 167">
              <a:extLst>
                <a:ext uri="{FF2B5EF4-FFF2-40B4-BE49-F238E27FC236}">
                  <a16:creationId xmlns:a16="http://schemas.microsoft.com/office/drawing/2014/main" id="{CD34562E-9C19-6A58-0F3E-3C218271DCA0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520314" y="-2573609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Egyenes összekötő 168">
              <a:extLst>
                <a:ext uri="{FF2B5EF4-FFF2-40B4-BE49-F238E27FC236}">
                  <a16:creationId xmlns:a16="http://schemas.microsoft.com/office/drawing/2014/main" id="{303ADA7F-A78E-30CA-89C1-910524717568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428982" y="-2626340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Egyenes összekötő 169">
              <a:extLst>
                <a:ext uri="{FF2B5EF4-FFF2-40B4-BE49-F238E27FC236}">
                  <a16:creationId xmlns:a16="http://schemas.microsoft.com/office/drawing/2014/main" id="{AB8A9065-4298-B3BE-2EA4-C316A64BA628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337650" y="-2679070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Egyenes összekötő 170">
              <a:extLst>
                <a:ext uri="{FF2B5EF4-FFF2-40B4-BE49-F238E27FC236}">
                  <a16:creationId xmlns:a16="http://schemas.microsoft.com/office/drawing/2014/main" id="{A5FC4358-145D-C1F5-C8F5-3A4ADE096F73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246318" y="-2731801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Egyenes összekötő 171">
              <a:extLst>
                <a:ext uri="{FF2B5EF4-FFF2-40B4-BE49-F238E27FC236}">
                  <a16:creationId xmlns:a16="http://schemas.microsoft.com/office/drawing/2014/main" id="{6495DE99-C2E7-3485-B246-B4504CF87FA8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154986" y="-2784531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Egyenes összekötő 172">
              <a:extLst>
                <a:ext uri="{FF2B5EF4-FFF2-40B4-BE49-F238E27FC236}">
                  <a16:creationId xmlns:a16="http://schemas.microsoft.com/office/drawing/2014/main" id="{28DD67A8-42C1-54DF-DA7E-D380538C7EC5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63655" y="-2837262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Egyenes összekötő 173">
              <a:extLst>
                <a:ext uri="{FF2B5EF4-FFF2-40B4-BE49-F238E27FC236}">
                  <a16:creationId xmlns:a16="http://schemas.microsoft.com/office/drawing/2014/main" id="{A2195D84-5DDD-C33D-CF2B-C6D43D8F322A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27677" y="-2889992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Egyenes összekötő 174">
              <a:extLst>
                <a:ext uri="{FF2B5EF4-FFF2-40B4-BE49-F238E27FC236}">
                  <a16:creationId xmlns:a16="http://schemas.microsoft.com/office/drawing/2014/main" id="{32EAD328-32FB-1793-D802-2F40031FF997}"/>
                </a:ext>
              </a:extLst>
            </p:cNvPr>
            <p:cNvCxnSpPr>
              <a:cxnSpLocks/>
            </p:cNvCxnSpPr>
            <p:nvPr userDrawn="1"/>
          </p:nvCxnSpPr>
          <p:spPr>
            <a:xfrm rot="19800000" flipH="1">
              <a:off x="-1250969" y="-2151765"/>
              <a:ext cx="0" cy="10926395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8BA7D9">
                      <a:alpha val="34000"/>
                    </a:srgbClr>
                  </a:gs>
                  <a:gs pos="67000">
                    <a:srgbClr val="203864">
                      <a:alpha val="0"/>
                    </a:srgbClr>
                  </a:gs>
                  <a:gs pos="33000">
                    <a:srgbClr val="203864">
                      <a:alpha val="0"/>
                    </a:srgbClr>
                  </a:gs>
                  <a:gs pos="100000">
                    <a:srgbClr val="8BA7D9">
                      <a:alpha val="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Kép 9" descr="A képen köd, kék, felhőkarcoló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236B614-1FB5-1557-110F-543359E941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91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514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ímerdia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>
            <a:extLst>
              <a:ext uri="{FF2B5EF4-FFF2-40B4-BE49-F238E27FC236}">
                <a16:creationId xmlns:a16="http://schemas.microsoft.com/office/drawing/2014/main" id="{29E5E40F-1579-AB52-7247-CFC2E22204A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rgbClr val="002147"/>
              </a:gs>
              <a:gs pos="100000">
                <a:srgbClr val="2F5597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48" name="Szöveg helye 147">
            <a:extLst>
              <a:ext uri="{FF2B5EF4-FFF2-40B4-BE49-F238E27FC236}">
                <a16:creationId xmlns:a16="http://schemas.microsoft.com/office/drawing/2014/main" id="{CD84FD1A-042D-8565-23A8-6A9CDF5D9D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8082" y="6194537"/>
            <a:ext cx="6655836" cy="287515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hu-HU" sz="1400" spc="60" smtClean="0">
                <a:solidFill>
                  <a:schemeClr val="tx2">
                    <a:lumMod val="40000"/>
                    <a:lumOff val="60000"/>
                  </a:schemeClr>
                </a:solidFill>
                <a:latin typeface="Aptos Light" panose="020B0004020202020204" pitchFamily="34" charset="0"/>
              </a:defRPr>
            </a:lvl1pPr>
            <a:lvl2pPr>
              <a:defRPr lang="hu-HU" sz="1800" smtClean="0">
                <a:latin typeface="+mn-lt"/>
              </a:defRPr>
            </a:lvl2pPr>
            <a:lvl3pPr>
              <a:defRPr lang="hu-HU" sz="1800" smtClean="0">
                <a:latin typeface="+mn-lt"/>
              </a:defRPr>
            </a:lvl3pPr>
            <a:lvl4pPr>
              <a:defRPr lang="hu-HU" smtClean="0">
                <a:latin typeface="+mn-lt"/>
              </a:defRPr>
            </a:lvl4pPr>
            <a:lvl5pPr>
              <a:defRPr lang="hu-HU">
                <a:latin typeface="+mn-lt"/>
              </a:defRPr>
            </a:lvl5pPr>
          </a:lstStyle>
          <a:p>
            <a:pPr marL="0" lvl="0" algn="ctr"/>
            <a:r>
              <a:rPr lang="hu-HU" dirty="0"/>
              <a:t>Mintaszöveg szerkesztése</a:t>
            </a:r>
          </a:p>
        </p:txBody>
      </p:sp>
      <p:pic>
        <p:nvPicPr>
          <p:cNvPr id="16" name="Kép 15" descr="A képen köd, ég, tél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8753F77-2995-D9D6-1055-B13CD884EE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66" y="0"/>
            <a:ext cx="121895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100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ímerdia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>
            <a:extLst>
              <a:ext uri="{FF2B5EF4-FFF2-40B4-BE49-F238E27FC236}">
                <a16:creationId xmlns:a16="http://schemas.microsoft.com/office/drawing/2014/main" id="{29E5E40F-1579-AB52-7247-CFC2E22204A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rgbClr val="002147"/>
              </a:gs>
              <a:gs pos="100000">
                <a:srgbClr val="2F5597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02BD0F45-625A-48C2-1582-3E5EE586F8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4" y="0"/>
            <a:ext cx="12189532" cy="6857999"/>
          </a:xfrm>
          <a:prstGeom prst="rect">
            <a:avLst/>
          </a:prstGeom>
        </p:spPr>
      </p:pic>
      <p:sp>
        <p:nvSpPr>
          <p:cNvPr id="148" name="Szöveg helye 147">
            <a:extLst>
              <a:ext uri="{FF2B5EF4-FFF2-40B4-BE49-F238E27FC236}">
                <a16:creationId xmlns:a16="http://schemas.microsoft.com/office/drawing/2014/main" id="{CD84FD1A-042D-8565-23A8-6A9CDF5D9D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8082" y="6194537"/>
            <a:ext cx="6655836" cy="287515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hu-HU" sz="1400" spc="60" smtClean="0">
                <a:solidFill>
                  <a:schemeClr val="tx2">
                    <a:lumMod val="40000"/>
                    <a:lumOff val="60000"/>
                  </a:schemeClr>
                </a:solidFill>
                <a:latin typeface="Aptos Light" panose="020B0004020202020204" pitchFamily="34" charset="0"/>
              </a:defRPr>
            </a:lvl1pPr>
            <a:lvl2pPr>
              <a:defRPr lang="hu-HU" sz="1800" smtClean="0">
                <a:latin typeface="+mn-lt"/>
              </a:defRPr>
            </a:lvl2pPr>
            <a:lvl3pPr>
              <a:defRPr lang="hu-HU" sz="1800" smtClean="0">
                <a:latin typeface="+mn-lt"/>
              </a:defRPr>
            </a:lvl3pPr>
            <a:lvl4pPr>
              <a:defRPr lang="hu-HU" smtClean="0">
                <a:latin typeface="+mn-lt"/>
              </a:defRPr>
            </a:lvl4pPr>
            <a:lvl5pPr>
              <a:defRPr lang="hu-HU">
                <a:latin typeface="+mn-lt"/>
              </a:defRPr>
            </a:lvl5pPr>
          </a:lstStyle>
          <a:p>
            <a:pPr marL="0" lvl="0" algn="ctr"/>
            <a:r>
              <a:rPr lang="hu-HU" dirty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31902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lap_címm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">
            <a:extLst>
              <a:ext uri="{FF2B5EF4-FFF2-40B4-BE49-F238E27FC236}">
                <a16:creationId xmlns:a16="http://schemas.microsoft.com/office/drawing/2014/main" id="{69AB0277-C479-1517-60D7-877EA225E5B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3161" y="365126"/>
            <a:ext cx="11042405" cy="849126"/>
          </a:xfrm>
        </p:spPr>
        <p:txBody>
          <a:bodyPr>
            <a:normAutofit/>
          </a:bodyPr>
          <a:lstStyle>
            <a:lvl1pPr>
              <a:defRPr lang="hu-HU" sz="3200" kern="1200" dirty="0">
                <a:solidFill>
                  <a:schemeClr val="tx1"/>
                </a:solidFill>
                <a:latin typeface="Aptos Narrow" panose="020B0004020202020204" pitchFamily="34" charset="0"/>
                <a:ea typeface="+mn-ea"/>
                <a:cs typeface="+mn-cs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4BB426AA-C3D2-767D-13E2-62B4F785E768}"/>
              </a:ext>
            </a:extLst>
          </p:cNvPr>
          <p:cNvSpPr txBox="1">
            <a:spLocks/>
          </p:cNvSpPr>
          <p:nvPr userDrawn="1"/>
        </p:nvSpPr>
        <p:spPr>
          <a:xfrm>
            <a:off x="11431012" y="6444378"/>
            <a:ext cx="419237" cy="190977"/>
          </a:xfrm>
          <a:custGeom>
            <a:avLst/>
            <a:gdLst>
              <a:gd name="connsiteX0" fmla="*/ 11429 w 419237"/>
              <a:gd name="connsiteY0" fmla="*/ 0 h 45719"/>
              <a:gd name="connsiteX1" fmla="*/ 407808 w 419237"/>
              <a:gd name="connsiteY1" fmla="*/ 0 h 45719"/>
              <a:gd name="connsiteX2" fmla="*/ 419237 w 419237"/>
              <a:gd name="connsiteY2" fmla="*/ 45719 h 45719"/>
              <a:gd name="connsiteX3" fmla="*/ 0 w 419237"/>
              <a:gd name="connsiteY3" fmla="*/ 45719 h 45719"/>
              <a:gd name="connsiteX4" fmla="*/ 11429 w 419237"/>
              <a:gd name="connsiteY4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237" h="45719">
                <a:moveTo>
                  <a:pt x="11429" y="0"/>
                </a:moveTo>
                <a:lnTo>
                  <a:pt x="407808" y="0"/>
                </a:lnTo>
                <a:lnTo>
                  <a:pt x="419237" y="45719"/>
                </a:lnTo>
                <a:lnTo>
                  <a:pt x="0" y="45719"/>
                </a:lnTo>
                <a:lnTo>
                  <a:pt x="11429" y="0"/>
                </a:lnTo>
                <a:close/>
              </a:path>
            </a:pathLst>
          </a:custGeom>
          <a:noFill/>
        </p:spPr>
        <p:txBody>
          <a:bodyPr vert="horz" wrap="square" lIns="91440" tIns="45720" rIns="91440" bIns="45720" rtlCol="0" anchor="ctr">
            <a:noAutofit/>
          </a:bodyPr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76BFF87-2C31-4172-A305-13051DB2D5D9}" type="slidenum">
              <a:rPr lang="hu-HU" sz="1400" smtClean="0">
                <a:solidFill>
                  <a:srgbClr val="8CA7D9"/>
                </a:solidFill>
                <a:latin typeface="Aptos Narrow" panose="020B0004020202020204" pitchFamily="34" charset="0"/>
              </a:rPr>
              <a:pPr algn="ctr"/>
              <a:t>‹#›</a:t>
            </a:fld>
            <a:endParaRPr lang="hu-HU" sz="1400" dirty="0">
              <a:solidFill>
                <a:srgbClr val="8CA7D9"/>
              </a:solidFill>
              <a:latin typeface="Aptos Narrow" panose="020B0004020202020204" pitchFamily="34" charset="0"/>
            </a:endParaRP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A0C7AB02-4638-3C61-E372-D517811EDF71}"/>
              </a:ext>
            </a:extLst>
          </p:cNvPr>
          <p:cNvGrpSpPr/>
          <p:nvPr userDrawn="1"/>
        </p:nvGrpSpPr>
        <p:grpSpPr>
          <a:xfrm>
            <a:off x="240803" y="6525672"/>
            <a:ext cx="11951197" cy="28388"/>
            <a:chOff x="240803" y="6517007"/>
            <a:chExt cx="11951197" cy="45719"/>
          </a:xfrm>
          <a:gradFill flip="none" rotWithShape="1">
            <a:gsLst>
              <a:gs pos="0">
                <a:srgbClr val="0047AB"/>
              </a:gs>
              <a:gs pos="88000">
                <a:srgbClr val="ABCDEF"/>
              </a:gs>
            </a:gsLst>
            <a:lin ang="0" scaled="1"/>
            <a:tileRect/>
          </a:gradFill>
        </p:grpSpPr>
        <p:sp>
          <p:nvSpPr>
            <p:cNvPr id="4" name="Szabadkézi sokszög: alakzat 3">
              <a:extLst>
                <a:ext uri="{FF2B5EF4-FFF2-40B4-BE49-F238E27FC236}">
                  <a16:creationId xmlns:a16="http://schemas.microsoft.com/office/drawing/2014/main" id="{FDC9E153-0CFD-D883-D0C5-3B4125E8C32B}"/>
                </a:ext>
              </a:extLst>
            </p:cNvPr>
            <p:cNvSpPr/>
            <p:nvPr/>
          </p:nvSpPr>
          <p:spPr>
            <a:xfrm rot="10800000">
              <a:off x="240803" y="6517007"/>
              <a:ext cx="444819" cy="45719"/>
            </a:xfrm>
            <a:custGeom>
              <a:avLst/>
              <a:gdLst>
                <a:gd name="connsiteX0" fmla="*/ 444819 w 444819"/>
                <a:gd name="connsiteY0" fmla="*/ 45719 h 45719"/>
                <a:gd name="connsiteX1" fmla="*/ 16646 w 444819"/>
                <a:gd name="connsiteY1" fmla="*/ 45719 h 45719"/>
                <a:gd name="connsiteX2" fmla="*/ 0 w 444819"/>
                <a:gd name="connsiteY2" fmla="*/ 0 h 45719"/>
                <a:gd name="connsiteX3" fmla="*/ 428173 w 444819"/>
                <a:gd name="connsiteY3" fmla="*/ 0 h 45719"/>
                <a:gd name="connsiteX4" fmla="*/ 444819 w 444819"/>
                <a:gd name="connsiteY4" fmla="*/ 45719 h 4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4819" h="45719">
                  <a:moveTo>
                    <a:pt x="444819" y="45719"/>
                  </a:moveTo>
                  <a:lnTo>
                    <a:pt x="16646" y="45719"/>
                  </a:lnTo>
                  <a:lnTo>
                    <a:pt x="0" y="0"/>
                  </a:lnTo>
                  <a:lnTo>
                    <a:pt x="428173" y="0"/>
                  </a:lnTo>
                  <a:lnTo>
                    <a:pt x="444819" y="4571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hu-HU"/>
            </a:p>
          </p:txBody>
        </p:sp>
        <p:sp>
          <p:nvSpPr>
            <p:cNvPr id="5" name="Szövegdoboz 4">
              <a:extLst>
                <a:ext uri="{FF2B5EF4-FFF2-40B4-BE49-F238E27FC236}">
                  <a16:creationId xmlns:a16="http://schemas.microsoft.com/office/drawing/2014/main" id="{4BB706F1-9D0E-2E13-7198-C1924E5BF21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92670" y="6517007"/>
              <a:ext cx="9349771" cy="45719"/>
            </a:xfrm>
            <a:custGeom>
              <a:avLst/>
              <a:gdLst>
                <a:gd name="connsiteX0" fmla="*/ 16646 w 9349771"/>
                <a:gd name="connsiteY0" fmla="*/ 0 h 45719"/>
                <a:gd name="connsiteX1" fmla="*/ 9349771 w 9349771"/>
                <a:gd name="connsiteY1" fmla="*/ 0 h 45719"/>
                <a:gd name="connsiteX2" fmla="*/ 9338342 w 9349771"/>
                <a:gd name="connsiteY2" fmla="*/ 45719 h 45719"/>
                <a:gd name="connsiteX3" fmla="*/ 0 w 9349771"/>
                <a:gd name="connsiteY3" fmla="*/ 45719 h 45719"/>
                <a:gd name="connsiteX4" fmla="*/ 16646 w 9349771"/>
                <a:gd name="connsiteY4" fmla="*/ 0 h 4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9771" h="45719">
                  <a:moveTo>
                    <a:pt x="16646" y="0"/>
                  </a:moveTo>
                  <a:lnTo>
                    <a:pt x="9349771" y="0"/>
                  </a:lnTo>
                  <a:lnTo>
                    <a:pt x="9338342" y="45719"/>
                  </a:lnTo>
                  <a:lnTo>
                    <a:pt x="0" y="45719"/>
                  </a:lnTo>
                  <a:lnTo>
                    <a:pt x="16646" y="0"/>
                  </a:lnTo>
                  <a:close/>
                </a:path>
              </a:pathLst>
            </a:custGeom>
            <a:grpFill/>
          </p:spPr>
          <p:txBody>
            <a:bodyPr vert="horz" wrap="square" lIns="91440" tIns="45720" rIns="91440" bIns="45720" rtlCol="0" anchor="ctr">
              <a:noAutofit/>
            </a:bodyPr>
            <a:lstStyle>
              <a:defPPr>
                <a:defRPr lang="hu-H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hu-HU" sz="1400" dirty="0">
                <a:solidFill>
                  <a:srgbClr val="8CA8D9"/>
                </a:solidFill>
                <a:latin typeface="Aptos Narrow" panose="020B0004020202020204" pitchFamily="34" charset="0"/>
              </a:endParaRPr>
            </a:p>
          </p:txBody>
        </p:sp>
        <p:sp>
          <p:nvSpPr>
            <p:cNvPr id="6" name="Szövegdoboz 5">
              <a:extLst>
                <a:ext uri="{FF2B5EF4-FFF2-40B4-BE49-F238E27FC236}">
                  <a16:creationId xmlns:a16="http://schemas.microsoft.com/office/drawing/2014/main" id="{7AC9B94D-7733-C7DB-901C-957FB29703E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1838820" y="6517007"/>
              <a:ext cx="353180" cy="45719"/>
            </a:xfrm>
            <a:custGeom>
              <a:avLst/>
              <a:gdLst>
                <a:gd name="connsiteX0" fmla="*/ 0 w 353180"/>
                <a:gd name="connsiteY0" fmla="*/ 0 h 45719"/>
                <a:gd name="connsiteX1" fmla="*/ 353180 w 353180"/>
                <a:gd name="connsiteY1" fmla="*/ 0 h 45719"/>
                <a:gd name="connsiteX2" fmla="*/ 353180 w 353180"/>
                <a:gd name="connsiteY2" fmla="*/ 45719 h 45719"/>
                <a:gd name="connsiteX3" fmla="*/ 11429 w 353180"/>
                <a:gd name="connsiteY3" fmla="*/ 45719 h 45719"/>
                <a:gd name="connsiteX4" fmla="*/ 0 w 353180"/>
                <a:gd name="connsiteY4" fmla="*/ 0 h 4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180" h="45719">
                  <a:moveTo>
                    <a:pt x="0" y="0"/>
                  </a:moveTo>
                  <a:lnTo>
                    <a:pt x="353180" y="0"/>
                  </a:lnTo>
                  <a:lnTo>
                    <a:pt x="353180" y="45719"/>
                  </a:lnTo>
                  <a:lnTo>
                    <a:pt x="11429" y="45719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 vert="horz" wrap="square" lIns="91440" tIns="45720" rIns="91440" bIns="45720" rtlCol="0" anchor="ctr">
              <a:noAutofit/>
            </a:bodyPr>
            <a:lstStyle>
              <a:defPPr>
                <a:defRPr lang="hu-H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hu-HU" sz="1400" dirty="0">
                <a:solidFill>
                  <a:srgbClr val="8CA8D9"/>
                </a:solidFill>
                <a:latin typeface="Aptos Narrow" panose="020B0004020202020204" pitchFamily="34" charset="0"/>
              </a:endParaRPr>
            </a:p>
          </p:txBody>
        </p:sp>
      </p:grpSp>
      <p:pic>
        <p:nvPicPr>
          <p:cNvPr id="7" name="Ábra 6">
            <a:extLst>
              <a:ext uri="{FF2B5EF4-FFF2-40B4-BE49-F238E27FC236}">
                <a16:creationId xmlns:a16="http://schemas.microsoft.com/office/drawing/2014/main" id="{500EDA09-05FC-E794-83D1-FCDF778AF4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6741" b="3813"/>
          <a:stretch>
            <a:fillRect/>
          </a:stretch>
        </p:blipFill>
        <p:spPr>
          <a:xfrm>
            <a:off x="685346" y="6377791"/>
            <a:ext cx="1407600" cy="319535"/>
          </a:xfrm>
          <a:prstGeom prst="rect">
            <a:avLst/>
          </a:prstGeom>
        </p:spPr>
      </p:pic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76C17EEF-E33A-F477-C34C-A785D2E0AEBD}"/>
              </a:ext>
            </a:extLst>
          </p:cNvPr>
          <p:cNvCxnSpPr>
            <a:cxnSpLocks/>
          </p:cNvCxnSpPr>
          <p:nvPr userDrawn="1"/>
        </p:nvCxnSpPr>
        <p:spPr>
          <a:xfrm>
            <a:off x="613186" y="1214252"/>
            <a:ext cx="11578814" cy="0"/>
          </a:xfrm>
          <a:prstGeom prst="line">
            <a:avLst/>
          </a:prstGeom>
          <a:ln w="25400">
            <a:gradFill flip="none" rotWithShape="1">
              <a:gsLst>
                <a:gs pos="15000">
                  <a:srgbClr val="0047AB"/>
                </a:gs>
                <a:gs pos="100000">
                  <a:srgbClr val="ABCDE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33C8724C-A39E-F29A-4C73-5D7CFAD4BC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1524000"/>
            <a:ext cx="11041062" cy="4419600"/>
          </a:xfrm>
        </p:spPr>
        <p:txBody>
          <a:bodyPr>
            <a:noAutofit/>
          </a:bodyPr>
          <a:lstStyle>
            <a:lvl1pPr>
              <a:lnSpc>
                <a:spcPts val="2800"/>
              </a:lnSpc>
              <a:defRPr lang="hu-HU" sz="2000" kern="1200" spc="50" baseline="0" dirty="0" smtClean="0">
                <a:solidFill>
                  <a:schemeClr val="tx1"/>
                </a:solidFill>
                <a:latin typeface="Aptos Narrow" panose="020B0004020202020204" pitchFamily="34" charset="0"/>
                <a:ea typeface="+mn-ea"/>
                <a:cs typeface="+mn-cs"/>
              </a:defRPr>
            </a:lvl1pPr>
            <a:lvl2pPr>
              <a:lnSpc>
                <a:spcPts val="2800"/>
              </a:lnSpc>
              <a:defRPr lang="hu-HU" sz="2000" kern="1200" spc="50" baseline="0" dirty="0" smtClean="0">
                <a:solidFill>
                  <a:schemeClr val="tx1"/>
                </a:solidFill>
                <a:latin typeface="Aptos Narrow" panose="020B0004020202020204" pitchFamily="34" charset="0"/>
                <a:ea typeface="+mn-ea"/>
                <a:cs typeface="+mn-cs"/>
              </a:defRPr>
            </a:lvl2pPr>
            <a:lvl3pPr>
              <a:lnSpc>
                <a:spcPts val="2800"/>
              </a:lnSpc>
              <a:defRPr sz="2000" spc="50" baseline="0"/>
            </a:lvl3pPr>
            <a:lvl4pPr>
              <a:lnSpc>
                <a:spcPts val="2800"/>
              </a:lnSpc>
              <a:defRPr sz="2000" spc="50" baseline="0"/>
            </a:lvl4pPr>
            <a:lvl5pPr>
              <a:lnSpc>
                <a:spcPts val="2800"/>
              </a:lnSpc>
              <a:defRPr sz="2000" spc="50" baseline="0"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192062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80CC2A7-E0BA-4206-8C5B-5E2A95C53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0100C58-EEA6-4160-8E8A-892D4491C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05ED6A4-501D-4537-A0C7-2A2A89290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EE2EF-DDBD-44B7-ADA0-18F6C4FBEC1B}" type="datetimeFigureOut">
              <a:rPr lang="hu-HU" smtClean="0"/>
              <a:t>2026. 03. 24.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22F03A8-7068-49CC-8EA9-5AAA629F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63431DF-1667-47FF-8AD0-0DAB7D9B2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BFF87-2C31-4172-A305-13051DB2D5D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60293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lap_címnélkü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CE2FCA6F-1C05-3AEA-081C-FF6880524D0E}"/>
              </a:ext>
            </a:extLst>
          </p:cNvPr>
          <p:cNvSpPr txBox="1">
            <a:spLocks/>
          </p:cNvSpPr>
          <p:nvPr userDrawn="1"/>
        </p:nvSpPr>
        <p:spPr>
          <a:xfrm>
            <a:off x="11431012" y="6444378"/>
            <a:ext cx="419237" cy="190977"/>
          </a:xfrm>
          <a:custGeom>
            <a:avLst/>
            <a:gdLst>
              <a:gd name="connsiteX0" fmla="*/ 11429 w 419237"/>
              <a:gd name="connsiteY0" fmla="*/ 0 h 45719"/>
              <a:gd name="connsiteX1" fmla="*/ 407808 w 419237"/>
              <a:gd name="connsiteY1" fmla="*/ 0 h 45719"/>
              <a:gd name="connsiteX2" fmla="*/ 419237 w 419237"/>
              <a:gd name="connsiteY2" fmla="*/ 45719 h 45719"/>
              <a:gd name="connsiteX3" fmla="*/ 0 w 419237"/>
              <a:gd name="connsiteY3" fmla="*/ 45719 h 45719"/>
              <a:gd name="connsiteX4" fmla="*/ 11429 w 419237"/>
              <a:gd name="connsiteY4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237" h="45719">
                <a:moveTo>
                  <a:pt x="11429" y="0"/>
                </a:moveTo>
                <a:lnTo>
                  <a:pt x="407808" y="0"/>
                </a:lnTo>
                <a:lnTo>
                  <a:pt x="419237" y="45719"/>
                </a:lnTo>
                <a:lnTo>
                  <a:pt x="0" y="45719"/>
                </a:lnTo>
                <a:lnTo>
                  <a:pt x="11429" y="0"/>
                </a:lnTo>
                <a:close/>
              </a:path>
            </a:pathLst>
          </a:custGeom>
          <a:noFill/>
        </p:spPr>
        <p:txBody>
          <a:bodyPr vert="horz" wrap="square" lIns="91440" tIns="45720" rIns="91440" bIns="45720" rtlCol="0" anchor="ctr">
            <a:noAutofit/>
          </a:bodyPr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76BFF87-2C31-4172-A305-13051DB2D5D9}" type="slidenum">
              <a:rPr lang="hu-HU" sz="1400" smtClean="0">
                <a:solidFill>
                  <a:srgbClr val="8CA7D9"/>
                </a:solidFill>
                <a:latin typeface="Aptos Narrow" panose="020B0004020202020204" pitchFamily="34" charset="0"/>
              </a:rPr>
              <a:pPr algn="ctr"/>
              <a:t>‹#›</a:t>
            </a:fld>
            <a:endParaRPr lang="hu-HU" sz="1400" dirty="0">
              <a:solidFill>
                <a:srgbClr val="8CA7D9"/>
              </a:solidFill>
              <a:latin typeface="Aptos Narrow" panose="020B0004020202020204" pitchFamily="34" charset="0"/>
            </a:endParaRP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EA93A5EC-C14E-27D4-A055-A12E67E0F5A6}"/>
              </a:ext>
            </a:extLst>
          </p:cNvPr>
          <p:cNvGrpSpPr/>
          <p:nvPr userDrawn="1"/>
        </p:nvGrpSpPr>
        <p:grpSpPr>
          <a:xfrm>
            <a:off x="240803" y="6525672"/>
            <a:ext cx="11951197" cy="28388"/>
            <a:chOff x="240803" y="6517007"/>
            <a:chExt cx="11951197" cy="45719"/>
          </a:xfrm>
          <a:gradFill flip="none" rotWithShape="1">
            <a:gsLst>
              <a:gs pos="0">
                <a:srgbClr val="0047AB"/>
              </a:gs>
              <a:gs pos="88000">
                <a:srgbClr val="ABCDEF"/>
              </a:gs>
            </a:gsLst>
            <a:lin ang="0" scaled="1"/>
            <a:tileRect/>
          </a:gradFill>
        </p:grpSpPr>
        <p:sp>
          <p:nvSpPr>
            <p:cNvPr id="4" name="Szabadkézi sokszög: alakzat 3">
              <a:extLst>
                <a:ext uri="{FF2B5EF4-FFF2-40B4-BE49-F238E27FC236}">
                  <a16:creationId xmlns:a16="http://schemas.microsoft.com/office/drawing/2014/main" id="{DA5254B3-7E2A-80FD-3549-603ACE1F126F}"/>
                </a:ext>
              </a:extLst>
            </p:cNvPr>
            <p:cNvSpPr/>
            <p:nvPr/>
          </p:nvSpPr>
          <p:spPr>
            <a:xfrm rot="10800000">
              <a:off x="240803" y="6517007"/>
              <a:ext cx="444819" cy="45719"/>
            </a:xfrm>
            <a:custGeom>
              <a:avLst/>
              <a:gdLst>
                <a:gd name="connsiteX0" fmla="*/ 444819 w 444819"/>
                <a:gd name="connsiteY0" fmla="*/ 45719 h 45719"/>
                <a:gd name="connsiteX1" fmla="*/ 16646 w 444819"/>
                <a:gd name="connsiteY1" fmla="*/ 45719 h 45719"/>
                <a:gd name="connsiteX2" fmla="*/ 0 w 444819"/>
                <a:gd name="connsiteY2" fmla="*/ 0 h 45719"/>
                <a:gd name="connsiteX3" fmla="*/ 428173 w 444819"/>
                <a:gd name="connsiteY3" fmla="*/ 0 h 45719"/>
                <a:gd name="connsiteX4" fmla="*/ 444819 w 444819"/>
                <a:gd name="connsiteY4" fmla="*/ 45719 h 4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4819" h="45719">
                  <a:moveTo>
                    <a:pt x="444819" y="45719"/>
                  </a:moveTo>
                  <a:lnTo>
                    <a:pt x="16646" y="45719"/>
                  </a:lnTo>
                  <a:lnTo>
                    <a:pt x="0" y="0"/>
                  </a:lnTo>
                  <a:lnTo>
                    <a:pt x="428173" y="0"/>
                  </a:lnTo>
                  <a:lnTo>
                    <a:pt x="444819" y="4571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hu-HU"/>
            </a:p>
          </p:txBody>
        </p:sp>
        <p:sp>
          <p:nvSpPr>
            <p:cNvPr id="5" name="Szövegdoboz 4">
              <a:extLst>
                <a:ext uri="{FF2B5EF4-FFF2-40B4-BE49-F238E27FC236}">
                  <a16:creationId xmlns:a16="http://schemas.microsoft.com/office/drawing/2014/main" id="{8BBAA551-D0B4-37C6-EF78-8DB4A63B65E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92670" y="6517007"/>
              <a:ext cx="9349771" cy="45719"/>
            </a:xfrm>
            <a:custGeom>
              <a:avLst/>
              <a:gdLst>
                <a:gd name="connsiteX0" fmla="*/ 16646 w 9349771"/>
                <a:gd name="connsiteY0" fmla="*/ 0 h 45719"/>
                <a:gd name="connsiteX1" fmla="*/ 9349771 w 9349771"/>
                <a:gd name="connsiteY1" fmla="*/ 0 h 45719"/>
                <a:gd name="connsiteX2" fmla="*/ 9338342 w 9349771"/>
                <a:gd name="connsiteY2" fmla="*/ 45719 h 45719"/>
                <a:gd name="connsiteX3" fmla="*/ 0 w 9349771"/>
                <a:gd name="connsiteY3" fmla="*/ 45719 h 45719"/>
                <a:gd name="connsiteX4" fmla="*/ 16646 w 9349771"/>
                <a:gd name="connsiteY4" fmla="*/ 0 h 4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9771" h="45719">
                  <a:moveTo>
                    <a:pt x="16646" y="0"/>
                  </a:moveTo>
                  <a:lnTo>
                    <a:pt x="9349771" y="0"/>
                  </a:lnTo>
                  <a:lnTo>
                    <a:pt x="9338342" y="45719"/>
                  </a:lnTo>
                  <a:lnTo>
                    <a:pt x="0" y="45719"/>
                  </a:lnTo>
                  <a:lnTo>
                    <a:pt x="16646" y="0"/>
                  </a:lnTo>
                  <a:close/>
                </a:path>
              </a:pathLst>
            </a:custGeom>
            <a:grpFill/>
          </p:spPr>
          <p:txBody>
            <a:bodyPr vert="horz" wrap="square" lIns="91440" tIns="45720" rIns="91440" bIns="45720" rtlCol="0" anchor="ctr">
              <a:noAutofit/>
            </a:bodyPr>
            <a:lstStyle>
              <a:defPPr>
                <a:defRPr lang="hu-H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hu-HU" sz="1400" dirty="0">
                <a:solidFill>
                  <a:srgbClr val="8CA8D9"/>
                </a:solidFill>
                <a:latin typeface="Aptos Narrow" panose="020B0004020202020204" pitchFamily="34" charset="0"/>
              </a:endParaRPr>
            </a:p>
          </p:txBody>
        </p:sp>
        <p:sp>
          <p:nvSpPr>
            <p:cNvPr id="6" name="Szövegdoboz 5">
              <a:extLst>
                <a:ext uri="{FF2B5EF4-FFF2-40B4-BE49-F238E27FC236}">
                  <a16:creationId xmlns:a16="http://schemas.microsoft.com/office/drawing/2014/main" id="{CB9676E6-416F-0BFE-7D98-627FCF08CE1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1838820" y="6517007"/>
              <a:ext cx="353180" cy="45719"/>
            </a:xfrm>
            <a:custGeom>
              <a:avLst/>
              <a:gdLst>
                <a:gd name="connsiteX0" fmla="*/ 0 w 353180"/>
                <a:gd name="connsiteY0" fmla="*/ 0 h 45719"/>
                <a:gd name="connsiteX1" fmla="*/ 353180 w 353180"/>
                <a:gd name="connsiteY1" fmla="*/ 0 h 45719"/>
                <a:gd name="connsiteX2" fmla="*/ 353180 w 353180"/>
                <a:gd name="connsiteY2" fmla="*/ 45719 h 45719"/>
                <a:gd name="connsiteX3" fmla="*/ 11429 w 353180"/>
                <a:gd name="connsiteY3" fmla="*/ 45719 h 45719"/>
                <a:gd name="connsiteX4" fmla="*/ 0 w 353180"/>
                <a:gd name="connsiteY4" fmla="*/ 0 h 4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180" h="45719">
                  <a:moveTo>
                    <a:pt x="0" y="0"/>
                  </a:moveTo>
                  <a:lnTo>
                    <a:pt x="353180" y="0"/>
                  </a:lnTo>
                  <a:lnTo>
                    <a:pt x="353180" y="45719"/>
                  </a:lnTo>
                  <a:lnTo>
                    <a:pt x="11429" y="45719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 vert="horz" wrap="square" lIns="91440" tIns="45720" rIns="91440" bIns="45720" rtlCol="0" anchor="ctr">
              <a:noAutofit/>
            </a:bodyPr>
            <a:lstStyle>
              <a:defPPr>
                <a:defRPr lang="hu-H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hu-HU" sz="1400" dirty="0">
                <a:solidFill>
                  <a:srgbClr val="8CA8D9"/>
                </a:solidFill>
                <a:latin typeface="Aptos Narrow" panose="020B0004020202020204" pitchFamily="34" charset="0"/>
              </a:endParaRPr>
            </a:p>
          </p:txBody>
        </p:sp>
      </p:grpSp>
      <p:pic>
        <p:nvPicPr>
          <p:cNvPr id="7" name="Ábra 6">
            <a:extLst>
              <a:ext uri="{FF2B5EF4-FFF2-40B4-BE49-F238E27FC236}">
                <a16:creationId xmlns:a16="http://schemas.microsoft.com/office/drawing/2014/main" id="{75A1682A-7698-912B-0A8F-33B91DBB7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6741" b="3813"/>
          <a:stretch>
            <a:fillRect/>
          </a:stretch>
        </p:blipFill>
        <p:spPr>
          <a:xfrm>
            <a:off x="685346" y="6377791"/>
            <a:ext cx="1407600" cy="31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791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kékháttér_cím">
    <p:bg>
      <p:bgPr>
        <a:gradFill>
          <a:gsLst>
            <a:gs pos="36000">
              <a:srgbClr val="17274F"/>
            </a:gs>
            <a:gs pos="100000">
              <a:srgbClr val="0047AB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">
            <a:extLst>
              <a:ext uri="{FF2B5EF4-FFF2-40B4-BE49-F238E27FC236}">
                <a16:creationId xmlns:a16="http://schemas.microsoft.com/office/drawing/2014/main" id="{69AB0277-C479-1517-60D7-877EA225E5B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3161" y="365126"/>
            <a:ext cx="11042405" cy="849126"/>
          </a:xfrm>
        </p:spPr>
        <p:txBody>
          <a:bodyPr>
            <a:normAutofit/>
          </a:bodyPr>
          <a:lstStyle>
            <a:lvl1pPr>
              <a:defRPr sz="3200" spc="100" baseline="0">
                <a:solidFill>
                  <a:schemeClr val="bg1"/>
                </a:solidFill>
                <a:latin typeface="Aptos Narrow" panose="020B00040202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id="{ADBC0D2F-E256-C61D-5325-69D8C05D4910}"/>
              </a:ext>
            </a:extLst>
          </p:cNvPr>
          <p:cNvCxnSpPr>
            <a:cxnSpLocks/>
          </p:cNvCxnSpPr>
          <p:nvPr userDrawn="1"/>
        </p:nvCxnSpPr>
        <p:spPr>
          <a:xfrm>
            <a:off x="613186" y="1214252"/>
            <a:ext cx="11578814" cy="0"/>
          </a:xfrm>
          <a:prstGeom prst="line">
            <a:avLst/>
          </a:prstGeom>
          <a:ln w="25400">
            <a:gradFill flip="none" rotWithShape="1">
              <a:gsLst>
                <a:gs pos="19000">
                  <a:srgbClr val="17274F">
                    <a:alpha val="0"/>
                  </a:srgbClr>
                </a:gs>
                <a:gs pos="100000">
                  <a:srgbClr val="0047AB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zöveg helye 10">
            <a:extLst>
              <a:ext uri="{FF2B5EF4-FFF2-40B4-BE49-F238E27FC236}">
                <a16:creationId xmlns:a16="http://schemas.microsoft.com/office/drawing/2014/main" id="{347BFEA3-981D-069C-3822-F8F4DDA5D7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1524000"/>
            <a:ext cx="11041062" cy="4419600"/>
          </a:xfrm>
        </p:spPr>
        <p:txBody>
          <a:bodyPr>
            <a:normAutofit/>
          </a:bodyPr>
          <a:lstStyle>
            <a:lvl1pPr>
              <a:lnSpc>
                <a:spcPts val="2800"/>
              </a:lnSpc>
              <a:defRPr lang="hu-HU" sz="2000" kern="1200" spc="50" baseline="0" dirty="0" smtClean="0">
                <a:solidFill>
                  <a:schemeClr val="bg1"/>
                </a:solidFill>
                <a:latin typeface="Aptos Narrow" panose="020B0004020202020204" pitchFamily="34" charset="0"/>
                <a:ea typeface="+mn-ea"/>
                <a:cs typeface="+mn-cs"/>
              </a:defRPr>
            </a:lvl1pPr>
            <a:lvl2pPr>
              <a:lnSpc>
                <a:spcPts val="2800"/>
              </a:lnSpc>
              <a:defRPr lang="hu-HU" sz="2000" kern="1200" spc="50" baseline="0" dirty="0" smtClean="0">
                <a:solidFill>
                  <a:schemeClr val="bg1"/>
                </a:solidFill>
                <a:latin typeface="Aptos Narrow" panose="020B0004020202020204" pitchFamily="34" charset="0"/>
                <a:ea typeface="+mn-ea"/>
                <a:cs typeface="+mn-cs"/>
              </a:defRPr>
            </a:lvl2pPr>
            <a:lvl3pPr>
              <a:lnSpc>
                <a:spcPts val="2800"/>
              </a:lnSpc>
              <a:defRPr sz="2000" spc="50" baseline="0">
                <a:solidFill>
                  <a:schemeClr val="bg1"/>
                </a:solidFill>
              </a:defRPr>
            </a:lvl3pPr>
            <a:lvl4pPr>
              <a:lnSpc>
                <a:spcPts val="2800"/>
              </a:lnSpc>
              <a:defRPr sz="2000" spc="50" baseline="0">
                <a:solidFill>
                  <a:schemeClr val="bg1"/>
                </a:solidFill>
              </a:defRPr>
            </a:lvl4pPr>
            <a:lvl5pPr>
              <a:lnSpc>
                <a:spcPts val="2800"/>
              </a:lnSpc>
              <a:defRPr sz="20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C7C2B3BB-1E41-7768-62F0-907E479723D9}"/>
              </a:ext>
            </a:extLst>
          </p:cNvPr>
          <p:cNvSpPr txBox="1">
            <a:spLocks/>
          </p:cNvSpPr>
          <p:nvPr userDrawn="1"/>
        </p:nvSpPr>
        <p:spPr>
          <a:xfrm>
            <a:off x="11431012" y="6517007"/>
            <a:ext cx="419237" cy="45719"/>
          </a:xfrm>
          <a:custGeom>
            <a:avLst/>
            <a:gdLst>
              <a:gd name="connsiteX0" fmla="*/ 11429 w 419237"/>
              <a:gd name="connsiteY0" fmla="*/ 0 h 45719"/>
              <a:gd name="connsiteX1" fmla="*/ 407808 w 419237"/>
              <a:gd name="connsiteY1" fmla="*/ 0 h 45719"/>
              <a:gd name="connsiteX2" fmla="*/ 419237 w 419237"/>
              <a:gd name="connsiteY2" fmla="*/ 45719 h 45719"/>
              <a:gd name="connsiteX3" fmla="*/ 0 w 419237"/>
              <a:gd name="connsiteY3" fmla="*/ 45719 h 45719"/>
              <a:gd name="connsiteX4" fmla="*/ 11429 w 419237"/>
              <a:gd name="connsiteY4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237" h="45719">
                <a:moveTo>
                  <a:pt x="11429" y="0"/>
                </a:moveTo>
                <a:lnTo>
                  <a:pt x="407808" y="0"/>
                </a:lnTo>
                <a:lnTo>
                  <a:pt x="419237" y="45719"/>
                </a:lnTo>
                <a:lnTo>
                  <a:pt x="0" y="45719"/>
                </a:lnTo>
                <a:lnTo>
                  <a:pt x="11429" y="0"/>
                </a:lnTo>
                <a:close/>
              </a:path>
            </a:pathLst>
          </a:custGeom>
          <a:noFill/>
        </p:spPr>
        <p:txBody>
          <a:bodyPr vert="horz" wrap="square" lIns="91440" tIns="45720" rIns="91440" bIns="45720" rtlCol="0" anchor="ctr">
            <a:noAutofit/>
          </a:bodyPr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76BFF87-2C31-4172-A305-13051DB2D5D9}" type="slidenum">
              <a:rPr lang="hu-HU" sz="1400" smtClean="0">
                <a:solidFill>
                  <a:srgbClr val="8CA7D9"/>
                </a:solidFill>
                <a:latin typeface="Aptos Narrow" panose="020B0004020202020204" pitchFamily="34" charset="0"/>
              </a:rPr>
              <a:pPr algn="ctr"/>
              <a:t>‹#›</a:t>
            </a:fld>
            <a:endParaRPr lang="hu-HU" sz="1400" dirty="0">
              <a:solidFill>
                <a:srgbClr val="8CA7D9"/>
              </a:solidFill>
              <a:latin typeface="Aptos Narrow" panose="020B0004020202020204" pitchFamily="34" charset="0"/>
            </a:endParaRPr>
          </a:p>
        </p:txBody>
      </p:sp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EE1A2519-0CA7-2338-2E23-99B49A9D1F6F}"/>
              </a:ext>
            </a:extLst>
          </p:cNvPr>
          <p:cNvGrpSpPr/>
          <p:nvPr userDrawn="1"/>
        </p:nvGrpSpPr>
        <p:grpSpPr>
          <a:xfrm>
            <a:off x="240803" y="6525672"/>
            <a:ext cx="11951197" cy="28388"/>
            <a:chOff x="240803" y="6517007"/>
            <a:chExt cx="11951197" cy="45719"/>
          </a:xfrm>
          <a:gradFill flip="none" rotWithShape="1">
            <a:gsLst>
              <a:gs pos="0">
                <a:srgbClr val="17274F"/>
              </a:gs>
              <a:gs pos="88000">
                <a:srgbClr val="6FAED9"/>
              </a:gs>
            </a:gsLst>
            <a:lin ang="10800000" scaled="1"/>
            <a:tileRect/>
          </a:gradFill>
        </p:grpSpPr>
        <p:sp>
          <p:nvSpPr>
            <p:cNvPr id="6" name="Szabadkézi sokszög: alakzat 5">
              <a:extLst>
                <a:ext uri="{FF2B5EF4-FFF2-40B4-BE49-F238E27FC236}">
                  <a16:creationId xmlns:a16="http://schemas.microsoft.com/office/drawing/2014/main" id="{71A6F86A-9611-70A3-CE03-2FAD0C9D7BB7}"/>
                </a:ext>
              </a:extLst>
            </p:cNvPr>
            <p:cNvSpPr/>
            <p:nvPr/>
          </p:nvSpPr>
          <p:spPr>
            <a:xfrm rot="10800000">
              <a:off x="240803" y="6517007"/>
              <a:ext cx="444819" cy="45719"/>
            </a:xfrm>
            <a:custGeom>
              <a:avLst/>
              <a:gdLst>
                <a:gd name="connsiteX0" fmla="*/ 444819 w 444819"/>
                <a:gd name="connsiteY0" fmla="*/ 45719 h 45719"/>
                <a:gd name="connsiteX1" fmla="*/ 16646 w 444819"/>
                <a:gd name="connsiteY1" fmla="*/ 45719 h 45719"/>
                <a:gd name="connsiteX2" fmla="*/ 0 w 444819"/>
                <a:gd name="connsiteY2" fmla="*/ 0 h 45719"/>
                <a:gd name="connsiteX3" fmla="*/ 428173 w 444819"/>
                <a:gd name="connsiteY3" fmla="*/ 0 h 45719"/>
                <a:gd name="connsiteX4" fmla="*/ 444819 w 444819"/>
                <a:gd name="connsiteY4" fmla="*/ 45719 h 4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4819" h="45719">
                  <a:moveTo>
                    <a:pt x="444819" y="45719"/>
                  </a:moveTo>
                  <a:lnTo>
                    <a:pt x="16646" y="45719"/>
                  </a:lnTo>
                  <a:lnTo>
                    <a:pt x="0" y="0"/>
                  </a:lnTo>
                  <a:lnTo>
                    <a:pt x="428173" y="0"/>
                  </a:lnTo>
                  <a:lnTo>
                    <a:pt x="444819" y="4571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hu-HU"/>
            </a:p>
          </p:txBody>
        </p:sp>
        <p:sp>
          <p:nvSpPr>
            <p:cNvPr id="7" name="Szövegdoboz 6">
              <a:extLst>
                <a:ext uri="{FF2B5EF4-FFF2-40B4-BE49-F238E27FC236}">
                  <a16:creationId xmlns:a16="http://schemas.microsoft.com/office/drawing/2014/main" id="{CB237D7A-5DB5-D3D8-4948-8D44B2E4EBC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92670" y="6517007"/>
              <a:ext cx="9349771" cy="45719"/>
            </a:xfrm>
            <a:custGeom>
              <a:avLst/>
              <a:gdLst>
                <a:gd name="connsiteX0" fmla="*/ 16646 w 9349771"/>
                <a:gd name="connsiteY0" fmla="*/ 0 h 45719"/>
                <a:gd name="connsiteX1" fmla="*/ 9349771 w 9349771"/>
                <a:gd name="connsiteY1" fmla="*/ 0 h 45719"/>
                <a:gd name="connsiteX2" fmla="*/ 9338342 w 9349771"/>
                <a:gd name="connsiteY2" fmla="*/ 45719 h 45719"/>
                <a:gd name="connsiteX3" fmla="*/ 0 w 9349771"/>
                <a:gd name="connsiteY3" fmla="*/ 45719 h 45719"/>
                <a:gd name="connsiteX4" fmla="*/ 16646 w 9349771"/>
                <a:gd name="connsiteY4" fmla="*/ 0 h 4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9771" h="45719">
                  <a:moveTo>
                    <a:pt x="16646" y="0"/>
                  </a:moveTo>
                  <a:lnTo>
                    <a:pt x="9349771" y="0"/>
                  </a:lnTo>
                  <a:lnTo>
                    <a:pt x="9338342" y="45719"/>
                  </a:lnTo>
                  <a:lnTo>
                    <a:pt x="0" y="45719"/>
                  </a:lnTo>
                  <a:lnTo>
                    <a:pt x="16646" y="0"/>
                  </a:lnTo>
                  <a:close/>
                </a:path>
              </a:pathLst>
            </a:custGeom>
            <a:grpFill/>
          </p:spPr>
          <p:txBody>
            <a:bodyPr vert="horz" wrap="square" lIns="91440" tIns="45720" rIns="91440" bIns="45720" rtlCol="0" anchor="ctr">
              <a:noAutofit/>
            </a:bodyPr>
            <a:lstStyle>
              <a:defPPr>
                <a:defRPr lang="hu-H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hu-HU" sz="1400" dirty="0">
                <a:solidFill>
                  <a:srgbClr val="8CA8D9"/>
                </a:solidFill>
                <a:latin typeface="Aptos Narrow" panose="020B0004020202020204" pitchFamily="34" charset="0"/>
              </a:endParaRPr>
            </a:p>
          </p:txBody>
        </p:sp>
        <p:sp>
          <p:nvSpPr>
            <p:cNvPr id="8" name="Szövegdoboz 7">
              <a:extLst>
                <a:ext uri="{FF2B5EF4-FFF2-40B4-BE49-F238E27FC236}">
                  <a16:creationId xmlns:a16="http://schemas.microsoft.com/office/drawing/2014/main" id="{02AFA753-2505-88C2-D008-563DC3F5D5A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1838820" y="6517007"/>
              <a:ext cx="353180" cy="45719"/>
            </a:xfrm>
            <a:custGeom>
              <a:avLst/>
              <a:gdLst>
                <a:gd name="connsiteX0" fmla="*/ 0 w 353180"/>
                <a:gd name="connsiteY0" fmla="*/ 0 h 45719"/>
                <a:gd name="connsiteX1" fmla="*/ 353180 w 353180"/>
                <a:gd name="connsiteY1" fmla="*/ 0 h 45719"/>
                <a:gd name="connsiteX2" fmla="*/ 353180 w 353180"/>
                <a:gd name="connsiteY2" fmla="*/ 45719 h 45719"/>
                <a:gd name="connsiteX3" fmla="*/ 11429 w 353180"/>
                <a:gd name="connsiteY3" fmla="*/ 45719 h 45719"/>
                <a:gd name="connsiteX4" fmla="*/ 0 w 353180"/>
                <a:gd name="connsiteY4" fmla="*/ 0 h 4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180" h="45719">
                  <a:moveTo>
                    <a:pt x="0" y="0"/>
                  </a:moveTo>
                  <a:lnTo>
                    <a:pt x="353180" y="0"/>
                  </a:lnTo>
                  <a:lnTo>
                    <a:pt x="353180" y="45719"/>
                  </a:lnTo>
                  <a:lnTo>
                    <a:pt x="11429" y="45719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 vert="horz" wrap="square" lIns="91440" tIns="45720" rIns="91440" bIns="45720" rtlCol="0" anchor="ctr">
              <a:noAutofit/>
            </a:bodyPr>
            <a:lstStyle>
              <a:defPPr>
                <a:defRPr lang="hu-H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hu-HU" sz="1400" dirty="0">
                <a:solidFill>
                  <a:srgbClr val="8CA8D9"/>
                </a:solidFill>
                <a:latin typeface="Aptos Narrow" panose="020B0004020202020204" pitchFamily="34" charset="0"/>
              </a:endParaRPr>
            </a:p>
          </p:txBody>
        </p:sp>
      </p:grpSp>
      <p:pic>
        <p:nvPicPr>
          <p:cNvPr id="9" name="Ábra 8">
            <a:extLst>
              <a:ext uri="{FF2B5EF4-FFF2-40B4-BE49-F238E27FC236}">
                <a16:creationId xmlns:a16="http://schemas.microsoft.com/office/drawing/2014/main" id="{08D3BE72-170B-34DE-4E19-575F91D6CC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6741" b="3813"/>
          <a:stretch>
            <a:fillRect/>
          </a:stretch>
        </p:blipFill>
        <p:spPr>
          <a:xfrm>
            <a:off x="685346" y="6377791"/>
            <a:ext cx="1407600" cy="31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902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kékháttér_üres">
    <p:bg>
      <p:bgPr>
        <a:gradFill>
          <a:gsLst>
            <a:gs pos="36000">
              <a:srgbClr val="17274F"/>
            </a:gs>
            <a:gs pos="100000">
              <a:srgbClr val="0047AB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zövegdoboz 13">
            <a:extLst>
              <a:ext uri="{FF2B5EF4-FFF2-40B4-BE49-F238E27FC236}">
                <a16:creationId xmlns:a16="http://schemas.microsoft.com/office/drawing/2014/main" id="{81B5AA16-7EEC-13AC-27C1-A78D59E5BE7B}"/>
              </a:ext>
            </a:extLst>
          </p:cNvPr>
          <p:cNvSpPr txBox="1">
            <a:spLocks/>
          </p:cNvSpPr>
          <p:nvPr userDrawn="1"/>
        </p:nvSpPr>
        <p:spPr>
          <a:xfrm>
            <a:off x="11431012" y="6517007"/>
            <a:ext cx="419237" cy="45719"/>
          </a:xfrm>
          <a:custGeom>
            <a:avLst/>
            <a:gdLst>
              <a:gd name="connsiteX0" fmla="*/ 11429 w 419237"/>
              <a:gd name="connsiteY0" fmla="*/ 0 h 45719"/>
              <a:gd name="connsiteX1" fmla="*/ 407808 w 419237"/>
              <a:gd name="connsiteY1" fmla="*/ 0 h 45719"/>
              <a:gd name="connsiteX2" fmla="*/ 419237 w 419237"/>
              <a:gd name="connsiteY2" fmla="*/ 45719 h 45719"/>
              <a:gd name="connsiteX3" fmla="*/ 0 w 419237"/>
              <a:gd name="connsiteY3" fmla="*/ 45719 h 45719"/>
              <a:gd name="connsiteX4" fmla="*/ 11429 w 419237"/>
              <a:gd name="connsiteY4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237" h="45719">
                <a:moveTo>
                  <a:pt x="11429" y="0"/>
                </a:moveTo>
                <a:lnTo>
                  <a:pt x="407808" y="0"/>
                </a:lnTo>
                <a:lnTo>
                  <a:pt x="419237" y="45719"/>
                </a:lnTo>
                <a:lnTo>
                  <a:pt x="0" y="45719"/>
                </a:lnTo>
                <a:lnTo>
                  <a:pt x="11429" y="0"/>
                </a:lnTo>
                <a:close/>
              </a:path>
            </a:pathLst>
          </a:custGeom>
          <a:noFill/>
        </p:spPr>
        <p:txBody>
          <a:bodyPr vert="horz" wrap="square" lIns="91440" tIns="45720" rIns="91440" bIns="45720" rtlCol="0" anchor="ctr">
            <a:noAutofit/>
          </a:bodyPr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76BFF87-2C31-4172-A305-13051DB2D5D9}" type="slidenum">
              <a:rPr lang="hu-HU" sz="1400" smtClean="0">
                <a:solidFill>
                  <a:srgbClr val="8CA7D9"/>
                </a:solidFill>
                <a:latin typeface="Aptos Narrow" panose="020B0004020202020204" pitchFamily="34" charset="0"/>
              </a:rPr>
              <a:pPr algn="ctr"/>
              <a:t>‹#›</a:t>
            </a:fld>
            <a:endParaRPr lang="hu-HU" sz="1400" dirty="0">
              <a:solidFill>
                <a:srgbClr val="8CA7D9"/>
              </a:solidFill>
              <a:latin typeface="Aptos Narrow" panose="020B0004020202020204" pitchFamily="34" charset="0"/>
            </a:endParaRPr>
          </a:p>
        </p:txBody>
      </p: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C3CDDD2D-267A-BFAD-8C4E-B185D9C78EBA}"/>
              </a:ext>
            </a:extLst>
          </p:cNvPr>
          <p:cNvGrpSpPr/>
          <p:nvPr userDrawn="1"/>
        </p:nvGrpSpPr>
        <p:grpSpPr>
          <a:xfrm>
            <a:off x="240803" y="6525672"/>
            <a:ext cx="11951197" cy="28388"/>
            <a:chOff x="240803" y="6517007"/>
            <a:chExt cx="11951197" cy="45719"/>
          </a:xfrm>
          <a:gradFill flip="none" rotWithShape="1">
            <a:gsLst>
              <a:gs pos="0">
                <a:srgbClr val="17274F"/>
              </a:gs>
              <a:gs pos="88000">
                <a:srgbClr val="6FAED9"/>
              </a:gs>
            </a:gsLst>
            <a:lin ang="10800000" scaled="1"/>
            <a:tileRect/>
          </a:gradFill>
        </p:grpSpPr>
        <p:sp>
          <p:nvSpPr>
            <p:cNvPr id="16" name="Szabadkézi sokszög: alakzat 15">
              <a:extLst>
                <a:ext uri="{FF2B5EF4-FFF2-40B4-BE49-F238E27FC236}">
                  <a16:creationId xmlns:a16="http://schemas.microsoft.com/office/drawing/2014/main" id="{DEFED8A6-120D-DA60-3A65-BB5F5A42A5BD}"/>
                </a:ext>
              </a:extLst>
            </p:cNvPr>
            <p:cNvSpPr/>
            <p:nvPr/>
          </p:nvSpPr>
          <p:spPr>
            <a:xfrm rot="10800000">
              <a:off x="240803" y="6517007"/>
              <a:ext cx="444819" cy="45719"/>
            </a:xfrm>
            <a:custGeom>
              <a:avLst/>
              <a:gdLst>
                <a:gd name="connsiteX0" fmla="*/ 444819 w 444819"/>
                <a:gd name="connsiteY0" fmla="*/ 45719 h 45719"/>
                <a:gd name="connsiteX1" fmla="*/ 16646 w 444819"/>
                <a:gd name="connsiteY1" fmla="*/ 45719 h 45719"/>
                <a:gd name="connsiteX2" fmla="*/ 0 w 444819"/>
                <a:gd name="connsiteY2" fmla="*/ 0 h 45719"/>
                <a:gd name="connsiteX3" fmla="*/ 428173 w 444819"/>
                <a:gd name="connsiteY3" fmla="*/ 0 h 45719"/>
                <a:gd name="connsiteX4" fmla="*/ 444819 w 444819"/>
                <a:gd name="connsiteY4" fmla="*/ 45719 h 4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4819" h="45719">
                  <a:moveTo>
                    <a:pt x="444819" y="45719"/>
                  </a:moveTo>
                  <a:lnTo>
                    <a:pt x="16646" y="45719"/>
                  </a:lnTo>
                  <a:lnTo>
                    <a:pt x="0" y="0"/>
                  </a:lnTo>
                  <a:lnTo>
                    <a:pt x="428173" y="0"/>
                  </a:lnTo>
                  <a:lnTo>
                    <a:pt x="444819" y="4571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hu-HU"/>
            </a:p>
          </p:txBody>
        </p:sp>
        <p:sp>
          <p:nvSpPr>
            <p:cNvPr id="17" name="Szövegdoboz 16">
              <a:extLst>
                <a:ext uri="{FF2B5EF4-FFF2-40B4-BE49-F238E27FC236}">
                  <a16:creationId xmlns:a16="http://schemas.microsoft.com/office/drawing/2014/main" id="{1787C936-5693-6E1E-C57A-11AE4FD786E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92670" y="6517007"/>
              <a:ext cx="9349771" cy="45719"/>
            </a:xfrm>
            <a:custGeom>
              <a:avLst/>
              <a:gdLst>
                <a:gd name="connsiteX0" fmla="*/ 16646 w 9349771"/>
                <a:gd name="connsiteY0" fmla="*/ 0 h 45719"/>
                <a:gd name="connsiteX1" fmla="*/ 9349771 w 9349771"/>
                <a:gd name="connsiteY1" fmla="*/ 0 h 45719"/>
                <a:gd name="connsiteX2" fmla="*/ 9338342 w 9349771"/>
                <a:gd name="connsiteY2" fmla="*/ 45719 h 45719"/>
                <a:gd name="connsiteX3" fmla="*/ 0 w 9349771"/>
                <a:gd name="connsiteY3" fmla="*/ 45719 h 45719"/>
                <a:gd name="connsiteX4" fmla="*/ 16646 w 9349771"/>
                <a:gd name="connsiteY4" fmla="*/ 0 h 4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9771" h="45719">
                  <a:moveTo>
                    <a:pt x="16646" y="0"/>
                  </a:moveTo>
                  <a:lnTo>
                    <a:pt x="9349771" y="0"/>
                  </a:lnTo>
                  <a:lnTo>
                    <a:pt x="9338342" y="45719"/>
                  </a:lnTo>
                  <a:lnTo>
                    <a:pt x="0" y="45719"/>
                  </a:lnTo>
                  <a:lnTo>
                    <a:pt x="16646" y="0"/>
                  </a:lnTo>
                  <a:close/>
                </a:path>
              </a:pathLst>
            </a:custGeom>
            <a:grpFill/>
          </p:spPr>
          <p:txBody>
            <a:bodyPr vert="horz" wrap="square" lIns="91440" tIns="45720" rIns="91440" bIns="45720" rtlCol="0" anchor="ctr">
              <a:noAutofit/>
            </a:bodyPr>
            <a:lstStyle>
              <a:defPPr>
                <a:defRPr lang="hu-H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hu-HU" sz="1400" dirty="0">
                <a:solidFill>
                  <a:srgbClr val="8CA8D9"/>
                </a:solidFill>
                <a:latin typeface="Aptos Narrow" panose="020B0004020202020204" pitchFamily="34" charset="0"/>
              </a:endParaRPr>
            </a:p>
          </p:txBody>
        </p:sp>
        <p:sp>
          <p:nvSpPr>
            <p:cNvPr id="18" name="Szövegdoboz 17">
              <a:extLst>
                <a:ext uri="{FF2B5EF4-FFF2-40B4-BE49-F238E27FC236}">
                  <a16:creationId xmlns:a16="http://schemas.microsoft.com/office/drawing/2014/main" id="{6FB93D35-A80B-D76A-0119-0912D8F6528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1838820" y="6517007"/>
              <a:ext cx="353180" cy="45719"/>
            </a:xfrm>
            <a:custGeom>
              <a:avLst/>
              <a:gdLst>
                <a:gd name="connsiteX0" fmla="*/ 0 w 353180"/>
                <a:gd name="connsiteY0" fmla="*/ 0 h 45719"/>
                <a:gd name="connsiteX1" fmla="*/ 353180 w 353180"/>
                <a:gd name="connsiteY1" fmla="*/ 0 h 45719"/>
                <a:gd name="connsiteX2" fmla="*/ 353180 w 353180"/>
                <a:gd name="connsiteY2" fmla="*/ 45719 h 45719"/>
                <a:gd name="connsiteX3" fmla="*/ 11429 w 353180"/>
                <a:gd name="connsiteY3" fmla="*/ 45719 h 45719"/>
                <a:gd name="connsiteX4" fmla="*/ 0 w 353180"/>
                <a:gd name="connsiteY4" fmla="*/ 0 h 4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180" h="45719">
                  <a:moveTo>
                    <a:pt x="0" y="0"/>
                  </a:moveTo>
                  <a:lnTo>
                    <a:pt x="353180" y="0"/>
                  </a:lnTo>
                  <a:lnTo>
                    <a:pt x="353180" y="45719"/>
                  </a:lnTo>
                  <a:lnTo>
                    <a:pt x="11429" y="45719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 vert="horz" wrap="square" lIns="91440" tIns="45720" rIns="91440" bIns="45720" rtlCol="0" anchor="ctr">
              <a:noAutofit/>
            </a:bodyPr>
            <a:lstStyle>
              <a:defPPr>
                <a:defRPr lang="hu-H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hu-HU" sz="1400" dirty="0">
                <a:solidFill>
                  <a:srgbClr val="8CA8D9"/>
                </a:solidFill>
                <a:latin typeface="Aptos Narrow" panose="020B0004020202020204" pitchFamily="34" charset="0"/>
              </a:endParaRPr>
            </a:p>
          </p:txBody>
        </p:sp>
      </p:grpSp>
      <p:pic>
        <p:nvPicPr>
          <p:cNvPr id="19" name="Ábra 18">
            <a:extLst>
              <a:ext uri="{FF2B5EF4-FFF2-40B4-BE49-F238E27FC236}">
                <a16:creationId xmlns:a16="http://schemas.microsoft.com/office/drawing/2014/main" id="{66FBEE5F-86B3-8D89-83B5-A74787AC90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6741" b="3813"/>
          <a:stretch>
            <a:fillRect/>
          </a:stretch>
        </p:blipFill>
        <p:spPr>
          <a:xfrm>
            <a:off x="685346" y="6377791"/>
            <a:ext cx="1407600" cy="31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41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59830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Ü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09B6975D-2549-FE7A-CFE0-36AA95C186CB}"/>
              </a:ext>
            </a:extLst>
          </p:cNvPr>
          <p:cNvSpPr txBox="1">
            <a:spLocks/>
          </p:cNvSpPr>
          <p:nvPr userDrawn="1"/>
        </p:nvSpPr>
        <p:spPr>
          <a:xfrm>
            <a:off x="11431012" y="6444378"/>
            <a:ext cx="419237" cy="190977"/>
          </a:xfrm>
          <a:custGeom>
            <a:avLst/>
            <a:gdLst>
              <a:gd name="connsiteX0" fmla="*/ 11429 w 419237"/>
              <a:gd name="connsiteY0" fmla="*/ 0 h 45719"/>
              <a:gd name="connsiteX1" fmla="*/ 407808 w 419237"/>
              <a:gd name="connsiteY1" fmla="*/ 0 h 45719"/>
              <a:gd name="connsiteX2" fmla="*/ 419237 w 419237"/>
              <a:gd name="connsiteY2" fmla="*/ 45719 h 45719"/>
              <a:gd name="connsiteX3" fmla="*/ 0 w 419237"/>
              <a:gd name="connsiteY3" fmla="*/ 45719 h 45719"/>
              <a:gd name="connsiteX4" fmla="*/ 11429 w 419237"/>
              <a:gd name="connsiteY4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237" h="45719">
                <a:moveTo>
                  <a:pt x="11429" y="0"/>
                </a:moveTo>
                <a:lnTo>
                  <a:pt x="407808" y="0"/>
                </a:lnTo>
                <a:lnTo>
                  <a:pt x="419237" y="45719"/>
                </a:lnTo>
                <a:lnTo>
                  <a:pt x="0" y="45719"/>
                </a:lnTo>
                <a:lnTo>
                  <a:pt x="11429" y="0"/>
                </a:lnTo>
                <a:close/>
              </a:path>
            </a:pathLst>
          </a:custGeom>
          <a:noFill/>
        </p:spPr>
        <p:txBody>
          <a:bodyPr vert="horz" wrap="square" lIns="91440" tIns="45720" rIns="91440" bIns="45720" rtlCol="0" anchor="ctr">
            <a:noAutofit/>
          </a:bodyPr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76BFF87-2C31-4172-A305-13051DB2D5D9}" type="slidenum">
              <a:rPr lang="hu-HU" sz="1400" smtClean="0">
                <a:solidFill>
                  <a:srgbClr val="8CA7D9"/>
                </a:solidFill>
                <a:latin typeface="Aptos Narrow" panose="020B0004020202020204" pitchFamily="34" charset="0"/>
              </a:rPr>
              <a:pPr algn="ctr"/>
              <a:t>‹#›</a:t>
            </a:fld>
            <a:endParaRPr lang="hu-HU" sz="1400" dirty="0">
              <a:solidFill>
                <a:srgbClr val="8CA7D9"/>
              </a:solidFill>
              <a:latin typeface="Aptos Narrow" panose="020B0004020202020204" pitchFamily="34" charset="0"/>
            </a:endParaRP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690848F9-E81C-1424-6BF7-B62B08465CDB}"/>
              </a:ext>
            </a:extLst>
          </p:cNvPr>
          <p:cNvGrpSpPr/>
          <p:nvPr userDrawn="1"/>
        </p:nvGrpSpPr>
        <p:grpSpPr>
          <a:xfrm>
            <a:off x="240803" y="6525672"/>
            <a:ext cx="11951197" cy="28388"/>
            <a:chOff x="240803" y="6517007"/>
            <a:chExt cx="11951197" cy="45719"/>
          </a:xfrm>
          <a:gradFill flip="none" rotWithShape="1">
            <a:gsLst>
              <a:gs pos="0">
                <a:srgbClr val="0047AB"/>
              </a:gs>
              <a:gs pos="88000">
                <a:srgbClr val="ABCDEF"/>
              </a:gs>
            </a:gsLst>
            <a:lin ang="0" scaled="1"/>
            <a:tileRect/>
          </a:gradFill>
        </p:grpSpPr>
        <p:sp>
          <p:nvSpPr>
            <p:cNvPr id="4" name="Szabadkézi sokszög: alakzat 3">
              <a:extLst>
                <a:ext uri="{FF2B5EF4-FFF2-40B4-BE49-F238E27FC236}">
                  <a16:creationId xmlns:a16="http://schemas.microsoft.com/office/drawing/2014/main" id="{777CE005-C8C0-3ED3-C3E1-540C8F5C4619}"/>
                </a:ext>
              </a:extLst>
            </p:cNvPr>
            <p:cNvSpPr/>
            <p:nvPr/>
          </p:nvSpPr>
          <p:spPr>
            <a:xfrm rot="10800000">
              <a:off x="240803" y="6517007"/>
              <a:ext cx="444819" cy="45719"/>
            </a:xfrm>
            <a:custGeom>
              <a:avLst/>
              <a:gdLst>
                <a:gd name="connsiteX0" fmla="*/ 444819 w 444819"/>
                <a:gd name="connsiteY0" fmla="*/ 45719 h 45719"/>
                <a:gd name="connsiteX1" fmla="*/ 16646 w 444819"/>
                <a:gd name="connsiteY1" fmla="*/ 45719 h 45719"/>
                <a:gd name="connsiteX2" fmla="*/ 0 w 444819"/>
                <a:gd name="connsiteY2" fmla="*/ 0 h 45719"/>
                <a:gd name="connsiteX3" fmla="*/ 428173 w 444819"/>
                <a:gd name="connsiteY3" fmla="*/ 0 h 45719"/>
                <a:gd name="connsiteX4" fmla="*/ 444819 w 444819"/>
                <a:gd name="connsiteY4" fmla="*/ 45719 h 4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4819" h="45719">
                  <a:moveTo>
                    <a:pt x="444819" y="45719"/>
                  </a:moveTo>
                  <a:lnTo>
                    <a:pt x="16646" y="45719"/>
                  </a:lnTo>
                  <a:lnTo>
                    <a:pt x="0" y="0"/>
                  </a:lnTo>
                  <a:lnTo>
                    <a:pt x="428173" y="0"/>
                  </a:lnTo>
                  <a:lnTo>
                    <a:pt x="444819" y="4571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hu-HU"/>
            </a:p>
          </p:txBody>
        </p:sp>
        <p:sp>
          <p:nvSpPr>
            <p:cNvPr id="5" name="Szövegdoboz 4">
              <a:extLst>
                <a:ext uri="{FF2B5EF4-FFF2-40B4-BE49-F238E27FC236}">
                  <a16:creationId xmlns:a16="http://schemas.microsoft.com/office/drawing/2014/main" id="{DDC780E5-6C7A-F1A3-0DAA-7160E78C0F1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92670" y="6517007"/>
              <a:ext cx="9349771" cy="45719"/>
            </a:xfrm>
            <a:custGeom>
              <a:avLst/>
              <a:gdLst>
                <a:gd name="connsiteX0" fmla="*/ 16646 w 9349771"/>
                <a:gd name="connsiteY0" fmla="*/ 0 h 45719"/>
                <a:gd name="connsiteX1" fmla="*/ 9349771 w 9349771"/>
                <a:gd name="connsiteY1" fmla="*/ 0 h 45719"/>
                <a:gd name="connsiteX2" fmla="*/ 9338342 w 9349771"/>
                <a:gd name="connsiteY2" fmla="*/ 45719 h 45719"/>
                <a:gd name="connsiteX3" fmla="*/ 0 w 9349771"/>
                <a:gd name="connsiteY3" fmla="*/ 45719 h 45719"/>
                <a:gd name="connsiteX4" fmla="*/ 16646 w 9349771"/>
                <a:gd name="connsiteY4" fmla="*/ 0 h 4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9771" h="45719">
                  <a:moveTo>
                    <a:pt x="16646" y="0"/>
                  </a:moveTo>
                  <a:lnTo>
                    <a:pt x="9349771" y="0"/>
                  </a:lnTo>
                  <a:lnTo>
                    <a:pt x="9338342" y="45719"/>
                  </a:lnTo>
                  <a:lnTo>
                    <a:pt x="0" y="45719"/>
                  </a:lnTo>
                  <a:lnTo>
                    <a:pt x="16646" y="0"/>
                  </a:lnTo>
                  <a:close/>
                </a:path>
              </a:pathLst>
            </a:custGeom>
            <a:grpFill/>
          </p:spPr>
          <p:txBody>
            <a:bodyPr vert="horz" wrap="square" lIns="91440" tIns="45720" rIns="91440" bIns="45720" rtlCol="0" anchor="ctr">
              <a:noAutofit/>
            </a:bodyPr>
            <a:lstStyle>
              <a:defPPr>
                <a:defRPr lang="hu-H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hu-HU" sz="1400" dirty="0">
                <a:solidFill>
                  <a:srgbClr val="8CA8D9"/>
                </a:solidFill>
                <a:latin typeface="Aptos Narrow" panose="020B0004020202020204" pitchFamily="34" charset="0"/>
              </a:endParaRPr>
            </a:p>
          </p:txBody>
        </p:sp>
        <p:sp>
          <p:nvSpPr>
            <p:cNvPr id="6" name="Szövegdoboz 5">
              <a:extLst>
                <a:ext uri="{FF2B5EF4-FFF2-40B4-BE49-F238E27FC236}">
                  <a16:creationId xmlns:a16="http://schemas.microsoft.com/office/drawing/2014/main" id="{C2F8D823-7A69-3E8E-07F5-5B564B929BD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1838820" y="6517007"/>
              <a:ext cx="353180" cy="45719"/>
            </a:xfrm>
            <a:custGeom>
              <a:avLst/>
              <a:gdLst>
                <a:gd name="connsiteX0" fmla="*/ 0 w 353180"/>
                <a:gd name="connsiteY0" fmla="*/ 0 h 45719"/>
                <a:gd name="connsiteX1" fmla="*/ 353180 w 353180"/>
                <a:gd name="connsiteY1" fmla="*/ 0 h 45719"/>
                <a:gd name="connsiteX2" fmla="*/ 353180 w 353180"/>
                <a:gd name="connsiteY2" fmla="*/ 45719 h 45719"/>
                <a:gd name="connsiteX3" fmla="*/ 11429 w 353180"/>
                <a:gd name="connsiteY3" fmla="*/ 45719 h 45719"/>
                <a:gd name="connsiteX4" fmla="*/ 0 w 353180"/>
                <a:gd name="connsiteY4" fmla="*/ 0 h 4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180" h="45719">
                  <a:moveTo>
                    <a:pt x="0" y="0"/>
                  </a:moveTo>
                  <a:lnTo>
                    <a:pt x="353180" y="0"/>
                  </a:lnTo>
                  <a:lnTo>
                    <a:pt x="353180" y="45719"/>
                  </a:lnTo>
                  <a:lnTo>
                    <a:pt x="11429" y="45719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 vert="horz" wrap="square" lIns="91440" tIns="45720" rIns="91440" bIns="45720" rtlCol="0" anchor="ctr">
              <a:noAutofit/>
            </a:bodyPr>
            <a:lstStyle>
              <a:defPPr>
                <a:defRPr lang="hu-H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hu-HU" sz="1400" dirty="0">
                <a:solidFill>
                  <a:srgbClr val="8CA8D9"/>
                </a:solidFill>
                <a:latin typeface="Aptos Narrow" panose="020B0004020202020204" pitchFamily="34" charset="0"/>
              </a:endParaRPr>
            </a:p>
          </p:txBody>
        </p:sp>
      </p:grpSp>
      <p:pic>
        <p:nvPicPr>
          <p:cNvPr id="7" name="Ábra 6">
            <a:extLst>
              <a:ext uri="{FF2B5EF4-FFF2-40B4-BE49-F238E27FC236}">
                <a16:creationId xmlns:a16="http://schemas.microsoft.com/office/drawing/2014/main" id="{7E8ABCB7-03A0-B1FC-3724-6D3F658FB5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6741" b="3813"/>
          <a:stretch>
            <a:fillRect/>
          </a:stretch>
        </p:blipFill>
        <p:spPr>
          <a:xfrm>
            <a:off x="685346" y="6377791"/>
            <a:ext cx="1407600" cy="31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549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CE5A0FB-0C5C-02C3-4373-51CDD4F45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5509BB3-6A8E-F063-BE6D-BAC174D02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22BD48F-F709-FD93-E9B2-F8AE43E75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BA7FA-4677-4A8C-85E9-30B62E4F3481}" type="datetimeFigureOut">
              <a:rPr lang="hu-HU" smtClean="0"/>
              <a:t>2026. 03. 24.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DCB46E3-175B-E5AB-3C65-E6EDAC460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F174509-087C-7C63-E40B-13739BC25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FD251-82C8-4E4A-B4BC-AB68692A538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5302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B926825-C30F-4864-BDA0-089E9AC2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5B749F2-8681-449F-8335-1726B41335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6795AFB-D2C6-4D4E-AC51-A0AC98CD0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EE2EF-DDBD-44B7-ADA0-18F6C4FBEC1B}" type="datetimeFigureOut">
              <a:rPr lang="hu-HU" smtClean="0"/>
              <a:t>2026. 03. 24.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622B684-C0C8-4141-A772-F6B170B20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78B88FB-343D-483D-8CD7-64599F0C6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BFF87-2C31-4172-A305-13051DB2D5D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9835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A32D8E3-5A52-44B5-8E8D-C4F93BAE1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1AD339C-5E57-4B80-893A-AA68C26AD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0AB122B-91DC-4B39-9D91-47414A566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9638E9D-B66C-4FDC-9ABC-406ABF2F4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EE2EF-DDBD-44B7-ADA0-18F6C4FBEC1B}" type="datetimeFigureOut">
              <a:rPr lang="hu-HU" smtClean="0"/>
              <a:t>2026. 03. 24.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0058ED6C-2C47-4AAE-AF90-2AEF59E51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6AA5AA9-2131-4BBC-B096-B87C9E55A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BFF87-2C31-4172-A305-13051DB2D5D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8979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3931FF7-7C1A-4489-AB4C-1261196E4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DC05363-8B94-43DD-B7BD-96990174E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BAFDA28E-AF2C-4B9F-82E3-D1E5FD18EE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E3D09426-13DE-46E9-AA86-6FA2F84BB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1BB70F74-B5F4-41A3-B856-8DB92D44B3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05CDF344-5895-4310-8B20-DCA1657E8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EE2EF-DDBD-44B7-ADA0-18F6C4FBEC1B}" type="datetimeFigureOut">
              <a:rPr lang="hu-HU" smtClean="0"/>
              <a:t>2026. 03. 24.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35E6EA4C-9BEC-4556-BF23-41DA5C515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A019C11B-9B51-4133-9192-08A10230D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BFF87-2C31-4172-A305-13051DB2D5D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1663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D36F235-2304-45F5-AA30-48DBB5F93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D7362A5E-B13E-4267-A007-BE34BE791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EE2EF-DDBD-44B7-ADA0-18F6C4FBEC1B}" type="datetimeFigureOut">
              <a:rPr lang="hu-HU" smtClean="0"/>
              <a:t>2026. 03. 24.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7CC63AD0-1B08-4878-B7E4-6BC0B0779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9AAA20E2-ADFA-4B8B-923D-6297AA6D6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BFF87-2C31-4172-A305-13051DB2D5D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9722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736B7C15-F5EA-4854-9111-49A03D58C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EE2EF-DDBD-44B7-ADA0-18F6C4FBEC1B}" type="datetimeFigureOut">
              <a:rPr lang="hu-HU" smtClean="0"/>
              <a:t>2026. 03. 24.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3B11F0C5-E94C-440F-B31B-6B6E8CD91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04EF498-EDC4-4091-B44E-E8017A478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BFF87-2C31-4172-A305-13051DB2D5D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300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8CF8B9F-C71A-4818-A010-F6DA2FB22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FBC58C7-0628-4E4D-8127-E8C5F6517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F5EB552-9093-4C11-B32A-7ED40B8FBE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DB6C733-D155-4094-B797-BE41B7A9C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EE2EF-DDBD-44B7-ADA0-18F6C4FBEC1B}" type="datetimeFigureOut">
              <a:rPr lang="hu-HU" smtClean="0"/>
              <a:t>2026. 03. 24.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5C029A7-688E-44FC-952F-C69BE00FB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DA29809-458D-425F-9B44-EDC97F5F1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BFF87-2C31-4172-A305-13051DB2D5D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8581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0F6639-1E05-40EF-B316-D3B217817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3055AD8B-A35D-4D18-99B7-B30F05D8FB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A1A9936-3809-4983-BE25-A6200FDCB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B07C27D-8F8B-4BAC-AB7E-373BB7883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EE2EF-DDBD-44B7-ADA0-18F6C4FBEC1B}" type="datetimeFigureOut">
              <a:rPr lang="hu-HU" smtClean="0"/>
              <a:t>2026. 03. 24.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45E6804-E886-491C-9A93-9D9586BB3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01AA42F-5698-4813-97B9-BC129BD73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BFF87-2C31-4172-A305-13051DB2D5D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3404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E01FC178-A5B7-4262-9178-6AE9F8CF6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D228BC2-88E2-4021-A592-04D446126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63F4F35-8CF4-48AA-85BE-B4FA19146B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EE2EF-DDBD-44B7-ADA0-18F6C4FBEC1B}" type="datetimeFigureOut">
              <a:rPr lang="hu-HU" smtClean="0"/>
              <a:t>2026. 03. 24.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765F09E-D212-4D45-8F98-739ECFCD07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AD4BE61-A5AC-440A-AD26-878BB77414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BFF87-2C31-4172-A305-13051DB2D5D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2439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E01FC178-A5B7-4262-9178-6AE9F8CF6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D228BC2-88E2-4021-A592-04D446126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63F4F35-8CF4-48AA-85BE-B4FA19146B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86DB3-D051-4769-A087-7972D142C4E7}" type="datetime1">
              <a:rPr lang="hu-HU" smtClean="0"/>
              <a:t>2026. 03. 24.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765F09E-D212-4D45-8F98-739ECFCD07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AD4BE61-A5AC-440A-AD26-878BB77414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BFF87-2C31-4172-A305-13051DB2D5D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710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ptos Narrow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ptos Narrow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 Narrow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ptos Narrow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 Narrow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 Narrow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4D7CA58-026A-18EA-EC79-B119D9B63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köd, ég, tél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96A98FA3-5EDD-0DE9-0A39-5A72677B64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74482"/>
            <a:ext cx="12375405" cy="6234545"/>
          </a:xfrm>
          <a:prstGeom prst="rect">
            <a:avLst/>
          </a:prstGeom>
          <a:effectLst>
            <a:softEdge rad="1270000"/>
          </a:effectLst>
        </p:spPr>
      </p:pic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3245D57A-C853-3E06-0849-8ED0B11A7B9B}"/>
              </a:ext>
            </a:extLst>
          </p:cNvPr>
          <p:cNvGrpSpPr/>
          <p:nvPr/>
        </p:nvGrpSpPr>
        <p:grpSpPr>
          <a:xfrm>
            <a:off x="984000" y="949128"/>
            <a:ext cx="10224000" cy="1749140"/>
            <a:chOff x="984000" y="3586289"/>
            <a:chExt cx="10224000" cy="1588992"/>
          </a:xfrm>
        </p:grpSpPr>
        <p:sp>
          <p:nvSpPr>
            <p:cNvPr id="138" name="Szövegdoboz 137">
              <a:extLst>
                <a:ext uri="{FF2B5EF4-FFF2-40B4-BE49-F238E27FC236}">
                  <a16:creationId xmlns:a16="http://schemas.microsoft.com/office/drawing/2014/main" id="{58C1C931-D009-0D66-9C94-69314EA3C2B8}"/>
                </a:ext>
              </a:extLst>
            </p:cNvPr>
            <p:cNvSpPr txBox="1"/>
            <p:nvPr/>
          </p:nvSpPr>
          <p:spPr>
            <a:xfrm rot="10800000">
              <a:off x="984000" y="3690104"/>
              <a:ext cx="10224000" cy="1485177"/>
            </a:xfrm>
            <a:prstGeom prst="trapezoid">
              <a:avLst>
                <a:gd name="adj" fmla="val 57385"/>
              </a:avLst>
            </a:prstGeom>
            <a:gradFill flip="none" rotWithShape="1">
              <a:gsLst>
                <a:gs pos="57000">
                  <a:srgbClr val="142E5E">
                    <a:alpha val="0"/>
                  </a:srgbClr>
                </a:gs>
                <a:gs pos="46000">
                  <a:srgbClr val="152C5C">
                    <a:alpha val="0"/>
                  </a:srgbClr>
                </a:gs>
                <a:gs pos="95000">
                  <a:srgbClr val="17274F"/>
                </a:gs>
                <a:gs pos="4000">
                  <a:srgbClr val="0047AB"/>
                </a:gs>
              </a:gsLst>
              <a:lin ang="7800000" scaled="0"/>
              <a:tileRect/>
            </a:gradFill>
          </p:spPr>
          <p:txBody>
            <a:bodyPr wrap="square" lIns="72000" rIns="36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Szövegdoboz 11">
              <a:extLst>
                <a:ext uri="{FF2B5EF4-FFF2-40B4-BE49-F238E27FC236}">
                  <a16:creationId xmlns:a16="http://schemas.microsoft.com/office/drawing/2014/main" id="{B1C4CB10-2748-0A5C-EC16-2FE71DD345EE}"/>
                </a:ext>
              </a:extLst>
            </p:cNvPr>
            <p:cNvSpPr txBox="1"/>
            <p:nvPr/>
          </p:nvSpPr>
          <p:spPr>
            <a:xfrm>
              <a:off x="1617480" y="3586289"/>
              <a:ext cx="8957038" cy="1048568"/>
            </a:xfrm>
            <a:prstGeom prst="trapezoid">
              <a:avLst>
                <a:gd name="adj" fmla="val 2971"/>
              </a:avLst>
            </a:prstGeom>
            <a:noFill/>
          </p:spPr>
          <p:txBody>
            <a:bodyPr wrap="square" lIns="72000" rIns="36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 Light" panose="020B0004020202020204" pitchFamily="34" charset="0"/>
                </a:rPr>
                <a:t>Will AI </a:t>
              </a:r>
              <a:r>
                <a:rPr kumimoji="0" lang="hu-HU" sz="4400" b="0" i="0" u="none" strike="noStrike" kern="1200" cap="none" spc="30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 Light" panose="020B0004020202020204" pitchFamily="34" charset="0"/>
                </a:rPr>
                <a:t>replace</a:t>
              </a:r>
              <a:r>
                <a:rPr kumimoji="0" lang="hu-HU" sz="4400" b="0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 Light" panose="020B0004020202020204" pitchFamily="34" charset="0"/>
                </a:rPr>
                <a:t> </a:t>
              </a:r>
              <a:r>
                <a:rPr kumimoji="0" lang="hu-HU" sz="4400" b="0" i="0" u="none" strike="noStrike" kern="1200" cap="none" spc="30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 Light" panose="020B0004020202020204" pitchFamily="34" charset="0"/>
                </a:rPr>
                <a:t>humans</a:t>
              </a:r>
              <a:r>
                <a:rPr kumimoji="0" lang="hu-HU" sz="4400" b="0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 Light" panose="020B0004020202020204" pitchFamily="34" charset="0"/>
                </a:rPr>
                <a:t>?</a:t>
              </a:r>
            </a:p>
          </p:txBody>
        </p:sp>
      </p:grpSp>
      <p:sp>
        <p:nvSpPr>
          <p:cNvPr id="135" name="Szövegdoboz 134">
            <a:extLst>
              <a:ext uri="{FF2B5EF4-FFF2-40B4-BE49-F238E27FC236}">
                <a16:creationId xmlns:a16="http://schemas.microsoft.com/office/drawing/2014/main" id="{AC4E31EE-2B0E-BB0D-3DBC-B02C41827A8F}"/>
              </a:ext>
            </a:extLst>
          </p:cNvPr>
          <p:cNvSpPr txBox="1"/>
          <p:nvPr/>
        </p:nvSpPr>
        <p:spPr>
          <a:xfrm>
            <a:off x="8547702" y="6273338"/>
            <a:ext cx="4949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60" normalizeH="0" baseline="0" noProof="0" dirty="0">
                <a:ln>
                  <a:noFill/>
                </a:ln>
                <a:solidFill>
                  <a:srgbClr val="44546A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  <a:t>25 03 2026</a:t>
            </a:r>
          </a:p>
        </p:txBody>
      </p:sp>
      <p:pic>
        <p:nvPicPr>
          <p:cNvPr id="21" name="Ábra 20">
            <a:extLst>
              <a:ext uri="{FF2B5EF4-FFF2-40B4-BE49-F238E27FC236}">
                <a16:creationId xmlns:a16="http://schemas.microsoft.com/office/drawing/2014/main" id="{9EDA23F6-41ED-9280-2F3E-39A2055C55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89648" y="4001480"/>
            <a:ext cx="3143250" cy="226314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6A4E7EFF-F526-E1BB-A315-93BCB5B350CA}"/>
              </a:ext>
            </a:extLst>
          </p:cNvPr>
          <p:cNvSpPr txBox="1"/>
          <p:nvPr/>
        </p:nvSpPr>
        <p:spPr>
          <a:xfrm>
            <a:off x="1871612" y="659103"/>
            <a:ext cx="8379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spc="60" dirty="0">
                <a:solidFill>
                  <a:schemeClr val="bg1"/>
                </a:solidFill>
                <a:latin typeface="Aptos Light" panose="020B0004020202020204" pitchFamily="34" charset="0"/>
              </a:rPr>
              <a:t>Dr. Vargha Bálint Tamás </a:t>
            </a:r>
            <a:r>
              <a:rPr lang="hu-HU" sz="1400" spc="60" dirty="0">
                <a:solidFill>
                  <a:srgbClr val="44546A">
                    <a:lumMod val="40000"/>
                    <a:lumOff val="60000"/>
                  </a:srgbClr>
                </a:solidFill>
                <a:latin typeface="Aptos Light" panose="020B0004020202020204" pitchFamily="34" charset="0"/>
              </a:rPr>
              <a:t>Lead </a:t>
            </a:r>
            <a:r>
              <a:rPr lang="hu-HU" sz="1400" spc="60" dirty="0" err="1">
                <a:solidFill>
                  <a:srgbClr val="44546A">
                    <a:lumMod val="40000"/>
                    <a:lumOff val="60000"/>
                  </a:srgbClr>
                </a:solidFill>
                <a:latin typeface="Aptos Light" panose="020B0004020202020204" pitchFamily="34" charset="0"/>
              </a:rPr>
              <a:t>Analyst</a:t>
            </a:r>
            <a:r>
              <a:rPr lang="hu-HU" sz="1400" spc="60" dirty="0">
                <a:solidFill>
                  <a:srgbClr val="44546A">
                    <a:lumMod val="40000"/>
                    <a:lumOff val="60000"/>
                  </a:srgbClr>
                </a:solidFill>
                <a:latin typeface="Aptos Light" panose="020B0004020202020204" pitchFamily="34" charset="0"/>
              </a:rPr>
              <a:t>, </a:t>
            </a:r>
            <a:r>
              <a:rPr lang="en-GB" sz="1400" spc="60" dirty="0">
                <a:solidFill>
                  <a:srgbClr val="44546A">
                    <a:lumMod val="40000"/>
                    <a:lumOff val="60000"/>
                  </a:srgbClr>
                </a:solidFill>
                <a:latin typeface="Aptos Light" panose="020B0004020202020204" pitchFamily="34" charset="0"/>
              </a:rPr>
              <a:t>Special Analyses Department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9478B580-8D31-0FD6-7646-245EB084C0FD}"/>
              </a:ext>
            </a:extLst>
          </p:cNvPr>
          <p:cNvSpPr txBox="1"/>
          <p:nvPr/>
        </p:nvSpPr>
        <p:spPr>
          <a:xfrm>
            <a:off x="3028708" y="1863711"/>
            <a:ext cx="61345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150" normalizeH="0" noProof="0" dirty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LnTx/>
                <a:uFillTx/>
                <a:latin typeface="Aptos Light" panose="020B0004020202020204" pitchFamily="34" charset="0"/>
              </a:rPr>
              <a:t>A critique of forecasting labour market processes associated with AI and automation</a:t>
            </a:r>
          </a:p>
        </p:txBody>
      </p:sp>
    </p:spTree>
    <p:extLst>
      <p:ext uri="{BB962C8B-B14F-4D97-AF65-F5344CB8AC3E}">
        <p14:creationId xmlns:p14="http://schemas.microsoft.com/office/powerpoint/2010/main" val="114051395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5845A-4A78-7B99-5C01-63658BC56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>
            <a:extLst>
              <a:ext uri="{FF2B5EF4-FFF2-40B4-BE49-F238E27FC236}">
                <a16:creationId xmlns:a16="http://schemas.microsoft.com/office/drawing/2014/main" id="{E10C05B3-4A44-105A-F1E5-7E198EF9B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0" y="5238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2" name="Kép 11" descr="A képen szöveg, képernyőkép, térkép, diagra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A4FE7877-A687-4347-DDC0-837D4410F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8"/>
          <a:stretch>
            <a:fillRect/>
          </a:stretch>
        </p:blipFill>
        <p:spPr>
          <a:xfrm>
            <a:off x="5543005" y="1524000"/>
            <a:ext cx="6431280" cy="4242279"/>
          </a:xfrm>
          <a:prstGeom prst="rect">
            <a:avLst/>
          </a:prstGeom>
        </p:spPr>
      </p:pic>
      <p:sp>
        <p:nvSpPr>
          <p:cNvPr id="5" name="Cím 4">
            <a:extLst>
              <a:ext uri="{FF2B5EF4-FFF2-40B4-BE49-F238E27FC236}">
                <a16:creationId xmlns:a16="http://schemas.microsoft.com/office/drawing/2014/main" id="{9744B228-3FE1-E9DF-7B88-ACB6F3268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65126"/>
            <a:ext cx="11041678" cy="849126"/>
          </a:xfrm>
        </p:spPr>
        <p:txBody>
          <a:bodyPr>
            <a:normAutofit/>
          </a:bodyPr>
          <a:lstStyle/>
          <a:p>
            <a:r>
              <a:rPr lang="en-GB" dirty="0"/>
              <a:t>The effects of self-fulfilling expectations</a:t>
            </a:r>
            <a:endParaRPr lang="hu-HU" dirty="0"/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id="{1ED3B58F-82E7-FD1F-4468-9434FCEF7D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1524000"/>
            <a:ext cx="4818969" cy="4419600"/>
          </a:xfrm>
        </p:spPr>
        <p:txBody>
          <a:bodyPr>
            <a:normAutofit/>
          </a:bodyPr>
          <a:lstStyle/>
          <a:p>
            <a:r>
              <a:rPr lang="en-GB" dirty="0"/>
              <a:t>Forecasts shape the perceptions of decision-makers</a:t>
            </a:r>
            <a:r>
              <a:rPr lang="hu-HU" dirty="0"/>
              <a:t> and </a:t>
            </a:r>
            <a:r>
              <a:rPr lang="hu-HU" dirty="0" err="1"/>
              <a:t>investors</a:t>
            </a:r>
            <a:r>
              <a:rPr lang="en-GB" dirty="0"/>
              <a:t> – a positive feedback loop</a:t>
            </a:r>
          </a:p>
          <a:p>
            <a:r>
              <a:rPr lang="en-GB" dirty="0"/>
              <a:t>Not a cause, but a </a:t>
            </a:r>
            <a:r>
              <a:rPr lang="hu-HU" dirty="0" err="1"/>
              <a:t>justification</a:t>
            </a:r>
            <a:r>
              <a:rPr lang="en-GB" dirty="0"/>
              <a:t> (for example, in the case of layoffs)</a:t>
            </a:r>
          </a:p>
          <a:p>
            <a:r>
              <a:rPr lang="en-GB" dirty="0"/>
              <a:t>Even if it's a bubble, in the long run it might still validate the expectations!</a:t>
            </a:r>
          </a:p>
          <a:p>
            <a:r>
              <a:rPr lang="en-GB" dirty="0"/>
              <a:t>Some forecasts come from industry players who may have an interest in overestimating the labour market effects </a:t>
            </a:r>
          </a:p>
          <a:p>
            <a:endParaRPr lang="en-GB" dirty="0"/>
          </a:p>
          <a:p>
            <a:endParaRPr lang="en-GB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86703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0D27A-A752-6B70-97DD-F521C7EB2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>
            <a:extLst>
              <a:ext uri="{FF2B5EF4-FFF2-40B4-BE49-F238E27FC236}">
                <a16:creationId xmlns:a16="http://schemas.microsoft.com/office/drawing/2014/main" id="{42A78F10-FA3D-FD03-F591-E08AD2065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0" y="5238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Cím 6">
            <a:extLst>
              <a:ext uri="{FF2B5EF4-FFF2-40B4-BE49-F238E27FC236}">
                <a16:creationId xmlns:a16="http://schemas.microsoft.com/office/drawing/2014/main" id="{FD67C179-A6CD-CB16-87F7-4AADDEBBA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 err="1">
                <a:latin typeface="Aptos SemiBold" panose="020B0004020202020204" pitchFamily="34" charset="0"/>
              </a:rPr>
              <a:t>Limitations</a:t>
            </a:r>
            <a:r>
              <a:rPr lang="hu-HU" b="1" dirty="0">
                <a:latin typeface="Aptos SemiBold" panose="020B0004020202020204" pitchFamily="34" charset="0"/>
              </a:rPr>
              <a:t> of </a:t>
            </a:r>
            <a:r>
              <a:rPr lang="hu-HU" b="1" dirty="0" err="1">
                <a:latin typeface="Aptos SemiBold" panose="020B0004020202020204" pitchFamily="34" charset="0"/>
              </a:rPr>
              <a:t>data</a:t>
            </a:r>
            <a:r>
              <a:rPr lang="hu-HU" b="1" dirty="0">
                <a:latin typeface="Aptos SemiBold" panose="020B0004020202020204" pitchFamily="34" charset="0"/>
              </a:rPr>
              <a:t> </a:t>
            </a:r>
            <a:r>
              <a:rPr lang="hu-HU" b="1" dirty="0" err="1">
                <a:latin typeface="Aptos SemiBold" panose="020B0004020202020204" pitchFamily="34" charset="0"/>
              </a:rPr>
              <a:t>quality</a:t>
            </a:r>
            <a:endParaRPr lang="hu-HU" dirty="0">
              <a:latin typeface="Aptos SemiBold" panose="020B0004020202020204" pitchFamily="34" charset="0"/>
            </a:endParaRP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4D0A8666-2558-1EF9-2AD2-1EABD269D9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1756854"/>
            <a:ext cx="4468800" cy="4186745"/>
          </a:xfrm>
        </p:spPr>
        <p:txBody>
          <a:bodyPr>
            <a:normAutofit/>
          </a:bodyPr>
          <a:lstStyle/>
          <a:p>
            <a:r>
              <a:rPr lang="en-GB" sz="2400" dirty="0"/>
              <a:t>The actual distribution of skills in a real </a:t>
            </a:r>
            <a:r>
              <a:rPr lang="en-GB" sz="2400" dirty="0" err="1"/>
              <a:t>labo</a:t>
            </a:r>
            <a:r>
              <a:rPr lang="hu-HU" sz="2400" dirty="0"/>
              <a:t>u</a:t>
            </a:r>
            <a:r>
              <a:rPr lang="en-GB" sz="2400" dirty="0"/>
              <a:t>r market</a:t>
            </a:r>
            <a:r>
              <a:rPr lang="hu-HU" sz="2400" dirty="0"/>
              <a:t> </a:t>
            </a:r>
            <a:r>
              <a:rPr lang="hu-HU" sz="2400" dirty="0" err="1"/>
              <a:t>differs</a:t>
            </a:r>
            <a:r>
              <a:rPr lang="hu-HU" sz="2400" dirty="0"/>
              <a:t> </a:t>
            </a:r>
            <a:r>
              <a:rPr lang="hu-HU" sz="2400" dirty="0" err="1"/>
              <a:t>from</a:t>
            </a:r>
            <a:r>
              <a:rPr lang="hu-HU" sz="2400" dirty="0"/>
              <a:t> </a:t>
            </a:r>
            <a:r>
              <a:rPr lang="hu-HU" sz="2400" dirty="0" err="1"/>
              <a:t>that</a:t>
            </a:r>
            <a:r>
              <a:rPr lang="hu-HU" sz="2400" dirty="0"/>
              <a:t> of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dataset</a:t>
            </a:r>
            <a:r>
              <a:rPr lang="hu-HU" sz="2400" dirty="0"/>
              <a:t> </a:t>
            </a:r>
            <a:r>
              <a:rPr lang="hu-HU" sz="2400" dirty="0" err="1"/>
              <a:t>used</a:t>
            </a:r>
            <a:endParaRPr lang="hu-HU" sz="2400" dirty="0"/>
          </a:p>
          <a:p>
            <a:endParaRPr lang="en-GB" sz="2400" dirty="0"/>
          </a:p>
          <a:p>
            <a:r>
              <a:rPr lang="en-GB" sz="2400" dirty="0"/>
              <a:t>They draw conclusions for a time horizon of over 5 years based on data older than 5 years.</a:t>
            </a:r>
          </a:p>
          <a:p>
            <a:pPr marL="0" indent="0">
              <a:buNone/>
            </a:pPr>
            <a:endParaRPr lang="hu-HU" sz="2400" dirty="0"/>
          </a:p>
        </p:txBody>
      </p:sp>
      <p:pic>
        <p:nvPicPr>
          <p:cNvPr id="3" name="Kép 2" descr="A képen személy, fedett pályás, kéz, lámp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E616035-1F9F-E711-4AE2-06E52BC6A1D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27408"/>
            <a:ext cx="7374287" cy="4916191"/>
          </a:xfrm>
          <a:prstGeom prst="rect">
            <a:avLst/>
          </a:prstGeom>
          <a:effectLst>
            <a:softEdge rad="1181100"/>
          </a:effectLst>
        </p:spPr>
      </p:pic>
    </p:spTree>
    <p:extLst>
      <p:ext uri="{BB962C8B-B14F-4D97-AF65-F5344CB8AC3E}">
        <p14:creationId xmlns:p14="http://schemas.microsoft.com/office/powerpoint/2010/main" val="91962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82EBE-DC44-8F26-54CE-983966A7A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87E856A2-129C-87C2-81E9-6A9E348741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2322647"/>
              </p:ext>
            </p:extLst>
          </p:nvPr>
        </p:nvGraphicFramePr>
        <p:xfrm>
          <a:off x="5725260" y="1952315"/>
          <a:ext cx="5940306" cy="4278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angle 3">
            <a:extLst>
              <a:ext uri="{FF2B5EF4-FFF2-40B4-BE49-F238E27FC236}">
                <a16:creationId xmlns:a16="http://schemas.microsoft.com/office/drawing/2014/main" id="{D238BAFE-7F33-FCB8-78C2-01153C092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0" y="5238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 noProof="0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D7DC6BC4-436D-00B6-0B4A-7B722F8A7399}"/>
              </a:ext>
            </a:extLst>
          </p:cNvPr>
          <p:cNvSpPr txBox="1"/>
          <p:nvPr/>
        </p:nvSpPr>
        <p:spPr>
          <a:xfrm>
            <a:off x="6359788" y="1411733"/>
            <a:ext cx="55842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600" b="1" noProof="0" dirty="0" err="1">
                <a:solidFill>
                  <a:schemeClr val="bg1"/>
                </a:solidFill>
                <a:latin typeface="Aptos SemiBold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Changes</a:t>
            </a:r>
            <a:r>
              <a:rPr lang="hu-HU" sz="1600" b="1" noProof="0" dirty="0">
                <a:solidFill>
                  <a:schemeClr val="bg1"/>
                </a:solidFill>
                <a:latin typeface="Aptos SemiBold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 </a:t>
            </a:r>
            <a:r>
              <a:rPr lang="hu-HU" sz="1600" b="1" noProof="0" dirty="0" err="1">
                <a:solidFill>
                  <a:schemeClr val="bg1"/>
                </a:solidFill>
                <a:latin typeface="Aptos SemiBold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hu-HU" sz="1600" b="1" noProof="0" dirty="0">
                <a:solidFill>
                  <a:schemeClr val="bg1"/>
                </a:solidFill>
                <a:latin typeface="Aptos SemiBold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hu-HU" sz="1600" b="1" noProof="0" dirty="0" err="1">
                <a:solidFill>
                  <a:schemeClr val="bg1"/>
                </a:solidFill>
                <a:latin typeface="Aptos SemiBold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number</a:t>
            </a:r>
            <a:r>
              <a:rPr lang="hu-HU" sz="1600" b="1" noProof="0" dirty="0">
                <a:solidFill>
                  <a:schemeClr val="bg1"/>
                </a:solidFill>
                <a:latin typeface="Aptos SemiBold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of </a:t>
            </a:r>
            <a:r>
              <a:rPr lang="hu-HU" sz="1600" b="1" noProof="0" dirty="0" err="1">
                <a:solidFill>
                  <a:schemeClr val="bg1"/>
                </a:solidFill>
                <a:latin typeface="Aptos SemiBold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people</a:t>
            </a:r>
            <a:r>
              <a:rPr lang="hu-HU" sz="1600" b="1" noProof="0" dirty="0">
                <a:solidFill>
                  <a:schemeClr val="bg1"/>
                </a:solidFill>
                <a:latin typeface="Aptos SemiBold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hu-HU" sz="1600" b="1" noProof="0" dirty="0" err="1">
                <a:solidFill>
                  <a:schemeClr val="bg1"/>
                </a:solidFill>
                <a:latin typeface="Aptos SemiBold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employed</a:t>
            </a:r>
            <a:r>
              <a:rPr lang="hu-HU" sz="1600" b="1" noProof="0" dirty="0">
                <a:solidFill>
                  <a:schemeClr val="bg1"/>
                </a:solidFill>
                <a:latin typeface="Aptos SemiBold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 </a:t>
            </a:r>
            <a:r>
              <a:rPr lang="hu-HU" sz="1600" b="1" noProof="0" dirty="0" err="1">
                <a:solidFill>
                  <a:schemeClr val="bg1"/>
                </a:solidFill>
                <a:latin typeface="Aptos SemiBold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hu-HU" sz="1600" b="1" noProof="0" dirty="0">
                <a:solidFill>
                  <a:schemeClr val="bg1"/>
                </a:solidFill>
                <a:latin typeface="Aptos SemiBold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hu-HU" sz="1600" b="1" noProof="0" dirty="0" err="1">
                <a:solidFill>
                  <a:schemeClr val="bg1"/>
                </a:solidFill>
                <a:latin typeface="Aptos SemiBold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manufacturing</a:t>
            </a:r>
            <a:r>
              <a:rPr lang="hu-HU" sz="1600" b="1" noProof="0" dirty="0">
                <a:solidFill>
                  <a:schemeClr val="bg1"/>
                </a:solidFill>
                <a:latin typeface="Aptos SemiBold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hu-HU" sz="1600" b="1" noProof="0" dirty="0" err="1">
                <a:solidFill>
                  <a:schemeClr val="bg1"/>
                </a:solidFill>
                <a:latin typeface="Aptos SemiBold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industry</a:t>
            </a:r>
            <a:endParaRPr lang="hu-HU" sz="1600" noProof="0" dirty="0">
              <a:solidFill>
                <a:schemeClr val="bg1"/>
              </a:solidFill>
              <a:latin typeface="Aptos SemiBold" panose="020B0004020202020204" pitchFamily="34" charset="0"/>
            </a:endParaRP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1C2C3AAE-5DB2-9E5E-6A34-9CD82A6D2F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4328723"/>
              </p:ext>
            </p:extLst>
          </p:nvPr>
        </p:nvGraphicFramePr>
        <p:xfrm>
          <a:off x="623161" y="1927181"/>
          <a:ext cx="5441541" cy="4278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Szövegdoboz 18">
            <a:extLst>
              <a:ext uri="{FF2B5EF4-FFF2-40B4-BE49-F238E27FC236}">
                <a16:creationId xmlns:a16="http://schemas.microsoft.com/office/drawing/2014/main" id="{73BAAFA2-7EB9-DE9A-738B-E16631C072D1}"/>
              </a:ext>
            </a:extLst>
          </p:cNvPr>
          <p:cNvSpPr txBox="1"/>
          <p:nvPr/>
        </p:nvSpPr>
        <p:spPr>
          <a:xfrm>
            <a:off x="696187" y="1474927"/>
            <a:ext cx="5295488" cy="362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1600" b="1" noProof="0" dirty="0" err="1">
                <a:solidFill>
                  <a:schemeClr val="bg1"/>
                </a:solidFill>
                <a:latin typeface="Aptos SemiBold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Employment</a:t>
            </a:r>
            <a:r>
              <a:rPr lang="hu-HU" sz="1600" b="1" noProof="0" dirty="0">
                <a:solidFill>
                  <a:schemeClr val="bg1"/>
                </a:solidFill>
                <a:latin typeface="Aptos SemiBold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hu-HU" sz="1600" b="1" noProof="0" dirty="0" err="1">
                <a:solidFill>
                  <a:schemeClr val="bg1"/>
                </a:solidFill>
                <a:latin typeface="Aptos SemiBold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rate</a:t>
            </a:r>
            <a:r>
              <a:rPr lang="hu-HU" sz="1600" b="1" noProof="0" dirty="0">
                <a:solidFill>
                  <a:schemeClr val="bg1"/>
                </a:solidFill>
                <a:latin typeface="Aptos SemiBold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hu-HU" sz="1600" b="1" noProof="0" dirty="0" err="1">
                <a:solidFill>
                  <a:schemeClr val="bg1"/>
                </a:solidFill>
                <a:latin typeface="Aptos SemiBold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trends</a:t>
            </a:r>
            <a:r>
              <a:rPr lang="hu-HU" sz="1600" b="1" noProof="0" dirty="0">
                <a:solidFill>
                  <a:schemeClr val="bg1"/>
                </a:solidFill>
                <a:latin typeface="Aptos SemiBold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 </a:t>
            </a:r>
            <a:r>
              <a:rPr lang="hu-HU" sz="1600" b="1" noProof="0" dirty="0" err="1">
                <a:solidFill>
                  <a:schemeClr val="bg1"/>
                </a:solidFill>
                <a:latin typeface="Aptos SemiBold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hu-HU" sz="1600" b="1" noProof="0" dirty="0">
                <a:solidFill>
                  <a:schemeClr val="bg1"/>
                </a:solidFill>
                <a:latin typeface="Aptos SemiBold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15-74 </a:t>
            </a:r>
            <a:r>
              <a:rPr lang="hu-HU" sz="1600" b="1" noProof="0" dirty="0" err="1">
                <a:solidFill>
                  <a:schemeClr val="bg1"/>
                </a:solidFill>
                <a:latin typeface="Aptos SemiBold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age</a:t>
            </a:r>
            <a:r>
              <a:rPr lang="hu-HU" sz="1600" b="1" noProof="0" dirty="0">
                <a:solidFill>
                  <a:schemeClr val="bg1"/>
                </a:solidFill>
                <a:latin typeface="Aptos SemiBold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hu-HU" sz="1600" b="1" noProof="0" dirty="0" err="1">
                <a:solidFill>
                  <a:schemeClr val="bg1"/>
                </a:solidFill>
                <a:latin typeface="Aptos SemiBold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group</a:t>
            </a:r>
            <a:r>
              <a:rPr lang="hu-HU" sz="1600" b="1" noProof="0" dirty="0">
                <a:solidFill>
                  <a:schemeClr val="bg1"/>
                </a:solidFill>
                <a:latin typeface="Aptos SemiBold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(%)</a:t>
            </a:r>
            <a:endParaRPr lang="hu-HU" sz="1600" noProof="0" dirty="0">
              <a:solidFill>
                <a:schemeClr val="bg1"/>
              </a:solidFill>
              <a:effectLst/>
              <a:latin typeface="Aptos SemiBold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7">
            <a:extLst>
              <a:ext uri="{FF2B5EF4-FFF2-40B4-BE49-F238E27FC236}">
                <a16:creationId xmlns:a16="http://schemas.microsoft.com/office/drawing/2014/main" id="{A7CDB43F-2DE1-2D80-35C4-F59F8C6DA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161" y="365126"/>
            <a:ext cx="11042405" cy="849126"/>
          </a:xfrm>
        </p:spPr>
        <p:txBody>
          <a:bodyPr>
            <a:normAutofit/>
          </a:bodyPr>
          <a:lstStyle/>
          <a:p>
            <a:r>
              <a:rPr lang="hu-HU" noProof="0" dirty="0" err="1">
                <a:latin typeface="Aptos SemiBold" panose="020B0004020202020204" pitchFamily="34" charset="0"/>
              </a:rPr>
              <a:t>Do</a:t>
            </a:r>
            <a:r>
              <a:rPr lang="hu-HU" noProof="0" dirty="0">
                <a:latin typeface="Aptos SemiBold" panose="020B0004020202020204" pitchFamily="34" charset="0"/>
              </a:rPr>
              <a:t> </a:t>
            </a:r>
            <a:r>
              <a:rPr lang="hu-HU" noProof="0" dirty="0" err="1">
                <a:latin typeface="Aptos SemiBold" panose="020B0004020202020204" pitchFamily="34" charset="0"/>
              </a:rPr>
              <a:t>we</a:t>
            </a:r>
            <a:r>
              <a:rPr lang="hu-HU" noProof="0" dirty="0">
                <a:latin typeface="Aptos SemiBold" panose="020B0004020202020204" pitchFamily="34" charset="0"/>
              </a:rPr>
              <a:t> </a:t>
            </a:r>
            <a:r>
              <a:rPr lang="hu-HU" noProof="0" dirty="0" err="1">
                <a:latin typeface="Aptos SemiBold" panose="020B0004020202020204" pitchFamily="34" charset="0"/>
              </a:rPr>
              <a:t>see</a:t>
            </a:r>
            <a:r>
              <a:rPr lang="hu-HU" noProof="0" dirty="0">
                <a:latin typeface="Aptos SemiBold" panose="020B0004020202020204" pitchFamily="34" charset="0"/>
              </a:rPr>
              <a:t> </a:t>
            </a:r>
            <a:r>
              <a:rPr lang="hu-HU" noProof="0" dirty="0" err="1">
                <a:latin typeface="Aptos SemiBold" panose="020B0004020202020204" pitchFamily="34" charset="0"/>
              </a:rPr>
              <a:t>that</a:t>
            </a:r>
            <a:r>
              <a:rPr lang="hu-HU" noProof="0" dirty="0">
                <a:latin typeface="Aptos SemiBold" panose="020B0004020202020204" pitchFamily="34" charset="0"/>
              </a:rPr>
              <a:t> AI is </a:t>
            </a:r>
            <a:r>
              <a:rPr lang="hu-HU" noProof="0" dirty="0" err="1">
                <a:latin typeface="Aptos SemiBold" panose="020B0004020202020204" pitchFamily="34" charset="0"/>
              </a:rPr>
              <a:t>taking</a:t>
            </a:r>
            <a:r>
              <a:rPr lang="hu-HU" noProof="0" dirty="0">
                <a:latin typeface="Aptos SemiBold" panose="020B0004020202020204" pitchFamily="34" charset="0"/>
              </a:rPr>
              <a:t> </a:t>
            </a:r>
            <a:r>
              <a:rPr lang="hu-HU" noProof="0" dirty="0" err="1">
                <a:latin typeface="Aptos SemiBold" panose="020B0004020202020204" pitchFamily="34" charset="0"/>
              </a:rPr>
              <a:t>our</a:t>
            </a:r>
            <a:r>
              <a:rPr lang="hu-HU" noProof="0" dirty="0">
                <a:latin typeface="Aptos SemiBold" panose="020B0004020202020204" pitchFamily="34" charset="0"/>
              </a:rPr>
              <a:t> </a:t>
            </a:r>
            <a:r>
              <a:rPr lang="hu-HU" noProof="0" dirty="0" err="1">
                <a:latin typeface="Aptos SemiBold" panose="020B0004020202020204" pitchFamily="34" charset="0"/>
              </a:rPr>
              <a:t>jobs</a:t>
            </a:r>
            <a:r>
              <a:rPr lang="hu-HU" noProof="0" dirty="0">
                <a:latin typeface="Aptos SemiBold" panose="020B0004020202020204" pitchFamily="34" charset="0"/>
              </a:rPr>
              <a:t>?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3F92BE4B-5A0C-327F-5BCD-1A5C5FFB2883}"/>
              </a:ext>
            </a:extLst>
          </p:cNvPr>
          <p:cNvSpPr txBox="1"/>
          <p:nvPr/>
        </p:nvSpPr>
        <p:spPr>
          <a:xfrm>
            <a:off x="7768719" y="589634"/>
            <a:ext cx="9381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b="1" noProof="0" dirty="0">
                <a:solidFill>
                  <a:schemeClr val="bg1"/>
                </a:solidFill>
                <a:latin typeface="Aptos Light" panose="020B0004020202020204" pitchFamily="34" charset="0"/>
              </a:rPr>
              <a:t>(</a:t>
            </a:r>
            <a:r>
              <a:rPr lang="hu-HU" sz="2000" b="1" noProof="0" dirty="0" err="1">
                <a:solidFill>
                  <a:schemeClr val="bg1"/>
                </a:solidFill>
                <a:latin typeface="Aptos Light" panose="020B0004020202020204" pitchFamily="34" charset="0"/>
              </a:rPr>
              <a:t>Based</a:t>
            </a:r>
            <a:r>
              <a:rPr lang="hu-HU" sz="2000" b="1" noProof="0" dirty="0">
                <a:solidFill>
                  <a:schemeClr val="bg1"/>
                </a:solidFill>
                <a:latin typeface="Aptos Light" panose="020B0004020202020204" pitchFamily="34" charset="0"/>
              </a:rPr>
              <a:t> </a:t>
            </a:r>
            <a:r>
              <a:rPr lang="hu-HU" sz="2000" b="1" noProof="0" dirty="0" err="1">
                <a:solidFill>
                  <a:schemeClr val="bg1"/>
                </a:solidFill>
                <a:latin typeface="Aptos Light" panose="020B0004020202020204" pitchFamily="34" charset="0"/>
              </a:rPr>
              <a:t>on</a:t>
            </a:r>
            <a:r>
              <a:rPr lang="hu-HU" sz="2000" b="1" noProof="0" dirty="0">
                <a:solidFill>
                  <a:schemeClr val="bg1"/>
                </a:solidFill>
                <a:latin typeface="Aptos Light" panose="020B0004020202020204" pitchFamily="34" charset="0"/>
              </a:rPr>
              <a:t> </a:t>
            </a:r>
            <a:r>
              <a:rPr lang="hu-HU" sz="2000" b="1" noProof="0" dirty="0" err="1">
                <a:solidFill>
                  <a:schemeClr val="bg1"/>
                </a:solidFill>
                <a:latin typeface="Aptos Light" panose="020B0004020202020204" pitchFamily="34" charset="0"/>
              </a:rPr>
              <a:t>statistics</a:t>
            </a:r>
            <a:r>
              <a:rPr lang="hu-HU" sz="2000" b="1" noProof="0" dirty="0">
                <a:solidFill>
                  <a:schemeClr val="bg1"/>
                </a:solidFill>
                <a:latin typeface="Aptos Light" panose="020B0004020202020204" pitchFamily="34" charset="0"/>
              </a:rPr>
              <a:t> </a:t>
            </a:r>
            <a:r>
              <a:rPr lang="hu-HU" sz="2000" b="1" noProof="0" dirty="0" err="1">
                <a:solidFill>
                  <a:schemeClr val="bg1"/>
                </a:solidFill>
                <a:latin typeface="Aptos Light" panose="020B0004020202020204" pitchFamily="34" charset="0"/>
              </a:rPr>
              <a:t>so</a:t>
            </a:r>
            <a:r>
              <a:rPr lang="hu-HU" sz="2000" b="1" noProof="0" dirty="0">
                <a:solidFill>
                  <a:schemeClr val="bg1"/>
                </a:solidFill>
                <a:latin typeface="Aptos Light" panose="020B0004020202020204" pitchFamily="34" charset="0"/>
              </a:rPr>
              <a:t> far)</a:t>
            </a:r>
          </a:p>
        </p:txBody>
      </p:sp>
    </p:spTree>
    <p:extLst>
      <p:ext uri="{BB962C8B-B14F-4D97-AF65-F5344CB8AC3E}">
        <p14:creationId xmlns:p14="http://schemas.microsoft.com/office/powerpoint/2010/main" val="41132744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Chart bld="series"/>
        </p:bldSub>
      </p:bldGraphic>
      <p:bldP spid="14" grpId="0"/>
      <p:bldGraphic spid="15" grpId="0" uiExpand="1">
        <p:bldSub>
          <a:bldChart bld="series"/>
        </p:bldSub>
      </p:bldGraphic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50B7C-E45D-3125-6B3D-0CCF45F29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>
            <a:extLst>
              <a:ext uri="{FF2B5EF4-FFF2-40B4-BE49-F238E27FC236}">
                <a16:creationId xmlns:a16="http://schemas.microsoft.com/office/drawing/2014/main" id="{2017B678-64C0-9E27-3C8D-AA5F93FF4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0" y="5238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4E43C8D8-FDA0-E428-8ACB-8B76D5AF2C6E}"/>
              </a:ext>
            </a:extLst>
          </p:cNvPr>
          <p:cNvSpPr txBox="1"/>
          <p:nvPr/>
        </p:nvSpPr>
        <p:spPr>
          <a:xfrm>
            <a:off x="7659862" y="561856"/>
            <a:ext cx="9381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ptos Light" panose="020B0004020202020204" pitchFamily="34" charset="0"/>
              </a:rPr>
              <a:t>(Based on the statistics so far)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84546E4-0453-A3EF-BD20-4E1C2705BA5F}"/>
              </a:ext>
            </a:extLst>
          </p:cNvPr>
          <p:cNvGraphicFramePr/>
          <p:nvPr/>
        </p:nvGraphicFramePr>
        <p:xfrm>
          <a:off x="287927" y="1682267"/>
          <a:ext cx="5320393" cy="4458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Szövegdoboz 11">
            <a:extLst>
              <a:ext uri="{FF2B5EF4-FFF2-40B4-BE49-F238E27FC236}">
                <a16:creationId xmlns:a16="http://schemas.microsoft.com/office/drawing/2014/main" id="{80C1A124-4F68-FF2B-B685-E9EC0F1A5F49}"/>
              </a:ext>
            </a:extLst>
          </p:cNvPr>
          <p:cNvSpPr txBox="1"/>
          <p:nvPr/>
        </p:nvSpPr>
        <p:spPr>
          <a:xfrm>
            <a:off x="6414052" y="1316827"/>
            <a:ext cx="5664737" cy="327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800"/>
              </a:spcAft>
            </a:pPr>
            <a:r>
              <a:rPr lang="en-US" sz="1400" b="1" dirty="0">
                <a:solidFill>
                  <a:schemeClr val="bg1"/>
                </a:solidFill>
                <a:latin typeface="Aptos SemiBold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Development of job vacancies between 2018 and 2023</a:t>
            </a:r>
            <a:endParaRPr lang="en-GB" sz="1400" dirty="0">
              <a:solidFill>
                <a:schemeClr val="bg1"/>
              </a:solidFill>
              <a:effectLst/>
              <a:latin typeface="Aptos SemiBold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40A22AD9-E68E-D09B-B695-F21B9B3FB987}"/>
              </a:ext>
            </a:extLst>
          </p:cNvPr>
          <p:cNvSpPr txBox="1"/>
          <p:nvPr/>
        </p:nvSpPr>
        <p:spPr>
          <a:xfrm>
            <a:off x="378239" y="1316827"/>
            <a:ext cx="78594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ptos SemiBold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Decline in the number of job vacancies between 2018 and 20</a:t>
            </a:r>
            <a:r>
              <a:rPr lang="hu-HU" sz="1400" b="1" dirty="0">
                <a:solidFill>
                  <a:schemeClr val="bg1"/>
                </a:solidFill>
                <a:latin typeface="Aptos SemiBold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23</a:t>
            </a:r>
            <a:endParaRPr lang="en-GB" sz="1400" dirty="0">
              <a:solidFill>
                <a:schemeClr val="bg1"/>
              </a:solidFill>
              <a:latin typeface="Aptos SemiBold" panose="020B0004020202020204" pitchFamily="34" charset="0"/>
            </a:endParaRPr>
          </a:p>
        </p:txBody>
      </p:sp>
      <p:sp>
        <p:nvSpPr>
          <p:cNvPr id="8" name="Cím 7">
            <a:extLst>
              <a:ext uri="{FF2B5EF4-FFF2-40B4-BE49-F238E27FC236}">
                <a16:creationId xmlns:a16="http://schemas.microsoft.com/office/drawing/2014/main" id="{95861886-F64A-67D5-1C2D-2E1956AE8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ptos SemiBold" panose="020B0004020202020204" pitchFamily="34" charset="0"/>
              </a:rPr>
              <a:t>Do we see that AI is taking our jobs?</a:t>
            </a:r>
            <a:endParaRPr lang="hu-HU" dirty="0">
              <a:latin typeface="Aptos SemiBold" panose="020B0004020202020204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62DF313-AA57-A247-0EA8-195A5D238885}"/>
              </a:ext>
            </a:extLst>
          </p:cNvPr>
          <p:cNvGraphicFramePr>
            <a:graphicFrameLocks/>
          </p:cNvGraphicFramePr>
          <p:nvPr/>
        </p:nvGraphicFramePr>
        <p:xfrm>
          <a:off x="5848873" y="1727179"/>
          <a:ext cx="6055200" cy="467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3926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/>
        </p:bldSub>
      </p:bldGraphic>
      <p:bldP spid="12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7195D-8513-8DA1-F818-36DE18577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>
            <a:extLst>
              <a:ext uri="{FF2B5EF4-FFF2-40B4-BE49-F238E27FC236}">
                <a16:creationId xmlns:a16="http://schemas.microsoft.com/office/drawing/2014/main" id="{AC951BA2-2ECC-6DB3-096E-BB25E5DCC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0" y="5238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1155F7FE-BC16-97FE-6F87-AA53EC3129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85" b="10482"/>
          <a:stretch>
            <a:fillRect/>
          </a:stretch>
        </p:blipFill>
        <p:spPr>
          <a:xfrm>
            <a:off x="6572250" y="203717"/>
            <a:ext cx="4317878" cy="6289156"/>
          </a:xfrm>
          <a:prstGeom prst="rect">
            <a:avLst/>
          </a:prstGeom>
          <a:effectLst>
            <a:softEdge rad="1181100"/>
          </a:effectLst>
        </p:spPr>
      </p:pic>
      <p:sp>
        <p:nvSpPr>
          <p:cNvPr id="6" name="Cím 5">
            <a:extLst>
              <a:ext uri="{FF2B5EF4-FFF2-40B4-BE49-F238E27FC236}">
                <a16:creationId xmlns:a16="http://schemas.microsoft.com/office/drawing/2014/main" id="{F8175131-40BD-68D3-961C-40BB54083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>
                <a:latin typeface="Aptos SemiBold" panose="020B0004020202020204" pitchFamily="34" charset="0"/>
              </a:rPr>
              <a:t>To</a:t>
            </a:r>
            <a:r>
              <a:rPr lang="hu-HU" dirty="0">
                <a:latin typeface="Aptos SemiBold" panose="020B0004020202020204" pitchFamily="34" charset="0"/>
              </a:rPr>
              <a:t> sum </a:t>
            </a:r>
            <a:r>
              <a:rPr lang="hu-HU" dirty="0" err="1">
                <a:latin typeface="Aptos SemiBold" panose="020B0004020202020204" pitchFamily="34" charset="0"/>
              </a:rPr>
              <a:t>up</a:t>
            </a:r>
            <a:r>
              <a:rPr lang="hu-HU" dirty="0">
                <a:latin typeface="Aptos SemiBold" panose="020B0004020202020204" pitchFamily="34" charset="0"/>
              </a:rPr>
              <a:t>… 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677A0E7D-D35C-D914-7D55-47BD6B3211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161" y="1754608"/>
            <a:ext cx="4996590" cy="3962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dirty="0" err="1">
                <a:latin typeface="Aptos Light" panose="020B0004020202020204" pitchFamily="34" charset="0"/>
              </a:rPr>
              <a:t>There</a:t>
            </a:r>
            <a:r>
              <a:rPr lang="hu-HU" dirty="0">
                <a:latin typeface="Aptos Light" panose="020B0004020202020204" pitchFamily="34" charset="0"/>
              </a:rPr>
              <a:t> is a </a:t>
            </a:r>
            <a:r>
              <a:rPr lang="hu-HU" dirty="0" err="1">
                <a:latin typeface="Aptos Light" panose="020B0004020202020204" pitchFamily="34" charset="0"/>
              </a:rPr>
              <a:t>strong</a:t>
            </a:r>
            <a:r>
              <a:rPr lang="hu-HU" dirty="0">
                <a:latin typeface="Aptos Light" panose="020B0004020202020204" pitchFamily="34" charset="0"/>
              </a:rPr>
              <a:t> </a:t>
            </a:r>
            <a:r>
              <a:rPr lang="hu-HU" dirty="0" err="1">
                <a:latin typeface="Aptos Light" panose="020B0004020202020204" pitchFamily="34" charset="0"/>
              </a:rPr>
              <a:t>tendency</a:t>
            </a:r>
            <a:r>
              <a:rPr lang="hu-HU" dirty="0">
                <a:latin typeface="Aptos Light" panose="020B0004020202020204" pitchFamily="34" charset="0"/>
              </a:rPr>
              <a:t> </a:t>
            </a:r>
            <a:r>
              <a:rPr lang="hu-HU" dirty="0" err="1">
                <a:latin typeface="Aptos Light" panose="020B0004020202020204" pitchFamily="34" charset="0"/>
              </a:rPr>
              <a:t>to</a:t>
            </a:r>
            <a:r>
              <a:rPr lang="hu-HU" dirty="0">
                <a:latin typeface="Aptos Light" panose="020B0004020202020204" pitchFamily="34" charset="0"/>
              </a:rPr>
              <a:t> </a:t>
            </a:r>
            <a:r>
              <a:rPr lang="hu-HU" dirty="0" err="1">
                <a:latin typeface="Aptos Light" panose="020B0004020202020204" pitchFamily="34" charset="0"/>
              </a:rPr>
              <a:t>overestimate</a:t>
            </a:r>
            <a:r>
              <a:rPr lang="hu-HU" dirty="0">
                <a:latin typeface="Aptos Light" panose="020B0004020202020204" pitchFamily="34" charset="0"/>
              </a:rPr>
              <a:t> </a:t>
            </a:r>
            <a:r>
              <a:rPr lang="hu-HU">
                <a:latin typeface="Aptos Light" panose="020B0004020202020204" pitchFamily="34" charset="0"/>
              </a:rPr>
              <a:t>automation </a:t>
            </a:r>
            <a:r>
              <a:rPr lang="hu-HU" dirty="0">
                <a:latin typeface="Aptos Light" panose="020B0004020202020204" pitchFamily="34" charset="0"/>
              </a:rPr>
              <a:t>and AI </a:t>
            </a:r>
            <a:r>
              <a:rPr lang="hu-HU" dirty="0" err="1">
                <a:latin typeface="Aptos Light" panose="020B0004020202020204" pitchFamily="34" charset="0"/>
              </a:rPr>
              <a:t>labour</a:t>
            </a:r>
            <a:r>
              <a:rPr lang="hu-HU" dirty="0">
                <a:latin typeface="Aptos Light" panose="020B0004020202020204" pitchFamily="34" charset="0"/>
              </a:rPr>
              <a:t> market </a:t>
            </a:r>
            <a:r>
              <a:rPr lang="hu-HU" dirty="0" err="1">
                <a:latin typeface="Aptos Light" panose="020B0004020202020204" pitchFamily="34" charset="0"/>
              </a:rPr>
              <a:t>effects</a:t>
            </a:r>
            <a:r>
              <a:rPr lang="hu-HU" dirty="0">
                <a:latin typeface="Aptos Light" panose="020B0004020202020204" pitchFamily="34" charset="0"/>
              </a:rPr>
              <a:t>.</a:t>
            </a:r>
          </a:p>
          <a:p>
            <a:pPr marL="0" indent="0">
              <a:buNone/>
            </a:pPr>
            <a:endParaRPr lang="hu-HU" dirty="0">
              <a:latin typeface="Aptos Light" panose="020B0004020202020204" pitchFamily="34" charset="0"/>
            </a:endParaRPr>
          </a:p>
          <a:p>
            <a:pPr marL="0" indent="0">
              <a:buNone/>
            </a:pPr>
            <a:r>
              <a:rPr lang="hu-HU" dirty="0" err="1">
                <a:latin typeface="Aptos Light" panose="020B0004020202020204" pitchFamily="34" charset="0"/>
              </a:rPr>
              <a:t>Nonetheless</a:t>
            </a:r>
            <a:r>
              <a:rPr lang="hu-HU" dirty="0">
                <a:latin typeface="Aptos Light" panose="020B0004020202020204" pitchFamily="34" charset="0"/>
              </a:rPr>
              <a:t> </a:t>
            </a:r>
            <a:r>
              <a:rPr lang="hu-HU" dirty="0" err="1">
                <a:latin typeface="Aptos Light" panose="020B0004020202020204" pitchFamily="34" charset="0"/>
              </a:rPr>
              <a:t>it</a:t>
            </a:r>
            <a:r>
              <a:rPr lang="hu-HU" dirty="0">
                <a:latin typeface="Aptos Light" panose="020B0004020202020204" pitchFamily="34" charset="0"/>
              </a:rPr>
              <a:t> </a:t>
            </a:r>
            <a:r>
              <a:rPr lang="hu-HU" dirty="0" err="1">
                <a:latin typeface="Aptos Light" panose="020B0004020202020204" pitchFamily="34" charset="0"/>
              </a:rPr>
              <a:t>does</a:t>
            </a:r>
            <a:r>
              <a:rPr lang="hu-HU" dirty="0">
                <a:latin typeface="Aptos Light" panose="020B0004020202020204" pitchFamily="34" charset="0"/>
              </a:rPr>
              <a:t> </a:t>
            </a:r>
            <a:r>
              <a:rPr lang="hu-HU" dirty="0" err="1">
                <a:latin typeface="Aptos Light" panose="020B0004020202020204" pitchFamily="34" charset="0"/>
              </a:rPr>
              <a:t>not</a:t>
            </a:r>
            <a:r>
              <a:rPr lang="hu-HU" dirty="0">
                <a:latin typeface="Aptos Light" panose="020B0004020202020204" pitchFamily="34" charset="0"/>
              </a:rPr>
              <a:t> </a:t>
            </a:r>
            <a:r>
              <a:rPr lang="hu-HU" dirty="0" err="1">
                <a:latin typeface="Aptos Light" panose="020B0004020202020204" pitchFamily="34" charset="0"/>
              </a:rPr>
              <a:t>mean</a:t>
            </a:r>
            <a:r>
              <a:rPr lang="hu-HU" dirty="0">
                <a:latin typeface="Aptos Light" panose="020B0004020202020204" pitchFamily="34" charset="0"/>
              </a:rPr>
              <a:t> </a:t>
            </a:r>
            <a:r>
              <a:rPr lang="hu-HU" dirty="0" err="1">
                <a:latin typeface="Aptos Light" panose="020B0004020202020204" pitchFamily="34" charset="0"/>
              </a:rPr>
              <a:t>it</a:t>
            </a:r>
            <a:r>
              <a:rPr lang="hu-HU" dirty="0">
                <a:latin typeface="Aptos Light" panose="020B0004020202020204" pitchFamily="34" charset="0"/>
              </a:rPr>
              <a:t> </a:t>
            </a:r>
            <a:r>
              <a:rPr lang="hu-HU" dirty="0" err="1">
                <a:latin typeface="Aptos Light" panose="020B0004020202020204" pitchFamily="34" charset="0"/>
              </a:rPr>
              <a:t>wont</a:t>
            </a:r>
            <a:r>
              <a:rPr lang="hu-HU" dirty="0">
                <a:latin typeface="Aptos Light" panose="020B0004020202020204" pitchFamily="34" charset="0"/>
              </a:rPr>
              <a:t> </a:t>
            </a:r>
            <a:r>
              <a:rPr lang="hu-HU" dirty="0" err="1">
                <a:latin typeface="Aptos Light" panose="020B0004020202020204" pitchFamily="34" charset="0"/>
              </a:rPr>
              <a:t>transform</a:t>
            </a:r>
            <a:r>
              <a:rPr lang="hu-HU" dirty="0">
                <a:latin typeface="Aptos Light" panose="020B0004020202020204" pitchFamily="34" charset="0"/>
              </a:rPr>
              <a:t> </a:t>
            </a:r>
            <a:r>
              <a:rPr lang="hu-HU" dirty="0" err="1">
                <a:latin typeface="Aptos Light" panose="020B0004020202020204" pitchFamily="34" charset="0"/>
              </a:rPr>
              <a:t>economies</a:t>
            </a:r>
            <a:r>
              <a:rPr lang="hu-HU" dirty="0">
                <a:latin typeface="Aptos Light" panose="020B0004020202020204" pitchFamily="34" charset="0"/>
              </a:rPr>
              <a:t> in </a:t>
            </a:r>
            <a:r>
              <a:rPr lang="hu-HU" dirty="0" err="1">
                <a:latin typeface="Aptos Light" panose="020B0004020202020204" pitchFamily="34" charset="0"/>
              </a:rPr>
              <a:t>the</a:t>
            </a:r>
            <a:r>
              <a:rPr lang="hu-HU" dirty="0">
                <a:latin typeface="Aptos Light" panose="020B0004020202020204" pitchFamily="34" charset="0"/>
              </a:rPr>
              <a:t> </a:t>
            </a:r>
            <a:r>
              <a:rPr lang="hu-HU" dirty="0" err="1">
                <a:latin typeface="Aptos Light" panose="020B0004020202020204" pitchFamily="34" charset="0"/>
              </a:rPr>
              <a:t>long</a:t>
            </a:r>
            <a:r>
              <a:rPr lang="hu-HU" dirty="0">
                <a:latin typeface="Aptos Light" panose="020B0004020202020204" pitchFamily="34" charset="0"/>
              </a:rPr>
              <a:t> </a:t>
            </a:r>
            <a:r>
              <a:rPr lang="hu-HU" dirty="0" err="1">
                <a:latin typeface="Aptos Light" panose="020B0004020202020204" pitchFamily="34" charset="0"/>
              </a:rPr>
              <a:t>run</a:t>
            </a:r>
            <a:r>
              <a:rPr lang="hu-HU" dirty="0">
                <a:latin typeface="Aptos Light" panose="020B0004020202020204" pitchFamily="34" charset="0"/>
              </a:rPr>
              <a:t>.</a:t>
            </a:r>
          </a:p>
          <a:p>
            <a:pPr marL="0" indent="0">
              <a:buNone/>
            </a:pPr>
            <a:endParaRPr lang="hu-HU" dirty="0">
              <a:latin typeface="Aptos Light" panose="020B0004020202020204" pitchFamily="34" charset="0"/>
            </a:endParaRPr>
          </a:p>
          <a:p>
            <a:pPr marL="0" indent="0">
              <a:buNone/>
            </a:pPr>
            <a:r>
              <a:rPr lang="hu-HU" dirty="0">
                <a:latin typeface="Aptos Light" panose="020B0004020202020204" pitchFamily="34" charset="0"/>
              </a:rPr>
              <a:t>More </a:t>
            </a:r>
            <a:r>
              <a:rPr lang="hu-HU" dirty="0" err="1">
                <a:latin typeface="Aptos Light" panose="020B0004020202020204" pitchFamily="34" charset="0"/>
              </a:rPr>
              <a:t>granular</a:t>
            </a:r>
            <a:r>
              <a:rPr lang="hu-HU" dirty="0">
                <a:latin typeface="Aptos Light" panose="020B0004020202020204" pitchFamily="34" charset="0"/>
              </a:rPr>
              <a:t> </a:t>
            </a:r>
            <a:r>
              <a:rPr lang="hu-HU" dirty="0" err="1">
                <a:latin typeface="Aptos Light" panose="020B0004020202020204" pitchFamily="34" charset="0"/>
              </a:rPr>
              <a:t>national</a:t>
            </a:r>
            <a:r>
              <a:rPr lang="hu-HU" dirty="0">
                <a:latin typeface="Aptos Light" panose="020B0004020202020204" pitchFamily="34" charset="0"/>
              </a:rPr>
              <a:t> </a:t>
            </a:r>
            <a:r>
              <a:rPr lang="hu-HU" dirty="0" err="1">
                <a:latin typeface="Aptos Light" panose="020B0004020202020204" pitchFamily="34" charset="0"/>
              </a:rPr>
              <a:t>labour</a:t>
            </a:r>
            <a:r>
              <a:rPr lang="hu-HU" dirty="0">
                <a:latin typeface="Aptos Light" panose="020B0004020202020204" pitchFamily="34" charset="0"/>
              </a:rPr>
              <a:t> market </a:t>
            </a:r>
            <a:r>
              <a:rPr lang="hu-HU" dirty="0" err="1">
                <a:latin typeface="Aptos Light" panose="020B0004020202020204" pitchFamily="34" charset="0"/>
              </a:rPr>
              <a:t>specific</a:t>
            </a:r>
            <a:r>
              <a:rPr lang="hu-HU" dirty="0">
                <a:latin typeface="Aptos Light" panose="020B0004020202020204" pitchFamily="34" charset="0"/>
              </a:rPr>
              <a:t>, and </a:t>
            </a:r>
            <a:r>
              <a:rPr lang="hu-HU" dirty="0" err="1">
                <a:latin typeface="Aptos Light" panose="020B0004020202020204" pitchFamily="34" charset="0"/>
              </a:rPr>
              <a:t>company</a:t>
            </a:r>
            <a:r>
              <a:rPr lang="hu-HU" dirty="0">
                <a:latin typeface="Aptos Light" panose="020B0004020202020204" pitchFamily="34" charset="0"/>
              </a:rPr>
              <a:t> </a:t>
            </a:r>
            <a:r>
              <a:rPr lang="hu-HU" dirty="0" err="1">
                <a:latin typeface="Aptos Light" panose="020B0004020202020204" pitchFamily="34" charset="0"/>
              </a:rPr>
              <a:t>level</a:t>
            </a:r>
            <a:r>
              <a:rPr lang="hu-HU" dirty="0">
                <a:latin typeface="Aptos Light" panose="020B0004020202020204" pitchFamily="34" charset="0"/>
              </a:rPr>
              <a:t> </a:t>
            </a:r>
            <a:r>
              <a:rPr lang="hu-HU" dirty="0" err="1">
                <a:latin typeface="Aptos Light" panose="020B0004020202020204" pitchFamily="34" charset="0"/>
              </a:rPr>
              <a:t>data</a:t>
            </a:r>
            <a:r>
              <a:rPr lang="hu-HU" dirty="0">
                <a:latin typeface="Aptos Light" panose="020B0004020202020204" pitchFamily="34" charset="0"/>
              </a:rPr>
              <a:t> is </a:t>
            </a:r>
            <a:r>
              <a:rPr lang="hu-HU" dirty="0" err="1">
                <a:latin typeface="Aptos Light" panose="020B0004020202020204" pitchFamily="34" charset="0"/>
              </a:rPr>
              <a:t>required</a:t>
            </a:r>
            <a:r>
              <a:rPr lang="hu-HU" dirty="0">
                <a:latin typeface="Aptos Light" panose="020B0004020202020204" pitchFamily="34" charset="0"/>
              </a:rPr>
              <a:t> </a:t>
            </a:r>
            <a:r>
              <a:rPr lang="hu-HU" dirty="0" err="1">
                <a:latin typeface="Aptos Light" panose="020B0004020202020204" pitchFamily="34" charset="0"/>
              </a:rPr>
              <a:t>to</a:t>
            </a:r>
            <a:r>
              <a:rPr lang="hu-HU" dirty="0">
                <a:latin typeface="Aptos Light" panose="020B0004020202020204" pitchFamily="34" charset="0"/>
              </a:rPr>
              <a:t> </a:t>
            </a:r>
            <a:r>
              <a:rPr lang="hu-HU" dirty="0" err="1">
                <a:latin typeface="Aptos Light" panose="020B0004020202020204" pitchFamily="34" charset="0"/>
              </a:rPr>
              <a:t>provide</a:t>
            </a:r>
            <a:r>
              <a:rPr lang="hu-HU" dirty="0">
                <a:latin typeface="Aptos Light" panose="020B0004020202020204" pitchFamily="34" charset="0"/>
              </a:rPr>
              <a:t> </a:t>
            </a:r>
            <a:r>
              <a:rPr lang="hu-HU" dirty="0" err="1">
                <a:latin typeface="Aptos Light" panose="020B0004020202020204" pitchFamily="34" charset="0"/>
              </a:rPr>
              <a:t>reliable</a:t>
            </a:r>
            <a:r>
              <a:rPr lang="hu-HU" dirty="0">
                <a:latin typeface="Aptos Light" panose="020B0004020202020204" pitchFamily="34" charset="0"/>
              </a:rPr>
              <a:t> </a:t>
            </a:r>
            <a:r>
              <a:rPr lang="hu-HU" dirty="0" err="1">
                <a:latin typeface="Aptos Light" panose="020B0004020202020204" pitchFamily="34" charset="0"/>
              </a:rPr>
              <a:t>forecasts</a:t>
            </a:r>
            <a:r>
              <a:rPr lang="hu-HU" dirty="0">
                <a:latin typeface="Aptos Light" panose="020B0004020202020204" pitchFamily="34" charset="0"/>
              </a:rPr>
              <a:t>.</a:t>
            </a:r>
            <a:endParaRPr lang="en-GB" dirty="0">
              <a:latin typeface="Aptos Ligh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64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E75B14A-8F62-353B-DE03-951BD9047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köd, ég, tél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2F238A2-FBB9-2D85-9C26-5E98D08332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74482"/>
            <a:ext cx="12375405" cy="6234545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AA1CF2BF-5CF7-A07D-9AC8-0F27EFD91635}"/>
              </a:ext>
            </a:extLst>
          </p:cNvPr>
          <p:cNvSpPr txBox="1"/>
          <p:nvPr/>
        </p:nvSpPr>
        <p:spPr>
          <a:xfrm>
            <a:off x="1169628" y="1423341"/>
            <a:ext cx="9852742" cy="1154249"/>
          </a:xfrm>
          <a:prstGeom prst="trapezoid">
            <a:avLst>
              <a:gd name="adj" fmla="val 2971"/>
            </a:avLst>
          </a:prstGeom>
          <a:noFill/>
        </p:spPr>
        <p:txBody>
          <a:bodyPr wrap="square" lIns="72000" rIns="360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</a:rPr>
              <a:t>Thank</a:t>
            </a:r>
            <a:r>
              <a:rPr kumimoji="0" lang="hu-HU" sz="4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</a:rPr>
              <a:t> </a:t>
            </a:r>
            <a:r>
              <a:rPr kumimoji="0" lang="hu-HU" sz="44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</a:rPr>
              <a:t>you</a:t>
            </a:r>
            <a:r>
              <a:rPr kumimoji="0" lang="hu-HU" sz="4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</a:rPr>
              <a:t> </a:t>
            </a:r>
            <a:r>
              <a:rPr kumimoji="0" lang="hu-HU" sz="44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</a:rPr>
              <a:t>for</a:t>
            </a:r>
            <a:r>
              <a:rPr kumimoji="0" lang="hu-HU" sz="4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</a:rPr>
              <a:t> </a:t>
            </a:r>
            <a:r>
              <a:rPr kumimoji="0" lang="hu-HU" sz="44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</a:rPr>
              <a:t>your</a:t>
            </a:r>
            <a:r>
              <a:rPr kumimoji="0" lang="hu-HU" sz="4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</a:rPr>
              <a:t> </a:t>
            </a:r>
            <a:r>
              <a:rPr kumimoji="0" lang="hu-HU" sz="44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</a:rPr>
              <a:t>kind</a:t>
            </a:r>
            <a:r>
              <a:rPr kumimoji="0" lang="hu-HU" sz="4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</a:rPr>
              <a:t> </a:t>
            </a:r>
            <a:r>
              <a:rPr kumimoji="0" lang="hu-HU" sz="44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</a:rPr>
              <a:t>attention</a:t>
            </a:r>
            <a:r>
              <a:rPr kumimoji="0" lang="hu-HU" sz="4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</a:rPr>
              <a:t>!</a:t>
            </a:r>
          </a:p>
        </p:txBody>
      </p:sp>
      <p:sp>
        <p:nvSpPr>
          <p:cNvPr id="135" name="Szövegdoboz 134">
            <a:extLst>
              <a:ext uri="{FF2B5EF4-FFF2-40B4-BE49-F238E27FC236}">
                <a16:creationId xmlns:a16="http://schemas.microsoft.com/office/drawing/2014/main" id="{24BC8836-258E-D3F6-7550-9F79ED70484D}"/>
              </a:ext>
            </a:extLst>
          </p:cNvPr>
          <p:cNvSpPr txBox="1"/>
          <p:nvPr/>
        </p:nvSpPr>
        <p:spPr>
          <a:xfrm>
            <a:off x="8547702" y="6273338"/>
            <a:ext cx="4949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400" spc="60" dirty="0">
                <a:solidFill>
                  <a:srgbClr val="44546A">
                    <a:lumMod val="40000"/>
                    <a:lumOff val="60000"/>
                  </a:srgbClr>
                </a:solidFill>
                <a:latin typeface="Aptos Light" panose="020B0004020202020204" pitchFamily="34" charset="0"/>
              </a:rPr>
              <a:t>25 </a:t>
            </a:r>
            <a:r>
              <a:rPr kumimoji="0" lang="hu-HU" sz="1400" b="0" i="0" u="none" strike="noStrike" kern="1200" cap="none" spc="60" normalizeH="0" baseline="0" noProof="0" dirty="0">
                <a:ln>
                  <a:noFill/>
                </a:ln>
                <a:solidFill>
                  <a:srgbClr val="44546A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  <a:t>03 2026</a:t>
            </a:r>
          </a:p>
        </p:txBody>
      </p:sp>
      <p:pic>
        <p:nvPicPr>
          <p:cNvPr id="21" name="Ábra 20">
            <a:extLst>
              <a:ext uri="{FF2B5EF4-FFF2-40B4-BE49-F238E27FC236}">
                <a16:creationId xmlns:a16="http://schemas.microsoft.com/office/drawing/2014/main" id="{30880A2A-D166-1F19-0DF4-6EE18785F4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89648" y="4001480"/>
            <a:ext cx="3143250" cy="226314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1621619C-4B55-E84C-393E-779F7A2FE3B6}"/>
              </a:ext>
            </a:extLst>
          </p:cNvPr>
          <p:cNvSpPr txBox="1"/>
          <p:nvPr/>
        </p:nvSpPr>
        <p:spPr>
          <a:xfrm>
            <a:off x="1871612" y="1060945"/>
            <a:ext cx="8379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spc="60" dirty="0">
                <a:solidFill>
                  <a:schemeClr val="bg1"/>
                </a:solidFill>
                <a:latin typeface="Aptos Light" panose="020B0004020202020204" pitchFamily="34" charset="0"/>
              </a:rPr>
              <a:t>Dr. Vargha Bálint Tamás </a:t>
            </a:r>
            <a:r>
              <a:rPr lang="hu-HU" sz="1400" spc="60" dirty="0">
                <a:solidFill>
                  <a:srgbClr val="44546A">
                    <a:lumMod val="40000"/>
                    <a:lumOff val="60000"/>
                  </a:srgbClr>
                </a:solidFill>
                <a:latin typeface="Aptos Light" panose="020B0004020202020204" pitchFamily="34" charset="0"/>
              </a:rPr>
              <a:t>Lead </a:t>
            </a:r>
            <a:r>
              <a:rPr lang="hu-HU" sz="1400" spc="60" dirty="0" err="1">
                <a:solidFill>
                  <a:srgbClr val="44546A">
                    <a:lumMod val="40000"/>
                    <a:lumOff val="60000"/>
                  </a:srgbClr>
                </a:solidFill>
                <a:latin typeface="Aptos Light" panose="020B0004020202020204" pitchFamily="34" charset="0"/>
              </a:rPr>
              <a:t>Analyst</a:t>
            </a:r>
            <a:r>
              <a:rPr lang="hu-HU" sz="1400" spc="60" dirty="0">
                <a:solidFill>
                  <a:srgbClr val="44546A">
                    <a:lumMod val="40000"/>
                    <a:lumOff val="60000"/>
                  </a:srgbClr>
                </a:solidFill>
                <a:latin typeface="Aptos Light" panose="020B0004020202020204" pitchFamily="34" charset="0"/>
              </a:rPr>
              <a:t> </a:t>
            </a:r>
            <a:r>
              <a:rPr lang="en-GB" sz="1400" spc="60" dirty="0">
                <a:solidFill>
                  <a:srgbClr val="44546A">
                    <a:lumMod val="40000"/>
                    <a:lumOff val="60000"/>
                  </a:srgbClr>
                </a:solidFill>
                <a:latin typeface="Aptos Light" panose="020B0004020202020204" pitchFamily="34" charset="0"/>
              </a:rPr>
              <a:t>Special Analyses Department</a:t>
            </a:r>
          </a:p>
        </p:txBody>
      </p:sp>
    </p:spTree>
    <p:extLst>
      <p:ext uri="{BB962C8B-B14F-4D97-AF65-F5344CB8AC3E}">
        <p14:creationId xmlns:p14="http://schemas.microsoft.com/office/powerpoint/2010/main" val="238574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36000">
              <a:srgbClr val="17274F"/>
            </a:gs>
            <a:gs pos="100000">
              <a:srgbClr val="0047AB"/>
            </a:gs>
          </a:gsLst>
          <a:lin ang="189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1FE4DF-9434-5EA4-43BF-D7AD6A219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17">
            <a:extLst>
              <a:ext uri="{FF2B5EF4-FFF2-40B4-BE49-F238E27FC236}">
                <a16:creationId xmlns:a16="http://schemas.microsoft.com/office/drawing/2014/main" id="{47251A47-650E-9621-126D-1E3F1B4A171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8" b="17328"/>
          <a:stretch/>
        </p:blipFill>
        <p:spPr>
          <a:xfrm>
            <a:off x="1366076" y="3756636"/>
            <a:ext cx="9351819" cy="4073913"/>
          </a:xfrm>
          <a:prstGeom prst="rect">
            <a:avLst/>
          </a:prstGeom>
          <a:effectLst>
            <a:softEdge rad="1028700"/>
          </a:effec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6664A730-EDD1-0217-1ECC-2EBEAD292FE0}"/>
              </a:ext>
            </a:extLst>
          </p:cNvPr>
          <p:cNvSpPr txBox="1"/>
          <p:nvPr/>
        </p:nvSpPr>
        <p:spPr>
          <a:xfrm>
            <a:off x="6211747" y="1064407"/>
            <a:ext cx="5487884" cy="2364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latin typeface="Aptos Light" panose="020B0004020202020204" pitchFamily="34" charset="0"/>
              </a:rPr>
              <a:t>The Fiscal Council supports</a:t>
            </a:r>
            <a:r>
              <a:rPr lang="hu-HU" sz="2000" dirty="0">
                <a:solidFill>
                  <a:schemeClr val="bg1"/>
                </a:solidFill>
                <a:latin typeface="Aptos Light" panose="020B0004020202020204" pitchFamily="34" charset="0"/>
              </a:rPr>
              <a:t> </a:t>
            </a:r>
            <a:r>
              <a:rPr lang="hu-HU" sz="2000" dirty="0" err="1">
                <a:solidFill>
                  <a:schemeClr val="bg1"/>
                </a:solidFill>
                <a:latin typeface="Aptos Light" panose="020B0004020202020204" pitchFamily="34" charset="0"/>
              </a:rPr>
              <a:t>the</a:t>
            </a:r>
            <a:r>
              <a:rPr lang="en-US" sz="2000" dirty="0">
                <a:solidFill>
                  <a:schemeClr val="bg1"/>
                </a:solidFill>
                <a:latin typeface="Aptos Light" panose="020B0004020202020204" pitchFamily="34" charset="0"/>
              </a:rPr>
              <a:t> Parliament by assessing the soundness of the central budget.</a:t>
            </a:r>
            <a:endParaRPr lang="hu-HU" sz="2000" dirty="0">
              <a:solidFill>
                <a:schemeClr val="bg1"/>
              </a:solidFill>
              <a:latin typeface="Aptos Light" panose="020B0004020202020204" pitchFamily="34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2000" dirty="0" err="1">
                <a:solidFill>
                  <a:schemeClr val="bg1"/>
                </a:solidFill>
                <a:latin typeface="Aptos Light" panose="020B0004020202020204" pitchFamily="34" charset="0"/>
              </a:rPr>
              <a:t>It</a:t>
            </a:r>
            <a:r>
              <a:rPr lang="hu-HU" sz="2000" dirty="0">
                <a:solidFill>
                  <a:schemeClr val="bg1"/>
                </a:solidFill>
                <a:latin typeface="Aptos Light" panose="020B0004020202020204" pitchFamily="34" charset="0"/>
              </a:rPr>
              <a:t> </a:t>
            </a:r>
            <a:r>
              <a:rPr lang="hu-HU" sz="2000" dirty="0" err="1">
                <a:solidFill>
                  <a:schemeClr val="bg1"/>
                </a:solidFill>
                <a:latin typeface="Aptos Light" panose="020B0004020202020204" pitchFamily="34" charset="0"/>
              </a:rPr>
              <a:t>also</a:t>
            </a:r>
            <a:r>
              <a:rPr lang="hu-HU" sz="2000" dirty="0">
                <a:solidFill>
                  <a:schemeClr val="bg1"/>
                </a:solidFill>
                <a:latin typeface="Aptos Light" panose="020B000402020202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ptos Light" panose="020B0004020202020204" pitchFamily="34" charset="0"/>
              </a:rPr>
              <a:t>requires forecasting key macroeconomic trends, including </a:t>
            </a:r>
            <a:r>
              <a:rPr lang="en-US" sz="2000" dirty="0" err="1">
                <a:solidFill>
                  <a:schemeClr val="bg1"/>
                </a:solidFill>
                <a:latin typeface="Aptos Light" panose="020B0004020202020204" pitchFamily="34" charset="0"/>
              </a:rPr>
              <a:t>labour</a:t>
            </a:r>
            <a:r>
              <a:rPr lang="en-US" sz="2000" dirty="0">
                <a:solidFill>
                  <a:schemeClr val="bg1"/>
                </a:solidFill>
                <a:latin typeface="Aptos Light" panose="020B0004020202020204" pitchFamily="34" charset="0"/>
              </a:rPr>
              <a:t> market developments.</a:t>
            </a:r>
            <a:endParaRPr lang="hu-HU" sz="2000" dirty="0">
              <a:solidFill>
                <a:schemeClr val="bg1"/>
              </a:solidFill>
              <a:latin typeface="Aptos Light" panose="020B0004020202020204" pitchFamily="34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2000" dirty="0">
                <a:solidFill>
                  <a:schemeClr val="bg1"/>
                </a:solidFill>
                <a:latin typeface="Aptos Light" panose="020B0004020202020204" pitchFamily="34" charset="0"/>
              </a:rPr>
              <a:t>T</a:t>
            </a:r>
            <a:r>
              <a:rPr lang="en-US" sz="2000" dirty="0">
                <a:solidFill>
                  <a:schemeClr val="bg1"/>
                </a:solidFill>
                <a:latin typeface="Aptos Light" panose="020B0004020202020204" pitchFamily="34" charset="0"/>
              </a:rPr>
              <a:t>he State Audit Office of Hungary </a:t>
            </a:r>
            <a:r>
              <a:rPr lang="hu-HU" sz="2000" dirty="0" err="1">
                <a:solidFill>
                  <a:schemeClr val="bg1"/>
                </a:solidFill>
                <a:latin typeface="Aptos Light" panose="020B0004020202020204" pitchFamily="34" charset="0"/>
              </a:rPr>
              <a:t>also</a:t>
            </a:r>
            <a:r>
              <a:rPr lang="hu-HU" sz="2000" dirty="0">
                <a:solidFill>
                  <a:schemeClr val="bg1"/>
                </a:solidFill>
                <a:latin typeface="Aptos Light" panose="020B000402020202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ptos Light" panose="020B0004020202020204" pitchFamily="34" charset="0"/>
              </a:rPr>
              <a:t>contributes through its analysis of AI’s </a:t>
            </a:r>
            <a:r>
              <a:rPr lang="en-US" sz="2000" dirty="0" err="1">
                <a:solidFill>
                  <a:schemeClr val="bg1"/>
                </a:solidFill>
                <a:latin typeface="Aptos Light" panose="020B0004020202020204" pitchFamily="34" charset="0"/>
              </a:rPr>
              <a:t>labour</a:t>
            </a:r>
            <a:r>
              <a:rPr lang="en-US" sz="2000" dirty="0">
                <a:solidFill>
                  <a:schemeClr val="bg1"/>
                </a:solidFill>
                <a:latin typeface="Aptos Light" panose="020B0004020202020204" pitchFamily="34" charset="0"/>
              </a:rPr>
              <a:t> market impacts.</a:t>
            </a:r>
            <a:endParaRPr lang="hu-HU" sz="2000" dirty="0">
              <a:solidFill>
                <a:schemeClr val="bg1"/>
              </a:solidFill>
              <a:latin typeface="Aptos Light" panose="020B0004020202020204" pitchFamily="34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0F1051C5-CE85-02B8-3301-ABCE3B28A1DA}"/>
              </a:ext>
            </a:extLst>
          </p:cNvPr>
          <p:cNvSpPr txBox="1"/>
          <p:nvPr/>
        </p:nvSpPr>
        <p:spPr>
          <a:xfrm>
            <a:off x="1477750" y="840250"/>
            <a:ext cx="3490005" cy="2096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bg1"/>
                </a:solidFill>
                <a:latin typeface="Aptos SemiBold" panose="020B0004020202020204" pitchFamily="34" charset="0"/>
              </a:rPr>
              <a:t>Why </a:t>
            </a:r>
            <a:r>
              <a:rPr lang="hu-HU" sz="4000" dirty="0">
                <a:solidFill>
                  <a:schemeClr val="bg1"/>
                </a:solidFill>
                <a:latin typeface="Aptos SemiBold" panose="020B0004020202020204" pitchFamily="34" charset="0"/>
              </a:rPr>
              <a:t>a</a:t>
            </a:r>
            <a:r>
              <a:rPr lang="en-US" sz="4000" dirty="0">
                <a:solidFill>
                  <a:schemeClr val="bg1"/>
                </a:solidFill>
                <a:latin typeface="Aptos SemiBold" panose="020B0004020202020204" pitchFamily="34" charset="0"/>
              </a:rPr>
              <a:t>re </a:t>
            </a:r>
            <a:r>
              <a:rPr lang="hu-HU" sz="4000" dirty="0" err="1">
                <a:solidFill>
                  <a:schemeClr val="bg1"/>
                </a:solidFill>
                <a:latin typeface="Aptos SemiBold" panose="020B0004020202020204" pitchFamily="34" charset="0"/>
              </a:rPr>
              <a:t>we</a:t>
            </a:r>
            <a:r>
              <a:rPr lang="hu-HU" sz="4000" dirty="0">
                <a:solidFill>
                  <a:schemeClr val="bg1"/>
                </a:solidFill>
                <a:latin typeface="Aptos SemiBold" panose="020B0004020202020204" pitchFamily="34" charset="0"/>
              </a:rPr>
              <a:t> a</a:t>
            </a:r>
            <a:r>
              <a:rPr lang="en-US" sz="4000" dirty="0" err="1">
                <a:solidFill>
                  <a:schemeClr val="bg1"/>
                </a:solidFill>
                <a:latin typeface="Aptos SemiBold" panose="020B0004020202020204" pitchFamily="34" charset="0"/>
              </a:rPr>
              <a:t>ddressing</a:t>
            </a:r>
            <a:r>
              <a:rPr lang="en-US" sz="4000" dirty="0">
                <a:solidFill>
                  <a:schemeClr val="bg1"/>
                </a:solidFill>
                <a:latin typeface="Aptos SemiBold" panose="020B0004020202020204" pitchFamily="34" charset="0"/>
              </a:rPr>
              <a:t> </a:t>
            </a:r>
            <a:r>
              <a:rPr lang="hu-HU" sz="4000" dirty="0">
                <a:solidFill>
                  <a:schemeClr val="bg1"/>
                </a:solidFill>
                <a:latin typeface="Aptos SemiBold" panose="020B0004020202020204" pitchFamily="34" charset="0"/>
              </a:rPr>
              <a:t>t</a:t>
            </a:r>
            <a:r>
              <a:rPr lang="en-US" sz="4000" dirty="0">
                <a:solidFill>
                  <a:schemeClr val="bg1"/>
                </a:solidFill>
                <a:latin typeface="Aptos SemiBold" panose="020B0004020202020204" pitchFamily="34" charset="0"/>
              </a:rPr>
              <a:t>his </a:t>
            </a:r>
            <a:r>
              <a:rPr lang="hu-HU" sz="4000" dirty="0">
                <a:solidFill>
                  <a:schemeClr val="bg1"/>
                </a:solidFill>
                <a:latin typeface="Aptos SemiBold" panose="020B0004020202020204" pitchFamily="34" charset="0"/>
              </a:rPr>
              <a:t>t</a:t>
            </a:r>
            <a:r>
              <a:rPr lang="en-US" sz="4000" dirty="0" err="1">
                <a:solidFill>
                  <a:schemeClr val="bg1"/>
                </a:solidFill>
                <a:latin typeface="Aptos SemiBold" panose="020B0004020202020204" pitchFamily="34" charset="0"/>
              </a:rPr>
              <a:t>opic</a:t>
            </a:r>
            <a:r>
              <a:rPr lang="en-US" sz="4000" dirty="0">
                <a:solidFill>
                  <a:schemeClr val="bg1"/>
                </a:solidFill>
                <a:latin typeface="Aptos SemiBold" panose="020B0004020202020204" pitchFamily="34" charset="0"/>
              </a:rPr>
              <a:t>?</a:t>
            </a:r>
            <a:endParaRPr lang="hu-HU" sz="4000" dirty="0">
              <a:solidFill>
                <a:schemeClr val="bg1"/>
              </a:solidFill>
              <a:latin typeface="Aptos SemiBold" panose="020B0004020202020204" pitchFamily="34" charset="0"/>
            </a:endParaRPr>
          </a:p>
        </p:txBody>
      </p:sp>
      <p:cxnSp>
        <p:nvCxnSpPr>
          <p:cNvPr id="5" name="Egyenes összekötő 4">
            <a:extLst>
              <a:ext uri="{FF2B5EF4-FFF2-40B4-BE49-F238E27FC236}">
                <a16:creationId xmlns:a16="http://schemas.microsoft.com/office/drawing/2014/main" id="{B307B81F-F5A0-0886-32DE-50B82EFE69BE}"/>
              </a:ext>
            </a:extLst>
          </p:cNvPr>
          <p:cNvCxnSpPr/>
          <p:nvPr/>
        </p:nvCxnSpPr>
        <p:spPr>
          <a:xfrm>
            <a:off x="4398381" y="1250067"/>
            <a:ext cx="16436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690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99119-BD35-FE5A-D69F-5351D4B85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A képen sor, Párhuzamos, képernyőkép, Diagra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1EC82AF-A2A4-96CC-49D4-C68F513A1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243" y="1473229"/>
            <a:ext cx="5500800" cy="4055742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9F8119DC-A1F3-D60F-9EDD-E25D7B0099FD}"/>
              </a:ext>
            </a:extLst>
          </p:cNvPr>
          <p:cNvSpPr txBox="1"/>
          <p:nvPr/>
        </p:nvSpPr>
        <p:spPr>
          <a:xfrm>
            <a:off x="6503162" y="5657034"/>
            <a:ext cx="5596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ptos Light" panose="020B0004020202020204" pitchFamily="34" charset="0"/>
              </a:rPr>
              <a:t>Share of employment in occupations at high risk of automation, by country</a:t>
            </a:r>
            <a:endParaRPr lang="hu-HU" sz="1200" dirty="0">
              <a:solidFill>
                <a:schemeClr val="bg1"/>
              </a:solidFill>
              <a:latin typeface="Aptos Light" panose="020B0004020202020204" pitchFamily="34" charset="0"/>
            </a:endParaRPr>
          </a:p>
          <a:p>
            <a:pPr algn="ctr"/>
            <a:r>
              <a:rPr lang="hu-HU" sz="1200" dirty="0">
                <a:solidFill>
                  <a:schemeClr val="bg1"/>
                </a:solidFill>
                <a:latin typeface="Aptos Light" panose="020B0004020202020204" pitchFamily="34" charset="0"/>
              </a:rPr>
              <a:t> (</a:t>
            </a:r>
            <a:r>
              <a:rPr lang="hu-HU" sz="1200" dirty="0" err="1">
                <a:solidFill>
                  <a:schemeClr val="bg1"/>
                </a:solidFill>
                <a:latin typeface="Aptos Light" panose="020B0004020202020204" pitchFamily="34" charset="0"/>
              </a:rPr>
              <a:t>Source</a:t>
            </a:r>
            <a:r>
              <a:rPr lang="hu-HU" sz="1200" dirty="0">
                <a:solidFill>
                  <a:schemeClr val="bg1"/>
                </a:solidFill>
                <a:latin typeface="Aptos Light" panose="020B0004020202020204" pitchFamily="34" charset="0"/>
              </a:rPr>
              <a:t>: OECD, 2022)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E3CF60E-50A8-0F87-EAC6-D9ABD0D8AA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323607"/>
              </p:ext>
            </p:extLst>
          </p:nvPr>
        </p:nvGraphicFramePr>
        <p:xfrm>
          <a:off x="623161" y="1409665"/>
          <a:ext cx="5472839" cy="4709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Cím 3">
            <a:extLst>
              <a:ext uri="{FF2B5EF4-FFF2-40B4-BE49-F238E27FC236}">
                <a16:creationId xmlns:a16="http://schemas.microsoft.com/office/drawing/2014/main" id="{25693DCE-5AF7-CCC2-3099-E1C4A332B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latin typeface="Aptos SemiBold" panose="020B0004020202020204" pitchFamily="34" charset="0"/>
              </a:rPr>
              <a:t>According to forecasts Hungarian jobs are particularly exposed</a:t>
            </a:r>
            <a:endParaRPr lang="hu-HU" sz="2800" dirty="0"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670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seriesEl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36000">
              <a:srgbClr val="17274F"/>
            </a:gs>
            <a:gs pos="100000">
              <a:srgbClr val="0047AB"/>
            </a:gs>
          </a:gsLst>
          <a:lin ang="189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D1DC49-6237-4840-1E75-B3B75F6CE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17">
            <a:extLst>
              <a:ext uri="{FF2B5EF4-FFF2-40B4-BE49-F238E27FC236}">
                <a16:creationId xmlns:a16="http://schemas.microsoft.com/office/drawing/2014/main" id="{FBD6B2B8-153D-A700-B212-9D6E4B78DDE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4039" y="-312741"/>
            <a:ext cx="8533322" cy="7483482"/>
          </a:xfrm>
          <a:prstGeom prst="ellipse">
            <a:avLst/>
          </a:prstGeom>
          <a:effectLst>
            <a:softEdge rad="1270000"/>
          </a:effec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7A401C76-BFDC-7899-F36F-36DBD1FE5A14}"/>
              </a:ext>
            </a:extLst>
          </p:cNvPr>
          <p:cNvSpPr txBox="1"/>
          <p:nvPr/>
        </p:nvSpPr>
        <p:spPr>
          <a:xfrm>
            <a:off x="786487" y="1538130"/>
            <a:ext cx="5938403" cy="4453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GB" sz="1600" dirty="0">
              <a:solidFill>
                <a:schemeClr val="bg1"/>
              </a:solidFill>
              <a:latin typeface="Aptos Light" panose="020B0004020202020204" pitchFamily="34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2400" dirty="0" err="1">
                <a:solidFill>
                  <a:schemeClr val="bg1"/>
                </a:solidFill>
                <a:latin typeface="Aptos Light" panose="020B0004020202020204" pitchFamily="34" charset="0"/>
              </a:rPr>
              <a:t>Methods</a:t>
            </a:r>
            <a:endParaRPr lang="hu-HU" sz="2400" dirty="0">
              <a:solidFill>
                <a:schemeClr val="bg1"/>
              </a:solidFill>
              <a:latin typeface="Aptos Light" panose="020B0004020202020204" pitchFamily="34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hu-HU" sz="2400" dirty="0">
              <a:solidFill>
                <a:schemeClr val="bg1"/>
              </a:solidFill>
              <a:latin typeface="Aptos Light" panose="020B0004020202020204" pitchFamily="34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chemeClr val="bg1"/>
                </a:solidFill>
                <a:latin typeface="Aptos Light" panose="020B0004020202020204" pitchFamily="34" charset="0"/>
              </a:rPr>
              <a:t>Criteria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GB" sz="2400" dirty="0">
              <a:solidFill>
                <a:schemeClr val="bg1"/>
              </a:solidFill>
              <a:latin typeface="Aptos Light" panose="020B0004020202020204" pitchFamily="34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chemeClr val="bg1"/>
                </a:solidFill>
                <a:latin typeface="Aptos Light" panose="020B0004020202020204" pitchFamily="34" charset="0"/>
              </a:rPr>
              <a:t>Reliability</a:t>
            </a:r>
            <a:br>
              <a:rPr lang="en-GB" sz="2400" dirty="0">
                <a:solidFill>
                  <a:schemeClr val="bg1"/>
                </a:solidFill>
                <a:latin typeface="Aptos Light" panose="020B0004020202020204" pitchFamily="34" charset="0"/>
              </a:rPr>
            </a:br>
            <a:endParaRPr lang="en-GB" sz="2400" dirty="0">
              <a:solidFill>
                <a:schemeClr val="bg1"/>
              </a:solidFill>
              <a:latin typeface="Aptos Light" panose="020B0004020202020204" pitchFamily="34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chemeClr val="bg1"/>
                </a:solidFill>
                <a:latin typeface="Aptos Light" panose="020B0004020202020204" pitchFamily="34" charset="0"/>
              </a:rPr>
              <a:t>Defining key terms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hu-HU" sz="1600" dirty="0">
              <a:solidFill>
                <a:schemeClr val="bg1"/>
              </a:solidFill>
              <a:latin typeface="Aptos Light" panose="020B0004020202020204" pitchFamily="34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5A0AC6C0-9C6E-6DA3-593C-BA547F38BD77}"/>
              </a:ext>
            </a:extLst>
          </p:cNvPr>
          <p:cNvSpPr txBox="1"/>
          <p:nvPr/>
        </p:nvSpPr>
        <p:spPr>
          <a:xfrm>
            <a:off x="786488" y="809037"/>
            <a:ext cx="7611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solidFill>
                  <a:schemeClr val="bg1"/>
                </a:solidFill>
                <a:latin typeface="Aptos SemiBold" panose="020B0004020202020204" pitchFamily="34" charset="0"/>
              </a:rPr>
              <a:t>Research </a:t>
            </a:r>
            <a:r>
              <a:rPr lang="hu-HU" sz="3600" dirty="0" err="1">
                <a:solidFill>
                  <a:schemeClr val="bg1"/>
                </a:solidFill>
                <a:latin typeface="Aptos SemiBold" panose="020B0004020202020204" pitchFamily="34" charset="0"/>
              </a:rPr>
              <a:t>questions</a:t>
            </a:r>
            <a:endParaRPr lang="hu-HU" sz="3600" dirty="0">
              <a:solidFill>
                <a:schemeClr val="bg1"/>
              </a:solidFill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727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9091F-F0E6-6CD9-AE80-5FFBF272E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>
            <a:extLst>
              <a:ext uri="{FF2B5EF4-FFF2-40B4-BE49-F238E27FC236}">
                <a16:creationId xmlns:a16="http://schemas.microsoft.com/office/drawing/2014/main" id="{11735E3F-CAB4-BCA5-873E-9A2BBF6D507F}"/>
              </a:ext>
            </a:extLst>
          </p:cNvPr>
          <p:cNvSpPr txBox="1"/>
          <p:nvPr/>
        </p:nvSpPr>
        <p:spPr>
          <a:xfrm>
            <a:off x="7320060" y="4036244"/>
            <a:ext cx="3015420" cy="994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Aptos SemiBold" panose="020B0004020202020204" pitchFamily="34" charset="0"/>
              </a:rPr>
              <a:t>Use of terminology: </a:t>
            </a:r>
            <a:r>
              <a:rPr lang="hu-HU" dirty="0">
                <a:solidFill>
                  <a:schemeClr val="bg1"/>
                </a:solidFill>
                <a:latin typeface="Aptos Light" panose="020B0004020202020204" pitchFamily="34" charset="0"/>
              </a:rPr>
              <a:t>D</a:t>
            </a:r>
            <a:r>
              <a:rPr lang="en-US" dirty="0" err="1">
                <a:solidFill>
                  <a:schemeClr val="bg1"/>
                </a:solidFill>
                <a:latin typeface="Aptos Light" panose="020B0004020202020204" pitchFamily="34" charset="0"/>
              </a:rPr>
              <a:t>oes</a:t>
            </a:r>
            <a:r>
              <a:rPr lang="en-US" dirty="0">
                <a:solidFill>
                  <a:schemeClr val="bg1"/>
                </a:solidFill>
                <a:latin typeface="Aptos Light" panose="020B0004020202020204" pitchFamily="34" charset="0"/>
              </a:rPr>
              <a:t> the forecast define key terms accurately and consistently?</a:t>
            </a:r>
            <a:endParaRPr lang="hu-HU" dirty="0">
              <a:solidFill>
                <a:schemeClr val="bg1"/>
              </a:solidFill>
              <a:latin typeface="Aptos Light" panose="020B0004020202020204" pitchFamily="34" charset="0"/>
            </a:endParaRPr>
          </a:p>
        </p:txBody>
      </p:sp>
      <p:sp>
        <p:nvSpPr>
          <p:cNvPr id="5" name="Cím 4">
            <a:extLst>
              <a:ext uri="{FF2B5EF4-FFF2-40B4-BE49-F238E27FC236}">
                <a16:creationId xmlns:a16="http://schemas.microsoft.com/office/drawing/2014/main" id="{F30ADE1E-53FF-4568-D975-DFF00E600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04" y="365126"/>
            <a:ext cx="11029462" cy="849126"/>
          </a:xfrm>
        </p:spPr>
        <p:txBody>
          <a:bodyPr>
            <a:normAutofit/>
          </a:bodyPr>
          <a:lstStyle/>
          <a:p>
            <a:r>
              <a:rPr lang="en-GB" dirty="0">
                <a:latin typeface="Aptos SemiBold" panose="020B0004020202020204" pitchFamily="34" charset="0"/>
              </a:rPr>
              <a:t>What criteria did we use for the evaluation?</a:t>
            </a:r>
            <a:endParaRPr lang="hu-HU" dirty="0">
              <a:latin typeface="Aptos SemiBold" panose="020B0004020202020204" pitchFamily="34" charset="0"/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6BC05C41-F1EA-9812-85A8-00FC68EAFE71}"/>
              </a:ext>
            </a:extLst>
          </p:cNvPr>
          <p:cNvSpPr txBox="1"/>
          <p:nvPr/>
        </p:nvSpPr>
        <p:spPr>
          <a:xfrm>
            <a:off x="7320060" y="1728197"/>
            <a:ext cx="3357414" cy="1298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Aptos SemiBold" panose="020B0004020202020204" pitchFamily="34" charset="0"/>
              </a:rPr>
              <a:t>Methodological limitations, data quality: </a:t>
            </a:r>
            <a:r>
              <a:rPr lang="en-US" dirty="0">
                <a:solidFill>
                  <a:schemeClr val="bg1"/>
                </a:solidFill>
                <a:latin typeface="Aptos Light" panose="020B0004020202020204" pitchFamily="34" charset="0"/>
              </a:rPr>
              <a:t>Is the methodology based on coherent, relevant and timely data?</a:t>
            </a:r>
            <a:endParaRPr lang="hu-HU" sz="1600" dirty="0">
              <a:solidFill>
                <a:schemeClr val="bg1"/>
              </a:solidFill>
              <a:latin typeface="Aptos Light" panose="020B0004020202020204" pitchFamily="34" charset="0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1F8DFAFF-7A65-BAC8-BE6B-7C4A5EA2AD6D}"/>
              </a:ext>
            </a:extLst>
          </p:cNvPr>
          <p:cNvSpPr txBox="1"/>
          <p:nvPr/>
        </p:nvSpPr>
        <p:spPr>
          <a:xfrm>
            <a:off x="1678177" y="1562765"/>
            <a:ext cx="4145125" cy="1908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Aptos SemiBold" panose="020B0004020202020204" pitchFamily="34" charset="0"/>
              </a:rPr>
              <a:t>Examination of economic and social conditions: </a:t>
            </a:r>
            <a:r>
              <a:rPr lang="hu-HU" dirty="0">
                <a:solidFill>
                  <a:schemeClr val="bg1"/>
                </a:solidFill>
                <a:latin typeface="Aptos Light" panose="020B0004020202020204" pitchFamily="34" charset="0"/>
              </a:rPr>
              <a:t>T</a:t>
            </a:r>
            <a:r>
              <a:rPr lang="en-US" dirty="0">
                <a:solidFill>
                  <a:schemeClr val="bg1"/>
                </a:solidFill>
                <a:latin typeface="Aptos Light" panose="020B0004020202020204" pitchFamily="34" charset="0"/>
              </a:rPr>
              <a:t>o what extent does the forecast take into account the</a:t>
            </a:r>
            <a:r>
              <a:rPr lang="hu-HU" dirty="0">
                <a:solidFill>
                  <a:schemeClr val="bg1"/>
                </a:solidFill>
                <a:latin typeface="Aptos Light" panose="020B0004020202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ptos Light" panose="020B0004020202020204" pitchFamily="34" charset="0"/>
              </a:rPr>
              <a:t>actual economic mechanisms of the </a:t>
            </a:r>
            <a:r>
              <a:rPr lang="en-US" dirty="0" err="1">
                <a:solidFill>
                  <a:schemeClr val="bg1"/>
                </a:solidFill>
                <a:latin typeface="Aptos Light" panose="020B0004020202020204" pitchFamily="34" charset="0"/>
              </a:rPr>
              <a:t>labour</a:t>
            </a:r>
            <a:r>
              <a:rPr lang="en-US" dirty="0">
                <a:solidFill>
                  <a:schemeClr val="bg1"/>
                </a:solidFill>
                <a:latin typeface="Aptos Light" panose="020B0004020202020204" pitchFamily="34" charset="0"/>
              </a:rPr>
              <a:t> market, the cost constraints, and path dependencies?</a:t>
            </a:r>
            <a:endParaRPr lang="hu-HU" dirty="0">
              <a:solidFill>
                <a:schemeClr val="bg1"/>
              </a:solidFill>
              <a:latin typeface="Aptos Light" panose="020B0004020202020204" pitchFamily="34" charset="0"/>
            </a:endParaRP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C062F695-A700-BF2A-895C-98D7C52E1DA0}"/>
              </a:ext>
            </a:extLst>
          </p:cNvPr>
          <p:cNvSpPr txBox="1"/>
          <p:nvPr/>
        </p:nvSpPr>
        <p:spPr>
          <a:xfrm>
            <a:off x="1758596" y="3691654"/>
            <a:ext cx="3727804" cy="1603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Aptos SemiBold" panose="020B0004020202020204" pitchFamily="34" charset="0"/>
              </a:rPr>
              <a:t>Transparency: </a:t>
            </a:r>
            <a:r>
              <a:rPr lang="hu-HU" dirty="0">
                <a:solidFill>
                  <a:schemeClr val="bg1"/>
                </a:solidFill>
                <a:latin typeface="Aptos Light" panose="020B0004020202020204" pitchFamily="34" charset="0"/>
              </a:rPr>
              <a:t>H</a:t>
            </a:r>
            <a:r>
              <a:rPr lang="en-US" dirty="0">
                <a:solidFill>
                  <a:schemeClr val="bg1"/>
                </a:solidFill>
                <a:latin typeface="Aptos Light" panose="020B0004020202020204" pitchFamily="34" charset="0"/>
              </a:rPr>
              <a:t>ow transparent and accessible are the methodological steps, the models used, and the data sources,</a:t>
            </a:r>
            <a:r>
              <a:rPr lang="hu-HU" dirty="0">
                <a:solidFill>
                  <a:schemeClr val="bg1"/>
                </a:solidFill>
                <a:latin typeface="Aptos Light" panose="020B0004020202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ptos Light" panose="020B0004020202020204" pitchFamily="34" charset="0"/>
              </a:rPr>
              <a:t>i.e. can the way the results were obtained be traced back?</a:t>
            </a:r>
            <a:endParaRPr lang="hu-HU" dirty="0">
              <a:solidFill>
                <a:schemeClr val="bg1"/>
              </a:solidFill>
              <a:latin typeface="Aptos Light" panose="020B0004020202020204" pitchFamily="34" charset="0"/>
            </a:endParaRPr>
          </a:p>
        </p:txBody>
      </p:sp>
      <p:pic>
        <p:nvPicPr>
          <p:cNvPr id="19" name="Ábra 18" descr="Csevegésbuborék egyszínű kitöltéssel">
            <a:extLst>
              <a:ext uri="{FF2B5EF4-FFF2-40B4-BE49-F238E27FC236}">
                <a16:creationId xmlns:a16="http://schemas.microsoft.com/office/drawing/2014/main" id="{247B885A-77C6-B553-5A58-DCEE0678E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096000" y="4036244"/>
            <a:ext cx="914400" cy="914400"/>
          </a:xfrm>
          <a:prstGeom prst="rect">
            <a:avLst/>
          </a:prstGeom>
        </p:spPr>
      </p:pic>
      <p:pic>
        <p:nvPicPr>
          <p:cNvPr id="27" name="Ábra 26" descr="Eszközök egyszínű kitöltéssel">
            <a:extLst>
              <a:ext uri="{FF2B5EF4-FFF2-40B4-BE49-F238E27FC236}">
                <a16:creationId xmlns:a16="http://schemas.microsoft.com/office/drawing/2014/main" id="{F7260547-EB00-3DCF-5764-EC236B8455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096000" y="2037316"/>
            <a:ext cx="831273" cy="831273"/>
          </a:xfrm>
          <a:prstGeom prst="rect">
            <a:avLst/>
          </a:prstGeom>
        </p:spPr>
      </p:pic>
      <p:pic>
        <p:nvPicPr>
          <p:cNvPr id="29" name="Ábra 28" descr="Lábnyomok egyszínű kitöltéssel">
            <a:extLst>
              <a:ext uri="{FF2B5EF4-FFF2-40B4-BE49-F238E27FC236}">
                <a16:creationId xmlns:a16="http://schemas.microsoft.com/office/drawing/2014/main" id="{EF2771AB-BFBB-A592-1810-FBE0E005F0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2961" y="4180001"/>
            <a:ext cx="914400" cy="914400"/>
          </a:xfrm>
          <a:prstGeom prst="rect">
            <a:avLst/>
          </a:prstGeom>
        </p:spPr>
      </p:pic>
      <p:pic>
        <p:nvPicPr>
          <p:cNvPr id="31" name="Ábra 30" descr="Látcső egyszínű kitöltéssel">
            <a:extLst>
              <a:ext uri="{FF2B5EF4-FFF2-40B4-BE49-F238E27FC236}">
                <a16:creationId xmlns:a16="http://schemas.microsoft.com/office/drawing/2014/main" id="{01F6610D-B1AE-CC73-680E-765DAEE433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67384" y="203731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524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9BB584E-B384-27D5-960C-44E72294C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4A5BFB4-F119-1756-121E-D8647A43F9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AEE3FE49-4D06-E2E5-4D23-9902A25FF61F}"/>
              </a:ext>
            </a:extLst>
          </p:cNvPr>
          <p:cNvSpPr txBox="1"/>
          <p:nvPr/>
        </p:nvSpPr>
        <p:spPr>
          <a:xfrm>
            <a:off x="3016813" y="2868040"/>
            <a:ext cx="6158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spc="300" dirty="0" err="1">
                <a:solidFill>
                  <a:schemeClr val="bg1"/>
                </a:solidFill>
                <a:latin typeface="Aptos SemiBold" panose="020B0004020202020204" pitchFamily="34" charset="0"/>
              </a:rPr>
              <a:t>Why</a:t>
            </a:r>
            <a:r>
              <a:rPr lang="hu-HU" sz="3600" b="1" spc="300" dirty="0">
                <a:solidFill>
                  <a:schemeClr val="bg1"/>
                </a:solidFill>
                <a:latin typeface="Aptos SemiBold" panose="020B0004020202020204" pitchFamily="34" charset="0"/>
              </a:rPr>
              <a:t> </a:t>
            </a:r>
            <a:r>
              <a:rPr lang="hu-HU" sz="3600" b="1" spc="300" dirty="0" err="1">
                <a:solidFill>
                  <a:schemeClr val="bg1"/>
                </a:solidFill>
                <a:latin typeface="Aptos SemiBold" panose="020B0004020202020204" pitchFamily="34" charset="0"/>
              </a:rPr>
              <a:t>can’t</a:t>
            </a:r>
            <a:r>
              <a:rPr lang="hu-HU" sz="3600" b="1" spc="300" dirty="0">
                <a:solidFill>
                  <a:schemeClr val="bg1"/>
                </a:solidFill>
                <a:latin typeface="Aptos SemiBold" panose="020B0004020202020204" pitchFamily="34" charset="0"/>
              </a:rPr>
              <a:t> </a:t>
            </a:r>
            <a:r>
              <a:rPr lang="hu-HU" sz="3600" b="1" spc="300" dirty="0" err="1">
                <a:solidFill>
                  <a:schemeClr val="bg1"/>
                </a:solidFill>
                <a:latin typeface="Aptos SemiBold" panose="020B0004020202020204" pitchFamily="34" charset="0"/>
              </a:rPr>
              <a:t>we</a:t>
            </a:r>
            <a:r>
              <a:rPr lang="hu-HU" sz="3600" b="1" spc="300" dirty="0">
                <a:solidFill>
                  <a:schemeClr val="bg1"/>
                </a:solidFill>
                <a:latin typeface="Aptos SemiBold" panose="020B0004020202020204" pitchFamily="34" charset="0"/>
              </a:rPr>
              <a:t> </a:t>
            </a:r>
            <a:r>
              <a:rPr lang="hu-HU" sz="3600" b="1" spc="300" dirty="0" err="1">
                <a:solidFill>
                  <a:schemeClr val="bg1"/>
                </a:solidFill>
                <a:latin typeface="Aptos SemiBold" panose="020B0004020202020204" pitchFamily="34" charset="0"/>
              </a:rPr>
              <a:t>blindly</a:t>
            </a:r>
            <a:r>
              <a:rPr lang="hu-HU" sz="3600" b="1" spc="300" dirty="0">
                <a:solidFill>
                  <a:schemeClr val="bg1"/>
                </a:solidFill>
                <a:latin typeface="Aptos SemiBold" panose="020B0004020202020204" pitchFamily="34" charset="0"/>
              </a:rPr>
              <a:t> </a:t>
            </a:r>
            <a:r>
              <a:rPr lang="hu-HU" sz="3600" b="1" spc="300" dirty="0" err="1">
                <a:solidFill>
                  <a:schemeClr val="bg1"/>
                </a:solidFill>
                <a:latin typeface="Aptos SemiBold" panose="020B0004020202020204" pitchFamily="34" charset="0"/>
              </a:rPr>
              <a:t>trust</a:t>
            </a:r>
            <a:r>
              <a:rPr lang="hu-HU" sz="3600" b="1" spc="300" dirty="0">
                <a:solidFill>
                  <a:schemeClr val="bg1"/>
                </a:solidFill>
                <a:latin typeface="Aptos SemiBold" panose="020B0004020202020204" pitchFamily="34" charset="0"/>
              </a:rPr>
              <a:t> </a:t>
            </a:r>
            <a:r>
              <a:rPr lang="hu-HU" sz="3600" b="1" spc="300" dirty="0" err="1">
                <a:solidFill>
                  <a:schemeClr val="bg1"/>
                </a:solidFill>
                <a:latin typeface="Aptos SemiBold" panose="020B0004020202020204" pitchFamily="34" charset="0"/>
              </a:rPr>
              <a:t>the</a:t>
            </a:r>
            <a:r>
              <a:rPr lang="hu-HU" sz="3600" b="1" spc="300" dirty="0">
                <a:solidFill>
                  <a:schemeClr val="bg1"/>
                </a:solidFill>
                <a:latin typeface="Aptos SemiBold" panose="020B0004020202020204" pitchFamily="34" charset="0"/>
              </a:rPr>
              <a:t> </a:t>
            </a:r>
            <a:r>
              <a:rPr lang="hu-HU" sz="3600" b="1" spc="300" dirty="0" err="1">
                <a:solidFill>
                  <a:schemeClr val="bg1"/>
                </a:solidFill>
                <a:latin typeface="Aptos SemiBold" panose="020B0004020202020204" pitchFamily="34" charset="0"/>
              </a:rPr>
              <a:t>forecasts</a:t>
            </a:r>
            <a:r>
              <a:rPr lang="hu-HU" sz="3600" b="1" spc="300" dirty="0">
                <a:solidFill>
                  <a:schemeClr val="bg1"/>
                </a:solidFill>
                <a:latin typeface="Aptos SemiBold" panose="020B0004020202020204" pitchFamily="34" charset="0"/>
              </a:rPr>
              <a:t>?</a:t>
            </a:r>
          </a:p>
        </p:txBody>
      </p:sp>
      <p:sp>
        <p:nvSpPr>
          <p:cNvPr id="5" name="Téglalap: lekerekített 4">
            <a:extLst>
              <a:ext uri="{FF2B5EF4-FFF2-40B4-BE49-F238E27FC236}">
                <a16:creationId xmlns:a16="http://schemas.microsoft.com/office/drawing/2014/main" id="{E1E5E27E-D520-593C-4A41-73DB1A3E23BF}"/>
              </a:ext>
            </a:extLst>
          </p:cNvPr>
          <p:cNvSpPr/>
          <p:nvPr/>
        </p:nvSpPr>
        <p:spPr>
          <a:xfrm>
            <a:off x="2798372" y="2279168"/>
            <a:ext cx="6595255" cy="2378072"/>
          </a:xfrm>
          <a:prstGeom prst="roundRect">
            <a:avLst>
              <a:gd name="adj" fmla="val 4986"/>
            </a:avLst>
          </a:prstGeom>
          <a:noFill/>
          <a:ln w="19050">
            <a:solidFill>
              <a:srgbClr val="0047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Ábra 2">
            <a:extLst>
              <a:ext uri="{FF2B5EF4-FFF2-40B4-BE49-F238E27FC236}">
                <a16:creationId xmlns:a16="http://schemas.microsoft.com/office/drawing/2014/main" id="{29EB79F7-BEFD-36E1-5783-C74C6914F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93627" y="4657240"/>
            <a:ext cx="2160081" cy="155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0467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4222B-32A6-1BF7-2CA2-20C5EAFEE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E68D6D76-E9C8-5E26-218B-1A551ADC7001}"/>
              </a:ext>
            </a:extLst>
          </p:cNvPr>
          <p:cNvSpPr txBox="1"/>
          <p:nvPr/>
        </p:nvSpPr>
        <p:spPr>
          <a:xfrm>
            <a:off x="287927" y="99907"/>
            <a:ext cx="10589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ptos SemiBold" panose="020B0004020202020204" pitchFamily="34" charset="0"/>
              </a:rPr>
              <a:t>Which forecasts did we evaluate?</a:t>
            </a:r>
            <a:endParaRPr lang="hu-HU" sz="3600" dirty="0">
              <a:solidFill>
                <a:schemeClr val="bg1"/>
              </a:solidFill>
              <a:latin typeface="Aptos SemiBold" panose="020B0004020202020204" pitchFamily="34" charset="0"/>
            </a:endParaRPr>
          </a:p>
        </p:txBody>
      </p:sp>
      <p:graphicFrame>
        <p:nvGraphicFramePr>
          <p:cNvPr id="6" name="Táblázat 5">
            <a:extLst>
              <a:ext uri="{FF2B5EF4-FFF2-40B4-BE49-F238E27FC236}">
                <a16:creationId xmlns:a16="http://schemas.microsoft.com/office/drawing/2014/main" id="{DDBB7C07-D994-AF24-D6D0-2EE908AEB1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9052619"/>
              </p:ext>
            </p:extLst>
          </p:nvPr>
        </p:nvGraphicFramePr>
        <p:xfrm>
          <a:off x="0" y="682085"/>
          <a:ext cx="12133581" cy="56871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0605">
                  <a:extLst>
                    <a:ext uri="{9D8B030D-6E8A-4147-A177-3AD203B41FA5}">
                      <a16:colId xmlns:a16="http://schemas.microsoft.com/office/drawing/2014/main" val="417714164"/>
                    </a:ext>
                  </a:extLst>
                </a:gridCol>
                <a:gridCol w="4541504">
                  <a:extLst>
                    <a:ext uri="{9D8B030D-6E8A-4147-A177-3AD203B41FA5}">
                      <a16:colId xmlns:a16="http://schemas.microsoft.com/office/drawing/2014/main" val="3921981767"/>
                    </a:ext>
                  </a:extLst>
                </a:gridCol>
                <a:gridCol w="837169">
                  <a:extLst>
                    <a:ext uri="{9D8B030D-6E8A-4147-A177-3AD203B41FA5}">
                      <a16:colId xmlns:a16="http://schemas.microsoft.com/office/drawing/2014/main" val="3731658382"/>
                    </a:ext>
                  </a:extLst>
                </a:gridCol>
                <a:gridCol w="632132">
                  <a:extLst>
                    <a:ext uri="{9D8B030D-6E8A-4147-A177-3AD203B41FA5}">
                      <a16:colId xmlns:a16="http://schemas.microsoft.com/office/drawing/2014/main" val="726395007"/>
                    </a:ext>
                  </a:extLst>
                </a:gridCol>
                <a:gridCol w="2360361">
                  <a:extLst>
                    <a:ext uri="{9D8B030D-6E8A-4147-A177-3AD203B41FA5}">
                      <a16:colId xmlns:a16="http://schemas.microsoft.com/office/drawing/2014/main" val="1392506820"/>
                    </a:ext>
                  </a:extLst>
                </a:gridCol>
                <a:gridCol w="2491810">
                  <a:extLst>
                    <a:ext uri="{9D8B030D-6E8A-4147-A177-3AD203B41FA5}">
                      <a16:colId xmlns:a16="http://schemas.microsoft.com/office/drawing/2014/main" val="3898627650"/>
                    </a:ext>
                  </a:extLst>
                </a:gridCol>
              </a:tblGrid>
              <a:tr h="4825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u-HU" sz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Szervezet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u-HU" sz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Elemzés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u-HU" sz="12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Scope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u-HU" sz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Time </a:t>
                      </a:r>
                      <a:r>
                        <a:rPr lang="hu-HU" sz="12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frame</a:t>
                      </a:r>
                      <a:r>
                        <a:rPr lang="hu-HU" sz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u-HU" sz="12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Datas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u-HU" sz="12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Method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300285"/>
                  </a:ext>
                </a:extLst>
              </a:tr>
              <a:tr h="93478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u-HU" sz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u-HU" sz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u-HU" sz="14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OECD. (2023). OECD </a:t>
                      </a:r>
                      <a:r>
                        <a:rPr lang="hu-HU" sz="14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Employment</a:t>
                      </a:r>
                      <a:r>
                        <a:rPr lang="hu-HU" sz="14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Outlook 2023: </a:t>
                      </a:r>
                      <a:r>
                        <a:rPr lang="hu-HU" sz="14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Artificial</a:t>
                      </a:r>
                      <a:r>
                        <a:rPr lang="hu-HU" sz="14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hu-HU" sz="14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Intelligence</a:t>
                      </a:r>
                      <a:r>
                        <a:rPr lang="hu-HU" sz="14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and </a:t>
                      </a:r>
                      <a:r>
                        <a:rPr lang="hu-HU" sz="14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the</a:t>
                      </a:r>
                      <a:r>
                        <a:rPr lang="hu-HU" sz="14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hu-HU" sz="14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Labour</a:t>
                      </a:r>
                      <a:r>
                        <a:rPr lang="hu-HU" sz="14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Market, OECD Publishing, Paris</a:t>
                      </a:r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u-HU" sz="10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International</a:t>
                      </a:r>
                      <a:endParaRPr lang="en-GB" sz="1000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u-HU" sz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NA 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O*NET EU-LFS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  <a:r>
                        <a:rPr lang="hu-HU" sz="1200" b="0" i="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5 </a:t>
                      </a:r>
                      <a:r>
                        <a:rPr lang="en-US" sz="1200" b="0" i="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skills and 52</a:t>
                      </a:r>
                      <a:r>
                        <a:rPr lang="hu-HU" sz="1200" b="0" i="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US" sz="1200" b="0" i="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abilities related to</a:t>
                      </a:r>
                      <a:r>
                        <a:rPr lang="hu-HU" sz="1200" b="0" i="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1</a:t>
                      </a:r>
                      <a:r>
                        <a:rPr lang="en-US" sz="1200" b="0" i="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000</a:t>
                      </a:r>
                      <a:r>
                        <a:rPr lang="hu-HU" sz="1200" b="0" i="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US" sz="1200" b="0" i="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occupations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Expert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assessment (20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expert) skills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and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abilities related to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automation on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a 7-point scale</a:t>
                      </a:r>
                      <a:endParaRPr lang="en-GB" sz="1200" b="0" i="0" kern="1200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8874146"/>
                  </a:ext>
                </a:extLst>
              </a:tr>
              <a:tr h="78520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u-HU" sz="14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OECD. (2024). Job </a:t>
                      </a:r>
                      <a:r>
                        <a:rPr lang="hu-HU" sz="14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Creation</a:t>
                      </a:r>
                      <a:r>
                        <a:rPr lang="hu-HU" sz="14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and Local </a:t>
                      </a:r>
                      <a:r>
                        <a:rPr lang="hu-HU" sz="14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Economic</a:t>
                      </a:r>
                      <a:r>
                        <a:rPr lang="hu-HU" sz="14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hu-HU" sz="14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Development</a:t>
                      </a:r>
                      <a:r>
                        <a:rPr lang="hu-HU" sz="14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2024: The </a:t>
                      </a:r>
                      <a:r>
                        <a:rPr lang="hu-HU" sz="14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Geography</a:t>
                      </a:r>
                      <a:r>
                        <a:rPr lang="hu-HU" sz="14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of </a:t>
                      </a:r>
                      <a:r>
                        <a:rPr lang="hu-HU" sz="14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Generative</a:t>
                      </a:r>
                      <a:r>
                        <a:rPr lang="hu-HU" sz="14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AI, OECD Publishing, Paris</a:t>
                      </a:r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u-HU" sz="10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International</a:t>
                      </a:r>
                      <a:endParaRPr lang="en-GB" sz="1000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u-HU" sz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2024 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O*NET 19 </a:t>
                      </a:r>
                      <a:r>
                        <a:rPr lang="hu-HU" sz="1200" b="0" i="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265 </a:t>
                      </a:r>
                      <a:r>
                        <a:rPr lang="hu-HU" sz="1200" b="0" i="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tasks</a:t>
                      </a:r>
                      <a:r>
                        <a:rPr lang="hu-HU" sz="1200" b="0" i="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and 2087 </a:t>
                      </a:r>
                      <a:r>
                        <a:rPr lang="hu-HU" sz="1200" b="0" i="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activities</a:t>
                      </a:r>
                      <a:r>
                        <a:rPr lang="hu-HU" sz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Expert assessment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on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how much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faster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various work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activities (1016) can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be performed using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generative AI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technologies (3-point scale)</a:t>
                      </a:r>
                      <a:endParaRPr lang="en-GB" sz="1200" b="0" i="0" kern="1200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8194375"/>
                  </a:ext>
                </a:extLst>
              </a:tr>
              <a:tr h="8984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u-HU" sz="1200" kern="18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u-HU" sz="14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PwC</a:t>
                      </a:r>
                      <a:r>
                        <a:rPr lang="hu-HU" sz="14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Magyarország. (2019). </a:t>
                      </a:r>
                      <a:r>
                        <a:rPr lang="hu-HU" sz="14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How</a:t>
                      </a:r>
                      <a:r>
                        <a:rPr lang="hu-HU" sz="14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hu-HU" sz="14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will</a:t>
                      </a:r>
                      <a:r>
                        <a:rPr lang="hu-HU" sz="14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AI </a:t>
                      </a:r>
                      <a:r>
                        <a:rPr lang="hu-HU" sz="14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impact</a:t>
                      </a:r>
                      <a:r>
                        <a:rPr lang="hu-HU" sz="14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hu-HU" sz="14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the</a:t>
                      </a:r>
                      <a:r>
                        <a:rPr lang="hu-HU" sz="14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hu-HU" sz="14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Hungarian</a:t>
                      </a:r>
                      <a:r>
                        <a:rPr lang="hu-HU" sz="14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hu-HU" sz="14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labour</a:t>
                      </a:r>
                      <a:r>
                        <a:rPr lang="hu-HU" sz="14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market? </a:t>
                      </a:r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u-HU" sz="10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Domestic</a:t>
                      </a:r>
                      <a:endParaRPr lang="en-GB" sz="1000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u-HU" sz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 2030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u-HU" sz="1200" b="0" i="0" kern="12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From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1200" b="0" i="0" kern="12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the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O*NET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, PIAAC, EU-LFS </a:t>
                      </a:r>
                      <a:r>
                        <a:rPr lang="hu-HU" sz="1200" b="0" i="0" kern="12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databases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assessed 702 occupations based on 9 key competencies</a:t>
                      </a:r>
                      <a:endParaRPr lang="en-GB" sz="1200" b="0" i="0" kern="1200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Expert assessment: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"Can the given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occupation be fully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automated in the near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future (within 10-20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years) based on the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development of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computer technologies?"</a:t>
                      </a:r>
                      <a:endParaRPr lang="en-GB" sz="1200" b="0" i="0" kern="1200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9118712"/>
                  </a:ext>
                </a:extLst>
              </a:tr>
              <a:tr h="9347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u-HU" sz="1200" kern="18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hu-HU" sz="14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McKinsey</a:t>
                      </a:r>
                      <a:r>
                        <a:rPr lang="hu-HU" sz="14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&amp; </a:t>
                      </a:r>
                      <a:r>
                        <a:rPr lang="hu-HU" sz="14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Company</a:t>
                      </a:r>
                      <a:r>
                        <a:rPr lang="hu-HU" sz="14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(2018): Átalakuló munkahelyek: az automatizálás hatása Magyarországon. Budapest: </a:t>
                      </a:r>
                      <a:r>
                        <a:rPr lang="hu-HU" sz="14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McKinsey</a:t>
                      </a:r>
                      <a:r>
                        <a:rPr lang="hu-HU" sz="14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&amp; </a:t>
                      </a:r>
                      <a:r>
                        <a:rPr lang="hu-HU" sz="14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Company</a:t>
                      </a:r>
                      <a:r>
                        <a:rPr lang="hu-HU" sz="14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.</a:t>
                      </a:r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buNone/>
                      </a:pPr>
                      <a:r>
                        <a:rPr lang="hu-HU" sz="10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</a:rPr>
                        <a:t>Domestic</a:t>
                      </a:r>
                      <a:endParaRPr lang="en-GB" sz="1000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buNone/>
                      </a:pPr>
                      <a:r>
                        <a:rPr lang="hu-HU" sz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2030 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buNone/>
                      </a:pPr>
                      <a:r>
                        <a:rPr lang="hu-HU" sz="1200" b="0" i="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MGI, </a:t>
                      </a:r>
                      <a:r>
                        <a:rPr lang="en-GB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O*NET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, PIAAC, EU-LFS </a:t>
                      </a:r>
                      <a:r>
                        <a:rPr lang="hu-HU" sz="1200" b="0" i="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US" sz="1200" b="0" i="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examined 420 occupations in Hungary and assessed the automatability of jobs by </a:t>
                      </a:r>
                      <a:r>
                        <a:rPr lang="en-US" sz="1200" b="0" i="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analysing</a:t>
                      </a:r>
                      <a:r>
                        <a:rPr lang="en-US" sz="1200" b="0" i="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2,000 subtasks</a:t>
                      </a:r>
                      <a:r>
                        <a:rPr lang="hu-HU" sz="1200" b="0" i="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US" sz="1200" b="0" i="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and 18 technological capabilities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buNone/>
                      </a:pP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Assessment of the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necessary skills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and the dimensions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influencing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automatio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(technical feasibility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cost-effectiveness,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Labour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market and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societal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acceptance,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Regulatory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environment,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Societal impacts,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Technology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availability and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prevalence)</a:t>
                      </a:r>
                      <a:endParaRPr lang="en-GB" sz="1200" b="0" i="0" kern="1200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9893139"/>
                  </a:ext>
                </a:extLst>
              </a:tr>
              <a:tr h="9347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u-HU" sz="1200" kern="18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hu-HU" sz="14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Lordan, G. (2018): </a:t>
                      </a:r>
                      <a:r>
                        <a:rPr lang="hu-HU" sz="14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Robots</a:t>
                      </a:r>
                      <a:r>
                        <a:rPr lang="hu-HU" sz="14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hu-HU" sz="14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at</a:t>
                      </a:r>
                      <a:r>
                        <a:rPr lang="hu-HU" sz="14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hu-HU" sz="14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Work</a:t>
                      </a:r>
                      <a:r>
                        <a:rPr lang="hu-HU" sz="14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: A </a:t>
                      </a:r>
                      <a:r>
                        <a:rPr lang="hu-HU" sz="14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Report</a:t>
                      </a:r>
                      <a:r>
                        <a:rPr lang="hu-HU" sz="14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hu-HU" sz="14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on</a:t>
                      </a:r>
                      <a:r>
                        <a:rPr lang="hu-HU" sz="14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hu-HU" sz="14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Automatable</a:t>
                      </a:r>
                      <a:r>
                        <a:rPr lang="hu-HU" sz="14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and Non-</a:t>
                      </a:r>
                      <a:r>
                        <a:rPr lang="hu-HU" sz="14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Automatable</a:t>
                      </a:r>
                      <a:r>
                        <a:rPr lang="hu-HU" sz="14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hu-HU" sz="14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Employment</a:t>
                      </a:r>
                      <a:r>
                        <a:rPr lang="hu-HU" sz="14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hu-HU" sz="14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Shares</a:t>
                      </a:r>
                      <a:r>
                        <a:rPr lang="hu-HU" sz="14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in Europe. Luxembourg: </a:t>
                      </a:r>
                      <a:r>
                        <a:rPr lang="hu-HU" sz="14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Publications</a:t>
                      </a:r>
                      <a:r>
                        <a:rPr lang="hu-HU" sz="14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Office of </a:t>
                      </a:r>
                      <a:r>
                        <a:rPr lang="hu-HU" sz="14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the</a:t>
                      </a:r>
                      <a:r>
                        <a:rPr lang="hu-HU" sz="14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European Union. </a:t>
                      </a:r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buNone/>
                      </a:pPr>
                      <a:r>
                        <a:rPr lang="hu-HU" sz="10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GB" sz="1000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  <a:p>
                      <a:pPr algn="ctr">
                        <a:spcAft>
                          <a:spcPts val="600"/>
                        </a:spcAft>
                        <a:buNone/>
                      </a:pPr>
                      <a:r>
                        <a:rPr lang="hu-HU" sz="10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</a:rPr>
                        <a:t>international</a:t>
                      </a:r>
                      <a:endParaRPr lang="en-GB" sz="1000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buNone/>
                      </a:pPr>
                      <a:r>
                        <a:rPr lang="hu-HU" sz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 NA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buNone/>
                      </a:pP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ISCO (</a:t>
                      </a:r>
                      <a:r>
                        <a:rPr lang="hu-HU" sz="1200" b="0" i="0" kern="12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occupations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), DOT (</a:t>
                      </a:r>
                      <a:r>
                        <a:rPr lang="hu-HU" sz="1200" b="0" i="0" kern="12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skills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and </a:t>
                      </a:r>
                      <a:r>
                        <a:rPr lang="hu-HU" sz="1200" b="0" i="0" kern="12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abilities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), Google </a:t>
                      </a:r>
                      <a:r>
                        <a:rPr lang="hu-HU" sz="1200" b="0" i="0" kern="12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Patents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(</a:t>
                      </a:r>
                      <a:r>
                        <a:rPr lang="hu-HU" sz="1200" b="0" i="0" kern="12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patents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), EU-LFS ( </a:t>
                      </a:r>
                      <a:r>
                        <a:rPr lang="hu-HU" sz="1200" b="0" i="0" kern="12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occupational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1200" b="0" i="0" kern="1200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composition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)</a:t>
                      </a:r>
                      <a:endParaRPr lang="en-GB" sz="1200" b="0" i="0" kern="1200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buNone/>
                      </a:pP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Evaluation of 323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occupations based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on the DOT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database in terms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of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routine intensity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(RTI),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supplemented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by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the Google Patents</a:t>
                      </a:r>
                      <a:r>
                        <a:rPr lang="hu-HU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database</a:t>
                      </a:r>
                      <a:endParaRPr lang="en-GB" sz="1200" b="0" i="0" kern="1200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6962207"/>
                  </a:ext>
                </a:extLst>
              </a:tr>
            </a:tbl>
          </a:graphicData>
        </a:graphic>
      </p:graphicFrame>
      <p:pic>
        <p:nvPicPr>
          <p:cNvPr id="11" name="Kép 10" descr="A képen Betűtípus, Grafika, embléma, szimbólu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D9716E28-A2C6-E6AD-CF5B-75581B5D0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0" y="3168379"/>
            <a:ext cx="1140974" cy="570487"/>
          </a:xfrm>
          <a:prstGeom prst="rect">
            <a:avLst/>
          </a:prstGeom>
        </p:spPr>
      </p:pic>
      <p:pic>
        <p:nvPicPr>
          <p:cNvPr id="14" name="Kép 13" descr="A képen szöveg, Betűtípus, tipográfia, Grafik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72937C61-5DAF-EE63-DD8C-18D285F0BE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6" y="4522158"/>
            <a:ext cx="1119558" cy="388899"/>
          </a:xfrm>
          <a:prstGeom prst="rect">
            <a:avLst/>
          </a:prstGeom>
        </p:spPr>
      </p:pic>
      <p:pic>
        <p:nvPicPr>
          <p:cNvPr id="16" name="Kép 15" descr="A képen zászló, szöveg, képernyőkép, emblém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DBB6054E-C513-3841-9514-AC5C371469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84" y="5437393"/>
            <a:ext cx="1140974" cy="790125"/>
          </a:xfrm>
          <a:prstGeom prst="rect">
            <a:avLst/>
          </a:prstGeom>
        </p:spPr>
      </p:pic>
      <p:pic>
        <p:nvPicPr>
          <p:cNvPr id="18" name="Kép 17" descr="A képen szöveg, Grafika, embléma, Grafikus tervezé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85D40C6-C8E5-DC5E-62FF-06BE7CE295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" y="1672791"/>
            <a:ext cx="1187348" cy="79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0486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000">
              <a:srgbClr val="17274F"/>
            </a:gs>
            <a:gs pos="100000">
              <a:srgbClr val="0047AB"/>
            </a:gs>
          </a:gsLst>
          <a:lin ang="189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C0D1D4-C4F7-7850-B5F1-BF22D5747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>
            <a:extLst>
              <a:ext uri="{FF2B5EF4-FFF2-40B4-BE49-F238E27FC236}">
                <a16:creationId xmlns:a16="http://schemas.microsoft.com/office/drawing/2014/main" id="{90650473-E480-8F3A-508A-BAFCB4467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0" y="5238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14721DF-C5BC-443D-771A-C1AD631E409B}"/>
              </a:ext>
            </a:extLst>
          </p:cNvPr>
          <p:cNvSpPr txBox="1"/>
          <p:nvPr/>
        </p:nvSpPr>
        <p:spPr>
          <a:xfrm>
            <a:off x="623160" y="1887660"/>
            <a:ext cx="92445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bg1"/>
                </a:solidFill>
                <a:latin typeface="Aptos Light" panose="020B0004020202020204" pitchFamily="34" charset="0"/>
              </a:rPr>
              <a:t>P</a:t>
            </a:r>
            <a:r>
              <a:rPr lang="en-US" sz="2800" dirty="0" err="1">
                <a:solidFill>
                  <a:schemeClr val="bg1"/>
                </a:solidFill>
                <a:latin typeface="Aptos Light" panose="020B0004020202020204" pitchFamily="34" charset="0"/>
              </a:rPr>
              <a:t>revious</a:t>
            </a:r>
            <a:r>
              <a:rPr lang="en-US" sz="2800" dirty="0">
                <a:solidFill>
                  <a:schemeClr val="bg1"/>
                </a:solidFill>
                <a:latin typeface="Aptos Light" panose="020B0004020202020204" pitchFamily="34" charset="0"/>
              </a:rPr>
              <a:t> industrial revolutions</a:t>
            </a:r>
            <a:endParaRPr lang="hu-HU" sz="2800" dirty="0">
              <a:solidFill>
                <a:schemeClr val="bg1"/>
              </a:solidFill>
              <a:latin typeface="Aptos Light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bg1"/>
                </a:solidFill>
                <a:latin typeface="Aptos Light" panose="020B0004020202020204" pitchFamily="34" charset="0"/>
              </a:rPr>
              <a:t>P</a:t>
            </a:r>
            <a:r>
              <a:rPr lang="en-US" sz="2800" dirty="0" err="1">
                <a:solidFill>
                  <a:schemeClr val="bg1"/>
                </a:solidFill>
                <a:latin typeface="Aptos Light" panose="020B0004020202020204" pitchFamily="34" charset="0"/>
              </a:rPr>
              <a:t>ath</a:t>
            </a:r>
            <a:r>
              <a:rPr lang="en-US" sz="2800" dirty="0">
                <a:solidFill>
                  <a:schemeClr val="bg1"/>
                </a:solidFill>
                <a:latin typeface="Aptos Light" panose="020B0004020202020204" pitchFamily="34" charset="0"/>
              </a:rPr>
              <a:t> dependency</a:t>
            </a:r>
            <a:r>
              <a:rPr lang="hu-HU" sz="2800" dirty="0">
                <a:solidFill>
                  <a:schemeClr val="bg1"/>
                </a:solidFill>
                <a:latin typeface="Aptos Light" panose="020B0004020202020204" pitchFamily="34" charset="0"/>
              </a:rPr>
              <a:t>, </a:t>
            </a:r>
            <a:r>
              <a:rPr lang="hu-HU" sz="2800" dirty="0" err="1">
                <a:solidFill>
                  <a:schemeClr val="bg1"/>
                </a:solidFill>
                <a:latin typeface="Aptos Light" panose="020B0004020202020204" pitchFamily="34" charset="0"/>
              </a:rPr>
              <a:t>social</a:t>
            </a:r>
            <a:r>
              <a:rPr lang="hu-HU" sz="2800" dirty="0">
                <a:solidFill>
                  <a:schemeClr val="bg1"/>
                </a:solidFill>
                <a:latin typeface="Aptos Light" panose="020B0004020202020204" pitchFamily="34" charset="0"/>
              </a:rPr>
              <a:t> </a:t>
            </a:r>
            <a:r>
              <a:rPr lang="hu-HU" sz="2800" dirty="0" err="1">
                <a:solidFill>
                  <a:schemeClr val="bg1"/>
                </a:solidFill>
                <a:latin typeface="Aptos Light" panose="020B0004020202020204" pitchFamily="34" charset="0"/>
              </a:rPr>
              <a:t>resistance,regulations</a:t>
            </a:r>
            <a:endParaRPr lang="hu-HU" sz="2800" dirty="0">
              <a:solidFill>
                <a:schemeClr val="bg1"/>
              </a:solidFill>
              <a:latin typeface="Aptos Light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bg1"/>
                </a:solidFill>
                <a:latin typeface="Aptos Light" panose="020B0004020202020204" pitchFamily="34" charset="0"/>
              </a:rPr>
              <a:t>C</a:t>
            </a:r>
            <a:r>
              <a:rPr lang="en-US" sz="2800" dirty="0" err="1">
                <a:solidFill>
                  <a:schemeClr val="bg1"/>
                </a:solidFill>
                <a:latin typeface="Aptos Light" panose="020B0004020202020204" pitchFamily="34" charset="0"/>
              </a:rPr>
              <a:t>ost</a:t>
            </a:r>
            <a:r>
              <a:rPr lang="en-US" sz="2800" dirty="0">
                <a:solidFill>
                  <a:schemeClr val="bg1"/>
                </a:solidFill>
                <a:latin typeface="Aptos Light" panose="020B0004020202020204" pitchFamily="34" charset="0"/>
              </a:rPr>
              <a:t> relationship between </a:t>
            </a:r>
            <a:r>
              <a:rPr lang="en-US" sz="2800" dirty="0" err="1">
                <a:solidFill>
                  <a:schemeClr val="bg1"/>
                </a:solidFill>
                <a:latin typeface="Aptos Light" panose="020B0004020202020204" pitchFamily="34" charset="0"/>
              </a:rPr>
              <a:t>labour</a:t>
            </a:r>
            <a:r>
              <a:rPr lang="en-US" sz="2800" dirty="0">
                <a:solidFill>
                  <a:schemeClr val="bg1"/>
                </a:solidFill>
                <a:latin typeface="Aptos Light" panose="020B0004020202020204" pitchFamily="34" charset="0"/>
              </a:rPr>
              <a:t> and technology</a:t>
            </a:r>
            <a:endParaRPr lang="hu-HU" sz="2800" dirty="0">
              <a:solidFill>
                <a:schemeClr val="bg1"/>
              </a:solidFill>
              <a:latin typeface="Aptos Light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 err="1">
                <a:solidFill>
                  <a:schemeClr val="bg1"/>
                </a:solidFill>
                <a:latin typeface="Aptos Light" panose="020B0004020202020204" pitchFamily="34" charset="0"/>
              </a:rPr>
              <a:t>Not</a:t>
            </a:r>
            <a:r>
              <a:rPr lang="hu-HU" sz="2800" dirty="0">
                <a:solidFill>
                  <a:schemeClr val="bg1"/>
                </a:solidFill>
                <a:latin typeface="Aptos Light" panose="020B0004020202020204" pitchFamily="34" charset="0"/>
              </a:rPr>
              <a:t> </a:t>
            </a:r>
            <a:r>
              <a:rPr lang="hu-HU" sz="2800" dirty="0" err="1">
                <a:solidFill>
                  <a:schemeClr val="bg1"/>
                </a:solidFill>
                <a:latin typeface="Aptos Light" panose="020B0004020202020204" pitchFamily="34" charset="0"/>
              </a:rPr>
              <a:t>just</a:t>
            </a:r>
            <a:r>
              <a:rPr lang="hu-HU" sz="2800" dirty="0">
                <a:solidFill>
                  <a:schemeClr val="bg1"/>
                </a:solidFill>
                <a:latin typeface="Aptos Light" panose="020B0004020202020204" pitchFamily="34" charset="0"/>
              </a:rPr>
              <a:t> </a:t>
            </a:r>
            <a:r>
              <a:rPr lang="hu-HU" sz="2800" dirty="0" err="1">
                <a:solidFill>
                  <a:schemeClr val="bg1"/>
                </a:solidFill>
                <a:latin typeface="Aptos Light" panose="020B0004020202020204" pitchFamily="34" charset="0"/>
              </a:rPr>
              <a:t>substitution</a:t>
            </a:r>
            <a:r>
              <a:rPr lang="hu-HU" sz="2800" dirty="0">
                <a:solidFill>
                  <a:schemeClr val="bg1"/>
                </a:solidFill>
                <a:latin typeface="Aptos Light" panose="020B0004020202020204" pitchFamily="34" charset="0"/>
              </a:rPr>
              <a:t> </a:t>
            </a:r>
            <a:r>
              <a:rPr lang="hu-HU" sz="2800" dirty="0" err="1">
                <a:solidFill>
                  <a:schemeClr val="bg1"/>
                </a:solidFill>
                <a:latin typeface="Aptos Light" panose="020B0004020202020204" pitchFamily="34" charset="0"/>
              </a:rPr>
              <a:t>effect</a:t>
            </a:r>
            <a:r>
              <a:rPr lang="hu-HU" sz="2800" dirty="0">
                <a:solidFill>
                  <a:schemeClr val="bg1"/>
                </a:solidFill>
                <a:latin typeface="Aptos Light" panose="020B0004020202020204" pitchFamily="34" charset="0"/>
              </a:rPr>
              <a:t>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bg1"/>
                </a:solidFill>
                <a:latin typeface="Aptos Light" panose="020B0004020202020204" pitchFamily="34" charset="0"/>
              </a:rPr>
              <a:t>O</a:t>
            </a:r>
            <a:r>
              <a:rPr lang="en-US" sz="2800" dirty="0" err="1">
                <a:solidFill>
                  <a:schemeClr val="bg1"/>
                </a:solidFill>
                <a:latin typeface="Aptos Light" panose="020B0004020202020204" pitchFamily="34" charset="0"/>
              </a:rPr>
              <a:t>nly</a:t>
            </a:r>
            <a:r>
              <a:rPr lang="en-US" sz="2800" dirty="0">
                <a:solidFill>
                  <a:schemeClr val="bg1"/>
                </a:solidFill>
                <a:latin typeface="Aptos Light" panose="020B0004020202020204" pitchFamily="34" charset="0"/>
              </a:rPr>
              <a:t> the McKinsey study incorporated factors limiting the spread of innovation into its model.</a:t>
            </a:r>
            <a:endParaRPr lang="hu-HU" sz="2800" dirty="0">
              <a:solidFill>
                <a:schemeClr val="bg1"/>
              </a:solidFill>
              <a:latin typeface="Aptos Light" panose="020B0004020202020204" pitchFamily="34" charset="0"/>
            </a:endParaRPr>
          </a:p>
        </p:txBody>
      </p:sp>
      <p:sp>
        <p:nvSpPr>
          <p:cNvPr id="6" name="Cím 5">
            <a:extLst>
              <a:ext uri="{FF2B5EF4-FFF2-40B4-BE49-F238E27FC236}">
                <a16:creationId xmlns:a16="http://schemas.microsoft.com/office/drawing/2014/main" id="{3DA69E56-BBCD-DFA7-CAE8-36324C092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160" y="365126"/>
            <a:ext cx="11755921" cy="849126"/>
          </a:xfrm>
        </p:spPr>
        <p:txBody>
          <a:bodyPr>
            <a:noAutofit/>
          </a:bodyPr>
          <a:lstStyle/>
          <a:p>
            <a:r>
              <a:rPr lang="en-GB" sz="2800" spc="0" dirty="0">
                <a:latin typeface="Aptos SemiBold" panose="020B0004020202020204" pitchFamily="34" charset="0"/>
              </a:rPr>
              <a:t>To what extent are economic and social factors taken into account?</a:t>
            </a:r>
            <a:endParaRPr lang="hu-HU" sz="2800" spc="0" dirty="0">
              <a:latin typeface="Aptos SemiBold" panose="020B0004020202020204" pitchFamily="34" charset="0"/>
            </a:endParaRPr>
          </a:p>
        </p:txBody>
      </p: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787D00A7-D3BB-96D1-55F7-B88735A84AAC}"/>
              </a:ext>
            </a:extLst>
          </p:cNvPr>
          <p:cNvCxnSpPr/>
          <p:nvPr/>
        </p:nvCxnSpPr>
        <p:spPr>
          <a:xfrm>
            <a:off x="623160" y="4604881"/>
            <a:ext cx="4191908" cy="0"/>
          </a:xfrm>
          <a:prstGeom prst="line">
            <a:avLst/>
          </a:prstGeom>
          <a:ln>
            <a:solidFill>
              <a:srgbClr val="6FAE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70948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1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1ECF0D-CE23-7B8D-1E53-89C7FE598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>
            <a:extLst>
              <a:ext uri="{FF2B5EF4-FFF2-40B4-BE49-F238E27FC236}">
                <a16:creationId xmlns:a16="http://schemas.microsoft.com/office/drawing/2014/main" id="{D4E7BCE6-C58A-98CD-1969-B27477B96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0" y="5238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3" name="Kép 2" descr="A képen szöveg, képernyőkép, embléma, kö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E3A37CF9-F08E-4446-A94D-002C75859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9646"/>
            <a:ext cx="12724441" cy="6769188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C89890E3-E6EE-E68D-ED19-41A9159EDB49}"/>
              </a:ext>
            </a:extLst>
          </p:cNvPr>
          <p:cNvSpPr txBox="1"/>
          <p:nvPr/>
        </p:nvSpPr>
        <p:spPr>
          <a:xfrm>
            <a:off x="336566" y="327236"/>
            <a:ext cx="33927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err="1">
                <a:solidFill>
                  <a:schemeClr val="bg1"/>
                </a:solidFill>
                <a:latin typeface="Aptos SemiBold" panose="020B0004020202020204" pitchFamily="34" charset="0"/>
              </a:rPr>
              <a:t>Forecasts</a:t>
            </a:r>
            <a:r>
              <a:rPr lang="hu-HU" sz="3200" b="1" dirty="0">
                <a:solidFill>
                  <a:schemeClr val="bg1"/>
                </a:solidFill>
                <a:latin typeface="Aptos SemiBold" panose="020B0004020202020204" pitchFamily="34" charset="0"/>
              </a:rPr>
              <a:t> </a:t>
            </a:r>
            <a:r>
              <a:rPr lang="hu-HU" sz="3200" b="1" dirty="0" err="1">
                <a:solidFill>
                  <a:schemeClr val="bg1"/>
                </a:solidFill>
                <a:latin typeface="Aptos SemiBold" panose="020B0004020202020204" pitchFamily="34" charset="0"/>
              </a:rPr>
              <a:t>do</a:t>
            </a:r>
            <a:r>
              <a:rPr lang="hu-HU" sz="3200" b="1" dirty="0">
                <a:solidFill>
                  <a:schemeClr val="bg1"/>
                </a:solidFill>
                <a:latin typeface="Aptos SemiBold" panose="020B0004020202020204" pitchFamily="34" charset="0"/>
              </a:rPr>
              <a:t> </a:t>
            </a:r>
            <a:r>
              <a:rPr lang="hu-HU" sz="3200" b="1" dirty="0" err="1">
                <a:solidFill>
                  <a:schemeClr val="bg1"/>
                </a:solidFill>
                <a:latin typeface="Aptos SemiBold" panose="020B0004020202020204" pitchFamily="34" charset="0"/>
              </a:rPr>
              <a:t>not</a:t>
            </a:r>
            <a:r>
              <a:rPr lang="hu-HU" sz="3200" b="1" dirty="0">
                <a:solidFill>
                  <a:schemeClr val="bg1"/>
                </a:solidFill>
                <a:latin typeface="Aptos SemiBold" panose="020B0004020202020204" pitchFamily="34" charset="0"/>
              </a:rPr>
              <a:t> </a:t>
            </a:r>
            <a:r>
              <a:rPr lang="hu-HU" sz="3200" b="1" dirty="0" err="1">
                <a:solidFill>
                  <a:schemeClr val="bg1"/>
                </a:solidFill>
                <a:latin typeface="Aptos SemiBold" panose="020B0004020202020204" pitchFamily="34" charset="0"/>
              </a:rPr>
              <a:t>use</a:t>
            </a:r>
            <a:r>
              <a:rPr lang="hu-HU" sz="3200" b="1" dirty="0">
                <a:solidFill>
                  <a:schemeClr val="bg1"/>
                </a:solidFill>
                <a:latin typeface="Aptos SemiBold" panose="020B0004020202020204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Aptos SemiBold" panose="020B0004020202020204" pitchFamily="34" charset="0"/>
              </a:rPr>
              <a:t>the terms</a:t>
            </a:r>
            <a:r>
              <a:rPr lang="hu-HU" sz="3200" b="1" dirty="0">
                <a:solidFill>
                  <a:schemeClr val="bg1"/>
                </a:solidFill>
                <a:latin typeface="Aptos SemiBold" panose="020B0004020202020204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Aptos SemiBold" panose="020B0004020202020204" pitchFamily="34" charset="0"/>
              </a:rPr>
              <a:t>consistently</a:t>
            </a:r>
            <a:r>
              <a:rPr lang="hu-HU" sz="3200" b="1" dirty="0">
                <a:solidFill>
                  <a:schemeClr val="bg1"/>
                </a:solidFill>
                <a:latin typeface="Aptos SemiBold" panose="020B0004020202020204" pitchFamily="34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710636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ÁSZ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magyar_16_9_alap.pptx" id="{72F82FD4-F303-4B83-945C-B86CE03FC054}" vid="{B02B4615-9A13-44D9-8D52-B95ECF513826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35732</TotalTime>
  <Words>2888</Words>
  <Application>Microsoft Office PowerPoint</Application>
  <PresentationFormat>Szélesvásznú</PresentationFormat>
  <Paragraphs>194</Paragraphs>
  <Slides>15</Slides>
  <Notes>15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15</vt:i4>
      </vt:variant>
    </vt:vector>
  </HeadingPairs>
  <TitlesOfParts>
    <vt:vector size="23" baseType="lpstr">
      <vt:lpstr>Aptos Light</vt:lpstr>
      <vt:lpstr>Aptos Narrow</vt:lpstr>
      <vt:lpstr>Aptos SemiBold</vt:lpstr>
      <vt:lpstr>Arial</vt:lpstr>
      <vt:lpstr>Calibri</vt:lpstr>
      <vt:lpstr>Calibri Light</vt:lpstr>
      <vt:lpstr>Office-téma</vt:lpstr>
      <vt:lpstr>1_ÁSZOffice-téma</vt:lpstr>
      <vt:lpstr>PowerPoint-bemutató</vt:lpstr>
      <vt:lpstr>PowerPoint-bemutató</vt:lpstr>
      <vt:lpstr>According to forecasts Hungarian jobs are particularly exposed</vt:lpstr>
      <vt:lpstr>PowerPoint-bemutató</vt:lpstr>
      <vt:lpstr>What criteria did we use for the evaluation?</vt:lpstr>
      <vt:lpstr>PowerPoint-bemutató</vt:lpstr>
      <vt:lpstr>PowerPoint-bemutató</vt:lpstr>
      <vt:lpstr>To what extent are economic and social factors taken into account?</vt:lpstr>
      <vt:lpstr>PowerPoint-bemutató</vt:lpstr>
      <vt:lpstr>The effects of self-fulfilling expectations</vt:lpstr>
      <vt:lpstr>Limitations of data quality</vt:lpstr>
      <vt:lpstr>Do we see that AI is taking our jobs?</vt:lpstr>
      <vt:lpstr>Do we see that AI is taking our jobs?</vt:lpstr>
      <vt:lpstr>To sum up… 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Kathi Attila</dc:creator>
  <cp:lastModifiedBy>Vargha Bálint Tamás</cp:lastModifiedBy>
  <cp:revision>468</cp:revision>
  <dcterms:created xsi:type="dcterms:W3CDTF">2023-05-03T10:03:22Z</dcterms:created>
  <dcterms:modified xsi:type="dcterms:W3CDTF">2026-03-24T15:24:17Z</dcterms:modified>
</cp:coreProperties>
</file>