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457" r:id="rId2"/>
    <p:sldId id="512" r:id="rId3"/>
    <p:sldId id="541" r:id="rId4"/>
    <p:sldId id="256" r:id="rId5"/>
    <p:sldId id="262" r:id="rId6"/>
    <p:sldId id="263" r:id="rId7"/>
    <p:sldId id="284" r:id="rId8"/>
    <p:sldId id="266" r:id="rId9"/>
    <p:sldId id="437" r:id="rId10"/>
    <p:sldId id="446" r:id="rId11"/>
    <p:sldId id="441" r:id="rId12"/>
    <p:sldId id="442" r:id="rId13"/>
    <p:sldId id="285" r:id="rId14"/>
    <p:sldId id="553" r:id="rId15"/>
    <p:sldId id="525" r:id="rId16"/>
    <p:sldId id="554" r:id="rId17"/>
    <p:sldId id="555" r:id="rId18"/>
    <p:sldId id="558" r:id="rId19"/>
    <p:sldId id="556" r:id="rId20"/>
    <p:sldId id="557" r:id="rId21"/>
    <p:sldId id="552" r:id="rId22"/>
    <p:sldId id="546" r:id="rId23"/>
    <p:sldId id="550" r:id="rId24"/>
    <p:sldId id="551" r:id="rId25"/>
    <p:sldId id="542" r:id="rId26"/>
    <p:sldId id="559" r:id="rId27"/>
    <p:sldId id="561" r:id="rId28"/>
    <p:sldId id="259" r:id="rId29"/>
    <p:sldId id="560" r:id="rId30"/>
    <p:sldId id="564" r:id="rId31"/>
    <p:sldId id="562" r:id="rId32"/>
    <p:sldId id="563" r:id="rId33"/>
    <p:sldId id="390" r:id="rId34"/>
    <p:sldId id="520" r:id="rId35"/>
    <p:sldId id="522" r:id="rId36"/>
    <p:sldId id="534" r:id="rId37"/>
    <p:sldId id="536" r:id="rId38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79" autoAdjust="0"/>
    <p:restoredTop sz="94618" autoAdjust="0"/>
  </p:normalViewPr>
  <p:slideViewPr>
    <p:cSldViewPr snapToGrid="0">
      <p:cViewPr varScale="1">
        <p:scale>
          <a:sx n="77" d="100"/>
          <a:sy n="77" d="100"/>
        </p:scale>
        <p:origin x="68" y="480"/>
      </p:cViewPr>
      <p:guideLst/>
    </p:cSldViewPr>
  </p:slideViewPr>
  <p:outlineViewPr>
    <p:cViewPr>
      <p:scale>
        <a:sx n="33" d="100"/>
        <a:sy n="33" d="100"/>
      </p:scale>
      <p:origin x="0" y="-3143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5T09:37:54.71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 24575,'44'5'0,"73"1"0,-35-4 0,475 63 0,-527-60 0,-1 1 0,1 2 0,-2 1 0,1 1 0,26 14 0,-46-19-114,0 0 1,0-1-1,0 0 0,1 0 0,0-1 1,-1-1-1,1 0 0,0 0 0,0-1 1,0 0-1,16 0 0,24-8-6712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5T09:41:23.53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8 157 24575,'0'0'0,"10"4"0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5T15:12:21.58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1 24575,'26'4'0,"540"49"0,9-34 0,-309-13 0,1335 3-352,-505-9 153,1110-13 199,-1644-4 1,1700-32-2,-2242 49-39,346 5 197,-262 1-852,151 29 0,-185-20-5672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5T09:37:55.79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1 271 24575,'0'0'0,"0"-2"0,1-5 0,1 1 0,0 0 0,1-1 0,-1 1 0,1 0 0,0 0 0,1 0 0,-1 1 0,1-1 0,0 1 0,1 0 0,-1 0 0,1 0 0,0 1 0,0 0 0,1-1 0,-1 2 0,9-6 0,13-5 0,0 0 0,49-17 0,-8 8 0,1 2 0,1 3 0,0 4 0,1 2 0,1 4 0,-1 2 0,1 4 0,101 10 0,-147-5 0,-1 1 0,0 1 0,0 1 0,-1 1 0,47 21 0,-61-23 0,0 1 0,0 0 0,-1 0 0,0 1 0,0 0 0,0 1 0,-1 0 0,0 0 0,-1 0 0,0 1 0,0 1 0,-1-1 0,0 1 0,0 0 0,6 18 0,-6-10 0,-1 1 0,-1-1 0,-1 1 0,0 0 0,-2 0 0,0 0 0,-1 0 0,-4 28 0,-3 4 0,-3-1 0,-16 49 0,-10 12 0,-58 121 0,-67 102 0,10-22 0,138-286 0,1 1 0,2 0 0,0 1 0,-8 48 0,17-71 0,0 0 0,1 0 0,0 0 0,0 1 0,0-1 0,1 0 0,0 0 0,0 1 0,0-1 0,0 0 0,1 0 0,0 0 0,0-1 0,5 10 0,-3-10 0,0 1 0,0 0 0,0-1 0,1 0 0,-1 0 0,1 0 0,0-1 0,0 0 0,1 0 0,-1 0 0,1 0 0,8 2 0,10 2 0,0-1 0,0 0 0,1-2 0,0-1 0,0-2 0,0 0 0,25-3 0,176-26 0,-210 26 0,61-11-1365,-19 2-5461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5T09:37:56.06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 24575,'0'0'0,"0"0"0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5T09:37:57.56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99 18 24575,'-20'11'0,"12"-6"0,-10 3 0,14-6 0,-1 0 0,0-1 0,1 2 0,-1-1 0,1 1 0,0-1 0,-1 1 0,1 0 0,1 1 0,-6 4 0,9-8 0,0 0 0,0 1 0,0-1 0,0 1 0,0-1 0,0 0 0,0 1 0,0-1 0,0 0 0,0 1 0,0-1 0,0 0 0,0 1 0,0-1 0,0 0 0,0 1 0,0-1 0,1 0 0,-1 1 0,0-1 0,0 0 0,0 1 0,1-1 0,-1 0 0,0 0 0,0 1 0,1-1 0,-1 0 0,0 0 0,0 0 0,1 1 0,-1-1 0,0 0 0,1 0 0,-1 0 0,0 0 0,1 1 0,-1-1 0,0 0 0,1 0 0,18 4 0,4-2 0,-1-1 0,1-1 0,30-3 0,74-16 0,-66 9 0,35-4 0,171-24 0,-202 33 0,0 2 0,72 6 0,-106 0 0,0 2 0,-1 1 0,1 1 0,-1 2 0,-1 1 0,0 1 0,0 2 0,-1 0 0,48 34 0,-39-23 43,109 67 242,-125-80-567,0-2 0,0 0 0,1-1-1,1-1 1,29 6 0,13-4-6544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5T09:37:57.92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83 1 24575,'0'0'0,"-4"18"0,-2 34 0,-1 40 0,-1 43 0,-1 39 0,-1 28 0,0 16 0,-1 5 0,2-5 0,2-16 0,6-22 0,2-42-8191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5T09:37:58.68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28 24575,'17'-8'0,"0"3"0,1 0 0,1 2 0,-1 0 0,0 1 0,30 0 0,98 13 0,-100-5 0,-1 2 0,0 2 0,0 2 0,-1 2 0,-1 2 0,0 2 0,-1 2 0,46 29 0,-65-34 0,-1 1 0,-1 2 0,-1 0 0,0 0 0,-1 2 0,24 33 0,-31-35 0,0 0 0,-2 1 0,0 1 0,-1 0 0,-1 0 0,-1 0 0,0 1 0,6 42 0,-10-30 0,-1 0 0,-2 0 0,-1 0 0,-2 0 0,-1 0 0,-2 0 0,-1-1 0,-1 1 0,-21 50 0,0-15 0,-3-1 0,-3-1 0,-53 74 0,-89 85 0,96-128 0,63-70 0,18-26 0,0-1 0,0 0 0,0 1 0,0-1 0,0 0 0,0 1 0,0-1 0,0 0 0,0 1 0,0-1 0,0 0 0,0 0 0,0 1 0,0-1 0,0 0 0,0 1 0,0-1 0,0 0 0,0 1 0,0-1 0,0 0 0,1 0 0,-1 1 0,0-1 0,0 0 0,0 0 0,1 1 0,-1-1 0,0 0 0,0 0 0,1 0 0,-1 1 0,0-1 0,0 0 0,1 0 0,-1 0 0,0 0 0,1 0 0,-1 1 0,0-1 0,0 0 0,1 0 0,-1 0 0,0 0 0,1 0 0,-1 0 0,0 0 0,1 0 0,-1 0 0,0 0 0,1 0 0,-1 0 0,0-1 0,0 1 0,1 0 0,22-5 0,-22 5 0,140-49 0,-78 26 0,88-21 0,-130 40 0,2 0 0,-1 2 0,0 0 0,1 1 0,-1 2 0,0 0 0,1 1 0,22 6 0,-15 0-1365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5T09:37:58.91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0 24575,'0'0'0,"19"4"0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5T09:41:14.48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1947 240 24575,'-28'-17'0,"22"13"0,-1 0 0,0 0 0,-13-5 0,4 4 0,-1 1 0,0 0 0,0 2 0,0 0 0,-1 0 0,1 2 0,0 0 0,-1 1 0,1 1 0,0 0 0,0 2 0,-26 7 0,-2 5 0,0 1 0,1 3 0,-56 33 0,-8 13 0,3 5 0,-183 159 0,177-125 0,4 6 0,-97 130 0,126-136 0,-122 214 0,165-251 0,3 2 0,3 0 0,3 2 0,-27 121 0,46-154 0,1 0 0,2 1 0,1 0 0,2 0 0,2 0 0,2-1 0,2 1 0,1-1 0,2 1 0,1-2 0,3 1 0,1-2 0,34 71 0,-14-52 0,3-1 0,2-1 0,2-3 0,2-1 0,52 48 0,-7-20 0,189 133 0,-211-167 0,3-3 0,1-4 0,1-2 0,97 33 0,-126-55 0,1-1 0,0-2 0,1-2 0,0-2 0,0-2 0,1-2 0,-1-1 0,0-3 0,59-9 0,-52 1 0,1-3 0,-2-2 0,0-2 0,-1-2 0,0-2 0,-2-2 0,-1-3 0,-1-1 0,-1-2 0,71-63 0,-70 51 0,-1-3 0,-3-2 0,-1-1 0,-3-2 0,-1-1 0,-3-2 0,-3-1 0,44-108 0,-51 99 0,-3-1 0,-3-1 0,10-86 0,-17 60 0,-4-169 0,-21 60 0,-62-296 0,-31 35 0,80 367 0,-4 1 0,-81-158 0,91 210 0,-1 2 0,-1 0 0,-2 2 0,-2 1 0,-40-39 0,46 54 0,0 0 0,-2 1 0,0 2 0,0 0 0,-2 2 0,0 0 0,-1 2 0,-47-15 0,41 19-124,-1 2 0,0 0 0,0 3 0,0 1 0,-1 1 0,1 3-1,0 0 1,0 2 0,-1 2 0,-37 10 0,-15 10-6702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5T09:41:23.25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44 304 24575,'0'0'0,"-1"2"0,-41 46 0,85-68 0,72-37 0,2 4 0,2 5 0,2 6 0,2 5 0,128-21 0,-43 26 0,-161 28 0,0 2 0,66 5 0,-99-2 0,0 1 0,0 1 0,0 0 0,-1 0 0,1 1 0,13 6 0,-24-8 0,1 0 0,0 0 0,-1 0 0,1 0 0,-1 1 0,0-1 0,0 1 0,0 0 0,0 0 0,0 0 0,-1 0 0,1 0 0,-1 0 0,0 1 0,0 0 0,0-1 0,0 1 0,-1 0 0,1 0 0,-1 0 0,0 0 0,0 0 0,-1 0 0,1 6 0,-1-2 0,-1 1 0,0-1 0,0 0 0,-1 0 0,0 0 0,0 0 0,-1 0 0,0 0 0,-5 9 0,-6 8 0,-26 36 0,-54 60-16,-125 126 0,146-168-116,62-67 76,-338 376-735,27 21 804,284-355-13,2 0 0,3 3 0,3 0 0,-29 74 0,53-114 0,1 1 0,0 0 0,1 0 0,1 0 0,1 0 0,0 1 0,1-1 0,3 27 0,-1-35 0,1 0 0,0 0 0,1 0 0,0 0 0,1-1 0,0 1 0,0-1 0,1 0 0,0 0 0,0-1 0,1 1 0,1-1 0,-1-1 0,1 1 0,0-1 0,12 9 0,-1-3 0,0-2 0,1 0 0,0 0 0,1-2 0,0-1 0,0 0 0,1-1 0,39 6 0,4-3 0,112 3 0,211-23 7,0-29-26,-100 9-513,-181 20-6117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196EE1-7971-4446-A159-CB6FF26BA3E9}" type="datetimeFigureOut">
              <a:rPr lang="hu-HU" smtClean="0"/>
              <a:t>2026. 03. 23.</a:t>
            </a:fld>
            <a:endParaRPr lang="hu-H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00C793-6F66-4F60-936E-FE338E9396D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58839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A5BD2-1DBE-4BF4-C290-C5656385DA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A10870-FD0B-D017-1227-71E136CFA6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4DE4F7-79E9-83BD-F146-8B4AE2362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0FBA8-517D-45CD-82F5-3CD3A154F662}" type="datetimeFigureOut">
              <a:rPr lang="hu-HU" smtClean="0"/>
              <a:t>2026. 03. 23.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35488C-27F8-4319-0F14-D9F1495ED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94F331-63FB-9960-E848-7A575AFA2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B7AA-5269-4D15-842B-E0EF0E6359E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07132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A5187-A67D-A140-E49A-936FB6293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EEF6EE-E4CF-E61C-8B89-9F89316990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8DB6A3-E562-CE5C-CD2A-E52355EE9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0FBA8-517D-45CD-82F5-3CD3A154F662}" type="datetimeFigureOut">
              <a:rPr lang="hu-HU" smtClean="0"/>
              <a:t>2026. 03. 23.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047969-B11F-2D24-F50B-BCAEDC408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41EBE3-468E-B061-C698-8E1309B7A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B7AA-5269-4D15-842B-E0EF0E6359E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48666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B31A6A-FB8F-DE32-33F6-253DFBDB43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424CC3-500D-163C-6047-CD29F98518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8C6EE7-89E9-F2A2-F889-D618ADFBE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0FBA8-517D-45CD-82F5-3CD3A154F662}" type="datetimeFigureOut">
              <a:rPr lang="hu-HU" smtClean="0"/>
              <a:t>2026. 03. 23.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B711AA-5196-E4D9-DA54-6E81ABE41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3E06AC-E88B-E5C1-9540-508E4FC54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B7AA-5269-4D15-842B-E0EF0E6359E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656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3"/>
            <a:ext cx="9144000" cy="2387601"/>
          </a:xfrm>
          <a:prstGeom prst="rect">
            <a:avLst/>
          </a:prstGeom>
        </p:spPr>
        <p:txBody>
          <a:bodyPr lIns="91439" tIns="91439" rIns="91439" bIns="91439" anchor="b"/>
          <a:lstStyle>
            <a:lvl1pPr algn="ctr" defTabSz="914400">
              <a:lnSpc>
                <a:spcPct val="90000"/>
              </a:lnSpc>
              <a:defRPr sz="6000" b="0" spc="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7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8"/>
            <a:ext cx="9144000" cy="1655763"/>
          </a:xfrm>
          <a:prstGeom prst="rect">
            <a:avLst/>
          </a:prstGeom>
        </p:spPr>
        <p:txBody>
          <a:bodyPr lIns="91439" tIns="91439" rIns="91439" bIns="91439"/>
          <a:lstStyle>
            <a:lvl1pPr marL="0" indent="0" algn="ctr" defTabSz="914400">
              <a:spcBef>
                <a:spcPts val="1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0" indent="228600" algn="ctr" defTabSz="914400">
              <a:spcBef>
                <a:spcPts val="1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0" indent="457200" algn="ctr" defTabSz="914400">
              <a:spcBef>
                <a:spcPts val="1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0" indent="685800" algn="ctr" defTabSz="914400">
              <a:spcBef>
                <a:spcPts val="1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0" indent="914400" algn="ctr" defTabSz="914400">
              <a:spcBef>
                <a:spcPts val="1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101526" y="6417935"/>
            <a:ext cx="252274" cy="241955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914400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609092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10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873628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0B3AC-5C7B-316F-DB05-0345233AA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75912-9AD6-B163-A607-7CFDCEA5A8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01C48-1217-0E34-F524-75030573C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0FBA8-517D-45CD-82F5-3CD3A154F662}" type="datetimeFigureOut">
              <a:rPr lang="hu-HU" smtClean="0"/>
              <a:t>2026. 03. 23.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AA50D-E42A-20DC-3E19-3D937BC5D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084DF3-C788-657E-A1CA-9879C684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B7AA-5269-4D15-842B-E0EF0E6359E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91687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95292-2864-A83D-F92C-5D57C5E86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B5913E-4329-2968-CA44-4C078734C5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8A26BE-EBC9-B275-623F-7063FAF35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0FBA8-517D-45CD-82F5-3CD3A154F662}" type="datetimeFigureOut">
              <a:rPr lang="hu-HU" smtClean="0"/>
              <a:t>2026. 03. 23.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14B147-DD1D-CF7E-2B5A-6AE150EBD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E39BD2-664B-6111-985E-EBAD4BB4A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B7AA-5269-4D15-842B-E0EF0E6359E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11608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D7978-86FC-8505-D6FB-DD8B25CB4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4CBA03-BBC6-935D-FECE-043C521E6F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9ED2F0-8B83-68FB-DBE5-543C62D28F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55877B-8D51-55EE-768F-04BA3745D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0FBA8-517D-45CD-82F5-3CD3A154F662}" type="datetimeFigureOut">
              <a:rPr lang="hu-HU" smtClean="0"/>
              <a:t>2026. 03. 23.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F95F2D-9F4A-B1A7-FEC6-254A11F85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51C3AC-E54C-D964-F126-98CDC6B99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B7AA-5269-4D15-842B-E0EF0E6359E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5514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D2112-BDF7-91EA-D600-04257EEDA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A2630F-C06A-5CDB-6B05-14DB92C006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112999-77FC-D437-B406-21598EEAA9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2A9E5E-FE4C-82B7-93D8-C10543A5FB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7155D8-5FA0-D79B-6D66-B0FE71A36C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504E35-9BFE-3591-0D53-818DB51A9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0FBA8-517D-45CD-82F5-3CD3A154F662}" type="datetimeFigureOut">
              <a:rPr lang="hu-HU" smtClean="0"/>
              <a:t>2026. 03. 23.</a:t>
            </a:fld>
            <a:endParaRPr lang="hu-H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0589F6-6CFB-9B04-93A6-F7D299F63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771A3F-A1DB-EF63-B67F-16D7E2C8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B7AA-5269-4D15-842B-E0EF0E6359E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59562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DE623-F6E1-3BE5-5651-C210EE6BC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908CF1-F4D1-FCDA-6F53-5CFA5A544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0FBA8-517D-45CD-82F5-3CD3A154F662}" type="datetimeFigureOut">
              <a:rPr lang="hu-HU" smtClean="0"/>
              <a:t>2026. 03. 23.</a:t>
            </a:fld>
            <a:endParaRPr lang="hu-H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A35C56-89B6-5673-3943-ED7D012DF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963FFB-B403-1148-0C5C-DB55139D6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B7AA-5269-4D15-842B-E0EF0E6359E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3956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753112-DDCD-7741-B3ED-EB5CCAB80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0FBA8-517D-45CD-82F5-3CD3A154F662}" type="datetimeFigureOut">
              <a:rPr lang="hu-HU" smtClean="0"/>
              <a:t>2026. 03. 23.</a:t>
            </a:fld>
            <a:endParaRPr lang="hu-H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D5445D-8DE3-F0AC-FCCE-4B704FC13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D46532-09B8-E005-6A4C-BD7B04CB4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B7AA-5269-4D15-842B-E0EF0E6359E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71097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AD14B-E7B9-DB51-B639-F5B3964F3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0F6915-78AB-0DD0-14AD-41A171D40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4AEE8A-D9C3-62F0-2AE3-27E38466AC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60F596-AD11-48C3-230A-1A2B490DB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0FBA8-517D-45CD-82F5-3CD3A154F662}" type="datetimeFigureOut">
              <a:rPr lang="hu-HU" smtClean="0"/>
              <a:t>2026. 03. 23.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93776F-0B79-05DC-D93A-2FB10572C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1C3F26-B13D-1377-6CA3-C22E4E42F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B7AA-5269-4D15-842B-E0EF0E6359E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18289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48A02-4159-AF42-8B34-48DF9968D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624A99-CD59-C3A5-0FC8-E146C89DE4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571214-021C-2442-4029-6823B4570B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B71F8E-2352-2310-77DE-D5D194DC2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0FBA8-517D-45CD-82F5-3CD3A154F662}" type="datetimeFigureOut">
              <a:rPr lang="hu-HU" smtClean="0"/>
              <a:t>2026. 03. 23.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BB5255-AEC3-EEAE-1C2B-9A8A07207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100900-6299-B3D9-28BA-B6C559FC8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B7AA-5269-4D15-842B-E0EF0E6359E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18118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73E790-8592-097E-3D13-9CBC017CF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01C180-0FC8-A20E-0359-DE2B09DE48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6D7085-C3D7-B931-57C9-AD85A67198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F0FBA8-517D-45CD-82F5-3CD3A154F662}" type="datetimeFigureOut">
              <a:rPr lang="hu-HU" smtClean="0"/>
              <a:t>2026. 03. 23.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27EC1F-2128-6B8F-4281-99C444B0AD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61FF8D-33EB-06D7-84D7-698ABDF868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30B7AA-5269-4D15-842B-E0EF0E6359E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08437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customXml" Target="../ink/ink8.xml"/><Relationship Id="rId7" Type="http://schemas.openxmlformats.org/officeDocument/2006/relationships/customXml" Target="../ink/ink10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customXml" Target="../ink/ink9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github.com/Allami-Szamvevoszek/asz-jelentesek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13" Type="http://schemas.openxmlformats.org/officeDocument/2006/relationships/customXml" Target="../ink/ink6.xml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21.png"/><Relationship Id="rId2" Type="http://schemas.openxmlformats.org/officeDocument/2006/relationships/image" Target="../media/image6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10" Type="http://schemas.openxmlformats.org/officeDocument/2006/relationships/image" Target="../media/image200.png"/><Relationship Id="rId4" Type="http://schemas.openxmlformats.org/officeDocument/2006/relationships/image" Target="../media/image170.png"/><Relationship Id="rId9" Type="http://schemas.openxmlformats.org/officeDocument/2006/relationships/customXml" Target="../ink/ink4.xml"/><Relationship Id="rId1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églalap 3"/>
          <p:cNvSpPr/>
          <p:nvPr/>
        </p:nvSpPr>
        <p:spPr>
          <a:xfrm>
            <a:off x="0" y="-330"/>
            <a:ext cx="12192000" cy="6858000"/>
          </a:xfrm>
          <a:prstGeom prst="rect">
            <a:avLst/>
          </a:prstGeom>
          <a:solidFill>
            <a:srgbClr val="002147"/>
          </a:solidFill>
          <a:ln w="12700">
            <a:miter lim="400000"/>
          </a:ln>
        </p:spPr>
        <p:txBody>
          <a:bodyPr tIns="45720" bIns="45720" anchor="ctr"/>
          <a:lstStyle/>
          <a:p>
            <a:pPr algn="ctr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pic>
        <p:nvPicPr>
          <p:cNvPr id="181" name="Kép 13" descr="Kép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235" y="577502"/>
            <a:ext cx="1748669" cy="1214644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Szövegdoboz 14"/>
          <p:cNvSpPr txBox="1"/>
          <p:nvPr/>
        </p:nvSpPr>
        <p:spPr>
          <a:xfrm>
            <a:off x="839955" y="2476942"/>
            <a:ext cx="10730188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45720" bIns="45720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8000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rPr lang="en-US" sz="4000" dirty="0"/>
              <a:t>Processing 3,</a:t>
            </a:r>
            <a:r>
              <a:rPr lang="ro-RO" sz="4000" dirty="0"/>
              <a:t>4</a:t>
            </a:r>
            <a:r>
              <a:rPr lang="en-US" sz="4000" dirty="0"/>
              <a:t>95 documents</a:t>
            </a:r>
            <a:endParaRPr sz="4000" dirty="0"/>
          </a:p>
        </p:txBody>
      </p:sp>
      <p:sp>
        <p:nvSpPr>
          <p:cNvPr id="183" name="Szövegdoboz 15"/>
          <p:cNvSpPr txBox="1"/>
          <p:nvPr/>
        </p:nvSpPr>
        <p:spPr>
          <a:xfrm>
            <a:off x="839955" y="4345479"/>
            <a:ext cx="9494943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45720" bIns="45720">
            <a:spAutoFit/>
          </a:bodyPr>
          <a:lstStyle/>
          <a:p>
            <a:pPr>
              <a:defRPr sz="5600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defRPr>
            </a:pPr>
            <a:r>
              <a:rPr sz="2800" dirty="0"/>
              <a:t>Kristóf KOVÁCS</a:t>
            </a:r>
            <a:r>
              <a:rPr lang="ro-RO" sz="2800" dirty="0"/>
              <a:t>, IT architect</a:t>
            </a:r>
            <a:endParaRPr sz="2800" dirty="0"/>
          </a:p>
          <a:p>
            <a:pPr>
              <a:defRPr sz="5600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defRPr>
            </a:pPr>
            <a:r>
              <a:rPr sz="2800" dirty="0"/>
              <a:t>State Audit Office of Hungary</a:t>
            </a:r>
          </a:p>
        </p:txBody>
      </p:sp>
      <p:sp>
        <p:nvSpPr>
          <p:cNvPr id="184" name="Egyenes összekötő 17"/>
          <p:cNvSpPr/>
          <p:nvPr/>
        </p:nvSpPr>
        <p:spPr>
          <a:xfrm>
            <a:off x="0" y="5808617"/>
            <a:ext cx="12192000" cy="1"/>
          </a:xfrm>
          <a:prstGeom prst="line">
            <a:avLst/>
          </a:prstGeom>
          <a:ln w="203200">
            <a:solidFill>
              <a:srgbClr val="FFFFFF"/>
            </a:solidFill>
            <a:miter/>
          </a:ln>
        </p:spPr>
        <p:txBody>
          <a:bodyPr tIns="45720" bIns="45720"/>
          <a:lstStyle/>
          <a:p>
            <a:pPr>
              <a:defRPr sz="36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85" name="Egyenes összekötő 19"/>
          <p:cNvSpPr/>
          <p:nvPr/>
        </p:nvSpPr>
        <p:spPr>
          <a:xfrm>
            <a:off x="0" y="5933661"/>
            <a:ext cx="12192000" cy="1"/>
          </a:xfrm>
          <a:prstGeom prst="line">
            <a:avLst/>
          </a:prstGeom>
          <a:ln w="38100">
            <a:solidFill>
              <a:srgbClr val="FFFFFF"/>
            </a:solidFill>
            <a:miter/>
          </a:ln>
        </p:spPr>
        <p:txBody>
          <a:bodyPr tIns="45720" bIns="45720"/>
          <a:lstStyle/>
          <a:p>
            <a:pPr>
              <a:defRPr sz="36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86" name="Szövegdoboz 20"/>
          <p:cNvSpPr txBox="1"/>
          <p:nvPr/>
        </p:nvSpPr>
        <p:spPr>
          <a:xfrm>
            <a:off x="1336638" y="6211165"/>
            <a:ext cx="10233506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45720" bIns="45720">
            <a:spAutoFit/>
          </a:bodyPr>
          <a:lstStyle>
            <a:lvl1pPr algn="r" defTabSz="1828800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rPr lang="en-US" sz="1800" dirty="0"/>
              <a:t>INTOSAI PAS Annual Meeting | Budapest, 2026 |</a:t>
            </a:r>
            <a:endParaRPr sz="1800" dirty="0"/>
          </a:p>
        </p:txBody>
      </p:sp>
      <p:sp>
        <p:nvSpPr>
          <p:cNvPr id="187" name="Szövegdoboz 14"/>
          <p:cNvSpPr txBox="1"/>
          <p:nvPr/>
        </p:nvSpPr>
        <p:spPr>
          <a:xfrm>
            <a:off x="839955" y="3097530"/>
            <a:ext cx="10730188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45720" bIns="45720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rPr lang="en-US" sz="3200" dirty="0"/>
              <a:t>(164,672 pages) in one night</a:t>
            </a:r>
            <a:endParaRPr lang="ro-RO" sz="3000" dirty="0"/>
          </a:p>
        </p:txBody>
      </p:sp>
      <p:pic>
        <p:nvPicPr>
          <p:cNvPr id="15" name="Picture 14" descr="A logo with a head and a brain&#10;&#10;AI-generated content may be incorrect.">
            <a:extLst>
              <a:ext uri="{FF2B5EF4-FFF2-40B4-BE49-F238E27FC236}">
                <a16:creationId xmlns:a16="http://schemas.microsoft.com/office/drawing/2014/main" id="{CDC4AF3D-4FE3-B78D-D40F-97CBCFB02E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204" y="327327"/>
            <a:ext cx="2857500" cy="28575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DB05ED-A174-4089-2095-6A28D9B962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4494991-EF76-6681-9E20-6EA6F4E2F1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160524-AF51-2D7C-15BB-25AD0A22D2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910" b="28910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09E3E54-CDBD-DF7E-559B-5DD5C148DC52}"/>
                  </a:ext>
                </a:extLst>
              </p14:cNvPr>
              <p14:cNvContentPartPr/>
              <p14:nvPr/>
            </p14:nvContentPartPr>
            <p14:xfrm>
              <a:off x="6853763" y="2890266"/>
              <a:ext cx="983160" cy="12895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09E3E54-CDBD-DF7E-559B-5DD5C148DC5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17763" y="2854266"/>
                <a:ext cx="1054800" cy="136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613EFF5-C052-676C-6349-E0042031F1DC}"/>
                  </a:ext>
                </a:extLst>
              </p14:cNvPr>
              <p14:cNvContentPartPr/>
              <p14:nvPr/>
            </p14:nvContentPartPr>
            <p14:xfrm>
              <a:off x="8329255" y="3943669"/>
              <a:ext cx="654480" cy="8503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613EFF5-C052-676C-6349-E0042031F1D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293615" y="3908029"/>
                <a:ext cx="726120" cy="92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3DBBE72-0293-7A06-30F2-8C458AB424C2}"/>
                  </a:ext>
                </a:extLst>
              </p14:cNvPr>
              <p14:cNvContentPartPr/>
              <p14:nvPr/>
            </p14:nvContentPartPr>
            <p14:xfrm>
              <a:off x="8534095" y="5225989"/>
              <a:ext cx="3960" cy="18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3DBBE72-0293-7A06-30F2-8C458AB424C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498095" y="5189989"/>
                <a:ext cx="75600" cy="73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994209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D10698-7580-9F73-FC89-2F3C361D8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7143" y="0"/>
            <a:ext cx="8437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5951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D19420-4D5A-8B3C-400C-2659880ABB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8FBB41-AD22-28C7-51D4-9A52D5B7C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5427" y="-18472"/>
            <a:ext cx="17721940" cy="1440403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C1FC1D1-7164-D028-B8B5-C9848BB90DD2}"/>
              </a:ext>
            </a:extLst>
          </p:cNvPr>
          <p:cNvSpPr/>
          <p:nvPr/>
        </p:nvSpPr>
        <p:spPr>
          <a:xfrm>
            <a:off x="1001486" y="1995714"/>
            <a:ext cx="10871200" cy="449943"/>
          </a:xfrm>
          <a:prstGeom prst="rect">
            <a:avLst/>
          </a:prstGeom>
          <a:solidFill>
            <a:srgbClr val="FFFF00">
              <a:alpha val="35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23530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A9E9CC-BA9B-4178-9412-133829627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151" y="104311"/>
            <a:ext cx="9297698" cy="66493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D28DE3-7778-4CD4-E7EC-389680A8C18E}"/>
              </a:ext>
            </a:extLst>
          </p:cNvPr>
          <p:cNvSpPr txBox="1"/>
          <p:nvPr/>
        </p:nvSpPr>
        <p:spPr>
          <a:xfrm>
            <a:off x="203200" y="5425439"/>
            <a:ext cx="14526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7200" dirty="0"/>
              <a:t>😅</a:t>
            </a:r>
            <a:endParaRPr lang="hu-HU" sz="7200" dirty="0"/>
          </a:p>
        </p:txBody>
      </p:sp>
    </p:spTree>
    <p:extLst>
      <p:ext uri="{BB962C8B-B14F-4D97-AF65-F5344CB8AC3E}">
        <p14:creationId xmlns:p14="http://schemas.microsoft.com/office/powerpoint/2010/main" val="410654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1B2712-92C4-3253-590E-BD0B81EC0E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6991AF-F044-33AD-6898-55BB2C3A1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516" y="596767"/>
            <a:ext cx="6314173" cy="2002054"/>
          </a:xfrm>
        </p:spPr>
        <p:txBody>
          <a:bodyPr>
            <a:normAutofit/>
          </a:bodyPr>
          <a:lstStyle/>
          <a:p>
            <a:r>
              <a:rPr lang="ro-RO" dirty="0">
                <a:solidFill>
                  <a:schemeClr val="bg2"/>
                </a:solidFill>
              </a:rPr>
              <a:t>We have procured our own AI-capable hardware</a:t>
            </a:r>
            <a:br>
              <a:rPr lang="ro-RO" dirty="0">
                <a:solidFill>
                  <a:schemeClr val="bg2"/>
                </a:solidFill>
              </a:rPr>
            </a:br>
            <a:r>
              <a:rPr lang="ro-RO" sz="3200" dirty="0">
                <a:solidFill>
                  <a:schemeClr val="bg2"/>
                </a:solidFill>
              </a:rPr>
              <a:t>(2x Nvidia H100 GPUs)</a:t>
            </a:r>
            <a:endParaRPr lang="hu-HU" sz="3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1336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at a table with a robot">
            <a:extLst>
              <a:ext uri="{FF2B5EF4-FFF2-40B4-BE49-F238E27FC236}">
                <a16:creationId xmlns:a16="http://schemas.microsoft.com/office/drawing/2014/main" id="{52C1F94E-2628-6F4F-BD76-096336925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03" y="1199545"/>
            <a:ext cx="5291666" cy="5291666"/>
          </a:xfrm>
          <a:prstGeom prst="rect">
            <a:avLst/>
          </a:prstGeom>
        </p:spPr>
      </p:pic>
      <p:pic>
        <p:nvPicPr>
          <p:cNvPr id="9" name="Picture 8" descr="A robot in a room with a truck and a pile of papers">
            <a:extLst>
              <a:ext uri="{FF2B5EF4-FFF2-40B4-BE49-F238E27FC236}">
                <a16:creationId xmlns:a16="http://schemas.microsoft.com/office/drawing/2014/main" id="{10F1D802-800F-3B78-FB4A-051E819D4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329" y="1199544"/>
            <a:ext cx="5291667" cy="52916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E3A7BA-2990-4FD1-D420-9CDE9613ECD0}"/>
              </a:ext>
            </a:extLst>
          </p:cNvPr>
          <p:cNvSpPr txBox="1"/>
          <p:nvPr/>
        </p:nvSpPr>
        <p:spPr>
          <a:xfrm>
            <a:off x="1572778" y="182708"/>
            <a:ext cx="318811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o-RO" sz="2600" b="1" dirty="0"/>
              <a:t>🌞 Chat at day</a:t>
            </a:r>
          </a:p>
          <a:p>
            <a:pPr algn="ctr"/>
            <a:r>
              <a:rPr lang="ro-RO" sz="2600" dirty="0"/>
              <a:t>ai.asz.hu, „personal”</a:t>
            </a:r>
            <a:endParaRPr lang="hu-HU" sz="2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832027-BA05-03A9-2514-81E3CE6887DA}"/>
              </a:ext>
            </a:extLst>
          </p:cNvPr>
          <p:cNvSpPr txBox="1"/>
          <p:nvPr/>
        </p:nvSpPr>
        <p:spPr>
          <a:xfrm>
            <a:off x="6608003" y="182708"/>
            <a:ext cx="483433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o-RO" sz="2600" b="1" dirty="0"/>
              <a:t>🌜 API at night</a:t>
            </a:r>
          </a:p>
          <a:p>
            <a:pPr algn="ctr"/>
            <a:r>
              <a:rPr lang="ro-RO" sz="2600" dirty="0"/>
              <a:t>software-controlled, „industrial”</a:t>
            </a:r>
            <a:endParaRPr lang="hu-HU" sz="2600" dirty="0"/>
          </a:p>
        </p:txBody>
      </p:sp>
    </p:spTree>
    <p:extLst>
      <p:ext uri="{BB962C8B-B14F-4D97-AF65-F5344CB8AC3E}">
        <p14:creationId xmlns:p14="http://schemas.microsoft.com/office/powerpoint/2010/main" val="8575789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7907D-44A4-8D5F-2F0F-D2D079764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But </a:t>
            </a:r>
            <a:r>
              <a:rPr lang="ro-RO" b="1" dirty="0"/>
              <a:t>3495 reports</a:t>
            </a:r>
            <a:r>
              <a:rPr lang="ro-RO" dirty="0"/>
              <a:t> (</a:t>
            </a:r>
            <a:r>
              <a:rPr lang="en-US" dirty="0"/>
              <a:t>164,672</a:t>
            </a:r>
            <a:r>
              <a:rPr lang="ro-RO" dirty="0"/>
              <a:t> pages) worth of text </a:t>
            </a:r>
            <a:r>
              <a:rPr lang="ro-RO" b="1" dirty="0"/>
              <a:t>won’t fit </a:t>
            </a:r>
            <a:r>
              <a:rPr lang="ro-RO" dirty="0"/>
              <a:t>in the AI „</a:t>
            </a:r>
            <a:r>
              <a:rPr lang="ro-RO" b="1" dirty="0"/>
              <a:t>context</a:t>
            </a:r>
            <a:r>
              <a:rPr lang="ro-RO" dirty="0"/>
              <a:t>”.</a:t>
            </a:r>
            <a:endParaRPr lang="hu-H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5A760B-FA52-57D3-6C95-6049992082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700" dirty="0"/>
              <a:t>Imagine a teacher who has to </a:t>
            </a:r>
            <a:r>
              <a:rPr lang="en-US" sz="3700" b="1" dirty="0"/>
              <a:t>grade an entire class</a:t>
            </a:r>
            <a:r>
              <a:rPr lang="en-US" sz="3700" dirty="0"/>
              <a:t>.</a:t>
            </a:r>
            <a:endParaRPr lang="ro-RO" sz="3700" dirty="0"/>
          </a:p>
          <a:p>
            <a:r>
              <a:rPr lang="en-US" sz="3700" dirty="0"/>
              <a:t>The teacher doesn’t dump all the exams on the floor, glance at them, and announce “the </a:t>
            </a:r>
            <a:r>
              <a:rPr lang="en-US" sz="3700" b="1" dirty="0"/>
              <a:t>average</a:t>
            </a:r>
            <a:r>
              <a:rPr lang="en-US" sz="3700" dirty="0"/>
              <a:t> grade is 3.8”.</a:t>
            </a:r>
            <a:endParaRPr lang="ro-RO" sz="3700" dirty="0"/>
          </a:p>
          <a:p>
            <a:r>
              <a:rPr lang="en-US" sz="3700" dirty="0"/>
              <a:t>Instead, the teacher reads </a:t>
            </a:r>
            <a:r>
              <a:rPr lang="en-US" sz="3700" b="1" dirty="0"/>
              <a:t>each paper</a:t>
            </a:r>
            <a:r>
              <a:rPr lang="en-US" sz="3700" dirty="0"/>
              <a:t>, marks it, and then calculates the class average from those </a:t>
            </a:r>
            <a:r>
              <a:rPr lang="en-US" sz="3700" b="1" dirty="0"/>
              <a:t>individual scores</a:t>
            </a:r>
            <a:r>
              <a:rPr lang="en-US" sz="37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58969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2569B-4E76-34C2-18AC-C5DB6A52C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used the same idea</a:t>
            </a:r>
            <a:r>
              <a:rPr lang="ro-RO" dirty="0"/>
              <a:t> with AI: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4EFD2C-1373-C715-7A84-3C645175C1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500" dirty="0"/>
              <a:t>Take a </a:t>
            </a:r>
            <a:r>
              <a:rPr lang="en-US" sz="3500" b="1" dirty="0"/>
              <a:t>single</a:t>
            </a:r>
            <a:r>
              <a:rPr lang="en-US" sz="3500" dirty="0"/>
              <a:t> </a:t>
            </a:r>
            <a:r>
              <a:rPr lang="ro-RO" sz="3500" dirty="0"/>
              <a:t>document</a:t>
            </a:r>
            <a:r>
              <a:rPr lang="en-US" sz="3500" dirty="0"/>
              <a:t> (a PDF or scanned file).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500" dirty="0"/>
              <a:t>Ask the AI clear, fixed question</a:t>
            </a:r>
            <a:r>
              <a:rPr lang="ro-RO" sz="3500" dirty="0"/>
              <a:t>(s): </a:t>
            </a:r>
            <a:r>
              <a:rPr lang="en-US" sz="3500" dirty="0"/>
              <a:t>e.g., </a:t>
            </a:r>
            <a:r>
              <a:rPr lang="en-US" sz="3500" i="1" dirty="0"/>
              <a:t>“What </a:t>
            </a:r>
            <a:r>
              <a:rPr lang="ro-RO" sz="3500" i="1" dirty="0"/>
              <a:t>are</a:t>
            </a:r>
            <a:r>
              <a:rPr lang="en-US" sz="3500" i="1" dirty="0"/>
              <a:t> the main findings</a:t>
            </a:r>
            <a:r>
              <a:rPr lang="ro-RO" sz="3500" i="1" dirty="0"/>
              <a:t> in </a:t>
            </a:r>
            <a:r>
              <a:rPr lang="ro-RO" sz="3500" b="1" i="1" dirty="0"/>
              <a:t>this report</a:t>
            </a:r>
            <a:r>
              <a:rPr lang="en-US" sz="3500" i="1" dirty="0"/>
              <a:t>? What financial figures are mentioned</a:t>
            </a:r>
            <a:r>
              <a:rPr lang="ro-RO" sz="3500" i="1" dirty="0"/>
              <a:t> in </a:t>
            </a:r>
            <a:r>
              <a:rPr lang="ro-RO" sz="3500" b="1" i="1" dirty="0"/>
              <a:t>this report</a:t>
            </a:r>
            <a:r>
              <a:rPr lang="en-US" sz="3500" i="1" dirty="0"/>
              <a:t>?”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500" dirty="0"/>
              <a:t>Record the AI’s answer</a:t>
            </a:r>
            <a:r>
              <a:rPr lang="ro-RO" sz="3500" dirty="0"/>
              <a:t>s</a:t>
            </a:r>
            <a:r>
              <a:rPr lang="en-US" sz="3500" dirty="0"/>
              <a:t> in a </a:t>
            </a:r>
            <a:r>
              <a:rPr lang="en-US" sz="3500" b="1" dirty="0"/>
              <a:t>structured format</a:t>
            </a:r>
            <a:r>
              <a:rPr lang="en-US" sz="3500" dirty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500" dirty="0"/>
              <a:t>Move on to the </a:t>
            </a:r>
            <a:r>
              <a:rPr lang="en-US" sz="3500" b="1" dirty="0"/>
              <a:t>next report and repeat </a:t>
            </a:r>
            <a:r>
              <a:rPr lang="en-US" sz="3500" dirty="0"/>
              <a:t>the previous steps.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500" b="1" dirty="0"/>
              <a:t>Summarize</a:t>
            </a:r>
            <a:r>
              <a:rPr lang="en-US" sz="3500" dirty="0"/>
              <a:t> the AI’s answers in a spreadsheet.</a:t>
            </a:r>
          </a:p>
        </p:txBody>
      </p:sp>
    </p:spTree>
    <p:extLst>
      <p:ext uri="{BB962C8B-B14F-4D97-AF65-F5344CB8AC3E}">
        <p14:creationId xmlns:p14="http://schemas.microsoft.com/office/powerpoint/2010/main" val="3108971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1DD22D-6F4F-26DB-C4DA-356101116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A782045-8031-E04F-BB6C-34FF9722AA68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4" r="10344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0D8AA13-91E7-4C1F-8EA9-FDBCC5996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5402" y="743447"/>
            <a:ext cx="3445765" cy="3020289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dirty="0"/>
              <a:t>One by one</a:t>
            </a:r>
            <a:r>
              <a:rPr lang="ro-RO" sz="5200" dirty="0"/>
              <a:t>.</a:t>
            </a:r>
            <a:endParaRPr lang="en-US" sz="5200" dirty="0"/>
          </a:p>
        </p:txBody>
      </p:sp>
    </p:spTree>
    <p:extLst>
      <p:ext uri="{BB962C8B-B14F-4D97-AF65-F5344CB8AC3E}">
        <p14:creationId xmlns:p14="http://schemas.microsoft.com/office/powerpoint/2010/main" val="13416527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77D6B2E-37A3-429E-A37C-F30ED6487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1723" y="-1"/>
            <a:ext cx="12225953" cy="6868071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41959" y="-3"/>
            <a:ext cx="11772269" cy="6868074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83000"/>
                </a:schemeClr>
              </a:gs>
              <a:gs pos="100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5200" y="0"/>
            <a:ext cx="3623374" cy="686807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064D5D5-227B-4F66-9AEA-46F570E79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5875" y="-3"/>
            <a:ext cx="12233581" cy="6868076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73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46B67A4-D328-4747-A82B-65E84FA46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484334" y="-861824"/>
            <a:ext cx="6861931" cy="8597859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27000"/>
                </a:srgb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993193">
            <a:off x="1186972" y="1089049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6000"/>
                </a:schemeClr>
              </a:gs>
              <a:gs pos="85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232FD9-729F-AD05-8EC5-1EFC723111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62567" y="818984"/>
            <a:ext cx="6714699" cy="3178689"/>
          </a:xfrm>
        </p:spPr>
        <p:txBody>
          <a:bodyPr>
            <a:normAutofit/>
          </a:bodyPr>
          <a:lstStyle/>
          <a:p>
            <a:pPr algn="l"/>
            <a:r>
              <a:rPr lang="ro-RO" sz="4800">
                <a:solidFill>
                  <a:srgbClr val="FFFFFF"/>
                </a:solidFill>
              </a:rPr>
              <a:t>How does it look like in real life?</a:t>
            </a:r>
            <a:endParaRPr lang="hu-HU" sz="4800" dirty="0">
              <a:solidFill>
                <a:srgbClr val="FFFFFF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4490110"/>
            <a:ext cx="12217710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167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C790BE2-4E4F-4AAF-81A2-4A6F4885E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0"/>
            <a:ext cx="12191999" cy="6858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00000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4"/>
            <a:ext cx="12192000" cy="6402581"/>
          </a:xfrm>
          <a:prstGeom prst="rect">
            <a:avLst/>
          </a:prstGeom>
          <a:gradFill>
            <a:gsLst>
              <a:gs pos="1000">
                <a:schemeClr val="accent1">
                  <a:lumMod val="75000"/>
                  <a:alpha val="59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12088DD-B1AD-40E0-8B86-1D87A2CCD9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63054" y="-2653923"/>
            <a:ext cx="6858001" cy="12165846"/>
          </a:xfrm>
          <a:prstGeom prst="rect">
            <a:avLst/>
          </a:prstGeom>
          <a:gradFill>
            <a:gsLst>
              <a:gs pos="13000">
                <a:schemeClr val="accent1">
                  <a:lumMod val="50000"/>
                  <a:alpha val="0"/>
                </a:schemeClr>
              </a:gs>
              <a:gs pos="99000">
                <a:srgbClr val="000000">
                  <a:alpha val="28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94763" y="0"/>
            <a:ext cx="6096001" cy="6858000"/>
          </a:xfrm>
          <a:prstGeom prst="rect">
            <a:avLst/>
          </a:prstGeom>
          <a:gradFill>
            <a:gsLst>
              <a:gs pos="13000">
                <a:schemeClr val="accent1">
                  <a:lumMod val="50000"/>
                  <a:alpha val="0"/>
                </a:schemeClr>
              </a:gs>
              <a:gs pos="99000">
                <a:schemeClr val="accent1">
                  <a:lumMod val="75000"/>
                  <a:alpha val="50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C395952-4E26-45A2-8756-2ADFD6E53C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-3"/>
            <a:ext cx="12182871" cy="6871922"/>
          </a:xfrm>
          <a:prstGeom prst="rect">
            <a:avLst/>
          </a:prstGeom>
          <a:gradFill>
            <a:gsLst>
              <a:gs pos="13000">
                <a:srgbClr val="000000">
                  <a:alpha val="35000"/>
                </a:srgbClr>
              </a:gs>
              <a:gs pos="99000">
                <a:schemeClr val="accent1">
                  <a:lumMod val="75000"/>
                  <a:alpha val="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4734BADF-9461-4621-B112-2D7BABEA7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7713" y="4049"/>
            <a:ext cx="10216576" cy="4729040"/>
          </a:xfrm>
          <a:custGeom>
            <a:avLst/>
            <a:gdLst>
              <a:gd name="connsiteX0" fmla="*/ 0 w 10216576"/>
              <a:gd name="connsiteY0" fmla="*/ 0 h 4729040"/>
              <a:gd name="connsiteX1" fmla="*/ 10216576 w 10216576"/>
              <a:gd name="connsiteY1" fmla="*/ 0 h 4729040"/>
              <a:gd name="connsiteX2" fmla="*/ 10210268 w 10216576"/>
              <a:gd name="connsiteY2" fmla="*/ 124944 h 4729040"/>
              <a:gd name="connsiteX3" fmla="*/ 5108288 w 10216576"/>
              <a:gd name="connsiteY3" fmla="*/ 4729040 h 4729040"/>
              <a:gd name="connsiteX4" fmla="*/ 6309 w 10216576"/>
              <a:gd name="connsiteY4" fmla="*/ 124944 h 472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16576" h="4729040">
                <a:moveTo>
                  <a:pt x="0" y="0"/>
                </a:moveTo>
                <a:lnTo>
                  <a:pt x="10216576" y="0"/>
                </a:lnTo>
                <a:lnTo>
                  <a:pt x="10210268" y="124944"/>
                </a:lnTo>
                <a:cubicBezTo>
                  <a:pt x="9947637" y="2710997"/>
                  <a:pt x="7763635" y="4729040"/>
                  <a:pt x="5108288" y="4729040"/>
                </a:cubicBezTo>
                <a:cubicBezTo>
                  <a:pt x="2452942" y="4729040"/>
                  <a:pt x="268937" y="2710997"/>
                  <a:pt x="6309" y="124944"/>
                </a:cubicBezTo>
                <a:close/>
              </a:path>
            </a:pathLst>
          </a:custGeom>
          <a:gradFill>
            <a:gsLst>
              <a:gs pos="7000">
                <a:schemeClr val="accent1">
                  <a:lumMod val="50000"/>
                  <a:alpha val="4000"/>
                </a:schemeClr>
              </a:gs>
              <a:gs pos="99000">
                <a:schemeClr val="accent1">
                  <a:alpha val="24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F091B21-080C-D064-F427-D8D84A977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6693" y="1030406"/>
            <a:ext cx="8147713" cy="3081242"/>
          </a:xfrm>
        </p:spPr>
        <p:txBody>
          <a:bodyPr anchor="ctr">
            <a:normAutofit/>
          </a:bodyPr>
          <a:lstStyle/>
          <a:p>
            <a:r>
              <a:rPr lang="hu-HU" sz="4800" dirty="0" err="1">
                <a:solidFill>
                  <a:srgbClr val="FFFFFF"/>
                </a:solidFill>
              </a:rPr>
              <a:t>Processing</a:t>
            </a:r>
            <a:r>
              <a:rPr lang="hu-HU" sz="4800" dirty="0">
                <a:solidFill>
                  <a:srgbClr val="FFFFFF"/>
                </a:solidFill>
              </a:rPr>
              <a:t> 35 </a:t>
            </a:r>
            <a:r>
              <a:rPr lang="hu-HU" sz="4800" dirty="0" err="1">
                <a:solidFill>
                  <a:srgbClr val="FFFFFF"/>
                </a:solidFill>
              </a:rPr>
              <a:t>years</a:t>
            </a:r>
            <a:r>
              <a:rPr lang="hu-HU" sz="4800" dirty="0">
                <a:solidFill>
                  <a:srgbClr val="FFFFFF"/>
                </a:solidFill>
              </a:rPr>
              <a:t> of</a:t>
            </a:r>
            <a:br>
              <a:rPr lang="hu-HU" sz="4800" dirty="0">
                <a:solidFill>
                  <a:srgbClr val="FFFFFF"/>
                </a:solidFill>
              </a:rPr>
            </a:br>
            <a:r>
              <a:rPr lang="hu-HU" sz="4800" dirty="0">
                <a:solidFill>
                  <a:srgbClr val="FFFFFF"/>
                </a:solidFill>
              </a:rPr>
              <a:t>SAI </a:t>
            </a:r>
            <a:r>
              <a:rPr lang="hu-HU" sz="4800" dirty="0" err="1">
                <a:solidFill>
                  <a:srgbClr val="FFFFFF"/>
                </a:solidFill>
              </a:rPr>
              <a:t>Hungary’s</a:t>
            </a:r>
            <a:r>
              <a:rPr lang="hu-HU" sz="4800" dirty="0">
                <a:solidFill>
                  <a:srgbClr val="FFFFFF"/>
                </a:solidFill>
              </a:rPr>
              <a:t> </a:t>
            </a:r>
            <a:r>
              <a:rPr lang="hu-HU" sz="4800" dirty="0" err="1">
                <a:solidFill>
                  <a:srgbClr val="FFFFFF"/>
                </a:solidFill>
              </a:rPr>
              <a:t>reports</a:t>
            </a:r>
            <a:br>
              <a:rPr lang="hu-HU" sz="4800" dirty="0">
                <a:solidFill>
                  <a:srgbClr val="FFFFFF"/>
                </a:solidFill>
              </a:rPr>
            </a:br>
            <a:r>
              <a:rPr lang="hu-HU" sz="4800" dirty="0" err="1">
                <a:solidFill>
                  <a:srgbClr val="FFFFFF"/>
                </a:solidFill>
              </a:rPr>
              <a:t>with</a:t>
            </a:r>
            <a:r>
              <a:rPr lang="hu-HU" sz="4800" dirty="0">
                <a:solidFill>
                  <a:srgbClr val="FFFFFF"/>
                </a:solidFill>
              </a:rPr>
              <a:t> AI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7F44872C-1823-14EC-08A1-43677858AF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9943" y="5171093"/>
            <a:ext cx="9078628" cy="860620"/>
          </a:xfrm>
        </p:spPr>
        <p:txBody>
          <a:bodyPr anchor="ctr">
            <a:normAutofit/>
          </a:bodyPr>
          <a:lstStyle/>
          <a:p>
            <a:r>
              <a:rPr lang="ro-RO" dirty="0">
                <a:solidFill>
                  <a:srgbClr val="FFFFFF"/>
                </a:solidFill>
              </a:rPr>
              <a:t>1990 – 2025 (and continuing!)</a:t>
            </a:r>
          </a:p>
        </p:txBody>
      </p:sp>
    </p:spTree>
    <p:extLst>
      <p:ext uri="{BB962C8B-B14F-4D97-AF65-F5344CB8AC3E}">
        <p14:creationId xmlns:p14="http://schemas.microsoft.com/office/powerpoint/2010/main" val="11857285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FEF89-0D46-AF43-E4F8-E1018EBF6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1. Put documents and </a:t>
            </a:r>
            <a:r>
              <a:rPr lang="ro-RO" i="1" dirty="0"/>
              <a:t>prompt.txt </a:t>
            </a:r>
            <a:r>
              <a:rPr lang="ro-RO" dirty="0"/>
              <a:t>in a folder.</a:t>
            </a:r>
            <a:endParaRPr lang="hu-H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D4442E-0AD0-F00A-70EA-462E5C95CD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82" y="1995287"/>
            <a:ext cx="10107436" cy="286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8003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B2A56-87EE-F7A1-0253-E7E3BA907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001037" y="3065114"/>
            <a:ext cx="3492266" cy="727772"/>
          </a:xfrm>
        </p:spPr>
        <p:txBody>
          <a:bodyPr/>
          <a:lstStyle/>
          <a:p>
            <a:r>
              <a:rPr lang="ro-RO" dirty="0">
                <a:latin typeface="Cascadia Mono Light" panose="020B0609020000020004" pitchFamily="49" charset="0"/>
                <a:cs typeface="Cascadia Mono Light" panose="020B0609020000020004" pitchFamily="49" charset="0"/>
              </a:rPr>
              <a:t>prompt.txt</a:t>
            </a:r>
            <a:endParaRPr lang="hu-HU" dirty="0">
              <a:latin typeface="Cascadia Mono Light" panose="020B0609020000020004" pitchFamily="49" charset="0"/>
              <a:cs typeface="Cascadia Mono Light" panose="020B0609020000020004" pitchFamily="49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CB09B7-A46C-A096-73E8-AA90E68A5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459" y="0"/>
            <a:ext cx="9458541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7822BE-4CF6-A79C-9E4B-7C443D6054AD}"/>
              </a:ext>
            </a:extLst>
          </p:cNvPr>
          <p:cNvSpPr txBox="1"/>
          <p:nvPr/>
        </p:nvSpPr>
        <p:spPr>
          <a:xfrm>
            <a:off x="1461411" y="201890"/>
            <a:ext cx="127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o-RO" dirty="0"/>
              <a:t>AI’s role</a:t>
            </a:r>
            <a:endParaRPr lang="hu-H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2367AF-D48A-392C-9B03-D151352FE37A}"/>
              </a:ext>
            </a:extLst>
          </p:cNvPr>
          <p:cNvSpPr txBox="1"/>
          <p:nvPr/>
        </p:nvSpPr>
        <p:spPr>
          <a:xfrm>
            <a:off x="1461411" y="1138063"/>
            <a:ext cx="127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o-RO" dirty="0"/>
              <a:t>Output format</a:t>
            </a:r>
            <a:endParaRPr lang="hu-H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FC3312-3F6D-CB2F-99B3-75427CAF3CCE}"/>
              </a:ext>
            </a:extLst>
          </p:cNvPr>
          <p:cNvSpPr txBox="1"/>
          <p:nvPr/>
        </p:nvSpPr>
        <p:spPr>
          <a:xfrm>
            <a:off x="1461411" y="2413337"/>
            <a:ext cx="12720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o-RO" dirty="0"/>
              <a:t>The expected structure of  his answer</a:t>
            </a:r>
            <a:endParaRPr lang="hu-H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34AF8F-A9D8-9F34-3B8C-1015C398D7F2}"/>
              </a:ext>
            </a:extLst>
          </p:cNvPr>
          <p:cNvSpPr txBox="1"/>
          <p:nvPr/>
        </p:nvSpPr>
        <p:spPr>
          <a:xfrm>
            <a:off x="1284515" y="4635668"/>
            <a:ext cx="14489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o-RO" dirty="0"/>
              <a:t>More nuanced description of the task at hand (can be very long)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16716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18C43-06B6-A674-9FE4-025968614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703"/>
            <a:ext cx="10515600" cy="1325563"/>
          </a:xfrm>
        </p:spPr>
        <p:txBody>
          <a:bodyPr/>
          <a:lstStyle/>
          <a:p>
            <a:r>
              <a:rPr lang="ro-RO" dirty="0"/>
              <a:t>2. Ask IT to initiate AI processing on the folder</a:t>
            </a:r>
            <a:endParaRPr lang="hu-HU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0BDD6B4-3BC3-70C3-081B-2B83F31B2F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72"/>
          <a:stretch>
            <a:fillRect/>
          </a:stretch>
        </p:blipFill>
        <p:spPr bwMode="auto">
          <a:xfrm>
            <a:off x="2038718" y="1421266"/>
            <a:ext cx="8114564" cy="513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90277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277BA-EEDE-DDFB-9F74-63B677613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o-RO" dirty="0"/>
              <a:t>3. Your prompt runs for every document, and finally, a summary spreadsheet is generated.</a:t>
            </a:r>
            <a:endParaRPr lang="hu-H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1AA6CE-6D9D-E988-934E-946DC1CAB7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56"/>
          <a:stretch>
            <a:fillRect/>
          </a:stretch>
        </p:blipFill>
        <p:spPr>
          <a:xfrm>
            <a:off x="1286316" y="2590640"/>
            <a:ext cx="9619367" cy="225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1407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F6897-D759-823D-4756-9818B5085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summary.xlsx looks like this:</a:t>
            </a:r>
            <a:endParaRPr lang="hu-H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024719-A06F-DE8F-223C-9D0AD42CDB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6417"/>
            <a:ext cx="12192000" cy="131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223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1B40D-03A5-B78F-B0D9-BA0ACC8E2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What happens in the background</a:t>
            </a:r>
            <a:endParaRPr lang="hu-H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C3FC80-D40D-8C7C-5FDD-0A650D9E9F8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o-RO"/>
              <a:t>(Trust the process.)</a:t>
            </a:r>
            <a:endParaRPr lang="hu-H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420176-4ADD-E27F-0645-C2EDDA43B4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114" y="989012"/>
            <a:ext cx="7586886" cy="1146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6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BCE336-1D80-6BA9-B632-26CFACAC8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473AF-24DE-C9DC-4A9F-423328753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What happens in the background</a:t>
            </a:r>
            <a:endParaRPr lang="hu-H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7C66D0-2EBA-E81F-11F3-60D67472551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o-RO"/>
              <a:t>(Trust the process.)</a:t>
            </a:r>
            <a:endParaRPr lang="hu-H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6CB41F-DF43-1B64-D1ED-98783C77CE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114" y="-5390776"/>
            <a:ext cx="7586886" cy="1146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1418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577D6B2E-37A3-429E-A37C-F30ED6487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1723" y="-1"/>
            <a:ext cx="12225953" cy="6868071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41959" y="-3"/>
            <a:ext cx="11772269" cy="6868074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83000"/>
                </a:schemeClr>
              </a:gs>
              <a:gs pos="100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5200" y="0"/>
            <a:ext cx="3623374" cy="686807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064D5D5-227B-4F66-9AEA-46F570E79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5875" y="-3"/>
            <a:ext cx="12233581" cy="6868076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73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46B67A4-D328-4747-A82B-65E84FA46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484334" y="-861824"/>
            <a:ext cx="6861931" cy="8597859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27000"/>
                </a:srgb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993193">
            <a:off x="1186972" y="1089049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6000"/>
                </a:schemeClr>
              </a:gs>
              <a:gs pos="85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CB620B-3DFD-669A-3101-A867B7CFF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5271" y="818984"/>
            <a:ext cx="9521995" cy="317868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ro-RO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3495 documents i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 </a:t>
            </a:r>
            <a:r>
              <a:rPr lang="ro-RO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 single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night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4490110"/>
            <a:ext cx="12217710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2573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4A03B383-47E4-1309-8273-F03EE52674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35" r="1135"/>
          <a:stretch/>
        </p:blipFill>
        <p:spPr>
          <a:xfrm>
            <a:off x="2047875" y="232563"/>
            <a:ext cx="8096250" cy="639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4516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577D6B2E-37A3-429E-A37C-F30ED6487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1723" y="-1"/>
            <a:ext cx="12225953" cy="6868071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41959" y="-3"/>
            <a:ext cx="11772269" cy="6868074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83000"/>
                </a:schemeClr>
              </a:gs>
              <a:gs pos="100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5200" y="0"/>
            <a:ext cx="3623374" cy="686807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064D5D5-227B-4F66-9AEA-46F570E79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5875" y="-3"/>
            <a:ext cx="12233581" cy="6868076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73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46B67A4-D328-4747-A82B-65E84FA46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484334" y="-861824"/>
            <a:ext cx="6861931" cy="8597859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27000"/>
                </a:srgb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993193">
            <a:off x="1186972" y="1089049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6000"/>
                </a:schemeClr>
              </a:gs>
              <a:gs pos="85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EBD272-943A-2F3A-8149-ED640455C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2567" y="818984"/>
            <a:ext cx="6714699" cy="317868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o-RO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For me, the</a:t>
            </a: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ro-RO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most exciting</a:t>
            </a: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outcome is the document mass-processing </a:t>
            </a:r>
            <a:r>
              <a:rPr lang="ro-RO" dirty="0">
                <a:solidFill>
                  <a:srgbClr val="FFFFFF"/>
                </a:solidFill>
              </a:rPr>
              <a:t>AI </a:t>
            </a: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tool</a:t>
            </a:r>
            <a:r>
              <a:rPr lang="ro-RO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</a:t>
            </a: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that we can now use for </a:t>
            </a:r>
            <a:r>
              <a:rPr lang="en-US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any pile of documents</a:t>
            </a: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4490110"/>
            <a:ext cx="12217710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457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AD2B0-2A96-C1BE-927D-5E4ED9129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Why?</a:t>
            </a:r>
            <a:endParaRPr lang="hu-H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93EF5B-DFB2-BFC8-9D05-066273B5D8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our work at the State Audit Office of Hungary (SAO) we are constantly handed </a:t>
            </a:r>
            <a:r>
              <a:rPr lang="en-US" b="1" dirty="0"/>
              <a:t>huge stacks of </a:t>
            </a:r>
            <a:r>
              <a:rPr lang="ro-RO" b="1" dirty="0"/>
              <a:t>documents</a:t>
            </a:r>
            <a:r>
              <a:rPr lang="en-US" dirty="0"/>
              <a:t>, PDFs, scanned </a:t>
            </a:r>
            <a:r>
              <a:rPr lang="ro-RO" dirty="0"/>
              <a:t>materials</a:t>
            </a:r>
            <a:r>
              <a:rPr lang="en-US" dirty="0"/>
              <a:t> and other </a:t>
            </a:r>
            <a:r>
              <a:rPr lang="ro-RO" dirty="0"/>
              <a:t>unstructured </a:t>
            </a:r>
            <a:r>
              <a:rPr lang="en-US" dirty="0"/>
              <a:t>documents.</a:t>
            </a:r>
            <a:endParaRPr lang="ro-RO" dirty="0"/>
          </a:p>
          <a:p>
            <a:r>
              <a:rPr lang="en-US" dirty="0"/>
              <a:t>Going through them </a:t>
            </a:r>
            <a:r>
              <a:rPr lang="en-US" b="1" dirty="0"/>
              <a:t>by hand </a:t>
            </a:r>
            <a:r>
              <a:rPr lang="en-US" dirty="0"/>
              <a:t>is </a:t>
            </a:r>
            <a:r>
              <a:rPr lang="ro-RO" dirty="0"/>
              <a:t>always </a:t>
            </a:r>
            <a:r>
              <a:rPr lang="en-US" dirty="0"/>
              <a:t>slow, boring, and prone to mistakes.</a:t>
            </a:r>
            <a:endParaRPr lang="ro-RO" dirty="0"/>
          </a:p>
          <a:p>
            <a:r>
              <a:rPr lang="ro-RO" dirty="0"/>
              <a:t>AI seemed like an idea fitting for our times against this.</a:t>
            </a:r>
          </a:p>
          <a:p>
            <a:r>
              <a:rPr lang="ro-RO" dirty="0"/>
              <a:t>And 35 years of SAO reports seemed like a very diverse corpus to start an AI experiment on. </a:t>
            </a:r>
            <a:r>
              <a:rPr lang="ro-RO" dirty="0">
                <a:sym typeface="Wingdings" panose="05000000000000000000" pitchFamily="2" charset="2"/>
              </a:rPr>
              <a:t></a:t>
            </a:r>
            <a:endParaRPr lang="en-US" dirty="0"/>
          </a:p>
          <a:p>
            <a:endParaRPr lang="en-US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2656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0E30439A-8A5B-46EC-8283-9B6B031D4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7"/>
            <a:ext cx="12192001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55521" y="-1720"/>
            <a:ext cx="11750040" cy="6840685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61000"/>
                </a:schemeClr>
              </a:gs>
              <a:gs pos="100000">
                <a:schemeClr val="accent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6054" y="-1291"/>
            <a:ext cx="3608179" cy="685886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274173">
            <a:off x="6059728" y="779270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9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A4277E-6392-22E2-B4EC-DD4952511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865" y="818984"/>
            <a:ext cx="6596245" cy="326852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But </a:t>
            </a:r>
            <a:r>
              <a:rPr lang="ro-RO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my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colleagues have created </a:t>
            </a:r>
            <a:r>
              <a:rPr lang="en-US" sz="4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more visually pleasing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outcomes too...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314" y="4480038"/>
            <a:ext cx="12179371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947E58-F088-49F1-A3D1-DEA690192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6967085" y="1632660"/>
            <a:ext cx="6857572" cy="3592258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932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D11FFE-BA98-D010-E86E-95E5A19F16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100"/>
            <a:ext cx="121920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2249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49BF6B-7B30-E960-B464-6DA2D6B2BA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450"/>
            <a:ext cx="12192000" cy="600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7163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Téglalap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147"/>
          </a:solidFill>
          <a:ln w="12700">
            <a:miter lim="400000"/>
          </a:ln>
        </p:spPr>
        <p:txBody>
          <a:bodyPr tIns="45720" bIns="45720" anchor="ctr"/>
          <a:lstStyle/>
          <a:p>
            <a:pPr algn="ctr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705" name="Kép 13" descr="Kép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1666" y="1049382"/>
            <a:ext cx="1748669" cy="1214645"/>
          </a:xfrm>
          <a:prstGeom prst="rect">
            <a:avLst/>
          </a:prstGeom>
          <a:ln w="12700">
            <a:miter lim="400000"/>
          </a:ln>
        </p:spPr>
      </p:pic>
      <p:sp>
        <p:nvSpPr>
          <p:cNvPr id="706" name="Szövegdoboz 14"/>
          <p:cNvSpPr txBox="1"/>
          <p:nvPr/>
        </p:nvSpPr>
        <p:spPr>
          <a:xfrm>
            <a:off x="1348529" y="3429000"/>
            <a:ext cx="9494943" cy="132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45720" bIns="45720">
            <a:spAutoFit/>
          </a:bodyPr>
          <a:lstStyle/>
          <a:p>
            <a:pPr algn="ctr">
              <a:defRPr sz="8000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defRPr>
            </a:pPr>
            <a:r>
              <a:rPr lang="ro-RO" sz="4000" dirty="0"/>
              <a:t>Thank you</a:t>
            </a:r>
            <a:r>
              <a:rPr sz="4000" dirty="0"/>
              <a:t>!</a:t>
            </a:r>
          </a:p>
          <a:p>
            <a:pPr algn="ctr">
              <a:defRPr sz="8000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defRPr>
            </a:pPr>
            <a:r>
              <a:rPr lang="ro-RO" sz="4000" dirty="0"/>
              <a:t>Questions</a:t>
            </a:r>
            <a:r>
              <a:rPr sz="4000" dirty="0"/>
              <a:t>?</a:t>
            </a:r>
          </a:p>
        </p:txBody>
      </p:sp>
      <p:sp>
        <p:nvSpPr>
          <p:cNvPr id="707" name="Egyenes összekötő 17"/>
          <p:cNvSpPr/>
          <p:nvPr/>
        </p:nvSpPr>
        <p:spPr>
          <a:xfrm>
            <a:off x="0" y="5808617"/>
            <a:ext cx="12192000" cy="1"/>
          </a:xfrm>
          <a:prstGeom prst="line">
            <a:avLst/>
          </a:prstGeom>
          <a:ln w="203200">
            <a:solidFill>
              <a:srgbClr val="FFFFFF"/>
            </a:solidFill>
            <a:miter/>
          </a:ln>
        </p:spPr>
        <p:txBody>
          <a:bodyPr tIns="45720" bIns="45720"/>
          <a:lstStyle/>
          <a:p>
            <a:pPr>
              <a:defRPr sz="36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08" name="Egyenes összekötő 19"/>
          <p:cNvSpPr/>
          <p:nvPr/>
        </p:nvSpPr>
        <p:spPr>
          <a:xfrm>
            <a:off x="0" y="5933661"/>
            <a:ext cx="12192000" cy="1"/>
          </a:xfrm>
          <a:prstGeom prst="line">
            <a:avLst/>
          </a:prstGeom>
          <a:ln w="38100">
            <a:solidFill>
              <a:srgbClr val="FFFFFF"/>
            </a:solidFill>
            <a:miter/>
          </a:ln>
        </p:spPr>
        <p:txBody>
          <a:bodyPr tIns="45720" bIns="45720"/>
          <a:lstStyle/>
          <a:p>
            <a:pPr>
              <a:defRPr sz="36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09" name="Szövegdoboz 7"/>
          <p:cNvSpPr txBox="1"/>
          <p:nvPr/>
        </p:nvSpPr>
        <p:spPr>
          <a:xfrm>
            <a:off x="652007" y="6212868"/>
            <a:ext cx="11139135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45720" bIns="45720">
            <a:spAutoFit/>
          </a:bodyPr>
          <a:lstStyle>
            <a:lvl1pPr algn="r" defTabSz="1828800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rPr lang="en-US" sz="1800" dirty="0"/>
              <a:t>INTOSAI PAS Annual Meeting | Budapest, 2026 |</a:t>
            </a:r>
            <a:endParaRPr sz="1800" dirty="0"/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73D82-AC11-BB20-9E76-71751822C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24999"/>
          </a:xfrm>
        </p:spPr>
        <p:txBody>
          <a:bodyPr>
            <a:normAutofit fontScale="90000"/>
          </a:bodyPr>
          <a:lstStyle/>
          <a:p>
            <a:r>
              <a:rPr lang="hu-HU" sz="3500" dirty="0">
                <a:hlinkClick r:id="rId2"/>
              </a:rPr>
              <a:t>https://github.com/Allami-Szamvevoszek/asz-jelentesek</a:t>
            </a:r>
            <a:endParaRPr lang="hu-HU" sz="35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D85A9D2-1639-0061-7FFB-ADEF7C218F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77957" y="1149069"/>
            <a:ext cx="10436086" cy="570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0926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2A9D3-4BCE-3868-5003-C030E09C4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ask for JSON format?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5D653C-3731-8BBD-2298-BDB9D1BA4E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Because if </a:t>
            </a:r>
            <a:r>
              <a:rPr lang="ro-RO" dirty="0"/>
              <a:t>the AI</a:t>
            </a:r>
            <a:r>
              <a:rPr lang="en-US" dirty="0"/>
              <a:t> simply responds with a paragraph of text, </a:t>
            </a:r>
            <a:r>
              <a:rPr lang="ro-RO" dirty="0"/>
              <a:t>that</a:t>
            </a:r>
            <a:r>
              <a:rPr lang="en-US" dirty="0"/>
              <a:t> cannot be easily aggregated.</a:t>
            </a:r>
            <a:endParaRPr lang="ro-RO" dirty="0"/>
          </a:p>
          <a:p>
            <a:r>
              <a:rPr lang="en-US" dirty="0"/>
              <a:t>LLMs are trained on JSON, so they perform better with it</a:t>
            </a:r>
            <a:r>
              <a:rPr lang="ro-RO" dirty="0"/>
              <a:t> than – say – writing CSV.</a:t>
            </a:r>
          </a:p>
          <a:p>
            <a:r>
              <a:rPr lang="ro-RO" dirty="0"/>
              <a:t>For data analysts</a:t>
            </a:r>
            <a:r>
              <a:rPr lang="en-US" dirty="0"/>
              <a:t> JSON is easy to read using tools like </a:t>
            </a:r>
            <a:r>
              <a:rPr lang="en-US" dirty="0" err="1"/>
              <a:t>DuckDB</a:t>
            </a:r>
            <a:r>
              <a:rPr lang="en-US" dirty="0"/>
              <a:t>, directly via SQL.</a:t>
            </a:r>
            <a:endParaRPr lang="ro-RO" dirty="0"/>
          </a:p>
          <a:p>
            <a:r>
              <a:rPr lang="ro-RO" dirty="0"/>
              <a:t>JSON can express 1:N relations (multiple categories, etc)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75080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24CF9BA-99B1-3481-D358-EB27ED673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64" y="0"/>
            <a:ext cx="12061272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E84F8F7B-1C58-019D-EB42-C5666791799C}"/>
                  </a:ext>
                </a:extLst>
              </p14:cNvPr>
              <p14:cNvContentPartPr/>
              <p14:nvPr/>
            </p14:nvContentPartPr>
            <p14:xfrm>
              <a:off x="2020744" y="1573355"/>
              <a:ext cx="3591360" cy="331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E84F8F7B-1C58-019D-EB42-C5666791799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84744" y="1537715"/>
                <a:ext cx="3663000" cy="104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2401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42BFF7-1843-B9F9-BAE7-D586480A4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77" y="0"/>
            <a:ext cx="120376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06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C790BE2-4E4F-4AAF-81A2-4A6F4885E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0"/>
            <a:ext cx="12191999" cy="6858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00000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4"/>
            <a:ext cx="12192000" cy="6402581"/>
          </a:xfrm>
          <a:prstGeom prst="rect">
            <a:avLst/>
          </a:prstGeom>
          <a:gradFill>
            <a:gsLst>
              <a:gs pos="1000">
                <a:schemeClr val="accent1">
                  <a:lumMod val="75000"/>
                  <a:alpha val="59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2088DD-B1AD-40E0-8B86-1D87A2CCD9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63054" y="-2653923"/>
            <a:ext cx="6858001" cy="12165846"/>
          </a:xfrm>
          <a:prstGeom prst="rect">
            <a:avLst/>
          </a:prstGeom>
          <a:gradFill>
            <a:gsLst>
              <a:gs pos="13000">
                <a:schemeClr val="accent1">
                  <a:lumMod val="50000"/>
                  <a:alpha val="0"/>
                </a:schemeClr>
              </a:gs>
              <a:gs pos="99000">
                <a:srgbClr val="000000">
                  <a:alpha val="28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94763" y="0"/>
            <a:ext cx="6096001" cy="6858000"/>
          </a:xfrm>
          <a:prstGeom prst="rect">
            <a:avLst/>
          </a:prstGeom>
          <a:gradFill>
            <a:gsLst>
              <a:gs pos="13000">
                <a:schemeClr val="accent1">
                  <a:lumMod val="50000"/>
                  <a:alpha val="0"/>
                </a:schemeClr>
              </a:gs>
              <a:gs pos="99000">
                <a:schemeClr val="accent1">
                  <a:lumMod val="75000"/>
                  <a:alpha val="50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395952-4E26-45A2-8756-2ADFD6E53C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-3"/>
            <a:ext cx="12182871" cy="6871922"/>
          </a:xfrm>
          <a:prstGeom prst="rect">
            <a:avLst/>
          </a:prstGeom>
          <a:gradFill>
            <a:gsLst>
              <a:gs pos="13000">
                <a:srgbClr val="000000">
                  <a:alpha val="35000"/>
                </a:srgbClr>
              </a:gs>
              <a:gs pos="99000">
                <a:schemeClr val="accent1">
                  <a:lumMod val="75000"/>
                  <a:alpha val="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734BADF-9461-4621-B112-2D7BABEA7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7713" y="4049"/>
            <a:ext cx="10216576" cy="4729040"/>
          </a:xfrm>
          <a:custGeom>
            <a:avLst/>
            <a:gdLst>
              <a:gd name="connsiteX0" fmla="*/ 0 w 10216576"/>
              <a:gd name="connsiteY0" fmla="*/ 0 h 4729040"/>
              <a:gd name="connsiteX1" fmla="*/ 10216576 w 10216576"/>
              <a:gd name="connsiteY1" fmla="*/ 0 h 4729040"/>
              <a:gd name="connsiteX2" fmla="*/ 10210268 w 10216576"/>
              <a:gd name="connsiteY2" fmla="*/ 124944 h 4729040"/>
              <a:gd name="connsiteX3" fmla="*/ 5108288 w 10216576"/>
              <a:gd name="connsiteY3" fmla="*/ 4729040 h 4729040"/>
              <a:gd name="connsiteX4" fmla="*/ 6309 w 10216576"/>
              <a:gd name="connsiteY4" fmla="*/ 124944 h 472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16576" h="4729040">
                <a:moveTo>
                  <a:pt x="0" y="0"/>
                </a:moveTo>
                <a:lnTo>
                  <a:pt x="10216576" y="0"/>
                </a:lnTo>
                <a:lnTo>
                  <a:pt x="10210268" y="124944"/>
                </a:lnTo>
                <a:cubicBezTo>
                  <a:pt x="9947637" y="2710997"/>
                  <a:pt x="7763635" y="4729040"/>
                  <a:pt x="5108288" y="4729040"/>
                </a:cubicBezTo>
                <a:cubicBezTo>
                  <a:pt x="2452942" y="4729040"/>
                  <a:pt x="268937" y="2710997"/>
                  <a:pt x="6309" y="124944"/>
                </a:cubicBezTo>
                <a:close/>
              </a:path>
            </a:pathLst>
          </a:custGeom>
          <a:gradFill>
            <a:gsLst>
              <a:gs pos="7000">
                <a:schemeClr val="accent1">
                  <a:lumMod val="50000"/>
                  <a:alpha val="4000"/>
                </a:schemeClr>
              </a:gs>
              <a:gs pos="99000">
                <a:schemeClr val="accent1">
                  <a:alpha val="24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FEF2F5-7E0D-283D-4E9E-4AB1317B1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6693" y="1030406"/>
            <a:ext cx="8147713" cy="3081242"/>
          </a:xfrm>
        </p:spPr>
        <p:txBody>
          <a:bodyPr anchor="ctr">
            <a:normAutofit/>
          </a:bodyPr>
          <a:lstStyle/>
          <a:p>
            <a:r>
              <a:rPr lang="ro-RO" sz="4800" dirty="0">
                <a:solidFill>
                  <a:srgbClr val="FFFFFF"/>
                </a:solidFill>
              </a:rPr>
              <a:t>What did we work from?</a:t>
            </a:r>
            <a:br>
              <a:rPr lang="ro-RO" sz="4800" dirty="0">
                <a:solidFill>
                  <a:srgbClr val="FFFFFF"/>
                </a:solidFill>
              </a:rPr>
            </a:br>
            <a:r>
              <a:rPr lang="ro-RO" sz="4800" dirty="0">
                <a:solidFill>
                  <a:srgbClr val="FFFFFF"/>
                </a:solidFill>
              </a:rPr>
              <a:t>3495 PDF files</a:t>
            </a:r>
            <a:endParaRPr lang="hu-HU" sz="48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E1B4F3-8E24-6BFF-0E83-412C1CAFD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1235" y="3561749"/>
            <a:ext cx="9078628" cy="2600926"/>
          </a:xfrm>
        </p:spPr>
        <p:txBody>
          <a:bodyPr anchor="ctr">
            <a:normAutofit/>
          </a:bodyPr>
          <a:lstStyle/>
          <a:p>
            <a:pPr algn="l"/>
            <a:r>
              <a:rPr lang="ro-RO" sz="3100" dirty="0">
                <a:solidFill>
                  <a:srgbClr val="FFFFFF"/>
                </a:solidFill>
              </a:rPr>
              <a:t>Mostly scanned</a:t>
            </a:r>
          </a:p>
          <a:p>
            <a:pPr algn="l"/>
            <a:r>
              <a:rPr lang="ro-RO" sz="3100" dirty="0">
                <a:solidFill>
                  <a:srgbClr val="FFFFFF"/>
                </a:solidFill>
              </a:rPr>
              <a:t>Some of them are with typewriter</a:t>
            </a:r>
          </a:p>
          <a:p>
            <a:pPr algn="l"/>
            <a:r>
              <a:rPr lang="ro-RO" sz="3100" dirty="0">
                <a:solidFill>
                  <a:srgbClr val="FFFFFF"/>
                </a:solidFill>
              </a:rPr>
              <a:t>Photocopied</a:t>
            </a:r>
            <a:r>
              <a:rPr lang="en-US" sz="3100" dirty="0">
                <a:solidFill>
                  <a:srgbClr val="FFFFFF"/>
                </a:solidFill>
              </a:rPr>
              <a:t> crookedly</a:t>
            </a:r>
            <a:r>
              <a:rPr lang="ro-RO" sz="3100" dirty="0">
                <a:solidFill>
                  <a:srgbClr val="FFFFFF"/>
                </a:solidFill>
              </a:rPr>
              <a:t>, possibly</a:t>
            </a:r>
            <a:r>
              <a:rPr lang="en-US" sz="3100" dirty="0">
                <a:solidFill>
                  <a:srgbClr val="FFFFFF"/>
                </a:solidFill>
              </a:rPr>
              <a:t> several time</a:t>
            </a:r>
            <a:r>
              <a:rPr lang="ro-RO" sz="3100" dirty="0">
                <a:solidFill>
                  <a:srgbClr val="FFFFFF"/>
                </a:solidFill>
              </a:rPr>
              <a:t>s</a:t>
            </a:r>
            <a:endParaRPr lang="hu-HU" sz="31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8064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1BB4C88F-FD57-73CA-70D6-50BA6D0F26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82" r="3682"/>
          <a:stretch/>
        </p:blipFill>
        <p:spPr>
          <a:xfrm>
            <a:off x="2162175" y="322816"/>
            <a:ext cx="7867650" cy="62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9615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F11850C9-A1E1-6B0F-5C60-1F30F3C27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3390899" y="469477"/>
            <a:ext cx="5410202" cy="59190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4CFC0B-02BF-050E-17A0-ACFD16D01F57}"/>
              </a:ext>
            </a:extLst>
          </p:cNvPr>
          <p:cNvSpPr txBox="1"/>
          <p:nvPr/>
        </p:nvSpPr>
        <p:spPr>
          <a:xfrm>
            <a:off x="2108200" y="2890391"/>
            <a:ext cx="11768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6400" dirty="0"/>
              <a:t>👍</a:t>
            </a:r>
            <a:endParaRPr lang="hu-HU" sz="6400" dirty="0"/>
          </a:p>
        </p:txBody>
      </p:sp>
    </p:spTree>
    <p:extLst>
      <p:ext uri="{BB962C8B-B14F-4D97-AF65-F5344CB8AC3E}">
        <p14:creationId xmlns:p14="http://schemas.microsoft.com/office/powerpoint/2010/main" val="212896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1A3C14-A9ED-9646-D70C-D64B1C22A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370" y="0"/>
            <a:ext cx="7305260" cy="6858000"/>
          </a:xfrm>
          <a:prstGeom prst="rect">
            <a:avLst/>
          </a:prstGeom>
        </p:spPr>
      </p:pic>
      <p:sp>
        <p:nvSpPr>
          <p:cNvPr id="8" name="Connettore diritto 7">
            <a:extLst>
              <a:ext uri="{FF2B5EF4-FFF2-40B4-BE49-F238E27FC236}">
                <a16:creationId xmlns:a16="http://schemas.microsoft.com/office/drawing/2014/main" id="{C7949B9F-57E9-4E33-B316-BDF3360CDCC7}"/>
              </a:ext>
            </a:extLst>
          </p:cNvPr>
          <p:cNvSpPr/>
          <p:nvPr/>
        </p:nvSpPr>
        <p:spPr>
          <a:xfrm rot="5400000">
            <a:off x="6592140" y="4697820"/>
            <a:ext cx="3657600" cy="0"/>
          </a:xfrm>
          <a:prstGeom prst="line">
            <a:avLst/>
          </a:prstGeom>
          <a:solidFill>
            <a:srgbClr val="E71224">
              <a:alpha val="5000"/>
            </a:srgbClr>
          </a:solidFill>
          <a:ln w="72000">
            <a:solidFill>
              <a:srgbClr val="E7122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rtlCol="0" anchor="ctr" anchorCtr="1"/>
          <a:lstStyle/>
          <a:p>
            <a:endParaRPr lang="en-US">
              <a:solidFill>
                <a:srgbClr val="E712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610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7">
            <a:extLst>
              <a:ext uri="{FF2B5EF4-FFF2-40B4-BE49-F238E27FC236}">
                <a16:creationId xmlns:a16="http://schemas.microsoft.com/office/drawing/2014/main" id="{2031B38D-69A5-2AC6-BD10-2DE18987BD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487" b="9487"/>
          <a:stretch/>
        </p:blipFill>
        <p:spPr>
          <a:xfrm>
            <a:off x="2438400" y="540925"/>
            <a:ext cx="7315200" cy="577615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0EA6FFC-52F3-1650-8F8C-95259E524BCF}"/>
              </a:ext>
            </a:extLst>
          </p:cNvPr>
          <p:cNvGrpSpPr/>
          <p:nvPr/>
        </p:nvGrpSpPr>
        <p:grpSpPr>
          <a:xfrm>
            <a:off x="1031132" y="4072106"/>
            <a:ext cx="1292760" cy="698400"/>
            <a:chOff x="1031132" y="4072106"/>
            <a:chExt cx="1292760" cy="698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C3317218-A982-D01F-51F3-D381524CDD3F}"/>
                    </a:ext>
                  </a:extLst>
                </p14:cNvPr>
                <p14:cNvContentPartPr/>
                <p14:nvPr/>
              </p14:nvContentPartPr>
              <p14:xfrm>
                <a:off x="1031132" y="4410866"/>
                <a:ext cx="425880" cy="6300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C3317218-A982-D01F-51F3-D381524CDD3F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95492" y="4375226"/>
                  <a:ext cx="497520" cy="1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A02ECDB2-B1FE-42F2-2FB7-C4E83F48218B}"/>
                    </a:ext>
                  </a:extLst>
                </p14:cNvPr>
                <p14:cNvContentPartPr/>
                <p14:nvPr/>
              </p14:nvContentPartPr>
              <p14:xfrm>
                <a:off x="1807652" y="4072106"/>
                <a:ext cx="516240" cy="69840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A02ECDB2-B1FE-42F2-2FB7-C4E83F48218B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772012" y="4036106"/>
                  <a:ext cx="587880" cy="770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4FE06A4-DDE4-FFC5-71F8-B0CE193983B9}"/>
                  </a:ext>
                </a:extLst>
              </p14:cNvPr>
              <p14:cNvContentPartPr/>
              <p14:nvPr/>
            </p14:nvContentPartPr>
            <p14:xfrm>
              <a:off x="2044172" y="5217266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4FE06A4-DDE4-FFC5-71F8-B0CE193983B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008532" y="5181626"/>
                <a:ext cx="72000" cy="7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2442B11B-7518-42FE-7FA3-E03F032278A2}"/>
              </a:ext>
            </a:extLst>
          </p:cNvPr>
          <p:cNvGrpSpPr/>
          <p:nvPr/>
        </p:nvGrpSpPr>
        <p:grpSpPr>
          <a:xfrm>
            <a:off x="1079012" y="2309546"/>
            <a:ext cx="1390320" cy="699120"/>
            <a:chOff x="1079012" y="2309546"/>
            <a:chExt cx="1390320" cy="699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0E948126-9115-21D2-303F-00A4B7038AEC}"/>
                    </a:ext>
                  </a:extLst>
                </p14:cNvPr>
                <p14:cNvContentPartPr/>
                <p14:nvPr/>
              </p14:nvContentPartPr>
              <p14:xfrm>
                <a:off x="1079012" y="2635346"/>
                <a:ext cx="618840" cy="1112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0E948126-9115-21D2-303F-00A4B7038AEC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043372" y="2599706"/>
                  <a:ext cx="69048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66269E5F-7231-8C9C-84C0-79A88A51AF19}"/>
                    </a:ext>
                  </a:extLst>
                </p14:cNvPr>
                <p14:cNvContentPartPr/>
                <p14:nvPr/>
              </p14:nvContentPartPr>
              <p14:xfrm>
                <a:off x="1417412" y="2341586"/>
                <a:ext cx="30240" cy="6670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66269E5F-7231-8C9C-84C0-79A88A51AF19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381772" y="2305946"/>
                  <a:ext cx="101880" cy="73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7530FE47-0935-9D5B-3A36-94A903F41FC8}"/>
                    </a:ext>
                  </a:extLst>
                </p14:cNvPr>
                <p14:cNvContentPartPr/>
                <p14:nvPr/>
              </p14:nvContentPartPr>
              <p14:xfrm>
                <a:off x="2063252" y="2309546"/>
                <a:ext cx="406080" cy="5839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7530FE47-0935-9D5B-3A36-94A903F41FC8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027612" y="2273546"/>
                  <a:ext cx="477720" cy="655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B9AC313-9ED5-B165-6936-27FDCE86ECB5}"/>
                  </a:ext>
                </a:extLst>
              </p14:cNvPr>
              <p14:cNvContentPartPr/>
              <p14:nvPr/>
            </p14:nvContentPartPr>
            <p14:xfrm>
              <a:off x="2249372" y="3319346"/>
              <a:ext cx="7200" cy="14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B9AC313-9ED5-B165-6936-27FDCE86ECB5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213372" y="3283346"/>
                <a:ext cx="78840" cy="73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35057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D2209D-1F74-B762-4F80-A74606A63A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68540" r="-68540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9478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15973</TotalTime>
  <Words>597</Words>
  <Application>Microsoft Office PowerPoint</Application>
  <PresentationFormat>Widescreen</PresentationFormat>
  <Paragraphs>60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Aptos</vt:lpstr>
      <vt:lpstr>Aptos Display</vt:lpstr>
      <vt:lpstr>Arial</vt:lpstr>
      <vt:lpstr>Calibri</vt:lpstr>
      <vt:lpstr>Calibri Light</vt:lpstr>
      <vt:lpstr>Cascadia Mono Light</vt:lpstr>
      <vt:lpstr>Wingdings</vt:lpstr>
      <vt:lpstr>Office Theme</vt:lpstr>
      <vt:lpstr>PowerPoint Presentation</vt:lpstr>
      <vt:lpstr>Processing 35 years of SAI Hungary’s reports with AI</vt:lpstr>
      <vt:lpstr>Why?</vt:lpstr>
      <vt:lpstr>What did we work from? 3495 PDF files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have procured our own AI-capable hardware (2x Nvidia H100 GPUs)</vt:lpstr>
      <vt:lpstr>PowerPoint Presentation</vt:lpstr>
      <vt:lpstr>But 3495 reports (164,672 pages) worth of text won’t fit in the AI „context”.</vt:lpstr>
      <vt:lpstr>We used the same idea with AI:</vt:lpstr>
      <vt:lpstr>One by one.</vt:lpstr>
      <vt:lpstr>How does it look like in real life?</vt:lpstr>
      <vt:lpstr>1. Put documents and prompt.txt in a folder.</vt:lpstr>
      <vt:lpstr>prompt.txt</vt:lpstr>
      <vt:lpstr>2. Ask IT to initiate AI processing on the folder</vt:lpstr>
      <vt:lpstr>3. Your prompt runs for every document, and finally, a summary spreadsheet is generated.</vt:lpstr>
      <vt:lpstr>summary.xlsx looks like this:</vt:lpstr>
      <vt:lpstr>What happens in the background</vt:lpstr>
      <vt:lpstr>What happens in the background</vt:lpstr>
      <vt:lpstr>3495 documents in a single night</vt:lpstr>
      <vt:lpstr>PowerPoint Presentation</vt:lpstr>
      <vt:lpstr>For me, the most exciting outcome is the document mass-processing AI tool, that we can now use for any pile of documents.</vt:lpstr>
      <vt:lpstr>But my colleagues have created more visually pleasing outcomes too...</vt:lpstr>
      <vt:lpstr>PowerPoint Presentation</vt:lpstr>
      <vt:lpstr>PowerPoint Presentation</vt:lpstr>
      <vt:lpstr>PowerPoint Presentation</vt:lpstr>
      <vt:lpstr>https://github.com/Allami-Szamvevoszek/asz-jelentesek</vt:lpstr>
      <vt:lpstr>Why ask for JSON format?</vt:lpstr>
      <vt:lpstr>PowerPoint Presentation</vt:lpstr>
      <vt:lpstr>PowerPoint Presentation</vt:lpstr>
    </vt:vector>
  </TitlesOfParts>
  <Company>Allami Szamvevoszek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Kovács Kristóf</dc:creator>
  <cp:lastModifiedBy>Kovács Kristóf</cp:lastModifiedBy>
  <cp:revision>501</cp:revision>
  <dcterms:created xsi:type="dcterms:W3CDTF">2025-09-20T08:05:59Z</dcterms:created>
  <dcterms:modified xsi:type="dcterms:W3CDTF">2026-03-23T17:47:24Z</dcterms:modified>
</cp:coreProperties>
</file>