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1930739476" r:id="rId6"/>
    <p:sldId id="261" r:id="rId7"/>
    <p:sldId id="262" r:id="rId8"/>
    <p:sldId id="1930739474" r:id="rId9"/>
    <p:sldId id="264" r:id="rId10"/>
    <p:sldId id="265" r:id="rId11"/>
    <p:sldId id="266" r:id="rId12"/>
    <p:sldId id="267" r:id="rId13"/>
    <p:sldId id="268" r:id="rId14"/>
    <p:sldId id="1930739477" r:id="rId15"/>
    <p:sldId id="270" r:id="rId16"/>
    <p:sldId id="271" r:id="rId17"/>
    <p:sldId id="1930739478" r:id="rId18"/>
    <p:sldId id="260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/>
    <p:restoredTop sz="94610"/>
  </p:normalViewPr>
  <p:slideViewPr>
    <p:cSldViewPr snapToGrid="0" snapToObjects="1">
      <p:cViewPr varScale="1">
        <p:scale>
          <a:sx n="155" d="100"/>
          <a:sy n="155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20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020"/>
          </a:solidFill>
          <a:ln w="12700">
            <a:solidFill>
              <a:srgbClr val="E8A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0"/>
            <a:ext cx="84124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of AI in Performance Audits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457200" y="2331720"/>
            <a:ext cx="4114800" cy="548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2331720"/>
            <a:ext cx="4114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3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FUTURE REIMAGINED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3383280" y="3356095"/>
            <a:ext cx="5486400" cy="822960"/>
          </a:xfrm>
          <a:prstGeom prst="rect">
            <a:avLst/>
          </a:prstGeom>
          <a:solidFill>
            <a:srgbClr val="E8EEF4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8" name="Text 6"/>
          <p:cNvSpPr/>
          <p:nvPr/>
        </p:nvSpPr>
        <p:spPr>
          <a:xfrm>
            <a:off x="3383280" y="3356095"/>
            <a:ext cx="5486400" cy="822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Comptroller and Auditor General of India
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of AI in Performance Audits — Future Reimagined  |  www.cag.gov.in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AI-Driven Verification Workflow &amp; Outcomes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713232"/>
            <a:ext cx="4114800" cy="3657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74320" y="713232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AI VERIFICATION WORKS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301752" y="1221383"/>
            <a:ext cx="4087368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Drone Capture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UAV surveys capture geo-tagged images of all houses using GPS locations from records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20040" y="2103120"/>
            <a:ext cx="3977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Stage Classification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Computer vision classifies each house: Completed/ Roof/ Plinth/ Not Started.</a:t>
            </a: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20042" y="3015667"/>
            <a:ext cx="3977638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Cross-Match with Govt. Portal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results compared with government records for each beneficiary</a:t>
            </a: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342900" y="3951711"/>
            <a:ext cx="3977639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 Exceptions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Mismatches and duplicate locations are flagged for review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4663440" y="713232"/>
            <a:ext cx="4206240" cy="365760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663440" y="713232"/>
            <a:ext cx="4206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VERIFICATION OUTCOMES (COMBINED)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4754880" y="1170432"/>
            <a:ext cx="4023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Houses covered by drone survey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Urban: 10,411  |  Grameen: 209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663440" y="1737360"/>
            <a:ext cx="4206240" cy="822960"/>
          </a:xfrm>
          <a:prstGeom prst="rect">
            <a:avLst/>
          </a:prstGeom>
          <a:solidFill>
            <a:srgbClr val="EBF5EE"/>
          </a:solidFill>
          <a:ln w="12700">
            <a:solidFill>
              <a:srgbClr val="2E7D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1920240"/>
            <a:ext cx="347472" cy="347472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5166360" y="1810512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E7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Verified as Consistent</a:t>
            </a:r>
            <a:endParaRPr lang="en-US" dirty="0"/>
          </a:p>
        </p:txBody>
      </p:sp>
      <p:sp>
        <p:nvSpPr>
          <p:cNvPr id="24" name="Text 21"/>
          <p:cNvSpPr/>
          <p:nvPr/>
        </p:nvSpPr>
        <p:spPr>
          <a:xfrm>
            <a:off x="7635240" y="1792224"/>
            <a:ext cx="1097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600" b="1" dirty="0">
                <a:solidFill>
                  <a:srgbClr val="2E7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5,862</a:t>
            </a:r>
            <a:endParaRPr lang="en-US" sz="2600" dirty="0"/>
          </a:p>
        </p:txBody>
      </p:sp>
      <p:sp>
        <p:nvSpPr>
          <p:cNvPr id="25" name="Text 22"/>
          <p:cNvSpPr/>
          <p:nvPr/>
        </p:nvSpPr>
        <p:spPr>
          <a:xfrm>
            <a:off x="5166360" y="2157984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matches drone findings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4663440" y="2697480"/>
            <a:ext cx="4206240" cy="822960"/>
          </a:xfrm>
          <a:prstGeom prst="rect">
            <a:avLst/>
          </a:prstGeom>
          <a:solidFill>
            <a:srgbClr val="FEF5E7"/>
          </a:solidFill>
          <a:ln w="12700">
            <a:solidFill>
              <a:srgbClr val="C07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2880360"/>
            <a:ext cx="347472" cy="347472"/>
          </a:xfrm>
          <a:prstGeom prst="rect">
            <a:avLst/>
          </a:prstGeom>
        </p:spPr>
      </p:pic>
      <p:sp>
        <p:nvSpPr>
          <p:cNvPr id="28" name="Text 24"/>
          <p:cNvSpPr/>
          <p:nvPr/>
        </p:nvSpPr>
        <p:spPr>
          <a:xfrm>
            <a:off x="5166360" y="2770632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C07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Flagged for Review</a:t>
            </a:r>
            <a:endParaRPr lang="en-US" dirty="0"/>
          </a:p>
        </p:txBody>
      </p:sp>
      <p:sp>
        <p:nvSpPr>
          <p:cNvPr id="29" name="Text 25"/>
          <p:cNvSpPr/>
          <p:nvPr/>
        </p:nvSpPr>
        <p:spPr>
          <a:xfrm>
            <a:off x="7635240" y="2752344"/>
            <a:ext cx="1097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600" b="1" dirty="0">
                <a:solidFill>
                  <a:srgbClr val="C07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1,441</a:t>
            </a:r>
            <a:endParaRPr lang="en-US" sz="2600" dirty="0"/>
          </a:p>
        </p:txBody>
      </p:sp>
      <p:sp>
        <p:nvSpPr>
          <p:cNvPr id="30" name="Text 26"/>
          <p:cNvSpPr/>
          <p:nvPr/>
        </p:nvSpPr>
        <p:spPr>
          <a:xfrm>
            <a:off x="5166360" y="3118104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does not match drone findings</a:t>
            </a:r>
            <a:endParaRPr lang="en-US" sz="1600" dirty="0"/>
          </a:p>
        </p:txBody>
      </p:sp>
      <p:sp>
        <p:nvSpPr>
          <p:cNvPr id="31" name="Shape 27"/>
          <p:cNvSpPr/>
          <p:nvPr/>
        </p:nvSpPr>
        <p:spPr>
          <a:xfrm>
            <a:off x="4663440" y="3657600"/>
            <a:ext cx="4206240" cy="822960"/>
          </a:xfrm>
          <a:prstGeom prst="rect">
            <a:avLst/>
          </a:prstGeom>
          <a:solidFill>
            <a:srgbClr val="FAEAEA"/>
          </a:solidFill>
          <a:ln w="12700">
            <a:solidFill>
              <a:srgbClr val="A030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3840480"/>
            <a:ext cx="347472" cy="347472"/>
          </a:xfrm>
          <a:prstGeom prst="rect">
            <a:avLst/>
          </a:prstGeom>
        </p:spPr>
      </p:pic>
      <p:sp>
        <p:nvSpPr>
          <p:cNvPr id="33" name="Text 28"/>
          <p:cNvSpPr/>
          <p:nvPr/>
        </p:nvSpPr>
        <p:spPr>
          <a:xfrm>
            <a:off x="5166360" y="3730752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A03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Ambiguous / Not Visible</a:t>
            </a:r>
            <a:endParaRPr lang="en-US" dirty="0"/>
          </a:p>
        </p:txBody>
      </p:sp>
      <p:sp>
        <p:nvSpPr>
          <p:cNvPr id="34" name="Text 29"/>
          <p:cNvSpPr/>
          <p:nvPr/>
        </p:nvSpPr>
        <p:spPr>
          <a:xfrm>
            <a:off x="7635240" y="3712464"/>
            <a:ext cx="1097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600" b="1" dirty="0">
                <a:solidFill>
                  <a:srgbClr val="A03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3,307</a:t>
            </a:r>
            <a:endParaRPr lang="en-US" sz="2600" dirty="0"/>
          </a:p>
        </p:txBody>
      </p:sp>
      <p:sp>
        <p:nvSpPr>
          <p:cNvPr id="35" name="Text 30"/>
          <p:cNvSpPr/>
          <p:nvPr/>
        </p:nvSpPr>
        <p:spPr>
          <a:xfrm>
            <a:off x="5166360" y="4078224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House not visible or data unclear</a:t>
            </a:r>
            <a:endParaRPr lang="en-US" sz="1600" dirty="0"/>
          </a:p>
        </p:txBody>
      </p:sp>
      <p:sp>
        <p:nvSpPr>
          <p:cNvPr id="36" name="Shape 3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2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Audit Findings — AI-Identified Issues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713232"/>
            <a:ext cx="8595360" cy="1261872"/>
          </a:xfrm>
          <a:prstGeom prst="rect">
            <a:avLst/>
          </a:prstGeom>
          <a:solidFill>
            <a:srgbClr val="EBF5F8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" y="713232"/>
            <a:ext cx="457200" cy="1261872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74320" y="1019556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22960" y="804672"/>
            <a:ext cx="7863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Premature Completion Marking (Stage Mismatch)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31520" y="116586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Records show house as Completed with full payment released; Drone survey shows house not started or still under construction.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05840" y="1645920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Impact: 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funds released for incomplete work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274320" y="2112264"/>
            <a:ext cx="8595360" cy="1261872"/>
          </a:xfrm>
          <a:prstGeom prst="rect">
            <a:avLst/>
          </a:prstGeom>
          <a:solidFill>
            <a:srgbClr val="FEF5E7"/>
          </a:solidFill>
          <a:ln w="12700">
            <a:solidFill>
              <a:srgbClr val="C07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74320" y="2112264"/>
            <a:ext cx="457200" cy="1261872"/>
          </a:xfrm>
          <a:prstGeom prst="rect">
            <a:avLst/>
          </a:prstGeom>
          <a:solidFill>
            <a:srgbClr val="C07010"/>
          </a:solidFill>
          <a:ln w="12700">
            <a:solidFill>
              <a:srgbClr val="C07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74320" y="2473164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822960" y="2203704"/>
            <a:ext cx="7863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C07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Inspection Inconsistencies (Records Not Updated)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731520" y="2569464"/>
            <a:ext cx="8092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Drone confirms house as Completed; records show a lower stage inspection or records not updated.</a:t>
            </a: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960120" y="2995978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b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Impact: 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Unreliable data; weak accountability and traceability.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Shape 16"/>
          <p:cNvSpPr/>
          <p:nvPr/>
        </p:nvSpPr>
        <p:spPr>
          <a:xfrm>
            <a:off x="274320" y="3511296"/>
            <a:ext cx="8595360" cy="1261872"/>
          </a:xfrm>
          <a:prstGeom prst="rect">
            <a:avLst/>
          </a:prstGeom>
          <a:solidFill>
            <a:srgbClr val="FAEAEA"/>
          </a:solidFill>
          <a:ln w="12700">
            <a:solidFill>
              <a:srgbClr val="A030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274320" y="3511296"/>
            <a:ext cx="457200" cy="1261872"/>
          </a:xfrm>
          <a:prstGeom prst="rect">
            <a:avLst/>
          </a:prstGeom>
          <a:solidFill>
            <a:srgbClr val="A03030"/>
          </a:solidFill>
          <a:ln w="12700">
            <a:solidFill>
              <a:srgbClr val="A030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274320" y="3899175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822960" y="3553308"/>
            <a:ext cx="7863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A03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Duplicate GPS Coordinates (Data Analytics)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731520" y="3934700"/>
            <a:ext cx="81381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identified beneficiary pairs with identical latitude/longitude coordinates, indicating possible duplicate or fraudulent records.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960120" y="4387472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b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Impact: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Flagged cases require field verification before final conclusion.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Shape 2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Potential Duplicate Cases — GPS-Based Evidence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274320" y="685799"/>
            <a:ext cx="8595360" cy="7485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below entries represent potential duplicates case identified through data analytics using latitude/longitude. Field-level verification is required before final conclusion.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49220" y="1430824"/>
            <a:ext cx="4920460" cy="3299146"/>
          </a:xfrm>
          <a:prstGeom prst="rect">
            <a:avLst/>
          </a:prstGeom>
        </p:spPr>
      </p:pic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64067"/>
              </p:ext>
            </p:extLst>
          </p:nvPr>
        </p:nvGraphicFramePr>
        <p:xfrm>
          <a:off x="182880" y="1434302"/>
          <a:ext cx="3674900" cy="3295668"/>
        </p:xfrm>
        <a:graphic>
          <a:graphicData uri="http://schemas.openxmlformats.org/drawingml/2006/table">
            <a:tbl>
              <a:tblPr/>
              <a:tblGrid>
                <a:gridCol w="143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21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BENEFICIARY ID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BENEFICIARY NAME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WARD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1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9801239374 1500155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9801239374 0500493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MANJU DUBEY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ARADHANA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1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9801239373 9300362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3098012398 2079043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MOHD ADIL KHAN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MOHD ZAVED KHAN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1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9801239374 0100537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9801239374 0800064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PARVEJ ALAM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RIYAZUDDIN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1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9801239374 0400334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9801239374 0400333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Saviya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Sameena Khatoon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66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9801239374 0400524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9801239374 0800142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SONI DEVI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SUBHASH CHANDRA YADAV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1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9801239373 9300469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9801239374 0700203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TAUSIF ANSARI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JAMILA BANO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AI-Driven Audit: Coverage, Evidence, and Cost Efficiency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713232"/>
            <a:ext cx="4251960" cy="384048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74320" y="713232"/>
            <a:ext cx="4251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OVERALL AUDIT IMPACT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274320" y="1097279"/>
            <a:ext cx="4251960" cy="3458243"/>
          </a:xfrm>
          <a:prstGeom prst="rect">
            <a:avLst/>
          </a:prstGeom>
          <a:solidFill>
            <a:schemeClr val="bg1"/>
          </a:solidFill>
          <a:ln w="12700">
            <a:solidFill>
              <a:srgbClr val="E8A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74320" y="1238148"/>
            <a:ext cx="64008" cy="777240"/>
          </a:xfrm>
          <a:prstGeom prst="rect">
            <a:avLst/>
          </a:prstGeom>
          <a:solidFill>
            <a:srgbClr val="E8A020"/>
          </a:solidFill>
          <a:ln w="12700">
            <a:solidFill>
              <a:srgbClr val="E8A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11480" y="1175004"/>
            <a:ext cx="4005072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805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Coverage of Cases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AI-driven drone audit enables full coverage — not feasible through manual field inspection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274320" y="2322660"/>
            <a:ext cx="64008" cy="777240"/>
          </a:xfrm>
          <a:prstGeom prst="rect">
            <a:avLst/>
          </a:prstGeom>
          <a:solidFill>
            <a:srgbClr val="E8A020"/>
          </a:solidFill>
          <a:ln w="12700">
            <a:solidFill>
              <a:srgbClr val="E8A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29768" y="2258568"/>
            <a:ext cx="4005072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805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Strong, Verifiable Evidence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Geo-tagged drone images provide time-stamped, reliable proof linked to each record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274320" y="3390696"/>
            <a:ext cx="64008" cy="777240"/>
          </a:xfrm>
          <a:prstGeom prst="rect">
            <a:avLst/>
          </a:prstGeom>
          <a:solidFill>
            <a:srgbClr val="E8A020"/>
          </a:solidFill>
          <a:ln w="12700">
            <a:solidFill>
              <a:srgbClr val="E8A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29768" y="3323844"/>
            <a:ext cx="4005072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805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Scalable Methodology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Approach can be replicated across regions and programs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4846320" y="713232"/>
            <a:ext cx="4023360" cy="384048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846320" y="713232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AND TIME EFFICIENCY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4846320" y="1097280"/>
            <a:ext cx="4023360" cy="3458244"/>
          </a:xfrm>
          <a:prstGeom prst="rect">
            <a:avLst/>
          </a:prstGeom>
          <a:solidFill>
            <a:srgbClr val="E8EEF4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983480" y="1188720"/>
            <a:ext cx="3749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Drone Survey  ~20 days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4983480" y="1536192"/>
            <a:ext cx="3657600" cy="128016"/>
          </a:xfrm>
          <a:prstGeom prst="rect">
            <a:avLst/>
          </a:prstGeom>
          <a:solidFill>
            <a:srgbClr val="B8C8D8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983480" y="1536192"/>
            <a:ext cx="1645920" cy="128016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983480" y="1847088"/>
            <a:ext cx="3749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Processing &amp; Analysis  </a:t>
            </a:r>
            <a:r>
              <a:rPr lang="en-US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~10 days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4983480" y="2194560"/>
            <a:ext cx="3657600" cy="128016"/>
          </a:xfrm>
          <a:prstGeom prst="rect">
            <a:avLst/>
          </a:prstGeom>
          <a:solidFill>
            <a:srgbClr val="B8C8D8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4983480" y="2194560"/>
            <a:ext cx="914400" cy="128016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983480" y="2505456"/>
            <a:ext cx="3749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Time  </a:t>
            </a:r>
            <a:r>
              <a:rPr lang="en-US" b="1" dirty="0">
                <a:solidFill>
                  <a:srgbClr val="2E6D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~30 days</a:t>
            </a: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4983480" y="2852928"/>
            <a:ext cx="3657600" cy="128016"/>
          </a:xfrm>
          <a:prstGeom prst="rect">
            <a:avLst/>
          </a:prstGeom>
          <a:solidFill>
            <a:srgbClr val="B8C8D8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4983480" y="2852928"/>
            <a:ext cx="2560320" cy="128016"/>
          </a:xfrm>
          <a:prstGeom prst="rect">
            <a:avLst/>
          </a:prstGeom>
          <a:solidFill>
            <a:srgbClr val="2E6DA4"/>
          </a:solidFill>
          <a:ln w="12700">
            <a:solidFill>
              <a:srgbClr val="2E6D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937760" y="3200400"/>
            <a:ext cx="3840480" cy="100584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937760" y="3200400"/>
            <a:ext cx="38404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Approx. Cost
</a:t>
            </a:r>
            <a:r>
              <a:rPr lang="en-US" b="1" dirty="0">
                <a:solidFill>
                  <a:srgbClr val="E8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 95,000 – 100,000</a:t>
            </a:r>
            <a:r>
              <a:rPr lang="en-US" sz="2800" b="1" dirty="0">
                <a:solidFill>
                  <a:srgbClr val="E8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r>
              <a:rPr lang="en-US" sz="1400" i="1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(~EUR 6,500 per sq. km)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200400" y="1737360"/>
            <a:ext cx="2743200" cy="205740"/>
          </a:xfrm>
          <a:prstGeom prst="rect">
            <a:avLst/>
          </a:prstGeom>
          <a:solidFill>
            <a:srgbClr val="FFC000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874520"/>
            <a:ext cx="8229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AI Applications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457200" y="278892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Broader Portfolio of AI-Enabled Audit Tools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3200400" y="3291840"/>
            <a:ext cx="2743200" cy="205740"/>
          </a:xfrm>
          <a:prstGeom prst="rect">
            <a:avLst/>
          </a:prstGeom>
          <a:solidFill>
            <a:srgbClr val="FFC000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A9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Comptroller and Auditor General of India  ·  www.cag.gov.in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Direct Tax Audit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713232"/>
            <a:ext cx="8595360" cy="347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74320" y="713232"/>
            <a:ext cx="8595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OF THE PROBLEM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320040" y="1143000"/>
            <a:ext cx="2651760" cy="438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1188720"/>
            <a:ext cx="329184" cy="32918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22960" y="1188720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250+ 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pages per case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9" name="Shape 6"/>
          <p:cNvSpPr/>
          <p:nvPr/>
        </p:nvSpPr>
        <p:spPr>
          <a:xfrm>
            <a:off x="320040" y="1581912"/>
            <a:ext cx="2651760" cy="1271016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20040" y="1581912"/>
            <a:ext cx="2651760" cy="1271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return, audit report, financial statements, assessment order, computations, notices</a:t>
            </a: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3200400" y="1143000"/>
            <a:ext cx="2651760" cy="438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128" y="1188720"/>
            <a:ext cx="329184" cy="32918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703320" y="1188720"/>
            <a:ext cx="2148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~100 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entries/case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4" name="Shape 10"/>
          <p:cNvSpPr/>
          <p:nvPr/>
        </p:nvSpPr>
        <p:spPr>
          <a:xfrm>
            <a:off x="3200400" y="1581912"/>
            <a:ext cx="2651760" cy="1271016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3200400" y="1627632"/>
            <a:ext cx="2651760" cy="1225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tools require ~100 data entries per case — time-consuming and prone to errors</a:t>
            </a:r>
            <a:endParaRPr lang="en-US" dirty="0"/>
          </a:p>
        </p:txBody>
      </p:sp>
      <p:sp>
        <p:nvSpPr>
          <p:cNvPr id="16" name="Shape 12"/>
          <p:cNvSpPr/>
          <p:nvPr/>
        </p:nvSpPr>
        <p:spPr>
          <a:xfrm>
            <a:off x="6080760" y="1143000"/>
            <a:ext cx="2788920" cy="438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88" y="1188720"/>
            <a:ext cx="329184" cy="32918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583680" y="1188720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60–75% 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coverage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9" name="Shape 14"/>
          <p:cNvSpPr/>
          <p:nvPr/>
        </p:nvSpPr>
        <p:spPr>
          <a:xfrm>
            <a:off x="6080760" y="1581912"/>
            <a:ext cx="2651760" cy="1271016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/>
          <p:nvPr/>
        </p:nvSpPr>
        <p:spPr>
          <a:xfrm>
            <a:off x="6080760" y="1572768"/>
            <a:ext cx="2788920" cy="1225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a shift toward 100% audit, there is limited capacity for deeper analysis</a:t>
            </a:r>
            <a:endParaRPr lang="en-US" dirty="0"/>
          </a:p>
        </p:txBody>
      </p:sp>
      <p:sp>
        <p:nvSpPr>
          <p:cNvPr id="21" name="Shape 16"/>
          <p:cNvSpPr/>
          <p:nvPr/>
        </p:nvSpPr>
        <p:spPr>
          <a:xfrm>
            <a:off x="3840480" y="2852928"/>
            <a:ext cx="1463040" cy="50292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274320" y="3456432"/>
            <a:ext cx="8595360" cy="1225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/>
          <p:nvPr/>
        </p:nvSpPr>
        <p:spPr>
          <a:xfrm>
            <a:off x="274320" y="3456432"/>
            <a:ext cx="8595360" cy="12161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Opportunity:  </a:t>
            </a:r>
            <a:r>
              <a:rPr lang="en-US" sz="2000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AI-based solution can ingest documents, extract key data, and automatically validate rules — enabling faster, more complete, and more reliable audits.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4" name="Shape 19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Transformative Use: Income Tax Assessment Audit (AI Agent)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274320" y="685800"/>
            <a:ext cx="8595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Income Tax returns filed by automating first-level verification checks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320040" y="1412748"/>
            <a:ext cx="1920240" cy="256032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  <a:effectLst>
            <a:outerShdw blurRad="635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20040" y="1170432"/>
            <a:ext cx="192024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1872"/>
            <a:ext cx="347472" cy="3474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828800" y="1216152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420624" y="1920240"/>
            <a:ext cx="1737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Ingestion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292608" y="2546052"/>
            <a:ext cx="1947672" cy="1427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 and extraction pipeline for Income Tax returns and documents</a:t>
            </a:r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2267712" y="1354361"/>
            <a:ext cx="201168" cy="256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2487168" y="1170432"/>
            <a:ext cx="1920240" cy="2802636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  <a:effectLst>
            <a:outerShdw blurRad="635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2487168" y="1170432"/>
            <a:ext cx="192024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28" y="1261872"/>
            <a:ext cx="347472" cy="34747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995928" y="1216152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16" name="Text 12"/>
          <p:cNvSpPr/>
          <p:nvPr/>
        </p:nvSpPr>
        <p:spPr>
          <a:xfrm>
            <a:off x="2578608" y="1947672"/>
            <a:ext cx="1737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rgbClr val="1B3A5C"/>
                </a:solidFill>
                <a:latin typeface="Calibri" pitchFamily="34" charset="0"/>
                <a:cs typeface="Calibri" pitchFamily="34" charset="-120"/>
              </a:rPr>
              <a:t>LLM-Driven Extraction</a:t>
            </a:r>
          </a:p>
        </p:txBody>
      </p:sp>
      <p:sp>
        <p:nvSpPr>
          <p:cNvPr id="17" name="Text 13"/>
          <p:cNvSpPr/>
          <p:nvPr/>
        </p:nvSpPr>
        <p:spPr>
          <a:xfrm>
            <a:off x="2487168" y="2528316"/>
            <a:ext cx="1920240" cy="1444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High-accuracy extraction and matching of dates, names, and anomalies</a:t>
            </a:r>
            <a:endParaRPr lang="en-US" dirty="0"/>
          </a:p>
        </p:txBody>
      </p:sp>
      <p:sp>
        <p:nvSpPr>
          <p:cNvPr id="18" name="Shape 14"/>
          <p:cNvSpPr/>
          <p:nvPr/>
        </p:nvSpPr>
        <p:spPr>
          <a:xfrm>
            <a:off x="4434840" y="1322834"/>
            <a:ext cx="201168" cy="256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4654296" y="1170432"/>
            <a:ext cx="1920240" cy="2802636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  <a:effectLst>
            <a:outerShdw blurRad="635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4654296" y="1170432"/>
            <a:ext cx="192024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2E6D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456" y="1261872"/>
            <a:ext cx="347472" cy="34747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163056" y="1216152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23" name="Text 18"/>
          <p:cNvSpPr/>
          <p:nvPr/>
        </p:nvSpPr>
        <p:spPr>
          <a:xfrm>
            <a:off x="4745736" y="1856232"/>
            <a:ext cx="1737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sz="2000" b="1" dirty="0">
                <a:solidFill>
                  <a:srgbClr val="1B3A5C"/>
                </a:solidFill>
                <a:latin typeface="Calibri" pitchFamily="34" charset="0"/>
                <a:cs typeface="Calibri" pitchFamily="34" charset="-120"/>
              </a:rPr>
              <a:t>Rule Validation</a:t>
            </a:r>
          </a:p>
        </p:txBody>
      </p:sp>
      <p:sp>
        <p:nvSpPr>
          <p:cNvPr id="24" name="Text 19"/>
          <p:cNvSpPr/>
          <p:nvPr/>
        </p:nvSpPr>
        <p:spPr>
          <a:xfrm>
            <a:off x="4764024" y="2633472"/>
            <a:ext cx="1700784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rules and business logic to extracted data</a:t>
            </a:r>
            <a:endParaRPr lang="en-US" dirty="0"/>
          </a:p>
        </p:txBody>
      </p:sp>
      <p:sp>
        <p:nvSpPr>
          <p:cNvPr id="25" name="Shape 20"/>
          <p:cNvSpPr/>
          <p:nvPr/>
        </p:nvSpPr>
        <p:spPr>
          <a:xfrm>
            <a:off x="6601968" y="1343854"/>
            <a:ext cx="201168" cy="256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6821424" y="1170432"/>
            <a:ext cx="1920240" cy="2802636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  <a:effectLst>
            <a:outerShdw blurRad="635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2"/>
          <p:cNvSpPr/>
          <p:nvPr/>
        </p:nvSpPr>
        <p:spPr>
          <a:xfrm>
            <a:off x="6821424" y="1170432"/>
            <a:ext cx="192024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584" y="1261872"/>
            <a:ext cx="347472" cy="347472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8330184" y="1216152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03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30" name="Text 24"/>
          <p:cNvSpPr/>
          <p:nvPr/>
        </p:nvSpPr>
        <p:spPr>
          <a:xfrm>
            <a:off x="6912864" y="1856232"/>
            <a:ext cx="1737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rgbClr val="1B3A5C"/>
                </a:solidFill>
                <a:latin typeface="Calibri" pitchFamily="34" charset="0"/>
                <a:cs typeface="Calibri" pitchFamily="34" charset="-120"/>
              </a:rPr>
              <a:t>Output</a:t>
            </a:r>
          </a:p>
        </p:txBody>
      </p:sp>
      <p:sp>
        <p:nvSpPr>
          <p:cNvPr id="31" name="Text 25"/>
          <p:cNvSpPr/>
          <p:nvPr/>
        </p:nvSpPr>
        <p:spPr>
          <a:xfrm>
            <a:off x="6912864" y="2571750"/>
            <a:ext cx="1700784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 structured error reports for validation by Auditors</a:t>
            </a:r>
            <a:endParaRPr lang="en-US" dirty="0"/>
          </a:p>
        </p:txBody>
      </p:sp>
      <p:sp>
        <p:nvSpPr>
          <p:cNvPr id="32" name="Shape 26"/>
          <p:cNvSpPr/>
          <p:nvPr/>
        </p:nvSpPr>
        <p:spPr>
          <a:xfrm>
            <a:off x="274320" y="4142232"/>
            <a:ext cx="8595360" cy="429768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7"/>
          <p:cNvSpPr/>
          <p:nvPr/>
        </p:nvSpPr>
        <p:spPr>
          <a:xfrm>
            <a:off x="274320" y="4142232"/>
            <a:ext cx="8595360" cy="4297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E8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Impact: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 → 100% cases audited; 40% reduction in time; 30% cost savings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Shape 28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9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Capacity Building Initiatives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841989"/>
            <a:ext cx="8626252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IN" sz="2000" dirty="0">
                <a:solidFill>
                  <a:srgbClr val="C00000"/>
                </a:solidFill>
              </a:rPr>
              <a:t>SAI India is strengthening internal AI capabilities through partnerships with leading academic institutions and international organizations.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320040" y="1527789"/>
            <a:ext cx="26517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8C8D8"/>
            </a:solidFill>
            <a:prstDash val="solid"/>
          </a:ln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20040" y="1529107"/>
            <a:ext cx="2651760" cy="472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AI, Data Science &amp; Cyber Security Audit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20039" y="2011451"/>
            <a:ext cx="2651759" cy="10265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IN" sz="1400" dirty="0"/>
              <a:t>Programme with Indian Institute of Technology Madras (UN AI Centre of Excellence) — 10-month online. 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3172968" y="1527789"/>
            <a:ext cx="26517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8C8D8"/>
            </a:solidFill>
            <a:prstDash val="solid"/>
          </a:ln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3172968" y="1537509"/>
            <a:ext cx="2651760" cy="464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in Environmental Audit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3172968" y="2020082"/>
            <a:ext cx="2651760" cy="9932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IN" sz="1400" dirty="0"/>
              <a:t>Specialized certification programme with Indian Institute of Technology Madras, focused on AI applications in environmental auditing. 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6025896" y="1527789"/>
            <a:ext cx="26517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8C8D8"/>
            </a:solidFill>
            <a:prstDash val="solid"/>
          </a:ln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 13"/>
          <p:cNvSpPr/>
          <p:nvPr/>
        </p:nvSpPr>
        <p:spPr>
          <a:xfrm>
            <a:off x="6025892" y="1534611"/>
            <a:ext cx="2651760" cy="492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Data-Driven Audit Using AI &amp; ML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6025896" y="2001795"/>
            <a:ext cx="2651760" cy="101154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IN" sz="1400" dirty="0"/>
              <a:t>Short-term, hands-on certification programme with Indian Institute of Technology Delhi.</a:t>
            </a:r>
          </a:p>
        </p:txBody>
      </p:sp>
      <p:sp>
        <p:nvSpPr>
          <p:cNvPr id="20" name="Shape 15"/>
          <p:cNvSpPr/>
          <p:nvPr/>
        </p:nvSpPr>
        <p:spPr>
          <a:xfrm>
            <a:off x="320040" y="3127989"/>
            <a:ext cx="26517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8C8D8"/>
            </a:solidFill>
            <a:prstDash val="solid"/>
          </a:ln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Text 17"/>
          <p:cNvSpPr/>
          <p:nvPr/>
        </p:nvSpPr>
        <p:spPr>
          <a:xfrm>
            <a:off x="320039" y="3139983"/>
            <a:ext cx="2651759" cy="472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AI Audit Tool Development</a:t>
            </a:r>
            <a:endParaRPr lang="en-US" sz="1600" dirty="0"/>
          </a:p>
        </p:txBody>
      </p:sp>
      <p:sp>
        <p:nvSpPr>
          <p:cNvPr id="24" name="Text 18"/>
          <p:cNvSpPr/>
          <p:nvPr/>
        </p:nvSpPr>
        <p:spPr>
          <a:xfrm>
            <a:off x="320039" y="3624664"/>
            <a:ext cx="2651759" cy="10120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Collaborative development of AI-powered audit tools: Risk analysis models for Documentation</a:t>
            </a:r>
            <a:endParaRPr lang="en-US" sz="1400" dirty="0"/>
          </a:p>
        </p:txBody>
      </p:sp>
      <p:sp>
        <p:nvSpPr>
          <p:cNvPr id="25" name="Shape 19"/>
          <p:cNvSpPr/>
          <p:nvPr/>
        </p:nvSpPr>
        <p:spPr>
          <a:xfrm>
            <a:off x="3172968" y="3127989"/>
            <a:ext cx="26517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8C8D8"/>
            </a:solidFill>
            <a:prstDash val="solid"/>
          </a:ln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Text 21"/>
          <p:cNvSpPr/>
          <p:nvPr/>
        </p:nvSpPr>
        <p:spPr>
          <a:xfrm>
            <a:off x="3172966" y="3136392"/>
            <a:ext cx="2651760" cy="476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GIS &amp; Remote Sensing for Audit</a:t>
            </a:r>
            <a:endParaRPr lang="en-US" sz="1600" dirty="0"/>
          </a:p>
        </p:txBody>
      </p:sp>
      <p:sp>
        <p:nvSpPr>
          <p:cNvPr id="29" name="Text 22"/>
          <p:cNvSpPr/>
          <p:nvPr/>
        </p:nvSpPr>
        <p:spPr>
          <a:xfrm>
            <a:off x="3172966" y="3622069"/>
            <a:ext cx="2651760" cy="1014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Specialist training in AI technologies for audit applications, in partnership with technical institutes.</a:t>
            </a:r>
            <a:endParaRPr lang="en-US" sz="1400" dirty="0"/>
          </a:p>
        </p:txBody>
      </p:sp>
      <p:sp>
        <p:nvSpPr>
          <p:cNvPr id="30" name="Shape 23"/>
          <p:cNvSpPr/>
          <p:nvPr/>
        </p:nvSpPr>
        <p:spPr>
          <a:xfrm>
            <a:off x="6025896" y="3127989"/>
            <a:ext cx="26517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8C8D8"/>
            </a:solidFill>
            <a:prstDash val="solid"/>
          </a:ln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Text 25"/>
          <p:cNvSpPr/>
          <p:nvPr/>
        </p:nvSpPr>
        <p:spPr>
          <a:xfrm>
            <a:off x="6025892" y="3136391"/>
            <a:ext cx="2651760" cy="469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Champions Programme</a:t>
            </a:r>
            <a:endParaRPr lang="en-US" sz="1600" dirty="0"/>
          </a:p>
        </p:txBody>
      </p:sp>
      <p:sp>
        <p:nvSpPr>
          <p:cNvPr id="34" name="Text 26"/>
          <p:cNvSpPr/>
          <p:nvPr/>
        </p:nvSpPr>
        <p:spPr>
          <a:xfrm>
            <a:off x="6025892" y="3605217"/>
            <a:ext cx="2651758" cy="10498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WGDT-linked programme to identify and develop internal AI champions who drive adoption across SAI India.</a:t>
            </a:r>
            <a:endParaRPr lang="en-US" sz="1400" dirty="0"/>
          </a:p>
        </p:txBody>
      </p:sp>
      <p:sp>
        <p:nvSpPr>
          <p:cNvPr id="35" name="Shape 27"/>
          <p:cNvSpPr/>
          <p:nvPr/>
        </p:nvSpPr>
        <p:spPr>
          <a:xfrm>
            <a:off x="0" y="4818888"/>
            <a:ext cx="9144000" cy="324612"/>
          </a:xfrm>
          <a:prstGeom prst="rect">
            <a:avLst/>
          </a:prstGeom>
          <a:solidFill>
            <a:srgbClr val="1B2B3A"/>
          </a:solidFill>
          <a:ln w="12700">
            <a:solidFill>
              <a:srgbClr val="1B2B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8"/>
          <p:cNvSpPr/>
          <p:nvPr/>
        </p:nvSpPr>
        <p:spPr>
          <a:xfrm>
            <a:off x="320040" y="4837176"/>
            <a:ext cx="8503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8A9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8229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5600" dirty="0"/>
          </a:p>
        </p:txBody>
      </p:sp>
      <p:sp>
        <p:nvSpPr>
          <p:cNvPr id="4" name="Shape 2"/>
          <p:cNvSpPr/>
          <p:nvPr/>
        </p:nvSpPr>
        <p:spPr>
          <a:xfrm>
            <a:off x="2926080" y="2670048"/>
            <a:ext cx="3291840" cy="27432"/>
          </a:xfrm>
          <a:prstGeom prst="rect">
            <a:avLst/>
          </a:prstGeom>
          <a:solidFill>
            <a:srgbClr val="B8C8D8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2816352"/>
            <a:ext cx="8229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Comptroller and Auditor General of India  |  SAI India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324612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8A9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 Annual Meeting  ·  Budapest  ·  March 2026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3794760"/>
            <a:ext cx="8229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www.cag.gov.in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Transforming Governance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127687" y="695315"/>
            <a:ext cx="888862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not a future technology — it is already governing, deciding and shaping public life at massive scale.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365760" y="1234440"/>
            <a:ext cx="196596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" y="1325880"/>
            <a:ext cx="457200" cy="4572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2331720"/>
            <a:ext cx="196596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65760" y="2377440"/>
            <a:ext cx="19659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$4.8T</a:t>
            </a:r>
            <a:endParaRPr lang="en-US" sz="3600" dirty="0"/>
          </a:p>
        </p:txBody>
      </p:sp>
      <p:sp>
        <p:nvSpPr>
          <p:cNvPr id="9" name="Shape 6"/>
          <p:cNvSpPr/>
          <p:nvPr/>
        </p:nvSpPr>
        <p:spPr>
          <a:xfrm>
            <a:off x="1005840" y="3200400"/>
            <a:ext cx="685800" cy="36576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57200" y="3291840"/>
            <a:ext cx="17830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AI Market by 2033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457200" y="4005072"/>
            <a:ext cx="1783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8A9AAA"/>
                </a:solidFill>
                <a:latin typeface="Calibri" pitchFamily="34" charset="0"/>
                <a:cs typeface="Calibri" pitchFamily="34" charset="-120"/>
              </a:rPr>
              <a:t>UNCTAD</a:t>
            </a:r>
            <a:r>
              <a:rPr lang="en-US" sz="14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>
                <a:solidFill>
                  <a:srgbClr val="8A9AAA"/>
                </a:solidFill>
                <a:latin typeface="Calibri" pitchFamily="34" charset="0"/>
                <a:cs typeface="Calibri" pitchFamily="34" charset="-120"/>
              </a:rPr>
              <a:t>Report</a:t>
            </a:r>
          </a:p>
        </p:txBody>
      </p:sp>
      <p:sp>
        <p:nvSpPr>
          <p:cNvPr id="12" name="Shape 9"/>
          <p:cNvSpPr/>
          <p:nvPr/>
        </p:nvSpPr>
        <p:spPr>
          <a:xfrm>
            <a:off x="2423160" y="1234440"/>
            <a:ext cx="1965960" cy="1097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112" y="1325880"/>
            <a:ext cx="457200" cy="45720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2423160" y="2331720"/>
            <a:ext cx="196596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2423160" y="2377440"/>
            <a:ext cx="19659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67%</a:t>
            </a:r>
            <a:endParaRPr lang="en-US" sz="3600" dirty="0"/>
          </a:p>
        </p:txBody>
      </p:sp>
      <p:sp>
        <p:nvSpPr>
          <p:cNvPr id="16" name="Shape 12"/>
          <p:cNvSpPr/>
          <p:nvPr/>
        </p:nvSpPr>
        <p:spPr>
          <a:xfrm>
            <a:off x="3063240" y="3200400"/>
            <a:ext cx="685800" cy="36576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/>
          <p:nvPr/>
        </p:nvSpPr>
        <p:spPr>
          <a:xfrm>
            <a:off x="2529840" y="3392795"/>
            <a:ext cx="17830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Governments Deploying AI in Services</a:t>
            </a:r>
            <a:endParaRPr lang="en-US" dirty="0"/>
          </a:p>
        </p:txBody>
      </p:sp>
      <p:sp>
        <p:nvSpPr>
          <p:cNvPr id="18" name="Text 14"/>
          <p:cNvSpPr/>
          <p:nvPr/>
        </p:nvSpPr>
        <p:spPr>
          <a:xfrm>
            <a:off x="2514600" y="4112803"/>
            <a:ext cx="1783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8A9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AI Policy 2025</a:t>
            </a:r>
            <a:endParaRPr lang="en-US" sz="1400" dirty="0"/>
          </a:p>
        </p:txBody>
      </p:sp>
      <p:sp>
        <p:nvSpPr>
          <p:cNvPr id="19" name="Shape 15"/>
          <p:cNvSpPr/>
          <p:nvPr/>
        </p:nvSpPr>
        <p:spPr>
          <a:xfrm>
            <a:off x="4480560" y="1234440"/>
            <a:ext cx="1965960" cy="1097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2E6D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512" y="1325880"/>
            <a:ext cx="457200" cy="457200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4480560" y="2331720"/>
            <a:ext cx="196596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4480560" y="2377440"/>
            <a:ext cx="19659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2E6D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40%</a:t>
            </a:r>
            <a:endParaRPr lang="en-US" sz="3600" dirty="0"/>
          </a:p>
        </p:txBody>
      </p:sp>
      <p:sp>
        <p:nvSpPr>
          <p:cNvPr id="23" name="Shape 18"/>
          <p:cNvSpPr/>
          <p:nvPr/>
        </p:nvSpPr>
        <p:spPr>
          <a:xfrm>
            <a:off x="5120640" y="3200400"/>
            <a:ext cx="685800" cy="36576"/>
          </a:xfrm>
          <a:prstGeom prst="rect">
            <a:avLst/>
          </a:prstGeom>
          <a:solidFill>
            <a:srgbClr val="2E6DA4"/>
          </a:solidFill>
          <a:ln w="12700">
            <a:solidFill>
              <a:srgbClr val="2E6D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9"/>
          <p:cNvSpPr/>
          <p:nvPr/>
        </p:nvSpPr>
        <p:spPr>
          <a:xfrm>
            <a:off x="4572000" y="3291840"/>
            <a:ext cx="17830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Jobs Impacted by AI Globally</a:t>
            </a:r>
            <a:endParaRPr lang="en-US" dirty="0"/>
          </a:p>
        </p:txBody>
      </p:sp>
      <p:sp>
        <p:nvSpPr>
          <p:cNvPr id="25" name="Text 20"/>
          <p:cNvSpPr/>
          <p:nvPr/>
        </p:nvSpPr>
        <p:spPr>
          <a:xfrm>
            <a:off x="4572000" y="4005072"/>
            <a:ext cx="1783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8A9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IMF World Economic Outlook</a:t>
            </a:r>
            <a:endParaRPr lang="en-US" sz="1400" dirty="0"/>
          </a:p>
        </p:txBody>
      </p:sp>
      <p:sp>
        <p:nvSpPr>
          <p:cNvPr id="26" name="Shape 21"/>
          <p:cNvSpPr/>
          <p:nvPr/>
        </p:nvSpPr>
        <p:spPr>
          <a:xfrm>
            <a:off x="6537960" y="1234440"/>
            <a:ext cx="1965960" cy="1097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2A55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12" y="1325880"/>
            <a:ext cx="457200" cy="457200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6537960" y="2331720"/>
            <a:ext cx="196596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Text 23"/>
          <p:cNvSpPr/>
          <p:nvPr/>
        </p:nvSpPr>
        <p:spPr>
          <a:xfrm>
            <a:off x="6537960" y="2377440"/>
            <a:ext cx="19659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2A55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~0.5%</a:t>
            </a:r>
            <a:endParaRPr lang="en-US" sz="3600" dirty="0"/>
          </a:p>
        </p:txBody>
      </p:sp>
      <p:sp>
        <p:nvSpPr>
          <p:cNvPr id="30" name="Shape 24"/>
          <p:cNvSpPr/>
          <p:nvPr/>
        </p:nvSpPr>
        <p:spPr>
          <a:xfrm>
            <a:off x="7178040" y="3200400"/>
            <a:ext cx="685800" cy="36576"/>
          </a:xfrm>
          <a:prstGeom prst="rect">
            <a:avLst/>
          </a:prstGeom>
          <a:solidFill>
            <a:srgbClr val="2A5580"/>
          </a:solidFill>
          <a:ln w="12700">
            <a:solidFill>
              <a:srgbClr val="2A55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5"/>
          <p:cNvSpPr/>
          <p:nvPr/>
        </p:nvSpPr>
        <p:spPr>
          <a:xfrm>
            <a:off x="6629400" y="3291840"/>
            <a:ext cx="17830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in Global GDP by 2025–2030</a:t>
            </a:r>
            <a:endParaRPr lang="en-US" dirty="0"/>
          </a:p>
        </p:txBody>
      </p:sp>
      <p:sp>
        <p:nvSpPr>
          <p:cNvPr id="32" name="Text 26"/>
          <p:cNvSpPr/>
          <p:nvPr/>
        </p:nvSpPr>
        <p:spPr>
          <a:xfrm>
            <a:off x="6629400" y="4005072"/>
            <a:ext cx="1783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8A9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IMF 2025</a:t>
            </a:r>
            <a:endParaRPr lang="en-US" sz="1400" dirty="0"/>
          </a:p>
        </p:txBody>
      </p:sp>
      <p:sp>
        <p:nvSpPr>
          <p:cNvPr id="33" name="Shape 2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8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in Government Decision-Making: Promise vs Reality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713232"/>
            <a:ext cx="3931920" cy="502920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768096"/>
            <a:ext cx="347472" cy="34747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77240" y="713232"/>
            <a:ext cx="3429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Promise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4846320" y="713232"/>
            <a:ext cx="3931920" cy="502920"/>
          </a:xfrm>
          <a:prstGeom prst="rect">
            <a:avLst/>
          </a:prstGeom>
          <a:solidFill>
            <a:srgbClr val="B04020"/>
          </a:solidFill>
          <a:ln w="12700">
            <a:solidFill>
              <a:srgbClr val="B04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80" y="768096"/>
            <a:ext cx="347472" cy="34747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349240" y="713232"/>
            <a:ext cx="3154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Reality Check</a:t>
            </a:r>
            <a:endParaRPr lang="en-US" sz="2400" dirty="0"/>
          </a:p>
        </p:txBody>
      </p:sp>
      <p:sp>
        <p:nvSpPr>
          <p:cNvPr id="10" name="Shape 6"/>
          <p:cNvSpPr/>
          <p:nvPr/>
        </p:nvSpPr>
        <p:spPr>
          <a:xfrm>
            <a:off x="357457" y="1307592"/>
            <a:ext cx="3848783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274320" y="1307592"/>
            <a:ext cx="54864" cy="658368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329184" y="1329768"/>
            <a:ext cx="3848782" cy="6361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</a:t>
            </a:r>
            <a:r>
              <a:rPr lang="en-US" sz="2400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millions of cases </a:t>
            </a:r>
            <a:r>
              <a:rPr lang="en-US" sz="20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simultaneously</a:t>
            </a:r>
            <a:endParaRPr lang="en-US" sz="2400" dirty="0"/>
          </a:p>
        </p:txBody>
      </p:sp>
      <p:sp>
        <p:nvSpPr>
          <p:cNvPr id="13" name="Shape 9"/>
          <p:cNvSpPr/>
          <p:nvPr/>
        </p:nvSpPr>
        <p:spPr>
          <a:xfrm>
            <a:off x="274320" y="2020824"/>
            <a:ext cx="39319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4" name="Shape 10"/>
          <p:cNvSpPr/>
          <p:nvPr/>
        </p:nvSpPr>
        <p:spPr>
          <a:xfrm>
            <a:off x="274320" y="2020824"/>
            <a:ext cx="54864" cy="658368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348314" y="2039112"/>
            <a:ext cx="3829652" cy="621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Consistency
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Removes human variability &amp; bias</a:t>
            </a:r>
            <a:endParaRPr lang="en-US" sz="2000" dirty="0"/>
          </a:p>
        </p:txBody>
      </p:sp>
      <p:sp>
        <p:nvSpPr>
          <p:cNvPr id="16" name="Shape 12"/>
          <p:cNvSpPr/>
          <p:nvPr/>
        </p:nvSpPr>
        <p:spPr>
          <a:xfrm>
            <a:off x="274320" y="2734056"/>
            <a:ext cx="393192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274320" y="2734056"/>
            <a:ext cx="54864" cy="658368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/>
          <p:nvPr/>
        </p:nvSpPr>
        <p:spPr>
          <a:xfrm>
            <a:off x="329184" y="2743200"/>
            <a:ext cx="3848782" cy="6126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
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processing costs by up to 80%</a:t>
            </a:r>
            <a:endParaRPr lang="en-US" sz="2000" dirty="0"/>
          </a:p>
        </p:txBody>
      </p:sp>
      <p:sp>
        <p:nvSpPr>
          <p:cNvPr id="19" name="Shape 15"/>
          <p:cNvSpPr/>
          <p:nvPr/>
        </p:nvSpPr>
        <p:spPr>
          <a:xfrm>
            <a:off x="274320" y="3447288"/>
            <a:ext cx="3931920" cy="91792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274320" y="3447288"/>
            <a:ext cx="45719" cy="830422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7"/>
          <p:cNvSpPr/>
          <p:nvPr/>
        </p:nvSpPr>
        <p:spPr>
          <a:xfrm>
            <a:off x="348313" y="3457481"/>
            <a:ext cx="3857927" cy="917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Insight
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Pattern recognition to the best of human ability</a:t>
            </a:r>
            <a:endParaRPr lang="en-US" sz="2000" dirty="0"/>
          </a:p>
        </p:txBody>
      </p:sp>
      <p:sp>
        <p:nvSpPr>
          <p:cNvPr id="22" name="Shape 18"/>
          <p:cNvSpPr/>
          <p:nvPr/>
        </p:nvSpPr>
        <p:spPr>
          <a:xfrm>
            <a:off x="4846320" y="1307592"/>
            <a:ext cx="3931920" cy="910170"/>
          </a:xfrm>
          <a:prstGeom prst="rect">
            <a:avLst/>
          </a:prstGeom>
          <a:solidFill>
            <a:srgbClr val="FFF5F0"/>
          </a:solidFill>
          <a:ln w="12700">
            <a:solidFill>
              <a:srgbClr val="F0C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9"/>
          <p:cNvSpPr/>
          <p:nvPr/>
        </p:nvSpPr>
        <p:spPr>
          <a:xfrm>
            <a:off x="4846320" y="1307592"/>
            <a:ext cx="54864" cy="910170"/>
          </a:xfrm>
          <a:prstGeom prst="rect">
            <a:avLst/>
          </a:prstGeom>
          <a:solidFill>
            <a:srgbClr val="B04020"/>
          </a:solidFill>
          <a:ln w="12700">
            <a:solidFill>
              <a:srgbClr val="B04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0"/>
          <p:cNvSpPr/>
          <p:nvPr/>
        </p:nvSpPr>
        <p:spPr>
          <a:xfrm>
            <a:off x="4960620" y="1298448"/>
            <a:ext cx="3817620" cy="658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B04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Algorithmic Bias
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Replicates &amp; amplifies inequity</a:t>
            </a:r>
            <a:endParaRPr lang="en-US" sz="2000" dirty="0"/>
          </a:p>
        </p:txBody>
      </p:sp>
      <p:sp>
        <p:nvSpPr>
          <p:cNvPr id="25" name="Shape 21"/>
          <p:cNvSpPr/>
          <p:nvPr/>
        </p:nvSpPr>
        <p:spPr>
          <a:xfrm>
            <a:off x="4846320" y="2020824"/>
            <a:ext cx="3931920" cy="910170"/>
          </a:xfrm>
          <a:prstGeom prst="rect">
            <a:avLst/>
          </a:prstGeom>
          <a:solidFill>
            <a:srgbClr val="FFFFFF"/>
          </a:solidFill>
          <a:ln w="12700">
            <a:solidFill>
              <a:srgbClr val="F0C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2"/>
          <p:cNvSpPr/>
          <p:nvPr/>
        </p:nvSpPr>
        <p:spPr>
          <a:xfrm>
            <a:off x="4846320" y="2020824"/>
            <a:ext cx="54864" cy="910170"/>
          </a:xfrm>
          <a:prstGeom prst="rect">
            <a:avLst/>
          </a:prstGeom>
          <a:solidFill>
            <a:srgbClr val="B04020"/>
          </a:solidFill>
          <a:ln w="12700">
            <a:solidFill>
              <a:srgbClr val="B04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4901184" y="2031019"/>
            <a:ext cx="3703320" cy="7331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B04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Accountability Gap
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is liable for AI errors?</a:t>
            </a:r>
            <a:endParaRPr lang="en-US" sz="2000" dirty="0"/>
          </a:p>
        </p:txBody>
      </p:sp>
      <p:sp>
        <p:nvSpPr>
          <p:cNvPr id="28" name="Shape 24"/>
          <p:cNvSpPr/>
          <p:nvPr/>
        </p:nvSpPr>
        <p:spPr>
          <a:xfrm>
            <a:off x="4846320" y="2734056"/>
            <a:ext cx="3931920" cy="910170"/>
          </a:xfrm>
          <a:prstGeom prst="rect">
            <a:avLst/>
          </a:prstGeom>
          <a:solidFill>
            <a:srgbClr val="FFF5F0"/>
          </a:solidFill>
          <a:ln w="12700">
            <a:solidFill>
              <a:srgbClr val="F0C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5"/>
          <p:cNvSpPr/>
          <p:nvPr/>
        </p:nvSpPr>
        <p:spPr>
          <a:xfrm>
            <a:off x="4846320" y="2734056"/>
            <a:ext cx="54864" cy="910170"/>
          </a:xfrm>
          <a:prstGeom prst="rect">
            <a:avLst/>
          </a:prstGeom>
          <a:solidFill>
            <a:srgbClr val="B04020"/>
          </a:solidFill>
          <a:ln w="12700">
            <a:solidFill>
              <a:srgbClr val="B04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6"/>
          <p:cNvSpPr/>
          <p:nvPr/>
        </p:nvSpPr>
        <p:spPr>
          <a:xfrm>
            <a:off x="4873752" y="2734055"/>
            <a:ext cx="3904488" cy="8848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B04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
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Determines outcome quality</a:t>
            </a:r>
            <a:endParaRPr lang="en-US" sz="2000" dirty="0"/>
          </a:p>
        </p:txBody>
      </p:sp>
      <p:sp>
        <p:nvSpPr>
          <p:cNvPr id="31" name="Shape 27"/>
          <p:cNvSpPr/>
          <p:nvPr/>
        </p:nvSpPr>
        <p:spPr>
          <a:xfrm>
            <a:off x="4846320" y="3447288"/>
            <a:ext cx="3931920" cy="910170"/>
          </a:xfrm>
          <a:prstGeom prst="rect">
            <a:avLst/>
          </a:prstGeom>
          <a:solidFill>
            <a:srgbClr val="FFFFFF"/>
          </a:solidFill>
          <a:ln w="12700">
            <a:solidFill>
              <a:srgbClr val="F0C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8"/>
          <p:cNvSpPr/>
          <p:nvPr/>
        </p:nvSpPr>
        <p:spPr>
          <a:xfrm>
            <a:off x="4846320" y="3447288"/>
            <a:ext cx="54864" cy="910170"/>
          </a:xfrm>
          <a:prstGeom prst="rect">
            <a:avLst/>
          </a:prstGeom>
          <a:solidFill>
            <a:srgbClr val="B04020"/>
          </a:solidFill>
          <a:ln w="12700">
            <a:solidFill>
              <a:srgbClr val="B04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9"/>
          <p:cNvSpPr/>
          <p:nvPr/>
        </p:nvSpPr>
        <p:spPr>
          <a:xfrm>
            <a:off x="4901184" y="3457482"/>
            <a:ext cx="3877056" cy="8202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B04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Over-reliance
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Erodes human judgement capacity</a:t>
            </a:r>
            <a:endParaRPr lang="en-US" sz="2000" dirty="0"/>
          </a:p>
        </p:txBody>
      </p:sp>
      <p:sp>
        <p:nvSpPr>
          <p:cNvPr id="34" name="Shape 3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1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 Technologies Used by CAG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713232"/>
            <a:ext cx="2651760" cy="141732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20040" y="2130552"/>
            <a:ext cx="2651760" cy="438912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320040" y="2130552"/>
            <a:ext cx="2651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Data Analytics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320040" y="2569464"/>
            <a:ext cx="2651760" cy="210312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25780" y="2825496"/>
            <a:ext cx="2240280" cy="6480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benefits schemes audit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39496" y="3692199"/>
            <a:ext cx="2240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Procurement data audit</a:t>
            </a:r>
            <a:endParaRPr lang="en-US" sz="20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36392" y="713232"/>
            <a:ext cx="2651760" cy="141732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3136392" y="2130552"/>
            <a:ext cx="2651760" cy="520714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3136392" y="2130552"/>
            <a:ext cx="2651760" cy="4615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AI / ML Techniques</a:t>
            </a:r>
            <a:endParaRPr lang="en-US" sz="2000" dirty="0"/>
          </a:p>
        </p:txBody>
      </p:sp>
      <p:sp>
        <p:nvSpPr>
          <p:cNvPr id="15" name="Shape 11"/>
          <p:cNvSpPr/>
          <p:nvPr/>
        </p:nvSpPr>
        <p:spPr>
          <a:xfrm>
            <a:off x="3136392" y="2596072"/>
            <a:ext cx="2651760" cy="2003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3264408" y="2856429"/>
            <a:ext cx="2359152" cy="52071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Apriori ML algorithm</a:t>
            </a:r>
            <a:endParaRPr lang="en-US" sz="2000" dirty="0"/>
          </a:p>
        </p:txBody>
      </p:sp>
      <p:sp>
        <p:nvSpPr>
          <p:cNvPr id="21" name="Text 17"/>
          <p:cNvSpPr/>
          <p:nvPr/>
        </p:nvSpPr>
        <p:spPr>
          <a:xfrm>
            <a:off x="3342132" y="3621024"/>
            <a:ext cx="2240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Predictive analysis</a:t>
            </a:r>
            <a:endParaRPr lang="en-US" sz="2000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52744" y="713232"/>
            <a:ext cx="2651760" cy="1417320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5952744" y="2130552"/>
            <a:ext cx="2651760" cy="438912"/>
          </a:xfrm>
          <a:prstGeom prst="rect">
            <a:avLst/>
          </a:prstGeom>
          <a:solidFill>
            <a:srgbClr val="2E6DA4"/>
          </a:solidFill>
          <a:ln w="12700">
            <a:solidFill>
              <a:srgbClr val="2E6D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9"/>
          <p:cNvSpPr/>
          <p:nvPr/>
        </p:nvSpPr>
        <p:spPr>
          <a:xfrm>
            <a:off x="5952744" y="2130552"/>
            <a:ext cx="2651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Drones &amp; Computer Vision</a:t>
            </a:r>
            <a:endParaRPr lang="en-US" dirty="0"/>
          </a:p>
        </p:txBody>
      </p:sp>
      <p:sp>
        <p:nvSpPr>
          <p:cNvPr id="25" name="Shape 20"/>
          <p:cNvSpPr/>
          <p:nvPr/>
        </p:nvSpPr>
        <p:spPr>
          <a:xfrm>
            <a:off x="5952744" y="2569464"/>
            <a:ext cx="2651760" cy="210312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Text 22"/>
          <p:cNvSpPr/>
          <p:nvPr/>
        </p:nvSpPr>
        <p:spPr>
          <a:xfrm>
            <a:off x="6055882" y="2724912"/>
            <a:ext cx="2240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Volumetric analysis</a:t>
            </a:r>
            <a:endParaRPr lang="en-US" sz="2000" dirty="0"/>
          </a:p>
        </p:txBody>
      </p:sp>
      <p:sp>
        <p:nvSpPr>
          <p:cNvPr id="29" name="Text 24"/>
          <p:cNvSpPr/>
          <p:nvPr/>
        </p:nvSpPr>
        <p:spPr>
          <a:xfrm>
            <a:off x="5993892" y="3511461"/>
            <a:ext cx="2610612" cy="6313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Geo-tagged site verification</a:t>
            </a:r>
            <a:endParaRPr lang="en-US" sz="2000" dirty="0"/>
          </a:p>
        </p:txBody>
      </p:sp>
      <p:sp>
        <p:nvSpPr>
          <p:cNvPr id="30" name="Shape 25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6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200400" y="1737360"/>
            <a:ext cx="2743200" cy="205740"/>
          </a:xfrm>
          <a:prstGeom prst="rect">
            <a:avLst/>
          </a:prstGeom>
          <a:solidFill>
            <a:srgbClr val="FFC000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874520"/>
            <a:ext cx="8229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Applied AI in Performance Audits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457200" y="278892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Insights from Two Case Studies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3200400" y="3291840"/>
            <a:ext cx="2743200" cy="205740"/>
          </a:xfrm>
          <a:prstGeom prst="rect">
            <a:avLst/>
          </a:prstGeom>
          <a:solidFill>
            <a:srgbClr val="FFC000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A9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Comptroller and Auditor General of India  ·  www.cag.gov.in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1: Duplicate Beneficiary Detection via Image Analytics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685800"/>
            <a:ext cx="859536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74320" y="685800"/>
            <a:ext cx="859536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700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OBJECTIVE:  </a:t>
            </a:r>
            <a:r>
              <a:rPr lang="en-US" sz="17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Ensure that beneficiaries enrolled in welfare programs are genuine, unique, and not duplicated, using image-based analysis.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274320" y="1261872"/>
            <a:ext cx="3931920" cy="384048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74320" y="1261872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TECHNIQUES USED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274320" y="1645920"/>
            <a:ext cx="3931920" cy="26060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274320" y="1809690"/>
            <a:ext cx="64008" cy="621792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11480" y="1764792"/>
            <a:ext cx="37033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 Hashing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Assigns unique hash to each photo; detects exact duplicates instantly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274320" y="2574984"/>
            <a:ext cx="64008" cy="749808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11480" y="2587752"/>
            <a:ext cx="37033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Face Detection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Identifies images with no human face (ghost beneficiaries)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274320" y="3468294"/>
            <a:ext cx="45720" cy="756234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11480" y="3410712"/>
            <a:ext cx="37033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Face Recognition
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Matches same face across different photos — ageing, dress, background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4480560" y="1261872"/>
            <a:ext cx="4389120" cy="384048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480560" y="1261872"/>
            <a:ext cx="4389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PROPOSED APPROACH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480560" y="1645920"/>
            <a:ext cx="4389120" cy="26060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480560" y="1799343"/>
            <a:ext cx="4389120" cy="4024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Detecting exact duplicate images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480560" y="2258568"/>
            <a:ext cx="4389120" cy="65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Identifying records without a valid human face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4480560" y="3029478"/>
            <a:ext cx="4389120" cy="1204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Detecting the same individual registered multiple times: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</a:t>
            </a: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Photos taken at different times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Variations in appearance (clothing, hairstyle, background)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274320" y="4325112"/>
            <a:ext cx="8595360" cy="384048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365760" y="4325112"/>
            <a:ext cx="8412480" cy="384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OUTPUT:  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list of duplicate and ghost beneficiary cases flagged for auditor review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Finding Duplicate Beneficiaries — Input Photo Pool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097280"/>
            <a:ext cx="1261872" cy="128016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73352" y="1097280"/>
            <a:ext cx="1261872" cy="128016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26664" y="1097280"/>
            <a:ext cx="1261872" cy="1280160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79976" y="1097280"/>
            <a:ext cx="1261872" cy="1280160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33288" y="1097280"/>
            <a:ext cx="1261872" cy="1280160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86600" y="1097280"/>
            <a:ext cx="1261872" cy="1280160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61872" y="2532888"/>
            <a:ext cx="1261872" cy="1280160"/>
          </a:xfrm>
          <a:prstGeom prst="rect">
            <a:avLst/>
          </a:prstGeom>
        </p:spPr>
      </p:pic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615184" y="2532888"/>
            <a:ext cx="1261872" cy="1280160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968496" y="2532888"/>
            <a:ext cx="1261872" cy="1280160"/>
          </a:xfrm>
          <a:prstGeom prst="rect">
            <a:avLst/>
          </a:prstGeom>
        </p:spPr>
      </p:pic>
      <p:pic>
        <p:nvPicPr>
          <p:cNvPr id="13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321808" y="2532888"/>
            <a:ext cx="1261872" cy="1280160"/>
          </a:xfrm>
          <a:prstGeom prst="rect">
            <a:avLst/>
          </a:prstGeom>
        </p:spPr>
      </p:pic>
      <p:pic>
        <p:nvPicPr>
          <p:cNvPr id="14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675120" y="2532888"/>
            <a:ext cx="1261872" cy="1280160"/>
          </a:xfrm>
          <a:prstGeom prst="rect">
            <a:avLst/>
          </a:prstGeom>
        </p:spPr>
      </p:pic>
      <p:sp>
        <p:nvSpPr>
          <p:cNvPr id="15" name="Text 2"/>
          <p:cNvSpPr/>
          <p:nvPr/>
        </p:nvSpPr>
        <p:spPr>
          <a:xfrm>
            <a:off x="182880" y="4055364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photos are processed through AI — image hashing, face detection, and face recognition — to identify duplicates and ghost beneficiaries.</a:t>
            </a:r>
            <a:endParaRPr lang="en-US" dirty="0"/>
          </a:p>
        </p:txBody>
      </p:sp>
      <p:sp>
        <p:nvSpPr>
          <p:cNvPr id="16" name="Shape 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4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38CCD-DE60-4493-9749-187D5E9F9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mpl_41"/>
          <p:cNvSpPr/>
          <p:nvPr/>
        </p:nvSpPr>
        <p:spPr>
          <a:xfrm>
            <a:off x="0" y="0"/>
            <a:ext cx="9144000" cy="530352"/>
          </a:xfrm>
          <a:prstGeom prst="rect">
            <a:avLst/>
          </a:prstGeom>
          <a:solidFill>
            <a:srgbClr val="0B6E6E"/>
          </a:solidFill>
          <a:ln w="12700">
            <a:solidFill>
              <a:srgbClr val="0B6E6E"/>
            </a:solidFill>
            <a:prstDash val="solid"/>
          </a:ln>
        </p:spPr>
        <p:txBody>
          <a:bodyPr/>
          <a:lstStyle/>
          <a:p>
            <a:endParaRPr lang="en-IN" dirty="0">
              <a:highlight>
                <a:srgbClr val="000080"/>
              </a:highlight>
            </a:endParaRPr>
          </a:p>
        </p:txBody>
      </p:sp>
      <p:sp>
        <p:nvSpPr>
          <p:cNvPr id="43" name="tmpl_43"/>
          <p:cNvSpPr/>
          <p:nvPr/>
        </p:nvSpPr>
        <p:spPr>
          <a:xfrm>
            <a:off x="0" y="4828032"/>
            <a:ext cx="9144000" cy="315468"/>
          </a:xfrm>
          <a:prstGeom prst="rect">
            <a:avLst/>
          </a:prstGeom>
          <a:solidFill>
            <a:srgbClr val="2C3E50"/>
          </a:solidFill>
          <a:ln w="12700">
            <a:solidFill>
              <a:srgbClr val="2C3E50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5" name="tmpl_45"/>
          <p:cNvSpPr/>
          <p:nvPr/>
        </p:nvSpPr>
        <p:spPr>
          <a:xfrm>
            <a:off x="182880" y="4837176"/>
            <a:ext cx="8778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CBD5E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SAI India  · </a:t>
            </a:r>
            <a:r>
              <a:rPr lang="en-US" sz="900" dirty="0">
                <a:solidFill>
                  <a:srgbClr val="CBD5E0"/>
                </a:solidFill>
                <a:latin typeface="Trebuchet MS" pitchFamily="34" charset="0"/>
              </a:rPr>
              <a:t>Use of AI in Performance Audits ·  Future Reimagined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6F12D-90C2-CF73-0961-15EB7CF8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73152"/>
            <a:ext cx="7642242" cy="384048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Finding duplicate beneficiaries with image analytics</a:t>
            </a:r>
          </a:p>
        </p:txBody>
      </p:sp>
      <p:pic>
        <p:nvPicPr>
          <p:cNvPr id="3" name="Picture 2" descr="A child taking a selfie  Description automatically generated">
            <a:extLst>
              <a:ext uri="{FF2B5EF4-FFF2-40B4-BE49-F238E27FC236}">
                <a16:creationId xmlns:a16="http://schemas.microsoft.com/office/drawing/2014/main" id="{C9A01165-4ECE-251F-98F0-1378A0585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r="5448" b="3"/>
          <a:stretch/>
        </p:blipFill>
        <p:spPr>
          <a:xfrm>
            <a:off x="383591" y="972773"/>
            <a:ext cx="879196" cy="1160259"/>
          </a:xfrm>
          <a:prstGeom prst="rect">
            <a:avLst/>
          </a:prstGeom>
        </p:spPr>
      </p:pic>
      <p:pic>
        <p:nvPicPr>
          <p:cNvPr id="4" name="Content Placeholder 4" descr="A person taking a selfie  Description automatically generated">
            <a:extLst>
              <a:ext uri="{FF2B5EF4-FFF2-40B4-BE49-F238E27FC236}">
                <a16:creationId xmlns:a16="http://schemas.microsoft.com/office/drawing/2014/main" id="{F47D50D0-E666-B79E-A4E6-91D1D8064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r="4740" b="3"/>
          <a:stretch/>
        </p:blipFill>
        <p:spPr>
          <a:xfrm>
            <a:off x="2282662" y="972773"/>
            <a:ext cx="879190" cy="1160259"/>
          </a:xfrm>
          <a:prstGeom prst="rect">
            <a:avLst/>
          </a:prstGeom>
        </p:spPr>
      </p:pic>
      <p:pic>
        <p:nvPicPr>
          <p:cNvPr id="6" name="Picture 5" descr="A person taking a selfie  Description automatically generated">
            <a:extLst>
              <a:ext uri="{FF2B5EF4-FFF2-40B4-BE49-F238E27FC236}">
                <a16:creationId xmlns:a16="http://schemas.microsoft.com/office/drawing/2014/main" id="{E889ED7A-78F0-C190-7822-E082E4771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" r="3" b="4192"/>
          <a:stretch/>
        </p:blipFill>
        <p:spPr>
          <a:xfrm rot="16200000">
            <a:off x="4077141" y="1117350"/>
            <a:ext cx="1122858" cy="850856"/>
          </a:xfrm>
          <a:prstGeom prst="rect">
            <a:avLst/>
          </a:prstGeom>
        </p:spPr>
      </p:pic>
      <p:pic>
        <p:nvPicPr>
          <p:cNvPr id="8" name="Picture 7" descr="A person wearing a vest and tie  Description automatically generated">
            <a:extLst>
              <a:ext uri="{FF2B5EF4-FFF2-40B4-BE49-F238E27FC236}">
                <a16:creationId xmlns:a16="http://schemas.microsoft.com/office/drawing/2014/main" id="{81AED728-23AA-CF8B-93D6-129DF619C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290"/>
          <a:stretch/>
        </p:blipFill>
        <p:spPr>
          <a:xfrm>
            <a:off x="1350626" y="972773"/>
            <a:ext cx="879190" cy="1160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F07A08-94B6-0184-A335-604B79B3C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700" y="3159981"/>
            <a:ext cx="1234612" cy="11748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5DD1A3-CAD7-8E03-A220-5DCFDD890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668" y="3216499"/>
            <a:ext cx="1568154" cy="1174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C74EC-8435-C11D-E72E-87E80F220D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315" y="3224789"/>
            <a:ext cx="1192408" cy="1174872"/>
          </a:xfrm>
          <a:prstGeom prst="rect">
            <a:avLst/>
          </a:prstGeom>
        </p:spPr>
      </p:pic>
      <p:pic>
        <p:nvPicPr>
          <p:cNvPr id="16" name="Picture 15" descr="A child with a scarf around her neck  Description automatically generated">
            <a:extLst>
              <a:ext uri="{FF2B5EF4-FFF2-40B4-BE49-F238E27FC236}">
                <a16:creationId xmlns:a16="http://schemas.microsoft.com/office/drawing/2014/main" id="{C76ED9FF-81C7-1D84-C372-2F45B081D0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09" y="3216499"/>
            <a:ext cx="915792" cy="1221056"/>
          </a:xfrm>
          <a:prstGeom prst="rect">
            <a:avLst/>
          </a:prstGeom>
        </p:spPr>
      </p:pic>
      <p:pic>
        <p:nvPicPr>
          <p:cNvPr id="18" name="Picture 17" descr="A person with a nose ring  Description automatically generated">
            <a:extLst>
              <a:ext uri="{FF2B5EF4-FFF2-40B4-BE49-F238E27FC236}">
                <a16:creationId xmlns:a16="http://schemas.microsoft.com/office/drawing/2014/main" id="{7319107B-0F3E-5699-AFE5-778FD9EE54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60" y="3216499"/>
            <a:ext cx="915792" cy="1221056"/>
          </a:xfrm>
          <a:prstGeom prst="rect">
            <a:avLst/>
          </a:prstGeom>
        </p:spPr>
      </p:pic>
      <p:pic>
        <p:nvPicPr>
          <p:cNvPr id="20" name="Content Placeholder 4" descr="A person sitting in a chair  Description automatically generated">
            <a:extLst>
              <a:ext uri="{FF2B5EF4-FFF2-40B4-BE49-F238E27FC236}">
                <a16:creationId xmlns:a16="http://schemas.microsoft.com/office/drawing/2014/main" id="{2547F83F-BCE3-DD4B-EEDB-3D3C396CBE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52" y="1003236"/>
            <a:ext cx="747566" cy="1329006"/>
          </a:xfrm>
          <a:prstGeom prst="rect">
            <a:avLst/>
          </a:prstGeom>
        </p:spPr>
      </p:pic>
      <p:pic>
        <p:nvPicPr>
          <p:cNvPr id="22" name="Picture 21" descr="A person taking a selfie  Description automatically generated">
            <a:extLst>
              <a:ext uri="{FF2B5EF4-FFF2-40B4-BE49-F238E27FC236}">
                <a16:creationId xmlns:a16="http://schemas.microsoft.com/office/drawing/2014/main" id="{0DE5B49C-4D43-19BA-F334-BD78744D1C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8803" y="1135151"/>
            <a:ext cx="747566" cy="1146541"/>
          </a:xfrm>
          <a:prstGeom prst="rect">
            <a:avLst/>
          </a:prstGeom>
        </p:spPr>
      </p:pic>
      <p:pic>
        <p:nvPicPr>
          <p:cNvPr id="26" name="Picture 25" descr="A person taking a selfie  Description automatically generated">
            <a:extLst>
              <a:ext uri="{FF2B5EF4-FFF2-40B4-BE49-F238E27FC236}">
                <a16:creationId xmlns:a16="http://schemas.microsoft.com/office/drawing/2014/main" id="{4A59F832-F158-7694-1298-BA01F4E3C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" r="3" b="4192"/>
          <a:stretch/>
        </p:blipFill>
        <p:spPr>
          <a:xfrm rot="16200000">
            <a:off x="3150782" y="1125355"/>
            <a:ext cx="1122858" cy="850856"/>
          </a:xfrm>
          <a:prstGeom prst="rect">
            <a:avLst/>
          </a:prstGeom>
        </p:spPr>
      </p:pic>
      <p:pic>
        <p:nvPicPr>
          <p:cNvPr id="27" name="Picture 26" descr="A person taking a selfie  Description automatically generated">
            <a:extLst>
              <a:ext uri="{FF2B5EF4-FFF2-40B4-BE49-F238E27FC236}">
                <a16:creationId xmlns:a16="http://schemas.microsoft.com/office/drawing/2014/main" id="{ED456B31-5928-707A-3621-2699399775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4" y="972773"/>
            <a:ext cx="747566" cy="13290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9D971E-43FB-2726-00A2-2384A6318989}"/>
              </a:ext>
            </a:extLst>
          </p:cNvPr>
          <p:cNvSpPr/>
          <p:nvPr/>
        </p:nvSpPr>
        <p:spPr>
          <a:xfrm>
            <a:off x="5486400" y="763645"/>
            <a:ext cx="3322813" cy="1663522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randview Display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8415DB-CD50-3BD7-38B2-7402E3508BD4}"/>
              </a:ext>
            </a:extLst>
          </p:cNvPr>
          <p:cNvSpPr/>
          <p:nvPr/>
        </p:nvSpPr>
        <p:spPr>
          <a:xfrm>
            <a:off x="769687" y="3098992"/>
            <a:ext cx="2772583" cy="1529830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randview Display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9E7281-2342-95E7-6771-91688C4D2CDB}"/>
              </a:ext>
            </a:extLst>
          </p:cNvPr>
          <p:cNvSpPr/>
          <p:nvPr/>
        </p:nvSpPr>
        <p:spPr>
          <a:xfrm>
            <a:off x="4291913" y="3060281"/>
            <a:ext cx="4517299" cy="1568541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randview Display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DAE266-C5B0-6E30-BF85-896FE9FB4A60}"/>
              </a:ext>
            </a:extLst>
          </p:cNvPr>
          <p:cNvSpPr/>
          <p:nvPr/>
        </p:nvSpPr>
        <p:spPr>
          <a:xfrm>
            <a:off x="243468" y="782754"/>
            <a:ext cx="4992509" cy="1568714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randview Display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4D7AC-8BC3-F7B7-7244-321FD2F4404F}"/>
              </a:ext>
            </a:extLst>
          </p:cNvPr>
          <p:cNvSpPr/>
          <p:nvPr/>
        </p:nvSpPr>
        <p:spPr>
          <a:xfrm>
            <a:off x="5007141" y="4491071"/>
            <a:ext cx="3240118" cy="3209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white"/>
                </a:solidFill>
                <a:latin typeface="Grandview Display"/>
              </a:rPr>
              <a:t>Potential Ghost beneficiaries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956477-5520-9E8C-526E-079C6929118F}"/>
              </a:ext>
            </a:extLst>
          </p:cNvPr>
          <p:cNvSpPr/>
          <p:nvPr/>
        </p:nvSpPr>
        <p:spPr>
          <a:xfrm>
            <a:off x="1350626" y="2456040"/>
            <a:ext cx="3713372" cy="3359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white"/>
                </a:solidFill>
                <a:latin typeface="Grandview Display"/>
              </a:rPr>
              <a:t>Potential Duplicate beneficiaries</a:t>
            </a:r>
          </a:p>
        </p:txBody>
      </p:sp>
    </p:spTree>
    <p:extLst>
      <p:ext uri="{BB962C8B-B14F-4D97-AF65-F5344CB8AC3E}">
        <p14:creationId xmlns:p14="http://schemas.microsoft.com/office/powerpoint/2010/main" val="4257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2: Audit of Housing Scheme via Drone (PMAY)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685800"/>
            <a:ext cx="8595360" cy="536736"/>
          </a:xfrm>
          <a:prstGeom prst="rect">
            <a:avLst/>
          </a:prstGeom>
          <a:solidFill>
            <a:srgbClr val="E8EEF4"/>
          </a:solidFill>
          <a:ln w="12700">
            <a:solidFill>
              <a:srgbClr val="B8C8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97180" y="685677"/>
            <a:ext cx="8412480" cy="5228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OBJECTIVE: 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Verify construction progress and stage of houses against government records  and assess accuracy of payment disbursements.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274320" y="1261872"/>
            <a:ext cx="3200400" cy="384048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274320" y="1261872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SCOPE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274320" y="1678872"/>
            <a:ext cx="3200400" cy="291557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274320" y="1762074"/>
            <a:ext cx="64008" cy="4572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38328" y="1755690"/>
            <a:ext cx="313639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Location: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pilot district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274320" y="2424150"/>
            <a:ext cx="64008" cy="531632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88620" y="2452572"/>
            <a:ext cx="30861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Coverage: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Urban: 10 sq. km  |  Rural: 5 sq. km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274320" y="3110940"/>
            <a:ext cx="45720" cy="531632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11480" y="3120000"/>
            <a:ext cx="30632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Survey Period: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January 2026 (1 month)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274320" y="3812393"/>
            <a:ext cx="64008" cy="533152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11480" y="3828869"/>
            <a:ext cx="30632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Houses Covered: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Urban: 26,918  |  Rural: 26,336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3749040" y="1261872"/>
            <a:ext cx="5120640" cy="384048"/>
          </a:xfrm>
          <a:prstGeom prst="rect">
            <a:avLst/>
          </a:prstGeom>
          <a:solidFill>
            <a:srgbClr val="1A6B8A"/>
          </a:solidFill>
          <a:ln w="12700">
            <a:solidFill>
              <a:srgbClr val="1A6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3749040" y="1261872"/>
            <a:ext cx="5120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/ ML TECHNOLOGY STACK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3749040" y="1645920"/>
            <a:ext cx="5120640" cy="291557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3749040" y="1753336"/>
            <a:ext cx="5120640" cy="476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UAV / Drone Survey: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Geo-tagged aerial images of house sites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3749040" y="2281144"/>
            <a:ext cx="5120640" cy="522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Computer Vision: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Classifies construction stage: Completed / Roof / Plinth / Not Started / Proposed</a:t>
            </a: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3749040" y="2895218"/>
            <a:ext cx="5120640" cy="489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GIS &amp; Geospatial Analytics: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Maps and matches locations with government records</a:t>
            </a: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3749040" y="3457351"/>
            <a:ext cx="5120640" cy="524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Analytics: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Detects duplicates; checks stage mismatch and payment vs progress</a:t>
            </a: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3749040" y="4083776"/>
            <a:ext cx="5120640" cy="550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1A6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Immersive Map Platform:  </a:t>
            </a:r>
            <a:r>
              <a:rPr lang="en-US" dirty="0">
                <a:solidFill>
                  <a:srgbClr val="1B2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Links images to records; provides case-level evidence for audit</a:t>
            </a:r>
            <a:endParaRPr lang="en-US" dirty="0"/>
          </a:p>
        </p:txBody>
      </p:sp>
      <p:sp>
        <p:nvSpPr>
          <p:cNvPr id="30" name="Shape 28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182880" y="4818888"/>
            <a:ext cx="87782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 India  ·  Use of AI in Performance Audits  ·  PAS Annual Meeting, Budapest 2026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1593</Words>
  <Application>Microsoft Macintosh PowerPoint</Application>
  <PresentationFormat>On-screen Show (16:9)</PresentationFormat>
  <Paragraphs>231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Grandview Display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duplicate beneficiaries with image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AI in Performance Audits – SAI India</dc:title>
  <dc:subject>PptxGenJS Presentation</dc:subject>
  <dc:creator>PptxGenJS</dc:creator>
  <cp:lastModifiedBy>Bhaskar Kalluru</cp:lastModifiedBy>
  <cp:revision>17</cp:revision>
  <dcterms:created xsi:type="dcterms:W3CDTF">2026-03-24T09:37:15Z</dcterms:created>
  <dcterms:modified xsi:type="dcterms:W3CDTF">2026-03-24T13:52:42Z</dcterms:modified>
</cp:coreProperties>
</file>