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710" r:id="rId2"/>
    <p:sldMasterId id="2147483720" r:id="rId3"/>
    <p:sldMasterId id="2147483730" r:id="rId4"/>
    <p:sldMasterId id="2147483740" r:id="rId5"/>
    <p:sldMasterId id="2147483750" r:id="rId6"/>
  </p:sldMasterIdLst>
  <p:notesMasterIdLst>
    <p:notesMasterId r:id="rId18"/>
  </p:notesMasterIdLst>
  <p:sldIdLst>
    <p:sldId id="256" r:id="rId7"/>
    <p:sldId id="416" r:id="rId8"/>
    <p:sldId id="261" r:id="rId9"/>
    <p:sldId id="258" r:id="rId10"/>
    <p:sldId id="266" r:id="rId11"/>
    <p:sldId id="336" r:id="rId12"/>
    <p:sldId id="296" r:id="rId13"/>
    <p:sldId id="417" r:id="rId14"/>
    <p:sldId id="384" r:id="rId15"/>
    <p:sldId id="379" r:id="rId16"/>
    <p:sldId id="307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Vesper Libre Medium" panose="00000600000000000000" pitchFamily="2" charset="0"/>
      <p:regular r:id="rId23"/>
    </p:embeddedFont>
  </p:embeddedFontLst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A21EE6B-84F3-4E6A-BC16-788A9C8F7439}">
          <p14:sldIdLst>
            <p14:sldId id="256"/>
            <p14:sldId id="416"/>
            <p14:sldId id="261"/>
            <p14:sldId id="258"/>
            <p14:sldId id="266"/>
            <p14:sldId id="336"/>
            <p14:sldId id="296"/>
            <p14:sldId id="417"/>
            <p14:sldId id="384"/>
            <p14:sldId id="379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9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F5A36-B987-453C-8074-763CECC015C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1F9184D-3672-4147-8C5E-80E652E5A02F}">
      <dgm:prSet phldrT="[Tekst]" custT="1"/>
      <dgm:spPr/>
      <dgm:t>
        <a:bodyPr/>
        <a:lstStyle/>
        <a:p>
          <a:r>
            <a:rPr lang="nl-NL" sz="1200" dirty="0"/>
            <a:t>Development Audit Framework </a:t>
          </a:r>
          <a:r>
            <a:rPr lang="nl-NL" sz="1200" dirty="0" err="1"/>
            <a:t>for</a:t>
          </a:r>
          <a:r>
            <a:rPr lang="nl-NL" sz="1200" dirty="0"/>
            <a:t> </a:t>
          </a:r>
          <a:r>
            <a:rPr lang="nl-NL" sz="1200" dirty="0" err="1"/>
            <a:t>algorithms</a:t>
          </a:r>
          <a:r>
            <a:rPr lang="nl-NL" sz="1200" dirty="0"/>
            <a:t> (2021)</a:t>
          </a:r>
        </a:p>
      </dgm:t>
    </dgm:pt>
    <dgm:pt modelId="{08C1659D-D8F3-40B2-846F-2D6048BCA78A}" type="parTrans" cxnId="{2A97FEBF-1F1B-406B-A121-9099810EDBA6}">
      <dgm:prSet/>
      <dgm:spPr/>
      <dgm:t>
        <a:bodyPr/>
        <a:lstStyle/>
        <a:p>
          <a:endParaRPr lang="nl-NL"/>
        </a:p>
      </dgm:t>
    </dgm:pt>
    <dgm:pt modelId="{847D4979-B2AC-4A7B-BF8B-1DB8706F0606}" type="sibTrans" cxnId="{2A97FEBF-1F1B-406B-A121-9099810EDBA6}">
      <dgm:prSet/>
      <dgm:spPr/>
      <dgm:t>
        <a:bodyPr/>
        <a:lstStyle/>
        <a:p>
          <a:endParaRPr lang="nl-NL"/>
        </a:p>
      </dgm:t>
    </dgm:pt>
    <dgm:pt modelId="{C27B3108-331A-4754-A3A3-1B4B91497E34}">
      <dgm:prSet phldrT="[Tekst]" custT="1"/>
      <dgm:spPr/>
      <dgm:t>
        <a:bodyPr/>
        <a:lstStyle/>
        <a:p>
          <a:r>
            <a:rPr lang="nl-NL" sz="1200" dirty="0"/>
            <a:t>Audit of 9 algoritmes (2022)</a:t>
          </a:r>
        </a:p>
      </dgm:t>
    </dgm:pt>
    <dgm:pt modelId="{9AA6B25F-7167-4796-A984-5557B7642EF3}" type="parTrans" cxnId="{EE1A8020-EA85-4284-8E2F-05EDDCC44429}">
      <dgm:prSet/>
      <dgm:spPr/>
      <dgm:t>
        <a:bodyPr/>
        <a:lstStyle/>
        <a:p>
          <a:endParaRPr lang="nl-NL"/>
        </a:p>
      </dgm:t>
    </dgm:pt>
    <dgm:pt modelId="{681EF8B9-F254-41E2-8A46-07B4DA0E75A5}" type="sibTrans" cxnId="{EE1A8020-EA85-4284-8E2F-05EDDCC44429}">
      <dgm:prSet/>
      <dgm:spPr/>
      <dgm:t>
        <a:bodyPr/>
        <a:lstStyle/>
        <a:p>
          <a:endParaRPr lang="nl-NL"/>
        </a:p>
      </dgm:t>
    </dgm:pt>
    <dgm:pt modelId="{CB637426-853E-4FF2-AA70-955571B498CF}">
      <dgm:prSet phldrT="[Tekst]" custT="1"/>
      <dgm:spPr/>
      <dgm:t>
        <a:bodyPr/>
        <a:lstStyle/>
        <a:p>
          <a:r>
            <a:rPr lang="nl-NL" sz="1200" dirty="0" err="1"/>
            <a:t>Annual</a:t>
          </a:r>
          <a:r>
            <a:rPr lang="nl-NL" sz="1200" dirty="0"/>
            <a:t> audit (2023)</a:t>
          </a:r>
        </a:p>
      </dgm:t>
    </dgm:pt>
    <dgm:pt modelId="{F6A502A8-3157-448D-A807-1468A727353B}" type="parTrans" cxnId="{6DFFBD6F-358C-433D-B5A6-9B6B72CE721C}">
      <dgm:prSet/>
      <dgm:spPr/>
      <dgm:t>
        <a:bodyPr/>
        <a:lstStyle/>
        <a:p>
          <a:endParaRPr lang="nl-NL"/>
        </a:p>
      </dgm:t>
    </dgm:pt>
    <dgm:pt modelId="{A62B1459-478F-45B8-95E8-F3B9AC95945B}" type="sibTrans" cxnId="{6DFFBD6F-358C-433D-B5A6-9B6B72CE721C}">
      <dgm:prSet/>
      <dgm:spPr/>
      <dgm:t>
        <a:bodyPr/>
        <a:lstStyle/>
        <a:p>
          <a:endParaRPr lang="nl-NL"/>
        </a:p>
      </dgm:t>
    </dgm:pt>
    <dgm:pt modelId="{AECB9B24-1E81-4EE2-A5AA-B1C2C5CB7CF6}">
      <dgm:prSet phldrT="[Tekst]" custT="1"/>
      <dgm:spPr/>
      <dgm:t>
        <a:bodyPr/>
        <a:lstStyle/>
        <a:p>
          <a:r>
            <a:rPr lang="nl-NL" sz="1200" dirty="0" err="1"/>
            <a:t>Annual</a:t>
          </a:r>
          <a:r>
            <a:rPr lang="nl-NL" sz="1200" dirty="0"/>
            <a:t> audit (2024)</a:t>
          </a:r>
        </a:p>
      </dgm:t>
    </dgm:pt>
    <dgm:pt modelId="{C12D3DB0-C492-438C-BCCE-FD3D4B7D1DD3}" type="parTrans" cxnId="{B46F2F2B-5A8A-4B2A-B3F5-40040C57B2FE}">
      <dgm:prSet/>
      <dgm:spPr/>
      <dgm:t>
        <a:bodyPr/>
        <a:lstStyle/>
        <a:p>
          <a:endParaRPr lang="nl-NL"/>
        </a:p>
      </dgm:t>
    </dgm:pt>
    <dgm:pt modelId="{1056B41D-637F-49DD-8221-04BB2B1D2F38}" type="sibTrans" cxnId="{B46F2F2B-5A8A-4B2A-B3F5-40040C57B2FE}">
      <dgm:prSet/>
      <dgm:spPr/>
      <dgm:t>
        <a:bodyPr/>
        <a:lstStyle/>
        <a:p>
          <a:endParaRPr lang="nl-NL"/>
        </a:p>
      </dgm:t>
    </dgm:pt>
    <dgm:pt modelId="{5265A662-29EE-4A41-A824-19F89A297F54}">
      <dgm:prSet phldrT="[Tekst]" custT="1"/>
      <dgm:spPr/>
      <dgm:t>
        <a:bodyPr/>
        <a:lstStyle/>
        <a:p>
          <a:r>
            <a:rPr lang="nl-NL" sz="1200" dirty="0" err="1"/>
            <a:t>Annual</a:t>
          </a:r>
          <a:r>
            <a:rPr lang="nl-NL" sz="1200" dirty="0"/>
            <a:t> audit (2025)</a:t>
          </a:r>
        </a:p>
      </dgm:t>
    </dgm:pt>
    <dgm:pt modelId="{1116408B-7180-48F1-B488-53E60E3F74D3}" type="parTrans" cxnId="{4C9B66AA-D3C7-4433-BBDE-87134A03AA23}">
      <dgm:prSet/>
      <dgm:spPr/>
      <dgm:t>
        <a:bodyPr/>
        <a:lstStyle/>
        <a:p>
          <a:endParaRPr lang="nl-NL"/>
        </a:p>
      </dgm:t>
    </dgm:pt>
    <dgm:pt modelId="{4234EE9D-D396-4E12-8EE3-6FA940E46F01}" type="sibTrans" cxnId="{4C9B66AA-D3C7-4433-BBDE-87134A03AA23}">
      <dgm:prSet/>
      <dgm:spPr/>
      <dgm:t>
        <a:bodyPr/>
        <a:lstStyle/>
        <a:p>
          <a:endParaRPr lang="nl-NL"/>
        </a:p>
      </dgm:t>
    </dgm:pt>
    <dgm:pt modelId="{ABF16FFC-6808-43BC-BA46-F3AC38BC0B65}">
      <dgm:prSet phldrT="[Tekst]" custT="1"/>
      <dgm:spPr/>
      <dgm:t>
        <a:bodyPr/>
        <a:lstStyle/>
        <a:p>
          <a:r>
            <a:rPr lang="nl-NL" sz="1200" dirty="0" err="1"/>
            <a:t>Annual</a:t>
          </a:r>
          <a:r>
            <a:rPr lang="nl-NL" sz="1200" dirty="0"/>
            <a:t> audit (2026 - </a:t>
          </a:r>
          <a:r>
            <a:rPr lang="nl-NL" sz="1200" dirty="0" err="1"/>
            <a:t>upcoming</a:t>
          </a:r>
          <a:r>
            <a:rPr lang="nl-NL" sz="1200" dirty="0"/>
            <a:t>)</a:t>
          </a:r>
        </a:p>
      </dgm:t>
    </dgm:pt>
    <dgm:pt modelId="{E38CF0E0-85B6-4A35-83C6-DBE9620645B0}" type="parTrans" cxnId="{2E81818C-DD8C-43AD-A901-5831C123B849}">
      <dgm:prSet/>
      <dgm:spPr/>
      <dgm:t>
        <a:bodyPr/>
        <a:lstStyle/>
        <a:p>
          <a:endParaRPr lang="nl-NL"/>
        </a:p>
      </dgm:t>
    </dgm:pt>
    <dgm:pt modelId="{2AF5A853-C279-41E5-A349-CB1192AA6C88}" type="sibTrans" cxnId="{2E81818C-DD8C-43AD-A901-5831C123B849}">
      <dgm:prSet/>
      <dgm:spPr/>
      <dgm:t>
        <a:bodyPr/>
        <a:lstStyle/>
        <a:p>
          <a:endParaRPr lang="nl-NL"/>
        </a:p>
      </dgm:t>
    </dgm:pt>
    <dgm:pt modelId="{8E0AFFFA-79E4-4258-BB7F-FF0F08312E89}" type="pres">
      <dgm:prSet presAssocID="{F3EF5A36-B987-453C-8074-763CECC015C1}" presName="Name0" presStyleCnt="0">
        <dgm:presLayoutVars>
          <dgm:dir/>
          <dgm:resizeHandles val="exact"/>
        </dgm:presLayoutVars>
      </dgm:prSet>
      <dgm:spPr/>
    </dgm:pt>
    <dgm:pt modelId="{BC422733-409A-4141-8364-59377BD09F58}" type="pres">
      <dgm:prSet presAssocID="{E1F9184D-3672-4147-8C5E-80E652E5A02F}" presName="parTxOnly" presStyleLbl="node1" presStyleIdx="0" presStyleCnt="6">
        <dgm:presLayoutVars>
          <dgm:bulletEnabled val="1"/>
        </dgm:presLayoutVars>
      </dgm:prSet>
      <dgm:spPr/>
    </dgm:pt>
    <dgm:pt modelId="{54CF79B5-20EF-4DB4-8BC3-BC531B229EEE}" type="pres">
      <dgm:prSet presAssocID="{847D4979-B2AC-4A7B-BF8B-1DB8706F0606}" presName="parSpace" presStyleCnt="0"/>
      <dgm:spPr/>
    </dgm:pt>
    <dgm:pt modelId="{F0F485F3-545B-48EC-B416-566E3F5DAA90}" type="pres">
      <dgm:prSet presAssocID="{C27B3108-331A-4754-A3A3-1B4B91497E34}" presName="parTxOnly" presStyleLbl="node1" presStyleIdx="1" presStyleCnt="6">
        <dgm:presLayoutVars>
          <dgm:bulletEnabled val="1"/>
        </dgm:presLayoutVars>
      </dgm:prSet>
      <dgm:spPr/>
    </dgm:pt>
    <dgm:pt modelId="{EAB6E076-9848-4625-B9D8-79655F4002EA}" type="pres">
      <dgm:prSet presAssocID="{681EF8B9-F254-41E2-8A46-07B4DA0E75A5}" presName="parSpace" presStyleCnt="0"/>
      <dgm:spPr/>
    </dgm:pt>
    <dgm:pt modelId="{AECF1EB4-FC6C-4F3E-8416-AA8249214460}" type="pres">
      <dgm:prSet presAssocID="{CB637426-853E-4FF2-AA70-955571B498CF}" presName="parTxOnly" presStyleLbl="node1" presStyleIdx="2" presStyleCnt="6">
        <dgm:presLayoutVars>
          <dgm:bulletEnabled val="1"/>
        </dgm:presLayoutVars>
      </dgm:prSet>
      <dgm:spPr/>
    </dgm:pt>
    <dgm:pt modelId="{12037A91-FFFB-4C07-8A53-F5C0EE459B2E}" type="pres">
      <dgm:prSet presAssocID="{A62B1459-478F-45B8-95E8-F3B9AC95945B}" presName="parSpace" presStyleCnt="0"/>
      <dgm:spPr/>
    </dgm:pt>
    <dgm:pt modelId="{CE19F9AE-6A1C-4EC4-8794-770C2C2B6D4B}" type="pres">
      <dgm:prSet presAssocID="{AECB9B24-1E81-4EE2-A5AA-B1C2C5CB7CF6}" presName="parTxOnly" presStyleLbl="node1" presStyleIdx="3" presStyleCnt="6">
        <dgm:presLayoutVars>
          <dgm:bulletEnabled val="1"/>
        </dgm:presLayoutVars>
      </dgm:prSet>
      <dgm:spPr/>
    </dgm:pt>
    <dgm:pt modelId="{DE19A56B-6DE6-438D-889F-43EE0261948F}" type="pres">
      <dgm:prSet presAssocID="{1056B41D-637F-49DD-8221-04BB2B1D2F38}" presName="parSpace" presStyleCnt="0"/>
      <dgm:spPr/>
    </dgm:pt>
    <dgm:pt modelId="{BD87C1DC-9AC3-4B1C-AD42-C0259CB7CC61}" type="pres">
      <dgm:prSet presAssocID="{5265A662-29EE-4A41-A824-19F89A297F54}" presName="parTxOnly" presStyleLbl="node1" presStyleIdx="4" presStyleCnt="6">
        <dgm:presLayoutVars>
          <dgm:bulletEnabled val="1"/>
        </dgm:presLayoutVars>
      </dgm:prSet>
      <dgm:spPr/>
    </dgm:pt>
    <dgm:pt modelId="{96819EE7-CC07-4B4E-AF1F-2AF8FF1658A6}" type="pres">
      <dgm:prSet presAssocID="{4234EE9D-D396-4E12-8EE3-6FA940E46F01}" presName="parSpace" presStyleCnt="0"/>
      <dgm:spPr/>
    </dgm:pt>
    <dgm:pt modelId="{EF303ACC-D51D-4900-B37A-4BFD8BBF5F96}" type="pres">
      <dgm:prSet presAssocID="{ABF16FFC-6808-43BC-BA46-F3AC38BC0B65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6B02C60C-84C2-4CB6-8F65-29E55766A6C9}" type="presOf" srcId="{E1F9184D-3672-4147-8C5E-80E652E5A02F}" destId="{BC422733-409A-4141-8364-59377BD09F58}" srcOrd="0" destOrd="0" presId="urn:microsoft.com/office/officeart/2005/8/layout/hChevron3"/>
    <dgm:cxn modelId="{56E71812-4105-4E3A-9C04-F677E7E15F98}" type="presOf" srcId="{AECB9B24-1E81-4EE2-A5AA-B1C2C5CB7CF6}" destId="{CE19F9AE-6A1C-4EC4-8794-770C2C2B6D4B}" srcOrd="0" destOrd="0" presId="urn:microsoft.com/office/officeart/2005/8/layout/hChevron3"/>
    <dgm:cxn modelId="{EE1A8020-EA85-4284-8E2F-05EDDCC44429}" srcId="{F3EF5A36-B987-453C-8074-763CECC015C1}" destId="{C27B3108-331A-4754-A3A3-1B4B91497E34}" srcOrd="1" destOrd="0" parTransId="{9AA6B25F-7167-4796-A984-5557B7642EF3}" sibTransId="{681EF8B9-F254-41E2-8A46-07B4DA0E75A5}"/>
    <dgm:cxn modelId="{B46F2F2B-5A8A-4B2A-B3F5-40040C57B2FE}" srcId="{F3EF5A36-B987-453C-8074-763CECC015C1}" destId="{AECB9B24-1E81-4EE2-A5AA-B1C2C5CB7CF6}" srcOrd="3" destOrd="0" parTransId="{C12D3DB0-C492-438C-BCCE-FD3D4B7D1DD3}" sibTransId="{1056B41D-637F-49DD-8221-04BB2B1D2F38}"/>
    <dgm:cxn modelId="{374D6A5B-B6AD-44B3-A75B-64FF79D232BB}" type="presOf" srcId="{CB637426-853E-4FF2-AA70-955571B498CF}" destId="{AECF1EB4-FC6C-4F3E-8416-AA8249214460}" srcOrd="0" destOrd="0" presId="urn:microsoft.com/office/officeart/2005/8/layout/hChevron3"/>
    <dgm:cxn modelId="{69B55F5D-9909-495F-93B1-8928A71CB495}" type="presOf" srcId="{F3EF5A36-B987-453C-8074-763CECC015C1}" destId="{8E0AFFFA-79E4-4258-BB7F-FF0F08312E89}" srcOrd="0" destOrd="0" presId="urn:microsoft.com/office/officeart/2005/8/layout/hChevron3"/>
    <dgm:cxn modelId="{B6AEB54C-1B4C-4FE6-A156-9250A0E5A94E}" type="presOf" srcId="{ABF16FFC-6808-43BC-BA46-F3AC38BC0B65}" destId="{EF303ACC-D51D-4900-B37A-4BFD8BBF5F96}" srcOrd="0" destOrd="0" presId="urn:microsoft.com/office/officeart/2005/8/layout/hChevron3"/>
    <dgm:cxn modelId="{6DFFBD6F-358C-433D-B5A6-9B6B72CE721C}" srcId="{F3EF5A36-B987-453C-8074-763CECC015C1}" destId="{CB637426-853E-4FF2-AA70-955571B498CF}" srcOrd="2" destOrd="0" parTransId="{F6A502A8-3157-448D-A807-1468A727353B}" sibTransId="{A62B1459-478F-45B8-95E8-F3B9AC95945B}"/>
    <dgm:cxn modelId="{2E81818C-DD8C-43AD-A901-5831C123B849}" srcId="{F3EF5A36-B987-453C-8074-763CECC015C1}" destId="{ABF16FFC-6808-43BC-BA46-F3AC38BC0B65}" srcOrd="5" destOrd="0" parTransId="{E38CF0E0-85B6-4A35-83C6-DBE9620645B0}" sibTransId="{2AF5A853-C279-41E5-A349-CB1192AA6C88}"/>
    <dgm:cxn modelId="{4C9B66AA-D3C7-4433-BBDE-87134A03AA23}" srcId="{F3EF5A36-B987-453C-8074-763CECC015C1}" destId="{5265A662-29EE-4A41-A824-19F89A297F54}" srcOrd="4" destOrd="0" parTransId="{1116408B-7180-48F1-B488-53E60E3F74D3}" sibTransId="{4234EE9D-D396-4E12-8EE3-6FA940E46F01}"/>
    <dgm:cxn modelId="{2A97FEBF-1F1B-406B-A121-9099810EDBA6}" srcId="{F3EF5A36-B987-453C-8074-763CECC015C1}" destId="{E1F9184D-3672-4147-8C5E-80E652E5A02F}" srcOrd="0" destOrd="0" parTransId="{08C1659D-D8F3-40B2-846F-2D6048BCA78A}" sibTransId="{847D4979-B2AC-4A7B-BF8B-1DB8706F0606}"/>
    <dgm:cxn modelId="{F1254FDE-5CDD-429B-9063-DE03267C15F4}" type="presOf" srcId="{C27B3108-331A-4754-A3A3-1B4B91497E34}" destId="{F0F485F3-545B-48EC-B416-566E3F5DAA90}" srcOrd="0" destOrd="0" presId="urn:microsoft.com/office/officeart/2005/8/layout/hChevron3"/>
    <dgm:cxn modelId="{2AAA4EF5-8E40-43F7-A1E6-B7252982B2EA}" type="presOf" srcId="{5265A662-29EE-4A41-A824-19F89A297F54}" destId="{BD87C1DC-9AC3-4B1C-AD42-C0259CB7CC61}" srcOrd="0" destOrd="0" presId="urn:microsoft.com/office/officeart/2005/8/layout/hChevron3"/>
    <dgm:cxn modelId="{2DA5F9F2-AB0E-40F6-A03D-0762C85D930E}" type="presParOf" srcId="{8E0AFFFA-79E4-4258-BB7F-FF0F08312E89}" destId="{BC422733-409A-4141-8364-59377BD09F58}" srcOrd="0" destOrd="0" presId="urn:microsoft.com/office/officeart/2005/8/layout/hChevron3"/>
    <dgm:cxn modelId="{1DABCD3C-EA30-4F18-A5A1-E77E76910811}" type="presParOf" srcId="{8E0AFFFA-79E4-4258-BB7F-FF0F08312E89}" destId="{54CF79B5-20EF-4DB4-8BC3-BC531B229EEE}" srcOrd="1" destOrd="0" presId="urn:microsoft.com/office/officeart/2005/8/layout/hChevron3"/>
    <dgm:cxn modelId="{A0079465-81B3-4FC3-8EE1-8381BEA36AF8}" type="presParOf" srcId="{8E0AFFFA-79E4-4258-BB7F-FF0F08312E89}" destId="{F0F485F3-545B-48EC-B416-566E3F5DAA90}" srcOrd="2" destOrd="0" presId="urn:microsoft.com/office/officeart/2005/8/layout/hChevron3"/>
    <dgm:cxn modelId="{52EA14CA-19AF-4056-9F73-A90888E089E7}" type="presParOf" srcId="{8E0AFFFA-79E4-4258-BB7F-FF0F08312E89}" destId="{EAB6E076-9848-4625-B9D8-79655F4002EA}" srcOrd="3" destOrd="0" presId="urn:microsoft.com/office/officeart/2005/8/layout/hChevron3"/>
    <dgm:cxn modelId="{7BBA1748-613C-463A-B0CE-F4D2EAB38380}" type="presParOf" srcId="{8E0AFFFA-79E4-4258-BB7F-FF0F08312E89}" destId="{AECF1EB4-FC6C-4F3E-8416-AA8249214460}" srcOrd="4" destOrd="0" presId="urn:microsoft.com/office/officeart/2005/8/layout/hChevron3"/>
    <dgm:cxn modelId="{9396688C-3F06-4EC0-9A82-F72D17C3A30A}" type="presParOf" srcId="{8E0AFFFA-79E4-4258-BB7F-FF0F08312E89}" destId="{12037A91-FFFB-4C07-8A53-F5C0EE459B2E}" srcOrd="5" destOrd="0" presId="urn:microsoft.com/office/officeart/2005/8/layout/hChevron3"/>
    <dgm:cxn modelId="{65634FBC-2C38-488C-894F-727518E15EA7}" type="presParOf" srcId="{8E0AFFFA-79E4-4258-BB7F-FF0F08312E89}" destId="{CE19F9AE-6A1C-4EC4-8794-770C2C2B6D4B}" srcOrd="6" destOrd="0" presId="urn:microsoft.com/office/officeart/2005/8/layout/hChevron3"/>
    <dgm:cxn modelId="{3FF230FA-BB1A-41C4-A57E-5C0E12321935}" type="presParOf" srcId="{8E0AFFFA-79E4-4258-BB7F-FF0F08312E89}" destId="{DE19A56B-6DE6-438D-889F-43EE0261948F}" srcOrd="7" destOrd="0" presId="urn:microsoft.com/office/officeart/2005/8/layout/hChevron3"/>
    <dgm:cxn modelId="{95FCECDA-0ADD-4DD3-948A-E260480748D2}" type="presParOf" srcId="{8E0AFFFA-79E4-4258-BB7F-FF0F08312E89}" destId="{BD87C1DC-9AC3-4B1C-AD42-C0259CB7CC61}" srcOrd="8" destOrd="0" presId="urn:microsoft.com/office/officeart/2005/8/layout/hChevron3"/>
    <dgm:cxn modelId="{2A9423E4-12CC-4278-8EEF-D749898C3FD5}" type="presParOf" srcId="{8E0AFFFA-79E4-4258-BB7F-FF0F08312E89}" destId="{96819EE7-CC07-4B4E-AF1F-2AF8FF1658A6}" srcOrd="9" destOrd="0" presId="urn:microsoft.com/office/officeart/2005/8/layout/hChevron3"/>
    <dgm:cxn modelId="{26ADD428-596C-4FD7-83DD-BDC82853CC1D}" type="presParOf" srcId="{8E0AFFFA-79E4-4258-BB7F-FF0F08312E89}" destId="{EF303ACC-D51D-4900-B37A-4BFD8BBF5F96}" srcOrd="1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2733-409A-4141-8364-59377BD09F58}">
      <dsp:nvSpPr>
        <dsp:cNvPr id="0" name=""/>
        <dsp:cNvSpPr/>
      </dsp:nvSpPr>
      <dsp:spPr>
        <a:xfrm>
          <a:off x="1051" y="1486581"/>
          <a:ext cx="1722728" cy="6890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Development Audit Framework </a:t>
          </a:r>
          <a:r>
            <a:rPr lang="nl-NL" sz="1200" kern="1200" dirty="0" err="1"/>
            <a:t>for</a:t>
          </a:r>
          <a:r>
            <a:rPr lang="nl-NL" sz="1200" kern="1200" dirty="0"/>
            <a:t> </a:t>
          </a:r>
          <a:r>
            <a:rPr lang="nl-NL" sz="1200" kern="1200" dirty="0" err="1"/>
            <a:t>algorithms</a:t>
          </a:r>
          <a:r>
            <a:rPr lang="nl-NL" sz="1200" kern="1200" dirty="0"/>
            <a:t> (2021)</a:t>
          </a:r>
        </a:p>
      </dsp:txBody>
      <dsp:txXfrm>
        <a:off x="1051" y="1486581"/>
        <a:ext cx="1550455" cy="689091"/>
      </dsp:txXfrm>
    </dsp:sp>
    <dsp:sp modelId="{F0F485F3-545B-48EC-B416-566E3F5DAA90}">
      <dsp:nvSpPr>
        <dsp:cNvPr id="0" name=""/>
        <dsp:cNvSpPr/>
      </dsp:nvSpPr>
      <dsp:spPr>
        <a:xfrm>
          <a:off x="1379234" y="1486581"/>
          <a:ext cx="1722728" cy="689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Audit of 9 algoritmes (2022)</a:t>
          </a:r>
        </a:p>
      </dsp:txBody>
      <dsp:txXfrm>
        <a:off x="1723780" y="1486581"/>
        <a:ext cx="1033637" cy="689091"/>
      </dsp:txXfrm>
    </dsp:sp>
    <dsp:sp modelId="{AECF1EB4-FC6C-4F3E-8416-AA8249214460}">
      <dsp:nvSpPr>
        <dsp:cNvPr id="0" name=""/>
        <dsp:cNvSpPr/>
      </dsp:nvSpPr>
      <dsp:spPr>
        <a:xfrm>
          <a:off x="2757417" y="1486581"/>
          <a:ext cx="1722728" cy="689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Annual</a:t>
          </a:r>
          <a:r>
            <a:rPr lang="nl-NL" sz="1200" kern="1200" dirty="0"/>
            <a:t> audit (2023)</a:t>
          </a:r>
        </a:p>
      </dsp:txBody>
      <dsp:txXfrm>
        <a:off x="3101963" y="1486581"/>
        <a:ext cx="1033637" cy="689091"/>
      </dsp:txXfrm>
    </dsp:sp>
    <dsp:sp modelId="{CE19F9AE-6A1C-4EC4-8794-770C2C2B6D4B}">
      <dsp:nvSpPr>
        <dsp:cNvPr id="0" name=""/>
        <dsp:cNvSpPr/>
      </dsp:nvSpPr>
      <dsp:spPr>
        <a:xfrm>
          <a:off x="4135600" y="1486581"/>
          <a:ext cx="1722728" cy="689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Annual</a:t>
          </a:r>
          <a:r>
            <a:rPr lang="nl-NL" sz="1200" kern="1200" dirty="0"/>
            <a:t> audit (2024)</a:t>
          </a:r>
        </a:p>
      </dsp:txBody>
      <dsp:txXfrm>
        <a:off x="4480146" y="1486581"/>
        <a:ext cx="1033637" cy="689091"/>
      </dsp:txXfrm>
    </dsp:sp>
    <dsp:sp modelId="{BD87C1DC-9AC3-4B1C-AD42-C0259CB7CC61}">
      <dsp:nvSpPr>
        <dsp:cNvPr id="0" name=""/>
        <dsp:cNvSpPr/>
      </dsp:nvSpPr>
      <dsp:spPr>
        <a:xfrm>
          <a:off x="5513783" y="1486581"/>
          <a:ext cx="1722728" cy="689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Annual</a:t>
          </a:r>
          <a:r>
            <a:rPr lang="nl-NL" sz="1200" kern="1200" dirty="0"/>
            <a:t> audit (2025)</a:t>
          </a:r>
        </a:p>
      </dsp:txBody>
      <dsp:txXfrm>
        <a:off x="5858329" y="1486581"/>
        <a:ext cx="1033637" cy="689091"/>
      </dsp:txXfrm>
    </dsp:sp>
    <dsp:sp modelId="{EF303ACC-D51D-4900-B37A-4BFD8BBF5F96}">
      <dsp:nvSpPr>
        <dsp:cNvPr id="0" name=""/>
        <dsp:cNvSpPr/>
      </dsp:nvSpPr>
      <dsp:spPr>
        <a:xfrm>
          <a:off x="6891966" y="1486581"/>
          <a:ext cx="1722728" cy="689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Annual</a:t>
          </a:r>
          <a:r>
            <a:rPr lang="nl-NL" sz="1200" kern="1200" dirty="0"/>
            <a:t> audit (2026 - </a:t>
          </a:r>
          <a:r>
            <a:rPr lang="nl-NL" sz="1200" kern="1200" dirty="0" err="1"/>
            <a:t>upcoming</a:t>
          </a:r>
          <a:r>
            <a:rPr lang="nl-NL" sz="1200" kern="1200" dirty="0"/>
            <a:t>)</a:t>
          </a:r>
        </a:p>
      </dsp:txBody>
      <dsp:txXfrm>
        <a:off x="7236512" y="1486581"/>
        <a:ext cx="1033637" cy="68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A10C-0CD6-4029-B5C8-84318F809D56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5C15D-4115-4FA3-A28F-16052837B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11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7">
              <a:defRPr/>
            </a:pPr>
            <a:endParaRPr lang="nl-NL" sz="11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24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71F53-31CC-1607-F052-C67F389B6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A400D9-B044-352E-BA41-8A22401F3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781890E-E0C6-7099-78CB-FE446989E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7">
              <a:defRPr/>
            </a:pPr>
            <a:endParaRPr lang="nl-NL" sz="11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D5AB72-2898-9011-B631-97AC7A516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45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5C15D-4115-4FA3-A28F-16052837B43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25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77C-B974-4E47-94DD-17AC7F66501A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89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558-07AA-FB4C-B604-F078AD9E83D5}" type="datetime4">
              <a:rPr lang="nl-NL" smtClean="0"/>
              <a:t>10 maart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1235B0-746B-9D45-BEBB-936E41B676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2000" y="972000"/>
            <a:ext cx="3960000" cy="3600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77514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3C20-DBF0-9745-A91A-01B49CA01003}" type="datetime4">
              <a:rPr lang="nl-NL" smtClean="0"/>
              <a:t>10 maart 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66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62E0A8D-E85C-124C-B282-05A2C0340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0" y="3902400"/>
            <a:ext cx="165100" cy="165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691ADF-7FA0-9347-8002-4EA51362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3603600"/>
            <a:ext cx="165100" cy="165100"/>
          </a:xfrm>
          <a:prstGeom prst="rect">
            <a:avLst/>
          </a:prstGeom>
        </p:spPr>
      </p:pic>
      <p:pic>
        <p:nvPicPr>
          <p:cNvPr id="11" name="Afbeelding 10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F2B2CE6F-627B-0043-9D7D-8FC75C260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0" y="3297600"/>
            <a:ext cx="165100" cy="1651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647E2395-89EE-6041-B62C-2C47D3A2C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" y="2160000"/>
            <a:ext cx="1536700" cy="6223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4005C3-176E-0D45-854E-B6AA47F3C7E4}"/>
              </a:ext>
            </a:extLst>
          </p:cNvPr>
          <p:cNvSpPr txBox="1"/>
          <p:nvPr/>
        </p:nvSpPr>
        <p:spPr>
          <a:xfrm>
            <a:off x="432000" y="4680000"/>
            <a:ext cx="360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noProof="1">
                <a:solidFill>
                  <a:schemeClr val="bg1"/>
                </a:solidFill>
              </a:rPr>
              <a:t>Postbus 20015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2500 EA Den Haag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www.rekenkamer.nl</a:t>
            </a:r>
          </a:p>
          <a:p>
            <a:endParaRPr lang="nl-NL" sz="11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9162DC-4A29-6A43-AD82-99EE6F257859}"/>
              </a:ext>
            </a:extLst>
          </p:cNvPr>
          <p:cNvSpPr txBox="1"/>
          <p:nvPr/>
        </p:nvSpPr>
        <p:spPr>
          <a:xfrm>
            <a:off x="720000" y="3312000"/>
            <a:ext cx="1836000" cy="93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@ 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algemene-rekenkamer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rekenkamer</a:t>
            </a:r>
          </a:p>
        </p:txBody>
      </p:sp>
    </p:spTree>
    <p:extLst>
      <p:ext uri="{BB962C8B-B14F-4D97-AF65-F5344CB8AC3E}">
        <p14:creationId xmlns:p14="http://schemas.microsoft.com/office/powerpoint/2010/main" val="29746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414000"/>
            <a:ext cx="8272680" cy="273844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972000"/>
            <a:ext cx="8280000" cy="3600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5260" y="4767263"/>
            <a:ext cx="2896131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June,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E04E31B1-C81F-2A4F-8DD8-6B3D0001ED5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7999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97962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Netherlands Court of Audit - Introduction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96687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tekst 2 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414000"/>
            <a:ext cx="8272680" cy="273844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972000"/>
            <a:ext cx="3960000" cy="3600000"/>
          </a:xfrm>
        </p:spPr>
        <p:txBody>
          <a:bodyPr numCol="1" spcCol="18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5260" y="4767263"/>
            <a:ext cx="2896131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June,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19422A-4B85-E347-81C6-DEAF7EB18C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52003" y="972000"/>
            <a:ext cx="3960000" cy="3600000"/>
          </a:xfrm>
        </p:spPr>
        <p:txBody>
          <a:bodyPr numCol="1" spcCol="18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C7917B5-ABD1-654D-8952-12EC66BD6E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7999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42482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044096D7-C7E7-F94C-A227-07CC5949BEFE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4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4CEF7662-9C87-374C-8CA9-30D168D8DADF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86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5E015694-2C05-BF45-A69A-318435910C3D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2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BDB03678-22E7-4446-8E3F-A638525FFA2B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0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AF71-6096-5F42-A67B-D0D10E8A5C13}" type="datetime4">
              <a:rPr lang="nl-NL" smtClean="0"/>
              <a:t>10 maart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6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9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7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5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4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69B70090-EBD2-7C46-A33F-02015D3F666B}"/>
              </a:ext>
            </a:extLst>
          </p:cNvPr>
          <p:cNvSpPr txBox="1"/>
          <p:nvPr userDrawn="1"/>
        </p:nvSpPr>
        <p:spPr>
          <a:xfrm>
            <a:off x="723900" y="3309939"/>
            <a:ext cx="17399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20"/>
              </a:lnSpc>
            </a:pPr>
            <a:r>
              <a:rPr lang="nl-NL" sz="1100" baseline="0" dirty="0">
                <a:solidFill>
                  <a:schemeClr val="bg1"/>
                </a:solidFill>
              </a:rPr>
              <a:t>@ rekenkamer</a:t>
            </a:r>
          </a:p>
          <a:p>
            <a:pPr lvl="0">
              <a:lnSpc>
                <a:spcPts val="1220"/>
              </a:lnSpc>
            </a:pPr>
            <a:endParaRPr lang="nl-NL" sz="1100" baseline="0" dirty="0">
              <a:solidFill>
                <a:schemeClr val="bg1"/>
              </a:solidFill>
            </a:endParaRPr>
          </a:p>
          <a:p>
            <a:pPr lvl="0">
              <a:lnSpc>
                <a:spcPts val="1220"/>
              </a:lnSpc>
            </a:pPr>
            <a:r>
              <a:rPr lang="nl-NL" sz="1100" baseline="0" dirty="0">
                <a:solidFill>
                  <a:schemeClr val="bg1"/>
                </a:solidFill>
              </a:rPr>
              <a:t>algemene-rekenkamer</a:t>
            </a:r>
          </a:p>
          <a:p>
            <a:pPr lvl="0">
              <a:lnSpc>
                <a:spcPts val="1220"/>
              </a:lnSpc>
            </a:pPr>
            <a:endParaRPr lang="nl-NL" sz="1100" baseline="0" dirty="0">
              <a:solidFill>
                <a:schemeClr val="bg1"/>
              </a:solidFill>
            </a:endParaRPr>
          </a:p>
          <a:p>
            <a:pPr lvl="0">
              <a:lnSpc>
                <a:spcPts val="1220"/>
              </a:lnSpc>
            </a:pPr>
            <a:r>
              <a:rPr lang="nl-NL" sz="1100" baseline="0" dirty="0">
                <a:solidFill>
                  <a:schemeClr val="bg1"/>
                </a:solidFill>
              </a:rPr>
              <a:t>rekenkamer</a:t>
            </a:r>
          </a:p>
          <a:p>
            <a:pPr>
              <a:lnSpc>
                <a:spcPts val="1220"/>
              </a:lnSpc>
            </a:pPr>
            <a:endParaRPr lang="nl-NL" sz="1100" baseline="0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D29C42A-C9FB-9A4C-AD36-BB87007DE459}"/>
              </a:ext>
            </a:extLst>
          </p:cNvPr>
          <p:cNvSpPr txBox="1"/>
          <p:nvPr userDrawn="1"/>
        </p:nvSpPr>
        <p:spPr>
          <a:xfrm>
            <a:off x="434100" y="4685519"/>
            <a:ext cx="36838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nl-NL" sz="1100" baseline="0" noProof="1">
                <a:solidFill>
                  <a:schemeClr val="bg1"/>
                </a:solidFill>
              </a:rPr>
              <a:t>Postbus 20015 </a:t>
            </a:r>
            <a:r>
              <a:rPr lang="nl-NL" sz="1100" baseline="0" noProof="1">
                <a:solidFill>
                  <a:schemeClr val="tx1"/>
                </a:solidFill>
              </a:rPr>
              <a:t>|</a:t>
            </a:r>
            <a:r>
              <a:rPr lang="nl-NL" sz="1100" baseline="0" noProof="1">
                <a:solidFill>
                  <a:schemeClr val="bg1"/>
                </a:solidFill>
              </a:rPr>
              <a:t> 2500 EA Den Haag </a:t>
            </a:r>
            <a:r>
              <a:rPr lang="nl-NL" sz="1100" baseline="0" noProof="1">
                <a:solidFill>
                  <a:schemeClr val="tx1"/>
                </a:solidFill>
              </a:rPr>
              <a:t>|</a:t>
            </a:r>
            <a:r>
              <a:rPr lang="nl-NL" sz="1100" baseline="0" noProof="1">
                <a:solidFill>
                  <a:schemeClr val="bg1"/>
                </a:solidFill>
              </a:rPr>
              <a:t> www.rekenkamer.nl</a:t>
            </a:r>
          </a:p>
        </p:txBody>
      </p:sp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1C34EB62-B1D9-804C-BE7A-BB9F067E5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00" y="2137375"/>
            <a:ext cx="1536700" cy="622300"/>
          </a:xfrm>
          <a:prstGeom prst="rect">
            <a:avLst/>
          </a:prstGeom>
        </p:spPr>
      </p:pic>
      <p:pic>
        <p:nvPicPr>
          <p:cNvPr id="23" name="Afbeelding 2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308B02C-2761-1147-A36C-390009FC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325" y="3903344"/>
            <a:ext cx="165100" cy="1651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3145AF9-46B4-374D-962B-F8D880F57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8225" y="3604028"/>
            <a:ext cx="165100" cy="165100"/>
          </a:xfrm>
          <a:prstGeom prst="rect">
            <a:avLst/>
          </a:prstGeom>
        </p:spPr>
      </p:pic>
      <p:pic>
        <p:nvPicPr>
          <p:cNvPr id="27" name="Afbeelding 26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CB7F46D1-3C8A-1745-8439-809AD84744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8225" y="3299289"/>
            <a:ext cx="1651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3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AF71-6096-5F42-A67B-D0D10E8A5C13}" type="datetime4">
              <a:rPr lang="nl-NL" smtClean="0"/>
              <a:t>10 maart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003224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CE8E4BFE-787E-0343-80A4-966DA9C3F3C5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38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64CEFFCF-0090-A646-A59A-63CCC7A3CFEF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56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DB913208-47E1-E24E-A216-6D9275CB03CB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2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000"/>
            <a:ext cx="828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B27-4B87-6E43-B41F-18E4E871C098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7038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A126DD86-D287-364B-B9D3-28AF529A4ADF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41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1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24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38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96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330B6FF3-33E7-9147-AF36-69CC8F50520D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EEDD11A3-1876-CB40-ADD7-3AC9CB9B93FB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6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9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EC2-3F2B-7B47-8E9E-6F03520E88B1}" type="datetime4">
              <a:rPr lang="nl-NL" smtClean="0"/>
              <a:t>10 maart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1337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2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8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5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E95B529C-AF5C-AB4D-AD0A-8A0FEBEB5FA0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22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F426E64E-01FF-FA4C-8CCE-C09A076A3FD9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80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15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6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00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4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38F4-B55D-D446-AE55-0563FCD5CDB7}" type="datetime4">
              <a:rPr lang="nl-NL" smtClean="0"/>
              <a:t>10 maart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02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FC009263-B1B1-4446-8F98-953CB00DEB3D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7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7980E8AD-F1D9-E94C-BDDB-5AE0C116274E}" type="datetime4">
              <a:rPr lang="nl-NL" smtClean="0"/>
              <a:t>10 maart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97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61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13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75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2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89CE-7055-B045-AEA3-65B2C89AA40D}" type="datetime4">
              <a:rPr lang="nl-NL" smtClean="0"/>
              <a:t>10 maart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5883-0CCA-C74C-9DBF-DF142853A3FE}" type="datetime4">
              <a:rPr lang="nl-NL" smtClean="0"/>
              <a:t>10 maart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2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35E-D0A9-5544-B4C4-654CA158126F}" type="datetime4">
              <a:rPr lang="nl-NL" smtClean="0"/>
              <a:t>10 maart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abel of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260000"/>
            <a:ext cx="8280000" cy="3312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BC6-E763-0D4B-9857-4458EFAA472C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91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4000" y="4767263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84E257E-4E53-514D-933D-95B16B940DEA}" type="datetime4">
              <a:rPr lang="nl-NL" smtClean="0"/>
              <a:pPr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0" y="4767263"/>
            <a:ext cx="35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Ruimte voor een titel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000" y="4767263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1C36C1C-71EA-B54C-B80C-C2E53F94FE48}"/>
              </a:ext>
            </a:extLst>
          </p:cNvPr>
          <p:cNvCxnSpPr/>
          <p:nvPr/>
        </p:nvCxnSpPr>
        <p:spPr>
          <a:xfrm>
            <a:off x="22536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56DA61A-C117-1740-A266-94E9FBB7DDFB}"/>
              </a:ext>
            </a:extLst>
          </p:cNvPr>
          <p:cNvCxnSpPr/>
          <p:nvPr/>
        </p:nvCxnSpPr>
        <p:spPr>
          <a:xfrm>
            <a:off x="74484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087BB96-382B-174C-9283-1253D67CA703}"/>
              </a:ext>
            </a:extLst>
          </p:cNvPr>
          <p:cNvSpPr txBox="1"/>
          <p:nvPr/>
        </p:nvSpPr>
        <p:spPr>
          <a:xfrm>
            <a:off x="7524000" y="4766400"/>
            <a:ext cx="144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900" b="1" i="1" dirty="0">
                <a:latin typeface="+mn-lt"/>
              </a:rPr>
              <a:t>Algemene Rekenkamer</a:t>
            </a:r>
          </a:p>
        </p:txBody>
      </p:sp>
    </p:spTree>
    <p:extLst>
      <p:ext uri="{BB962C8B-B14F-4D97-AF65-F5344CB8AC3E}">
        <p14:creationId xmlns:p14="http://schemas.microsoft.com/office/powerpoint/2010/main" val="18394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61" r:id="rId3"/>
    <p:sldLayoutId id="2147483704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06" r:id="rId11"/>
    <p:sldLayoutId id="2147483760" r:id="rId12"/>
    <p:sldLayoutId id="2147483773" r:id="rId13"/>
    <p:sldLayoutId id="2147483775" r:id="rId14"/>
    <p:sldLayoutId id="2147483776" r:id="rId15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D4CC143-37D2-9C46-97AA-DFBC4EC4D1D2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4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72" r:id="rId10"/>
    <p:sldLayoutId id="2147483777" r:id="rId11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E41EF01-1231-0D4F-A849-F24FD41224D8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93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FF129E4-45D1-7146-9A90-1CCD1877999A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8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1C5ED8A-9402-5542-80CD-1E261B842188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B31E35E-D926-3D4A-A532-AE3EFB05F246}" type="datetime4">
              <a:rPr lang="nl-NL" smtClean="0"/>
              <a:t>10 maart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2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1CFE9F-6CE5-B80C-C6B9-EDAB4284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</a:t>
            </a:r>
            <a:r>
              <a:rPr lang="nl-NL" dirty="0" err="1"/>
              <a:t>March</a:t>
            </a:r>
            <a:r>
              <a:rPr lang="nl-NL" dirty="0"/>
              <a:t>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1F4CE9-23DE-F8C1-97F0-E52A18651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 Annual Meeting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831B9FF1-19CF-3B5C-38B8-F5E357BEB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420000"/>
            <a:ext cx="5976420" cy="576000"/>
          </a:xfrm>
        </p:spPr>
        <p:txBody>
          <a:bodyPr/>
          <a:lstStyle/>
          <a:p>
            <a:r>
              <a:rPr lang="en-US" dirty="0"/>
              <a:t>Experiences on Auditing AI &amp; Algorithms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534F8F-B96A-B664-EF85-C062F165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37" y="2559718"/>
            <a:ext cx="48126" cy="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7200" y="3215026"/>
            <a:ext cx="6480000" cy="1007999"/>
          </a:xfrm>
        </p:spPr>
        <p:txBody>
          <a:bodyPr anchor="t">
            <a:normAutofit fontScale="90000"/>
          </a:bodyPr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  <a:br>
              <a:rPr lang="nl-NL" dirty="0"/>
            </a:br>
            <a:br>
              <a:rPr lang="en-US" dirty="0"/>
            </a:br>
            <a:r>
              <a:rPr lang="en-US" sz="1300" dirty="0"/>
              <a:t>Stay connected!</a:t>
            </a:r>
            <a:br>
              <a:rPr lang="en-US" sz="1300" dirty="0"/>
            </a:br>
            <a:r>
              <a:rPr lang="en-US" sz="1300" dirty="0"/>
              <a:t>c.vannoordt@rekenkamer.nl</a:t>
            </a:r>
            <a:br>
              <a:rPr lang="en-US" sz="1300" dirty="0"/>
            </a:br>
            <a:r>
              <a:rPr lang="en-US" sz="1300" dirty="0"/>
              <a:t>www.linkedin.com/in/colin-van-noordt/</a:t>
            </a:r>
            <a:br>
              <a:rPr lang="en-US" sz="1300" dirty="0"/>
            </a:br>
            <a:br>
              <a:rPr lang="en-US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31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2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04F252C-E171-4184-9789-36D3CFC36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65910"/>
              </p:ext>
            </p:extLst>
          </p:nvPr>
        </p:nvGraphicFramePr>
        <p:xfrm>
          <a:off x="383873" y="1378852"/>
          <a:ext cx="8615747" cy="366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A7A25EE-0E5C-510C-733B-8FEA7C28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experiences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auditing</a:t>
            </a:r>
            <a:r>
              <a:rPr lang="nl-NL" dirty="0"/>
              <a:t> AI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algorithms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E68760-2DE6-E039-EFAF-07EF5C19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89027D-292F-82C9-9094-DEEAF0759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80" y="1390028"/>
            <a:ext cx="951929" cy="1329807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C9B3286F-7F8F-8E64-1E57-E7D1BC118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972" y="1309369"/>
            <a:ext cx="998343" cy="1412207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6E96F8DF-AA72-1E61-3EC9-118C2B005E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387" y="1309369"/>
            <a:ext cx="841998" cy="1186451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178BEE75-20E7-A16A-2053-74D12A105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005" y="1602512"/>
            <a:ext cx="876336" cy="1236836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8FF315F8-D879-A183-78D5-D8E618D714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2753" y="1222469"/>
            <a:ext cx="729216" cy="998461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AD92406-099E-83B4-4BD7-ACEB04DE07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6991" y="1799425"/>
            <a:ext cx="716701" cy="99781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568D741-B9EC-F195-664F-B0455FF45E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2626" y="1219362"/>
            <a:ext cx="821080" cy="116012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A77B0D54-0B6C-2F8B-896B-CF17D16CB7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7164" y="1664723"/>
            <a:ext cx="821353" cy="1160126"/>
          </a:xfrm>
          <a:prstGeom prst="rect">
            <a:avLst/>
          </a:prstGeom>
        </p:spPr>
      </p:pic>
      <p:pic>
        <p:nvPicPr>
          <p:cNvPr id="1026" name="Picture 2" descr="Coming Soon Page - nopCommerce">
            <a:extLst>
              <a:ext uri="{FF2B5EF4-FFF2-40B4-BE49-F238E27FC236}">
                <a16:creationId xmlns:a16="http://schemas.microsoft.com/office/drawing/2014/main" id="{87AB53DF-6CE9-BE7A-9894-6474289A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49" y="1368019"/>
            <a:ext cx="1343402" cy="13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9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A5708-6335-F7B1-5EF9-E91D4AB4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271FD-BA15-130E-5D17-99726982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algorithms in our audits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B2B1DB-40A7-CF09-F1E5-6CC4F26F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8E6549F-EA13-81D4-B04E-7126100C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58" y="1368599"/>
            <a:ext cx="3891356" cy="2406302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775586" y="1012651"/>
            <a:ext cx="3857456" cy="2762250"/>
            <a:chOff x="1901952" y="687844"/>
            <a:chExt cx="5190744" cy="371270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304" y="742950"/>
              <a:ext cx="5041392" cy="3657600"/>
            </a:xfrm>
            <a:prstGeom prst="rect">
              <a:avLst/>
            </a:prstGeom>
          </p:spPr>
        </p:pic>
        <p:sp>
          <p:nvSpPr>
            <p:cNvPr id="10" name="Rechthoek 9"/>
            <p:cNvSpPr/>
            <p:nvPr/>
          </p:nvSpPr>
          <p:spPr>
            <a:xfrm>
              <a:off x="1901952" y="687844"/>
              <a:ext cx="3255264" cy="287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2533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23E18-B978-2BCA-236A-3B791F43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Landscape of AI in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central</a:t>
            </a:r>
            <a:r>
              <a:rPr lang="nl-NL" dirty="0"/>
              <a:t> </a:t>
            </a:r>
            <a:r>
              <a:rPr lang="nl-NL" dirty="0" err="1"/>
              <a:t>government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58184D-99D4-9F76-A575-8152C011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4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A9C635-49C0-B01B-7F02-4AE0A6B0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12" y="741982"/>
            <a:ext cx="2565582" cy="36595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0531A31-A215-0FE6-0D51-50E3108E2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30" y="1150520"/>
            <a:ext cx="4002439" cy="28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F511F-FE96-1957-5B8C-088F65B8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68387-9033-3C69-67CB-E92B8333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findings</a:t>
            </a:r>
            <a:r>
              <a:rPr lang="nl-NL" dirty="0"/>
              <a:t> of Dutch AI landscape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614C98-0F7F-A008-6DCB-F4AD47A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5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4A0C1-7CCE-0F0D-4FF8-F468549A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713738" cy="3600000"/>
          </a:xfrm>
        </p:spPr>
        <p:txBody>
          <a:bodyPr/>
          <a:lstStyle/>
          <a:p>
            <a:pPr lvl="1"/>
            <a:r>
              <a:rPr lang="nl-NL" dirty="0"/>
              <a:t>AI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wide</a:t>
            </a:r>
            <a:r>
              <a:rPr lang="nl-NL" dirty="0"/>
              <a:t> </a:t>
            </a:r>
            <a:r>
              <a:rPr lang="nl-NL" dirty="0" err="1"/>
              <a:t>variety</a:t>
            </a:r>
            <a:r>
              <a:rPr lang="nl-NL" dirty="0"/>
              <a:t> of </a:t>
            </a:r>
            <a:r>
              <a:rPr lang="nl-NL" dirty="0" err="1"/>
              <a:t>tasks</a:t>
            </a:r>
            <a:r>
              <a:rPr lang="nl-NL" dirty="0"/>
              <a:t>, but </a:t>
            </a:r>
            <a:r>
              <a:rPr lang="nl-NL" b="1" dirty="0" err="1"/>
              <a:t>mostly</a:t>
            </a:r>
            <a:r>
              <a:rPr lang="nl-NL" b="1" dirty="0"/>
              <a:t> </a:t>
            </a:r>
            <a:r>
              <a:rPr lang="nl-NL" b="1" dirty="0" err="1"/>
              <a:t>internal</a:t>
            </a:r>
            <a:r>
              <a:rPr lang="nl-NL" b="1" dirty="0"/>
              <a:t> </a:t>
            </a:r>
            <a:r>
              <a:rPr lang="nl-NL" b="1" dirty="0" err="1"/>
              <a:t>oriented</a:t>
            </a:r>
            <a:endParaRPr lang="nl-NL" b="1" dirty="0"/>
          </a:p>
          <a:p>
            <a:pPr lvl="1"/>
            <a:endParaRPr lang="nl-NL" dirty="0"/>
          </a:p>
          <a:p>
            <a:pPr lvl="1"/>
            <a:r>
              <a:rPr lang="nl-NL" dirty="0"/>
              <a:t>Risk assessments of AI systems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always</a:t>
            </a:r>
            <a:r>
              <a:rPr lang="nl-NL" b="1" dirty="0"/>
              <a:t> </a:t>
            </a:r>
            <a:r>
              <a:rPr lang="nl-NL" b="1" dirty="0" err="1"/>
              <a:t>done</a:t>
            </a:r>
            <a:endParaRPr lang="nl-NL" b="1" dirty="0"/>
          </a:p>
          <a:p>
            <a:pPr lvl="1"/>
            <a:endParaRPr lang="nl-NL" dirty="0"/>
          </a:p>
          <a:p>
            <a:pPr lvl="1"/>
            <a:r>
              <a:rPr lang="nl-NL" dirty="0"/>
              <a:t>Most AI </a:t>
            </a:r>
            <a:r>
              <a:rPr lang="nl-NL" dirty="0" err="1"/>
              <a:t>indicated</a:t>
            </a:r>
            <a:r>
              <a:rPr lang="nl-NL" dirty="0"/>
              <a:t> as “</a:t>
            </a:r>
            <a:r>
              <a:rPr lang="nl-NL" b="1" dirty="0" err="1"/>
              <a:t>minimal</a:t>
            </a:r>
            <a:r>
              <a:rPr lang="nl-NL" b="1" dirty="0"/>
              <a:t> risk</a:t>
            </a:r>
            <a:r>
              <a:rPr lang="nl-NL" dirty="0"/>
              <a:t>”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Performance of AI is </a:t>
            </a:r>
            <a:r>
              <a:rPr lang="nl-NL" b="1" dirty="0" err="1"/>
              <a:t>still</a:t>
            </a:r>
            <a:r>
              <a:rPr lang="nl-NL" b="1" dirty="0"/>
              <a:t> </a:t>
            </a:r>
            <a:r>
              <a:rPr lang="nl-NL" b="1" dirty="0" err="1"/>
              <a:t>unclear</a:t>
            </a:r>
            <a:endParaRPr lang="nl-NL" b="1" dirty="0"/>
          </a:p>
          <a:p>
            <a:pPr marL="180000" lvl="1" indent="0">
              <a:buNone/>
            </a:pPr>
            <a:endParaRPr lang="nl-NL" dirty="0"/>
          </a:p>
          <a:p>
            <a:pPr lvl="1"/>
            <a:r>
              <a:rPr lang="nl-NL" dirty="0" err="1"/>
              <a:t>Various</a:t>
            </a:r>
            <a:r>
              <a:rPr lang="nl-NL" dirty="0"/>
              <a:t> </a:t>
            </a:r>
            <a:r>
              <a:rPr lang="nl-NL" b="1" dirty="0" err="1"/>
              <a:t>obstacles</a:t>
            </a:r>
            <a:r>
              <a:rPr lang="nl-NL" dirty="0"/>
              <a:t> limit </a:t>
            </a:r>
            <a:r>
              <a:rPr lang="nl-NL" dirty="0" err="1"/>
              <a:t>the</a:t>
            </a:r>
            <a:r>
              <a:rPr lang="nl-NL" dirty="0"/>
              <a:t> development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deployment</a:t>
            </a:r>
            <a:r>
              <a:rPr lang="nl-NL" dirty="0"/>
              <a:t> of AI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89CB66-C516-0323-F5A5-284AE038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98" y="969264"/>
            <a:ext cx="3996380" cy="35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2EE24-0BF9-5DB1-3102-82128F7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Audit </a:t>
            </a:r>
            <a:r>
              <a:rPr lang="nl-NL" dirty="0" err="1"/>
              <a:t>framework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26DB24-25E2-DFDD-EA8E-95DFFFAA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67A1391-1DDE-C170-8B1A-6AF6822DB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981597"/>
            <a:ext cx="4229377" cy="32489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6AFDCFD-A89F-9A3A-0B6D-435C435AC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10" y="2163763"/>
            <a:ext cx="2611745" cy="225807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59E7372-A256-DDEF-0B81-451E79530B97}"/>
              </a:ext>
            </a:extLst>
          </p:cNvPr>
          <p:cNvSpPr txBox="1"/>
          <p:nvPr/>
        </p:nvSpPr>
        <p:spPr>
          <a:xfrm>
            <a:off x="5287020" y="4408084"/>
            <a:ext cx="3971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dirty="0"/>
              <a:t>https://english.rekenkamer.nl/publications/publications/2021/01/26/audit-framework-for-algorithms</a:t>
            </a:r>
          </a:p>
        </p:txBody>
      </p:sp>
    </p:spTree>
    <p:extLst>
      <p:ext uri="{BB962C8B-B14F-4D97-AF65-F5344CB8AC3E}">
        <p14:creationId xmlns:p14="http://schemas.microsoft.com/office/powerpoint/2010/main" val="33258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Last </a:t>
            </a:r>
            <a:r>
              <a:rPr lang="nl-NL" dirty="0" err="1"/>
              <a:t>year’s</a:t>
            </a:r>
            <a:r>
              <a:rPr lang="nl-NL" dirty="0"/>
              <a:t> audit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00000" y="4767263"/>
            <a:ext cx="360000" cy="180000"/>
          </a:xfrm>
        </p:spPr>
        <p:txBody>
          <a:bodyPr/>
          <a:lstStyle/>
          <a:p>
            <a:fld id="{FAE1ADEA-2E99-43FD-A544-122505E403F1}" type="slidenum">
              <a:rPr lang="nl-NL" smtClean="0"/>
              <a:t>7</a:t>
            </a:fld>
            <a:endParaRPr lang="nl-NL"/>
          </a:p>
        </p:txBody>
      </p:sp>
      <p:pic>
        <p:nvPicPr>
          <p:cNvPr id="10" name="Picture 2" descr="The Netherlands 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3" y="853520"/>
            <a:ext cx="7715122" cy="38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5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612AB-B93A-7C87-A130-F46EBA2F2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0BFF7E6-87C5-2296-010F-ACC7EBBC37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2B416A-E7CE-8761-62BC-84A0F25E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common risks and takeaways</a:t>
            </a:r>
            <a:br>
              <a:rPr lang="en-US" dirty="0"/>
            </a:b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39A139FD-7A9B-AFF7-A836-903B1458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0" y="4767263"/>
            <a:ext cx="360000" cy="180000"/>
          </a:xfrm>
        </p:spPr>
        <p:txBody>
          <a:bodyPr/>
          <a:lstStyle/>
          <a:p>
            <a:fld id="{FAE1ADEA-2E99-43FD-A544-122505E403F1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F9ED0CE4-434D-D490-9171-C45B0834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972000"/>
            <a:ext cx="5301907" cy="3600000"/>
          </a:xfrm>
        </p:spPr>
        <p:txBody>
          <a:bodyPr/>
          <a:lstStyle/>
          <a:p>
            <a:r>
              <a:rPr lang="en-GB" dirty="0"/>
              <a:t>Algorithms can improve effectiveness of governments, but </a:t>
            </a:r>
            <a:r>
              <a:rPr lang="en-GB" b="1" dirty="0"/>
              <a:t>common risks often not mitigated</a:t>
            </a:r>
            <a:r>
              <a:rPr lang="en-GB" dirty="0"/>
              <a:t>. </a:t>
            </a:r>
          </a:p>
          <a:p>
            <a:r>
              <a:rPr lang="en-US" dirty="0"/>
              <a:t>Problem often lies not in the complexity of the technology itself, </a:t>
            </a:r>
            <a:r>
              <a:rPr lang="en-US" b="1" dirty="0"/>
              <a:t>but in a lack of controls. </a:t>
            </a:r>
          </a:p>
          <a:p>
            <a:endParaRPr lang="en-US" dirty="0"/>
          </a:p>
          <a:p>
            <a:r>
              <a:rPr lang="en-US" dirty="0"/>
              <a:t>The recurring issues are directly linked to governance, IT security, and a failure to address bias proactively:</a:t>
            </a:r>
            <a:br>
              <a:rPr lang="en-US" dirty="0"/>
            </a:br>
            <a:endParaRPr lang="en-GB" dirty="0"/>
          </a:p>
          <a:p>
            <a:pPr lvl="1"/>
            <a:r>
              <a:rPr lang="en-GB" dirty="0"/>
              <a:t>1. Poor governance and accountability</a:t>
            </a:r>
          </a:p>
          <a:p>
            <a:pPr lvl="1"/>
            <a:r>
              <a:rPr lang="en-GB" dirty="0"/>
              <a:t>2. Inadequate IT General Controls</a:t>
            </a:r>
          </a:p>
          <a:p>
            <a:pPr lvl="1"/>
            <a:r>
              <a:rPr lang="nl-NL" dirty="0"/>
              <a:t>3. Bias checks</a:t>
            </a:r>
          </a:p>
          <a:p>
            <a:pPr lvl="1"/>
            <a:r>
              <a:rPr lang="nl-NL" dirty="0"/>
              <a:t>4. Non-compliant </a:t>
            </a:r>
            <a:r>
              <a:rPr lang="nl-NL" dirty="0" err="1"/>
              <a:t>with</a:t>
            </a:r>
            <a:r>
              <a:rPr lang="nl-NL" dirty="0"/>
              <a:t> data </a:t>
            </a:r>
            <a:r>
              <a:rPr lang="nl-NL" dirty="0" err="1"/>
              <a:t>protection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633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9DA0A-C607-89EE-32AF-B1F0E7A7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14000"/>
            <a:ext cx="8272680" cy="273844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1700" dirty="0" err="1"/>
              <a:t>Upcoming</a:t>
            </a:r>
            <a:r>
              <a:rPr lang="nl-NL" sz="1700" dirty="0"/>
              <a:t> training course on Auditing AI </a:t>
            </a:r>
            <a:r>
              <a:rPr lang="nl-NL" sz="1700" dirty="0" err="1"/>
              <a:t>for</a:t>
            </a:r>
            <a:r>
              <a:rPr lang="nl-NL" sz="1700" dirty="0"/>
              <a:t> </a:t>
            </a:r>
            <a:r>
              <a:rPr lang="nl-NL" sz="1700" dirty="0" err="1"/>
              <a:t>SAIs</a:t>
            </a:r>
            <a:endParaRPr lang="nl-NL" sz="17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89DFD-3FE6-C0D9-C506-C1BFC6D4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7350" y="4767263"/>
            <a:ext cx="360000" cy="273844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pic>
        <p:nvPicPr>
          <p:cNvPr id="1026" name="Picture 2" descr="joonis moodulid uus pealkiri">
            <a:extLst>
              <a:ext uri="{FF2B5EF4-FFF2-40B4-BE49-F238E27FC236}">
                <a16:creationId xmlns:a16="http://schemas.microsoft.com/office/drawing/2014/main" id="{01EACFB8-FED8-B1A1-0A2E-E6D1DE10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30" y="922570"/>
            <a:ext cx="5606939" cy="31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78095"/>
      </p:ext>
    </p:extLst>
  </p:cSld>
  <p:clrMapOvr>
    <a:masterClrMapping/>
  </p:clrMapOvr>
</p:sld>
</file>

<file path=ppt/theme/theme1.xml><?xml version="1.0" encoding="utf-8"?>
<a:theme xmlns:a="http://schemas.openxmlformats.org/drawingml/2006/main" name="Algemene Rekenkamer Tekst en Grafiek">
  <a:themeElements>
    <a:clrScheme name="Rekenkamer Kleuren Tekst en Grafiek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3366FF"/>
      </a:accent1>
      <a:accent2>
        <a:srgbClr val="7CD1CA"/>
      </a:accent2>
      <a:accent3>
        <a:srgbClr val="F4AEC0"/>
      </a:accent3>
      <a:accent4>
        <a:srgbClr val="F6D52D"/>
      </a:accent4>
      <a:accent5>
        <a:srgbClr val="D8E8AC"/>
      </a:accent5>
      <a:accent6>
        <a:srgbClr val="89470B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kenkamer_presentatie_v1a_Embedded.potx" id="{DEAB95FC-0297-4E70-9883-59B2A4337AF2}" vid="{E340444B-BF5C-43B8-8C76-0F32D2EDD04F}"/>
    </a:ext>
  </a:extLst>
</a:theme>
</file>

<file path=ppt/theme/theme2.xml><?xml version="1.0" encoding="utf-8"?>
<a:theme xmlns:a="http://schemas.openxmlformats.org/drawingml/2006/main" name="Algemene Rekenkamer Donkerblauw">
  <a:themeElements>
    <a:clrScheme name="Rekenkamer Kleuren Donkerblauw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142482"/>
      </a:accent1>
      <a:accent2>
        <a:srgbClr val="6A7880"/>
      </a:accent2>
      <a:accent3>
        <a:srgbClr val="8042A3"/>
      </a:accent3>
      <a:accent4>
        <a:srgbClr val="209409"/>
      </a:accent4>
      <a:accent5>
        <a:srgbClr val="89094F"/>
      </a:accent5>
      <a:accent6>
        <a:srgbClr val="BCBAB3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enkamer_presentatie_v1a_Embedded.potx" id="{DEAB95FC-0297-4E70-9883-59B2A4337AF2}" vid="{7C7618C2-8D48-4DE9-8BEC-F56B745FA031}"/>
    </a:ext>
  </a:extLst>
</a:theme>
</file>

<file path=ppt/theme/theme3.xml><?xml version="1.0" encoding="utf-8"?>
<a:theme xmlns:a="http://schemas.openxmlformats.org/drawingml/2006/main" name="Algemene Rekenkamer Donkergrijs">
  <a:themeElements>
    <a:clrScheme name="Rekenkamer Kleuren Donkergrij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6A7880"/>
      </a:accent1>
      <a:accent2>
        <a:srgbClr val="8042A3"/>
      </a:accent2>
      <a:accent3>
        <a:srgbClr val="209409"/>
      </a:accent3>
      <a:accent4>
        <a:srgbClr val="89094F"/>
      </a:accent4>
      <a:accent5>
        <a:srgbClr val="BCBAB3"/>
      </a:accent5>
      <a:accent6>
        <a:srgbClr val="142482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enkamer_presentatie_v1a_Embedded.potx" id="{DEAB95FC-0297-4E70-9883-59B2A4337AF2}" vid="{01EC96C3-3EA5-49B1-AD77-401CECA785C0}"/>
    </a:ext>
  </a:extLst>
</a:theme>
</file>

<file path=ppt/theme/theme4.xml><?xml version="1.0" encoding="utf-8"?>
<a:theme xmlns:a="http://schemas.openxmlformats.org/drawingml/2006/main" name="Algemene Rekenkamer Paars">
  <a:themeElements>
    <a:clrScheme name="Rekenkamer Kleuren Paar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8042A3"/>
      </a:accent1>
      <a:accent2>
        <a:srgbClr val="209409"/>
      </a:accent2>
      <a:accent3>
        <a:srgbClr val="89094F"/>
      </a:accent3>
      <a:accent4>
        <a:srgbClr val="BCBAB3"/>
      </a:accent4>
      <a:accent5>
        <a:srgbClr val="142482"/>
      </a:accent5>
      <a:accent6>
        <a:srgbClr val="6A7880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enkamer_presentatie_v1a_Embedded.potx" id="{DEAB95FC-0297-4E70-9883-59B2A4337AF2}" vid="{BC1E2B68-8350-4AE2-841F-39772C1BDB68}"/>
    </a:ext>
  </a:extLst>
</a:theme>
</file>

<file path=ppt/theme/theme5.xml><?xml version="1.0" encoding="utf-8"?>
<a:theme xmlns:a="http://schemas.openxmlformats.org/drawingml/2006/main" name="Algemene Rekenkamer Groen">
  <a:themeElements>
    <a:clrScheme name="Rekenkamer Kleuren Groen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209409"/>
      </a:accent1>
      <a:accent2>
        <a:srgbClr val="89094F"/>
      </a:accent2>
      <a:accent3>
        <a:srgbClr val="BCBAB3"/>
      </a:accent3>
      <a:accent4>
        <a:srgbClr val="142482"/>
      </a:accent4>
      <a:accent5>
        <a:srgbClr val="6A7880"/>
      </a:accent5>
      <a:accent6>
        <a:srgbClr val="8042A3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enkamer_presentatie_v1a_Embedded.potx" id="{DEAB95FC-0297-4E70-9883-59B2A4337AF2}" vid="{5CD2377A-9824-45D5-AA42-0199BA98C76C}"/>
    </a:ext>
  </a:extLst>
</a:theme>
</file>

<file path=ppt/theme/theme6.xml><?xml version="1.0" encoding="utf-8"?>
<a:theme xmlns:a="http://schemas.openxmlformats.org/drawingml/2006/main" name="1_Algemene Rekenkamer Rood">
  <a:themeElements>
    <a:clrScheme name="Rekenkamer Kleuren Rood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89094F"/>
      </a:accent1>
      <a:accent2>
        <a:srgbClr val="BCBAB3"/>
      </a:accent2>
      <a:accent3>
        <a:srgbClr val="142482"/>
      </a:accent3>
      <a:accent4>
        <a:srgbClr val="6A7880"/>
      </a:accent4>
      <a:accent5>
        <a:srgbClr val="8042A3"/>
      </a:accent5>
      <a:accent6>
        <a:srgbClr val="209409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enkamer_presentatie_v1a_Embedded.potx" id="{DEAB95FC-0297-4E70-9883-59B2A4337AF2}" vid="{80E249EF-A3D9-4445-943C-1166EC00E187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597</TotalTime>
  <Words>276</Words>
  <Application>Microsoft Office PowerPoint</Application>
  <PresentationFormat>Diavoorstelling (16:9)</PresentationFormat>
  <Paragraphs>51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Arial</vt:lpstr>
      <vt:lpstr>Roboto</vt:lpstr>
      <vt:lpstr>Vesper Libre Medium</vt:lpstr>
      <vt:lpstr>Aptos</vt:lpstr>
      <vt:lpstr>Algemene Rekenkamer Tekst en Grafiek</vt:lpstr>
      <vt:lpstr>Algemene Rekenkamer Donkerblauw</vt:lpstr>
      <vt:lpstr>Algemene Rekenkamer Donkergrijs</vt:lpstr>
      <vt:lpstr>Algemene Rekenkamer Paars</vt:lpstr>
      <vt:lpstr>Algemene Rekenkamer Groen</vt:lpstr>
      <vt:lpstr>1_Algemene Rekenkamer Rood</vt:lpstr>
      <vt:lpstr>PAS Annual Meeting</vt:lpstr>
      <vt:lpstr>Our experiences with auditing AI and algorithms</vt:lpstr>
      <vt:lpstr>AI and algorithms in our audits</vt:lpstr>
      <vt:lpstr>Landscape of AI in the Dutch central government</vt:lpstr>
      <vt:lpstr>Key findings of Dutch AI landscape</vt:lpstr>
      <vt:lpstr>Audit framework</vt:lpstr>
      <vt:lpstr>Last year’s audit</vt:lpstr>
      <vt:lpstr>Key common risks and takeaways </vt:lpstr>
      <vt:lpstr>Upcoming training course on Auditing AI for SAIs</vt:lpstr>
      <vt:lpstr>Thank you for your attention!  Stay connected! c.vannoordt@rekenkamer.nl www.linkedin.com/in/colin-van-noordt/   </vt:lpstr>
      <vt:lpstr>PowerPoint-presentatie</vt:lpstr>
    </vt:vector>
  </TitlesOfParts>
  <Company>Algemene Rekenkamer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algorithms for public policy</dc:title>
  <dc:creator>Noordt, Colin van</dc:creator>
  <cp:lastModifiedBy>Noordt, Colin van</cp:lastModifiedBy>
  <cp:revision>64</cp:revision>
  <dcterms:created xsi:type="dcterms:W3CDTF">2024-10-21T12:10:44Z</dcterms:created>
  <dcterms:modified xsi:type="dcterms:W3CDTF">2026-03-10T16:13:23Z</dcterms:modified>
</cp:coreProperties>
</file>