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92" r:id="rId5"/>
  </p:sldMasterIdLst>
  <p:notesMasterIdLst>
    <p:notesMasterId r:id="rId15"/>
  </p:notesMasterIdLst>
  <p:handoutMasterIdLst>
    <p:handoutMasterId r:id="rId16"/>
  </p:handoutMasterIdLst>
  <p:sldIdLst>
    <p:sldId id="325" r:id="rId6"/>
    <p:sldId id="330" r:id="rId7"/>
    <p:sldId id="350" r:id="rId8"/>
    <p:sldId id="352" r:id="rId9"/>
    <p:sldId id="349" r:id="rId10"/>
    <p:sldId id="336" r:id="rId11"/>
    <p:sldId id="353" r:id="rId12"/>
    <p:sldId id="337" r:id="rId13"/>
    <p:sldId id="351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854"/>
    <a:srgbClr val="425563"/>
    <a:srgbClr val="1FBD86"/>
    <a:srgbClr val="5F898F"/>
    <a:srgbClr val="425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DDD97-2FB6-404D-92FD-65AD7B05136E}" v="43" dt="2024-02-13T14:56:56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86" autoAdjust="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09D9B7-46BB-7BB1-C09E-4242B348D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C60EE-14DE-9BC9-F250-4571673ACB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9BBF2-E418-45D2-AF60-A71EBF21404B}" type="datetimeFigureOut">
              <a:rPr lang="ro-RO" smtClean="0"/>
              <a:t>20.03.2026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D8345-A5A4-04DD-D59C-957CABABD1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ABCA-49A5-10D5-DED4-526ACD0AA1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67313-4933-4B93-B96B-97FB502D428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681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DB23B-B1E9-4473-B1CD-40859752EB4B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CE560-F9CD-4DE0-8867-46341849C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CE560-F9CD-4DE0-8867-46341849C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CE560-F9CD-4DE0-8867-46341849CC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CE560-F9CD-4DE0-8867-46341849C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7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CE560-F9CD-4DE0-8867-46341849C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v1)">
    <p:bg>
      <p:bgPr>
        <a:blipFill dpi="0" rotWithShape="1">
          <a:blip r:embed="rId2">
            <a:lum/>
          </a:blip>
          <a:srcRect/>
          <a:stretch>
            <a:fillRect t="-76000" r="-1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2E160-ACB5-9478-8B52-FF88775E4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01" y="2479018"/>
            <a:ext cx="2547133" cy="189996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201729-2E31-A849-2645-41FE92D5365A}"/>
              </a:ext>
            </a:extLst>
          </p:cNvPr>
          <p:cNvGrpSpPr/>
          <p:nvPr userDrawn="1"/>
        </p:nvGrpSpPr>
        <p:grpSpPr>
          <a:xfrm rot="5400000">
            <a:off x="5860344" y="3380249"/>
            <a:ext cx="0" cy="5369590"/>
            <a:chOff x="10740688" y="743375"/>
            <a:chExt cx="0" cy="5369590"/>
          </a:xfrm>
        </p:grpSpPr>
        <p:sp>
          <p:nvSpPr>
            <p:cNvPr id="9" name="Freeform 600">
              <a:extLst>
                <a:ext uri="{FF2B5EF4-FFF2-40B4-BE49-F238E27FC236}">
                  <a16:creationId xmlns:a16="http://schemas.microsoft.com/office/drawing/2014/main" id="{5948BE4E-56C4-BD67-B5E8-9055D12DC7DA}"/>
                </a:ext>
              </a:extLst>
            </p:cNvPr>
            <p:cNvSpPr/>
            <p:nvPr/>
          </p:nvSpPr>
          <p:spPr>
            <a:xfrm>
              <a:off x="10740688" y="2543024"/>
              <a:ext cx="0" cy="1792004"/>
            </a:xfrm>
            <a:custGeom>
              <a:avLst/>
              <a:gdLst/>
              <a:ahLst/>
              <a:cxnLst/>
              <a:rect l="0" t="0" r="0" b="0"/>
              <a:pathLst>
                <a:path h="1317040">
                  <a:moveTo>
                    <a:pt x="0" y="0"/>
                  </a:moveTo>
                  <a:lnTo>
                    <a:pt x="0" y="1317040"/>
                  </a:lnTo>
                </a:path>
              </a:pathLst>
            </a:custGeom>
            <a:noFill/>
            <a:ln w="38100" cap="flat" cmpd="sng">
              <a:solidFill>
                <a:srgbClr val="3D9986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601">
              <a:extLst>
                <a:ext uri="{FF2B5EF4-FFF2-40B4-BE49-F238E27FC236}">
                  <a16:creationId xmlns:a16="http://schemas.microsoft.com/office/drawing/2014/main" id="{E7206CB6-53C4-F0CD-9CD7-A438EA4F5B6F}"/>
                </a:ext>
              </a:extLst>
            </p:cNvPr>
            <p:cNvSpPr/>
            <p:nvPr/>
          </p:nvSpPr>
          <p:spPr>
            <a:xfrm>
              <a:off x="10740688" y="4316538"/>
              <a:ext cx="0" cy="1796427"/>
            </a:xfrm>
            <a:custGeom>
              <a:avLst/>
              <a:gdLst/>
              <a:ahLst/>
              <a:cxnLst/>
              <a:rect l="0" t="0" r="0" b="0"/>
              <a:pathLst>
                <a:path h="1320291">
                  <a:moveTo>
                    <a:pt x="0" y="0"/>
                  </a:moveTo>
                  <a:lnTo>
                    <a:pt x="0" y="1320291"/>
                  </a:lnTo>
                </a:path>
              </a:pathLst>
            </a:custGeom>
            <a:noFill/>
            <a:ln w="38100" cap="rnd" cmpd="sng">
              <a:solidFill>
                <a:srgbClr val="475D70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602">
              <a:extLst>
                <a:ext uri="{FF2B5EF4-FFF2-40B4-BE49-F238E27FC236}">
                  <a16:creationId xmlns:a16="http://schemas.microsoft.com/office/drawing/2014/main" id="{FA493956-EA29-F908-9FC4-433690E2B65B}"/>
                </a:ext>
              </a:extLst>
            </p:cNvPr>
            <p:cNvSpPr/>
            <p:nvPr/>
          </p:nvSpPr>
          <p:spPr>
            <a:xfrm>
              <a:off x="10740688" y="743375"/>
              <a:ext cx="0" cy="1802010"/>
            </a:xfrm>
            <a:custGeom>
              <a:avLst/>
              <a:gdLst/>
              <a:ahLst/>
              <a:cxnLst/>
              <a:rect l="0" t="0" r="0" b="0"/>
              <a:pathLst>
                <a:path h="1324394">
                  <a:moveTo>
                    <a:pt x="0" y="0"/>
                  </a:moveTo>
                  <a:lnTo>
                    <a:pt x="0" y="1324394"/>
                  </a:lnTo>
                </a:path>
              </a:pathLst>
            </a:custGeom>
            <a:noFill/>
            <a:ln w="38100" cap="rnd" cmpd="sng">
              <a:solidFill>
                <a:srgbClr val="D9DA5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A5AACA-E525-B4DB-2C12-7BC4ED3EFB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566" y="3105859"/>
            <a:ext cx="6775121" cy="655257"/>
          </a:xfrm>
        </p:spPr>
        <p:txBody>
          <a:bodyPr/>
          <a:lstStyle>
            <a:lvl1pPr marL="0" indent="0">
              <a:buNone/>
              <a:defRPr lang="ro-RO" sz="4500" kern="120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o-RO" dirty="0"/>
              <a:t>Titlu prezentare</a:t>
            </a:r>
          </a:p>
        </p:txBody>
      </p:sp>
    </p:spTree>
    <p:extLst>
      <p:ext uri="{BB962C8B-B14F-4D97-AF65-F5344CB8AC3E}">
        <p14:creationId xmlns:p14="http://schemas.microsoft.com/office/powerpoint/2010/main" val="206082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7E6D7-94CE-8AF0-C12E-DD474C96D85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6" y="5582897"/>
            <a:ext cx="9144000" cy="10448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2E9B2D-29FF-2F1F-D6E8-F2C6272CEC0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26" y="4851377"/>
            <a:ext cx="1960880" cy="1463040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98C2ED5E-69E8-8DAB-1B19-8B9EF69A308D}"/>
              </a:ext>
            </a:extLst>
          </p:cNvPr>
          <p:cNvSpPr/>
          <p:nvPr userDrawn="1"/>
        </p:nvSpPr>
        <p:spPr>
          <a:xfrm>
            <a:off x="971550" y="1338886"/>
            <a:ext cx="5124450" cy="2699714"/>
          </a:xfrm>
          <a:prstGeom prst="round2DiagRect">
            <a:avLst/>
          </a:prstGeom>
          <a:solidFill>
            <a:srgbClr val="D7D854">
              <a:alpha val="80000"/>
            </a:srgbClr>
          </a:solidFill>
          <a:ln>
            <a:solidFill>
              <a:srgbClr val="D7D854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CA021B-8656-4D96-6BAD-975555C39E19}"/>
              </a:ext>
            </a:extLst>
          </p:cNvPr>
          <p:cNvSpPr txBox="1">
            <a:spLocks/>
          </p:cNvSpPr>
          <p:nvPr userDrawn="1"/>
        </p:nvSpPr>
        <p:spPr>
          <a:xfrm>
            <a:off x="971550" y="2449298"/>
            <a:ext cx="4768047" cy="9797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dirty="0">
                <a:solidFill>
                  <a:srgbClr val="4255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Titlu prezentare (v4)</a:t>
            </a:r>
          </a:p>
        </p:txBody>
      </p:sp>
    </p:spTree>
    <p:extLst>
      <p:ext uri="{BB962C8B-B14F-4D97-AF65-F5344CB8AC3E}">
        <p14:creationId xmlns:p14="http://schemas.microsoft.com/office/powerpoint/2010/main" val="364017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v1)">
    <p:bg>
      <p:bgPr>
        <a:solidFill>
          <a:srgbClr val="425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201729-2E31-A849-2645-41FE92D5365A}"/>
              </a:ext>
            </a:extLst>
          </p:cNvPr>
          <p:cNvGrpSpPr/>
          <p:nvPr userDrawn="1"/>
        </p:nvGrpSpPr>
        <p:grpSpPr>
          <a:xfrm rot="5400000">
            <a:off x="5860344" y="3380249"/>
            <a:ext cx="0" cy="5369590"/>
            <a:chOff x="10740688" y="743375"/>
            <a:chExt cx="0" cy="5369590"/>
          </a:xfrm>
        </p:grpSpPr>
        <p:sp>
          <p:nvSpPr>
            <p:cNvPr id="9" name="Freeform 600">
              <a:extLst>
                <a:ext uri="{FF2B5EF4-FFF2-40B4-BE49-F238E27FC236}">
                  <a16:creationId xmlns:a16="http://schemas.microsoft.com/office/drawing/2014/main" id="{5948BE4E-56C4-BD67-B5E8-9055D12DC7DA}"/>
                </a:ext>
              </a:extLst>
            </p:cNvPr>
            <p:cNvSpPr/>
            <p:nvPr/>
          </p:nvSpPr>
          <p:spPr>
            <a:xfrm>
              <a:off x="10740688" y="2543024"/>
              <a:ext cx="0" cy="1792004"/>
            </a:xfrm>
            <a:custGeom>
              <a:avLst/>
              <a:gdLst/>
              <a:ahLst/>
              <a:cxnLst/>
              <a:rect l="0" t="0" r="0" b="0"/>
              <a:pathLst>
                <a:path h="1317040">
                  <a:moveTo>
                    <a:pt x="0" y="0"/>
                  </a:moveTo>
                  <a:lnTo>
                    <a:pt x="0" y="1317040"/>
                  </a:lnTo>
                </a:path>
              </a:pathLst>
            </a:custGeom>
            <a:noFill/>
            <a:ln w="38100" cap="flat" cmpd="sng">
              <a:solidFill>
                <a:srgbClr val="3D9986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601">
              <a:extLst>
                <a:ext uri="{FF2B5EF4-FFF2-40B4-BE49-F238E27FC236}">
                  <a16:creationId xmlns:a16="http://schemas.microsoft.com/office/drawing/2014/main" id="{E7206CB6-53C4-F0CD-9CD7-A438EA4F5B6F}"/>
                </a:ext>
              </a:extLst>
            </p:cNvPr>
            <p:cNvSpPr/>
            <p:nvPr/>
          </p:nvSpPr>
          <p:spPr>
            <a:xfrm>
              <a:off x="10740688" y="4316538"/>
              <a:ext cx="0" cy="1796427"/>
            </a:xfrm>
            <a:custGeom>
              <a:avLst/>
              <a:gdLst/>
              <a:ahLst/>
              <a:cxnLst/>
              <a:rect l="0" t="0" r="0" b="0"/>
              <a:pathLst>
                <a:path h="1320291">
                  <a:moveTo>
                    <a:pt x="0" y="0"/>
                  </a:moveTo>
                  <a:lnTo>
                    <a:pt x="0" y="1320291"/>
                  </a:lnTo>
                </a:path>
              </a:pathLst>
            </a:custGeom>
            <a:noFill/>
            <a:ln w="38100" cap="rnd" cmpd="sng">
              <a:solidFill>
                <a:schemeClr val="tx2">
                  <a:lumMod val="75000"/>
                </a:scheme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602">
              <a:extLst>
                <a:ext uri="{FF2B5EF4-FFF2-40B4-BE49-F238E27FC236}">
                  <a16:creationId xmlns:a16="http://schemas.microsoft.com/office/drawing/2014/main" id="{FA493956-EA29-F908-9FC4-433690E2B65B}"/>
                </a:ext>
              </a:extLst>
            </p:cNvPr>
            <p:cNvSpPr/>
            <p:nvPr/>
          </p:nvSpPr>
          <p:spPr>
            <a:xfrm>
              <a:off x="10740688" y="743375"/>
              <a:ext cx="0" cy="1802010"/>
            </a:xfrm>
            <a:custGeom>
              <a:avLst/>
              <a:gdLst/>
              <a:ahLst/>
              <a:cxnLst/>
              <a:rect l="0" t="0" r="0" b="0"/>
              <a:pathLst>
                <a:path h="1324394">
                  <a:moveTo>
                    <a:pt x="0" y="0"/>
                  </a:moveTo>
                  <a:lnTo>
                    <a:pt x="0" y="1324394"/>
                  </a:lnTo>
                </a:path>
              </a:pathLst>
            </a:custGeom>
            <a:noFill/>
            <a:ln w="38100" cap="rnd" cmpd="sng">
              <a:solidFill>
                <a:srgbClr val="D9DA5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A5AACA-E525-B4DB-2C12-7BC4ED3EFB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3566" y="3105859"/>
            <a:ext cx="6775121" cy="732896"/>
          </a:xfrm>
          <a:solidFill>
            <a:srgbClr val="425F63"/>
          </a:solidFill>
        </p:spPr>
        <p:txBody>
          <a:bodyPr/>
          <a:lstStyle>
            <a:lvl1pPr marL="0" indent="0">
              <a:buNone/>
              <a:defRPr lang="ro-RO" sz="4500" kern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o-RO" dirty="0"/>
              <a:t>Titlu prezentare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36244-7BA4-0AF0-EDD9-8BEC25B77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34" y="2478024"/>
            <a:ext cx="254940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0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C36AF-EBE8-A53F-6BD1-B9B824FA08BF}"/>
              </a:ext>
            </a:extLst>
          </p:cNvPr>
          <p:cNvGrpSpPr/>
          <p:nvPr userDrawn="1"/>
        </p:nvGrpSpPr>
        <p:grpSpPr>
          <a:xfrm>
            <a:off x="10740688" y="743375"/>
            <a:ext cx="0" cy="5369590"/>
            <a:chOff x="10740688" y="743375"/>
            <a:chExt cx="0" cy="5369590"/>
          </a:xfrm>
        </p:grpSpPr>
        <p:sp>
          <p:nvSpPr>
            <p:cNvPr id="18" name="Freeform 600">
              <a:extLst>
                <a:ext uri="{FF2B5EF4-FFF2-40B4-BE49-F238E27FC236}">
                  <a16:creationId xmlns:a16="http://schemas.microsoft.com/office/drawing/2014/main" id="{211F104E-3DB1-04CB-6225-E3E121157AD1}"/>
                </a:ext>
              </a:extLst>
            </p:cNvPr>
            <p:cNvSpPr/>
            <p:nvPr/>
          </p:nvSpPr>
          <p:spPr>
            <a:xfrm>
              <a:off x="10740688" y="2543024"/>
              <a:ext cx="0" cy="1792004"/>
            </a:xfrm>
            <a:custGeom>
              <a:avLst/>
              <a:gdLst/>
              <a:ahLst/>
              <a:cxnLst/>
              <a:rect l="0" t="0" r="0" b="0"/>
              <a:pathLst>
                <a:path h="1317040">
                  <a:moveTo>
                    <a:pt x="0" y="0"/>
                  </a:moveTo>
                  <a:lnTo>
                    <a:pt x="0" y="1317040"/>
                  </a:lnTo>
                </a:path>
              </a:pathLst>
            </a:custGeom>
            <a:noFill/>
            <a:ln w="38100" cap="flat" cmpd="sng">
              <a:solidFill>
                <a:srgbClr val="3D9986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601">
              <a:extLst>
                <a:ext uri="{FF2B5EF4-FFF2-40B4-BE49-F238E27FC236}">
                  <a16:creationId xmlns:a16="http://schemas.microsoft.com/office/drawing/2014/main" id="{7B38B11C-F670-D5DE-BE3A-935E5DFDCC31}"/>
                </a:ext>
              </a:extLst>
            </p:cNvPr>
            <p:cNvSpPr/>
            <p:nvPr/>
          </p:nvSpPr>
          <p:spPr>
            <a:xfrm>
              <a:off x="10740688" y="4316538"/>
              <a:ext cx="0" cy="1796427"/>
            </a:xfrm>
            <a:custGeom>
              <a:avLst/>
              <a:gdLst/>
              <a:ahLst/>
              <a:cxnLst/>
              <a:rect l="0" t="0" r="0" b="0"/>
              <a:pathLst>
                <a:path h="1320291">
                  <a:moveTo>
                    <a:pt x="0" y="0"/>
                  </a:moveTo>
                  <a:lnTo>
                    <a:pt x="0" y="1320291"/>
                  </a:lnTo>
                </a:path>
              </a:pathLst>
            </a:custGeom>
            <a:noFill/>
            <a:ln w="38100" cap="rnd" cmpd="sng">
              <a:solidFill>
                <a:srgbClr val="475D70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602">
              <a:extLst>
                <a:ext uri="{FF2B5EF4-FFF2-40B4-BE49-F238E27FC236}">
                  <a16:creationId xmlns:a16="http://schemas.microsoft.com/office/drawing/2014/main" id="{7F2122E0-D2E1-6D73-F1B2-63DA135E9EEC}"/>
                </a:ext>
              </a:extLst>
            </p:cNvPr>
            <p:cNvSpPr/>
            <p:nvPr/>
          </p:nvSpPr>
          <p:spPr>
            <a:xfrm>
              <a:off x="10740688" y="743375"/>
              <a:ext cx="0" cy="1802010"/>
            </a:xfrm>
            <a:custGeom>
              <a:avLst/>
              <a:gdLst/>
              <a:ahLst/>
              <a:cxnLst/>
              <a:rect l="0" t="0" r="0" b="0"/>
              <a:pathLst>
                <a:path h="1324394">
                  <a:moveTo>
                    <a:pt x="0" y="0"/>
                  </a:moveTo>
                  <a:lnTo>
                    <a:pt x="0" y="1324394"/>
                  </a:lnTo>
                </a:path>
              </a:pathLst>
            </a:custGeom>
            <a:noFill/>
            <a:ln w="38100" cap="rnd" cmpd="sng">
              <a:solidFill>
                <a:srgbClr val="D9DA5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Freeform 604">
            <a:extLst>
              <a:ext uri="{FF2B5EF4-FFF2-40B4-BE49-F238E27FC236}">
                <a16:creationId xmlns:a16="http://schemas.microsoft.com/office/drawing/2014/main" id="{FBDAB6E8-D17B-C75F-8488-ACB53EE9604D}"/>
              </a:ext>
            </a:extLst>
          </p:cNvPr>
          <p:cNvSpPr/>
          <p:nvPr userDrawn="1"/>
        </p:nvSpPr>
        <p:spPr>
          <a:xfrm>
            <a:off x="4410397" y="3592817"/>
            <a:ext cx="3371207" cy="0"/>
          </a:xfrm>
          <a:custGeom>
            <a:avLst/>
            <a:gdLst/>
            <a:ahLst/>
            <a:cxnLst/>
            <a:rect l="0" t="0" r="0" b="0"/>
            <a:pathLst>
              <a:path w="2477681">
                <a:moveTo>
                  <a:pt x="0" y="0"/>
                </a:moveTo>
                <a:lnTo>
                  <a:pt x="2477681" y="0"/>
                </a:lnTo>
              </a:path>
            </a:pathLst>
          </a:custGeom>
          <a:noFill/>
          <a:ln w="11302" cap="rnd" cmpd="sng">
            <a:solidFill>
              <a:srgbClr val="475D70">
                <a:alpha val="50000"/>
              </a:srgbClr>
            </a:solidFill>
            <a:custDash>
              <a:ds d="0" sp="200224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Freeform 605">
            <a:extLst>
              <a:ext uri="{FF2B5EF4-FFF2-40B4-BE49-F238E27FC236}">
                <a16:creationId xmlns:a16="http://schemas.microsoft.com/office/drawing/2014/main" id="{33484F09-7E6B-C96E-61CC-1043354B9A44}"/>
              </a:ext>
            </a:extLst>
          </p:cNvPr>
          <p:cNvSpPr/>
          <p:nvPr userDrawn="1"/>
        </p:nvSpPr>
        <p:spPr>
          <a:xfrm>
            <a:off x="4369999" y="3414011"/>
            <a:ext cx="3417396" cy="0"/>
          </a:xfrm>
          <a:custGeom>
            <a:avLst/>
            <a:gdLst/>
            <a:ahLst/>
            <a:cxnLst/>
            <a:rect l="0" t="0" r="0" b="0"/>
            <a:pathLst>
              <a:path w="2511628">
                <a:moveTo>
                  <a:pt x="0" y="0"/>
                </a:moveTo>
                <a:lnTo>
                  <a:pt x="0" y="0"/>
                </a:lnTo>
                <a:moveTo>
                  <a:pt x="2511628" y="0"/>
                </a:moveTo>
                <a:lnTo>
                  <a:pt x="2511628" y="0"/>
                </a:lnTo>
              </a:path>
            </a:pathLst>
          </a:custGeom>
          <a:noFill/>
          <a:ln w="11302" cap="rnd" cmpd="sng">
            <a:solidFill>
              <a:srgbClr val="475D7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0CA6B3C-9932-9DA1-BB89-6C0C9061D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34" y="1208404"/>
            <a:ext cx="2547133" cy="18999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B59246-8D42-2C18-46E7-7A5B252898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46688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B982A-82C0-C326-EBA8-3258BB676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412" y="3908550"/>
            <a:ext cx="5721176" cy="815975"/>
          </a:xfrm>
        </p:spPr>
        <p:txBody>
          <a:bodyPr>
            <a:normAutofit/>
          </a:bodyPr>
          <a:lstStyle>
            <a:lvl1pPr marL="0" indent="0" algn="ctr">
              <a:buNone/>
              <a:defRPr lang="ro-RO" sz="4800" b="0" kern="1200" dirty="0">
                <a:solidFill>
                  <a:srgbClr val="3A546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o-RO" dirty="0"/>
              <a:t>Titlu prezentare</a:t>
            </a:r>
          </a:p>
        </p:txBody>
      </p:sp>
    </p:spTree>
    <p:extLst>
      <p:ext uri="{BB962C8B-B14F-4D97-AF65-F5344CB8AC3E}">
        <p14:creationId xmlns:p14="http://schemas.microsoft.com/office/powerpoint/2010/main" val="317008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bg>
      <p:bgPr>
        <a:blipFill dpi="0" rotWithShape="1">
          <a:blip r:embed="rId2">
            <a:lum/>
          </a:blip>
          <a:srcRect/>
          <a:stretch>
            <a:fillRect t="-76000" r="-1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yellow background&#10;&#10;Description automatically generated">
            <a:extLst>
              <a:ext uri="{FF2B5EF4-FFF2-40B4-BE49-F238E27FC236}">
                <a16:creationId xmlns:a16="http://schemas.microsoft.com/office/drawing/2014/main" id="{9A35B42D-AD1A-0230-7FFA-058B0617C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CDDC1C-6E9C-2E98-C2DA-B3C56001E90C}"/>
              </a:ext>
            </a:extLst>
          </p:cNvPr>
          <p:cNvSpPr/>
          <p:nvPr userDrawn="1"/>
        </p:nvSpPr>
        <p:spPr>
          <a:xfrm>
            <a:off x="0" y="0"/>
            <a:ext cx="12192000" cy="181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7BF86-CB5A-D83B-9402-1CF698E345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04" y="261809"/>
            <a:ext cx="1724984" cy="12867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0718F1B-7DFF-6201-C5DF-8AEB5CD39EE4}"/>
              </a:ext>
            </a:extLst>
          </p:cNvPr>
          <p:cNvGrpSpPr/>
          <p:nvPr userDrawn="1"/>
        </p:nvGrpSpPr>
        <p:grpSpPr>
          <a:xfrm rot="5400000" flipH="1">
            <a:off x="5923522" y="-1574"/>
            <a:ext cx="344955" cy="12192000"/>
            <a:chOff x="10740688" y="743375"/>
            <a:chExt cx="0" cy="5369590"/>
          </a:xfrm>
        </p:grpSpPr>
        <p:sp>
          <p:nvSpPr>
            <p:cNvPr id="13" name="Freeform 600">
              <a:extLst>
                <a:ext uri="{FF2B5EF4-FFF2-40B4-BE49-F238E27FC236}">
                  <a16:creationId xmlns:a16="http://schemas.microsoft.com/office/drawing/2014/main" id="{FDE136B4-30C4-C8D1-B564-1E87EA751C5F}"/>
                </a:ext>
              </a:extLst>
            </p:cNvPr>
            <p:cNvSpPr/>
            <p:nvPr/>
          </p:nvSpPr>
          <p:spPr>
            <a:xfrm>
              <a:off x="10740688" y="2543024"/>
              <a:ext cx="0" cy="1792004"/>
            </a:xfrm>
            <a:custGeom>
              <a:avLst/>
              <a:gdLst/>
              <a:ahLst/>
              <a:cxnLst/>
              <a:rect l="0" t="0" r="0" b="0"/>
              <a:pathLst>
                <a:path h="1317040">
                  <a:moveTo>
                    <a:pt x="0" y="0"/>
                  </a:moveTo>
                  <a:lnTo>
                    <a:pt x="0" y="1317040"/>
                  </a:lnTo>
                </a:path>
              </a:pathLst>
            </a:custGeom>
            <a:noFill/>
            <a:ln w="38100" cap="flat" cmpd="sng">
              <a:solidFill>
                <a:srgbClr val="3D9986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601">
              <a:extLst>
                <a:ext uri="{FF2B5EF4-FFF2-40B4-BE49-F238E27FC236}">
                  <a16:creationId xmlns:a16="http://schemas.microsoft.com/office/drawing/2014/main" id="{4F3A33B6-B91A-C02A-C7F2-430991DD850A}"/>
                </a:ext>
              </a:extLst>
            </p:cNvPr>
            <p:cNvSpPr/>
            <p:nvPr/>
          </p:nvSpPr>
          <p:spPr>
            <a:xfrm>
              <a:off x="10740688" y="4316538"/>
              <a:ext cx="0" cy="1796427"/>
            </a:xfrm>
            <a:custGeom>
              <a:avLst/>
              <a:gdLst/>
              <a:ahLst/>
              <a:cxnLst/>
              <a:rect l="0" t="0" r="0" b="0"/>
              <a:pathLst>
                <a:path h="1320291">
                  <a:moveTo>
                    <a:pt x="0" y="0"/>
                  </a:moveTo>
                  <a:lnTo>
                    <a:pt x="0" y="1320291"/>
                  </a:lnTo>
                </a:path>
              </a:pathLst>
            </a:custGeom>
            <a:noFill/>
            <a:ln w="38100" cap="rnd" cmpd="sng">
              <a:solidFill>
                <a:srgbClr val="475D70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602">
              <a:extLst>
                <a:ext uri="{FF2B5EF4-FFF2-40B4-BE49-F238E27FC236}">
                  <a16:creationId xmlns:a16="http://schemas.microsoft.com/office/drawing/2014/main" id="{BDBE9C65-CBD3-AEA1-7ED1-53EF18D2796B}"/>
                </a:ext>
              </a:extLst>
            </p:cNvPr>
            <p:cNvSpPr/>
            <p:nvPr/>
          </p:nvSpPr>
          <p:spPr>
            <a:xfrm>
              <a:off x="10740688" y="743375"/>
              <a:ext cx="0" cy="1802010"/>
            </a:xfrm>
            <a:custGeom>
              <a:avLst/>
              <a:gdLst/>
              <a:ahLst/>
              <a:cxnLst/>
              <a:rect l="0" t="0" r="0" b="0"/>
              <a:pathLst>
                <a:path h="1324394">
                  <a:moveTo>
                    <a:pt x="0" y="0"/>
                  </a:moveTo>
                  <a:lnTo>
                    <a:pt x="0" y="1324394"/>
                  </a:lnTo>
                </a:path>
              </a:pathLst>
            </a:custGeom>
            <a:noFill/>
            <a:ln w="38100" cap="rnd" cmpd="sng">
              <a:solidFill>
                <a:srgbClr val="D9DA5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7351880-76C0-5CD5-B0CC-2D75391CB67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Pagina </a:t>
            </a:r>
            <a:fld id="{F1BC30E3-FFE5-4B91-AA19-87A149EBB9EE}" type="slidenum">
              <a:rPr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pPr/>
              <a:t>‹#›</a:t>
            </a:fld>
            <a:endParaRPr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6822E0F-C1B3-6150-1936-63E5AB6DC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012" y="676923"/>
            <a:ext cx="3687907" cy="456477"/>
          </a:xfrm>
        </p:spPr>
        <p:txBody>
          <a:bodyPr/>
          <a:lstStyle>
            <a:lvl1pPr marL="0" indent="0">
              <a:buNone/>
              <a:defRPr lang="ro-RO" sz="2400" b="0" kern="1200" dirty="0" smtClean="0">
                <a:solidFill>
                  <a:srgbClr val="3A546A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o-RO" dirty="0"/>
              <a:t>Titlu slide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0B1AD0D-C691-390E-9EBF-B79A4575494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B74BA9-EB3E-4940-9484-1BA990811294}" type="datetime4">
              <a:rPr lang="ro-RO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20 martie 2026</a:t>
            </a:fld>
            <a:endParaRPr lang="en-IN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4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slide (cle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4284" cy="590400"/>
          </a:xfrm>
        </p:spPr>
        <p:txBody>
          <a:bodyPr/>
          <a:lstStyle>
            <a:lvl1pPr>
              <a:defRPr sz="2399" b="0">
                <a:solidFill>
                  <a:srgbClr val="425F6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o-RO" dirty="0"/>
              <a:t>Click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04366"/>
            <a:ext cx="10974284" cy="4798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E7CFCC50-9E39-F44D-C45F-7B480B048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36797" y="6229427"/>
            <a:ext cx="8118405" cy="45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F864FA-DF6D-1833-B9D4-631880106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46688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45FB4-7CC4-AD10-74FA-70597C454A7E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B74BA9-EB3E-4940-9484-1BA990811294}" type="datetime4">
              <a:rPr lang="ro-RO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20 martie 2026</a:t>
            </a:fld>
            <a:endParaRPr lang="en-IN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FEC7114-B63B-1A0A-6D78-458B29B8F00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Pagina </a:t>
            </a:r>
            <a:fld id="{F1BC30E3-FFE5-4B91-AA19-87A149EBB9EE}" type="slidenum">
              <a:rPr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pPr/>
              <a:t>‹#›</a:t>
            </a:fld>
            <a:endParaRPr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 (cle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4284" cy="590400"/>
          </a:xfrm>
        </p:spPr>
        <p:txBody>
          <a:bodyPr/>
          <a:lstStyle>
            <a:lvl1pPr>
              <a:defRPr sz="2399" b="0">
                <a:solidFill>
                  <a:srgbClr val="425F6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o-RO" dirty="0"/>
              <a:t>Click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15" y="1304366"/>
            <a:ext cx="5257799" cy="4798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E7CFCC50-9E39-F44D-C45F-7B480B048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36797" y="6229427"/>
            <a:ext cx="8118405" cy="45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F864FA-DF6D-1833-B9D4-631880106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46688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835F879-7117-7F08-7F81-894D1DD62CE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086" y="1300780"/>
            <a:ext cx="5257799" cy="4798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7912284-1AB7-6720-A3E2-484877E6D04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B74BA9-EB3E-4940-9484-1BA990811294}" type="datetime4">
              <a:rPr lang="ro-RO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20 martie 2026</a:t>
            </a:fld>
            <a:endParaRPr lang="en-IN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EA50C4A-1304-237D-8E30-10B94E4FE58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Pagina </a:t>
            </a:r>
            <a:fld id="{F1BC30E3-FFE5-4B91-AA19-87A149EBB9EE}" type="slidenum">
              <a:rPr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pPr/>
              <a:t>‹#›</a:t>
            </a:fld>
            <a:endParaRPr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7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 (cle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4284" cy="590400"/>
          </a:xfrm>
        </p:spPr>
        <p:txBody>
          <a:bodyPr/>
          <a:lstStyle>
            <a:lvl1pPr>
              <a:defRPr sz="2399" b="0">
                <a:solidFill>
                  <a:srgbClr val="425F6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o-RO" dirty="0"/>
              <a:t>Click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 dirty="0">
              <a:solidFill>
                <a:schemeClr val="bg1"/>
              </a:solidFill>
            </a:endParaRP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E7CFCC50-9E39-F44D-C45F-7B480B048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36797" y="6229427"/>
            <a:ext cx="8118405" cy="45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F864FA-DF6D-1833-B9D4-6318801068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46688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F1982-C994-5869-9F46-F39735125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116" y="1175554"/>
            <a:ext cx="5286282" cy="823912"/>
          </a:xfrm>
        </p:spPr>
        <p:txBody>
          <a:bodyPr anchor="ctr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2A10DA2-C701-79E0-78B8-5CF04E2B0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116" y="1999466"/>
            <a:ext cx="5286282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717C75-C766-996A-8067-F178D96DA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7603" y="1175554"/>
            <a:ext cx="5286282" cy="823912"/>
          </a:xfrm>
        </p:spPr>
        <p:txBody>
          <a:bodyPr anchor="ctr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82BF0BA-09AE-00DB-A83B-0225C66CA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7603" y="1999466"/>
            <a:ext cx="5286282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5A32B954-1532-6855-5951-0A6862AB8BA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B74BA9-EB3E-4940-9484-1BA990811294}" type="datetime4">
              <a:rPr lang="ro-RO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20 martie 2026</a:t>
            </a:fld>
            <a:endParaRPr lang="en-IN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5C5F62B-119C-3E67-DB89-BFB2D850E48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Pagina </a:t>
            </a:r>
            <a:fld id="{F1BC30E3-FFE5-4B91-AA19-87A149EBB9EE}" type="slidenum">
              <a:rPr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pPr/>
              <a:t>‹#›</a:t>
            </a:fld>
            <a:endParaRPr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7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2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05">
            <a:extLst>
              <a:ext uri="{FF2B5EF4-FFF2-40B4-BE49-F238E27FC236}">
                <a16:creationId xmlns:a16="http://schemas.microsoft.com/office/drawing/2014/main" id="{6947F280-701C-0F82-89E4-F7E84A59C232}"/>
              </a:ext>
            </a:extLst>
          </p:cNvPr>
          <p:cNvSpPr/>
          <p:nvPr userDrawn="1"/>
        </p:nvSpPr>
        <p:spPr>
          <a:xfrm>
            <a:off x="4369999" y="3414011"/>
            <a:ext cx="3417396" cy="0"/>
          </a:xfrm>
          <a:custGeom>
            <a:avLst/>
            <a:gdLst/>
            <a:ahLst/>
            <a:cxnLst/>
            <a:rect l="0" t="0" r="0" b="0"/>
            <a:pathLst>
              <a:path w="2511628">
                <a:moveTo>
                  <a:pt x="0" y="0"/>
                </a:moveTo>
                <a:lnTo>
                  <a:pt x="0" y="0"/>
                </a:lnTo>
                <a:moveTo>
                  <a:pt x="2511628" y="0"/>
                </a:moveTo>
                <a:lnTo>
                  <a:pt x="2511628" y="0"/>
                </a:lnTo>
              </a:path>
            </a:pathLst>
          </a:custGeom>
          <a:noFill/>
          <a:ln w="11302" cap="rnd" cmpd="sng">
            <a:solidFill>
              <a:srgbClr val="475D70">
                <a:alpha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77966-C6AB-30A8-6F78-0700C2378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466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348EA-C402-3E47-D907-090DD172D77F}"/>
              </a:ext>
            </a:extLst>
          </p:cNvPr>
          <p:cNvSpPr txBox="1"/>
          <p:nvPr userDrawn="1"/>
        </p:nvSpPr>
        <p:spPr>
          <a:xfrm>
            <a:off x="2704681" y="5024084"/>
            <a:ext cx="678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 err="1">
                <a:solidFill>
                  <a:srgbClr val="425F63"/>
                </a:solidFill>
                <a:latin typeface="Georgia" panose="02040502050405020303" pitchFamily="18" charset="0"/>
              </a:rPr>
              <a:t>Curtea</a:t>
            </a:r>
            <a:r>
              <a:rPr lang="en-US" sz="1600" b="0" dirty="0">
                <a:solidFill>
                  <a:srgbClr val="425F63"/>
                </a:solidFill>
                <a:latin typeface="Georgia" panose="02040502050405020303" pitchFamily="18" charset="0"/>
              </a:rPr>
              <a:t> de Conturi a Rom</a:t>
            </a:r>
            <a:r>
              <a:rPr lang="ro-RO" sz="1600" b="0" dirty="0">
                <a:solidFill>
                  <a:srgbClr val="425F63"/>
                </a:solidFill>
                <a:latin typeface="Georgia" panose="02040502050405020303" pitchFamily="18" charset="0"/>
              </a:rPr>
              <a:t>âniei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425F63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F6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Adres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25F6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ă</a:t>
            </a:r>
            <a:r>
              <a:rPr lang="en-US" sz="1600" b="0" dirty="0">
                <a:solidFill>
                  <a:srgbClr val="425F63"/>
                </a:solidFill>
                <a:latin typeface="Georgia" panose="02040502050405020303" pitchFamily="18" charset="0"/>
              </a:rPr>
              <a:t>: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25F6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Str. Lev Tolstoi nr.22-24, Sector 1, București</a:t>
            </a:r>
            <a:endParaRPr lang="en-US" sz="1600" b="0" dirty="0">
              <a:solidFill>
                <a:srgbClr val="425F63"/>
              </a:solidFill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25F6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Adres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425F6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ă</a:t>
            </a:r>
            <a:r>
              <a:rPr lang="en-US" sz="1600" b="0" dirty="0">
                <a:solidFill>
                  <a:srgbClr val="425F63"/>
                </a:solidFill>
                <a:latin typeface="Georgia" panose="02040502050405020303" pitchFamily="18" charset="0"/>
              </a:rPr>
              <a:t> </a:t>
            </a:r>
            <a:r>
              <a:rPr lang="ro-RO" sz="1600" b="0" dirty="0">
                <a:solidFill>
                  <a:srgbClr val="425F63"/>
                </a:solidFill>
                <a:latin typeface="Georgia" panose="02040502050405020303" pitchFamily="18" charset="0"/>
              </a:rPr>
              <a:t>de e-</a:t>
            </a:r>
            <a:r>
              <a:rPr lang="en-US" sz="1600" b="0" dirty="0">
                <a:solidFill>
                  <a:srgbClr val="425F63"/>
                </a:solidFill>
                <a:latin typeface="Georgia" panose="02040502050405020303" pitchFamily="18" charset="0"/>
              </a:rPr>
              <a:t>mail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425F6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: </a:t>
            </a:r>
            <a:r>
              <a:rPr kumimoji="0" lang="ro-RO" sz="1600" b="0" i="0" u="none" strike="noStrike" kern="1200" cap="none" spc="0" normalizeH="0" baseline="0" dirty="0">
                <a:ln>
                  <a:noFill/>
                </a:ln>
                <a:solidFill>
                  <a:srgbClr val="425F6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office@rcc.ro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25F63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37A6B0-B594-E428-CF45-6619BC998BED}"/>
              </a:ext>
            </a:extLst>
          </p:cNvPr>
          <p:cNvGrpSpPr/>
          <p:nvPr userDrawn="1"/>
        </p:nvGrpSpPr>
        <p:grpSpPr>
          <a:xfrm rot="5400000">
            <a:off x="5860344" y="3380249"/>
            <a:ext cx="0" cy="5369590"/>
            <a:chOff x="10740688" y="743375"/>
            <a:chExt cx="0" cy="5369590"/>
          </a:xfrm>
        </p:grpSpPr>
        <p:sp>
          <p:nvSpPr>
            <p:cNvPr id="7" name="Freeform 600">
              <a:extLst>
                <a:ext uri="{FF2B5EF4-FFF2-40B4-BE49-F238E27FC236}">
                  <a16:creationId xmlns:a16="http://schemas.microsoft.com/office/drawing/2014/main" id="{262115AF-6B07-71A2-C1E8-DF2E80B438DA}"/>
                </a:ext>
              </a:extLst>
            </p:cNvPr>
            <p:cNvSpPr/>
            <p:nvPr/>
          </p:nvSpPr>
          <p:spPr>
            <a:xfrm>
              <a:off x="10740688" y="2543024"/>
              <a:ext cx="0" cy="1792004"/>
            </a:xfrm>
            <a:custGeom>
              <a:avLst/>
              <a:gdLst/>
              <a:ahLst/>
              <a:cxnLst/>
              <a:rect l="0" t="0" r="0" b="0"/>
              <a:pathLst>
                <a:path h="1317040">
                  <a:moveTo>
                    <a:pt x="0" y="0"/>
                  </a:moveTo>
                  <a:lnTo>
                    <a:pt x="0" y="1317040"/>
                  </a:lnTo>
                </a:path>
              </a:pathLst>
            </a:custGeom>
            <a:noFill/>
            <a:ln w="38100" cap="flat" cmpd="sng">
              <a:solidFill>
                <a:srgbClr val="3D9986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601">
              <a:extLst>
                <a:ext uri="{FF2B5EF4-FFF2-40B4-BE49-F238E27FC236}">
                  <a16:creationId xmlns:a16="http://schemas.microsoft.com/office/drawing/2014/main" id="{BE66E0CF-742C-D5D5-9FAC-DB1B3CAAB76B}"/>
                </a:ext>
              </a:extLst>
            </p:cNvPr>
            <p:cNvSpPr/>
            <p:nvPr/>
          </p:nvSpPr>
          <p:spPr>
            <a:xfrm>
              <a:off x="10740688" y="4316538"/>
              <a:ext cx="0" cy="1796427"/>
            </a:xfrm>
            <a:custGeom>
              <a:avLst/>
              <a:gdLst/>
              <a:ahLst/>
              <a:cxnLst/>
              <a:rect l="0" t="0" r="0" b="0"/>
              <a:pathLst>
                <a:path h="1320291">
                  <a:moveTo>
                    <a:pt x="0" y="0"/>
                  </a:moveTo>
                  <a:lnTo>
                    <a:pt x="0" y="1320291"/>
                  </a:lnTo>
                </a:path>
              </a:pathLst>
            </a:custGeom>
            <a:noFill/>
            <a:ln w="38100" cap="rnd" cmpd="sng">
              <a:solidFill>
                <a:srgbClr val="475D70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602">
              <a:extLst>
                <a:ext uri="{FF2B5EF4-FFF2-40B4-BE49-F238E27FC236}">
                  <a16:creationId xmlns:a16="http://schemas.microsoft.com/office/drawing/2014/main" id="{571C4032-1CC0-EA97-C4B5-339AD2252403}"/>
                </a:ext>
              </a:extLst>
            </p:cNvPr>
            <p:cNvSpPr/>
            <p:nvPr/>
          </p:nvSpPr>
          <p:spPr>
            <a:xfrm>
              <a:off x="10740688" y="743375"/>
              <a:ext cx="0" cy="1802010"/>
            </a:xfrm>
            <a:custGeom>
              <a:avLst/>
              <a:gdLst/>
              <a:ahLst/>
              <a:cxnLst/>
              <a:rect l="0" t="0" r="0" b="0"/>
              <a:pathLst>
                <a:path h="1324394">
                  <a:moveTo>
                    <a:pt x="0" y="0"/>
                  </a:moveTo>
                  <a:lnTo>
                    <a:pt x="0" y="1324394"/>
                  </a:lnTo>
                </a:path>
              </a:pathLst>
            </a:custGeom>
            <a:noFill/>
            <a:ln w="38100" cap="rnd" cmpd="sng">
              <a:solidFill>
                <a:srgbClr val="D9DA5C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AB89950-81EC-3F6A-8C68-5E0A859577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82" y="1190801"/>
            <a:ext cx="3549436" cy="26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6D651-B6AB-4554-A4A6-C9A66E38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2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20113-D524-8335-4A98-37CEA8223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2727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A4A4D-72DD-7A5B-706E-1DEB0C84D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6D7A4-BD9F-48E3-B224-51CF07388827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10D53-16D6-A299-2B99-6E8528D33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63A49-FC98-170B-F315-B453702F2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AC9BD-0645-4DEB-9365-BAE3072816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FF1F29-4C4B-6E08-0A88-E035DB8CA52C}"/>
              </a:ext>
            </a:extLst>
          </p:cNvPr>
          <p:cNvSpPr txBox="1">
            <a:spLocks/>
          </p:cNvSpPr>
          <p:nvPr userDrawn="1"/>
        </p:nvSpPr>
        <p:spPr>
          <a:xfrm>
            <a:off x="609601" y="294200"/>
            <a:ext cx="10972800" cy="590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b="1">
                <a:solidFill>
                  <a:srgbClr val="3A546A"/>
                </a:solidFill>
                <a:latin typeface="Neutra Text" panose="02000000000000000000" pitchFamily="50" charset="0"/>
                <a:ea typeface="+mn-ea"/>
                <a:cs typeface="+mn-cs"/>
              </a:rPr>
              <a:t> </a:t>
            </a:r>
            <a:endParaRPr lang="en-US" sz="2400" b="1" dirty="0">
              <a:solidFill>
                <a:srgbClr val="3A546A"/>
              </a:solidFill>
              <a:latin typeface="Neutra Text" panose="02000000000000000000" pitchFamily="5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8B1ECA-311C-4635-068C-3D5161693B3A}"/>
              </a:ext>
            </a:extLst>
          </p:cNvPr>
          <p:cNvSpPr txBox="1">
            <a:spLocks/>
          </p:cNvSpPr>
          <p:nvPr userDrawn="1"/>
        </p:nvSpPr>
        <p:spPr>
          <a:xfrm>
            <a:off x="609601" y="1487360"/>
            <a:ext cx="9545601" cy="4697569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399" dirty="0">
              <a:solidFill>
                <a:srgbClr val="425F63"/>
              </a:solidFill>
              <a:latin typeface="Neutra Text" panose="02000000000000000000" pitchFamily="50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FDFCFFA-4611-F7C3-BFAB-88FDD7381F2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36797" y="6229427"/>
            <a:ext cx="8118405" cy="45719"/>
          </a:xfrm>
          <a:prstGeom prst="rect">
            <a:avLst/>
          </a:prstGeom>
        </p:spPr>
      </p:pic>
      <p:pic>
        <p:nvPicPr>
          <p:cNvPr id="10" name="Picture 12825">
            <a:extLst>
              <a:ext uri="{FF2B5EF4-FFF2-40B4-BE49-F238E27FC236}">
                <a16:creationId xmlns:a16="http://schemas.microsoft.com/office/drawing/2014/main" id="{BB71C66B-0EDE-9DE1-E12F-C1C1D9902FDE}"/>
              </a:ext>
            </a:extLst>
          </p:cNvPr>
          <p:cNvPicPr>
            <a:picLocks noChangeArrowheads="1"/>
          </p:cNvPicPr>
          <p:nvPr userDrawn="1"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914" y="894013"/>
            <a:ext cx="2081086" cy="503999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A443D4-738D-B33F-20D7-D8F05DB5AE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46688" cy="6858000"/>
          </a:xfrm>
          <a:prstGeom prst="rect">
            <a:avLst/>
          </a:prstGeom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25F29F8-DFC7-5FCD-961D-C9C6095253B2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>
                <a:solidFill>
                  <a:schemeClr val="accent6">
                    <a:lumMod val="50000"/>
                  </a:schemeClr>
                </a:solidFill>
                <a:latin typeface="Neutra Text" panose="02000000000000000000" pitchFamily="50" charset="0"/>
              </a:rPr>
              <a:t> </a:t>
            </a:r>
            <a:endParaRPr lang="en-IN" dirty="0">
              <a:solidFill>
                <a:schemeClr val="accent6">
                  <a:lumMod val="50000"/>
                </a:schemeClr>
              </a:solidFill>
              <a:latin typeface="Neutra Text" panose="02000000000000000000" pitchFamily="50" charset="0"/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533CAED-57E8-8543-E248-AEE4116CC91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>
                <a:solidFill>
                  <a:schemeClr val="accent6">
                    <a:lumMod val="50000"/>
                  </a:schemeClr>
                </a:solidFill>
                <a:latin typeface="Neutra Text" panose="02000000000000000000" pitchFamily="50" charset="0"/>
              </a:rPr>
              <a:t> </a:t>
            </a:r>
            <a:endParaRPr lang="ro-RO" dirty="0">
              <a:solidFill>
                <a:schemeClr val="accent6">
                  <a:lumMod val="50000"/>
                </a:schemeClr>
              </a:solidFill>
              <a:latin typeface="Neutra Tex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8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49" r:id="rId3"/>
    <p:sldLayoutId id="2147483664" r:id="rId4"/>
    <p:sldLayoutId id="2147483671" r:id="rId5"/>
    <p:sldLayoutId id="2147483689" r:id="rId6"/>
    <p:sldLayoutId id="2147483690" r:id="rId7"/>
    <p:sldLayoutId id="2147483688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3BEBD-CFE8-D36B-F5CC-7D836F6B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BF309-A472-A3FE-3606-D517E60DA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60A07-45C0-7D66-495E-CC3DF55CB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6735-3B44-4D69-A7F5-DCB48588A84E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9F048-8E1C-A362-1716-E8032EA13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D0918-5C52-6D51-8498-7CE535F13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7582-228F-4328-8E6B-41F08692F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3">
            <a:extLst>
              <a:ext uri="{FF2B5EF4-FFF2-40B4-BE49-F238E27FC236}">
                <a16:creationId xmlns:a16="http://schemas.microsoft.com/office/drawing/2014/main" id="{64D637C3-3A97-FBBF-9FE1-403B6596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658" y="35936"/>
            <a:ext cx="1352151" cy="12548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F86DFC-3E5D-A24C-8D58-C578804E93B7}"/>
              </a:ext>
            </a:extLst>
          </p:cNvPr>
          <p:cNvSpPr/>
          <p:nvPr/>
        </p:nvSpPr>
        <p:spPr>
          <a:xfrm>
            <a:off x="1051548" y="1545080"/>
            <a:ext cx="9512335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7200" b="1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 </a:t>
            </a:r>
            <a:r>
              <a:rPr lang="ro-RO" sz="7200" b="1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n-GB" sz="7200" b="1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initiative</a:t>
            </a:r>
          </a:p>
          <a:p>
            <a:pPr algn="ctr"/>
            <a:endParaRPr lang="ro-RO" sz="4800" b="1" cap="none" spc="-150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GB" sz="2800" b="1" cap="none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Performance Audit </a:t>
            </a:r>
            <a:r>
              <a:rPr lang="en-US" sz="2800" b="1" cap="none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Subcomitee</a:t>
            </a:r>
          </a:p>
          <a:p>
            <a:pPr algn="ctr"/>
            <a:r>
              <a:rPr lang="en-GB" sz="2800" b="1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ro-RO" sz="2800" b="1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r>
              <a:rPr lang="en-GB" sz="2800" b="1" baseline="3000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GB" sz="2800" b="1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annual meeting</a:t>
            </a:r>
            <a:endParaRPr lang="ro-RO" sz="2800" b="1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o-RO" sz="2800" b="1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000" b="1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March 24–25, 2026 – Budapest, Hungary</a:t>
            </a:r>
            <a:endParaRPr lang="en-GB" sz="2000" b="1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GB" sz="2800" b="1" cap="none" spc="0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GB" sz="3200" b="1" cap="none" spc="0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D0F63-DDE0-4AED-93E8-E27A8CDD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5" y="167349"/>
            <a:ext cx="1138034" cy="14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0AB5-584D-D0DA-70FD-DA2E933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200"/>
            <a:ext cx="10974285" cy="590400"/>
          </a:xfrm>
        </p:spPr>
        <p:txBody>
          <a:bodyPr>
            <a:noAutofit/>
          </a:bodyPr>
          <a:lstStyle/>
          <a:p>
            <a:r>
              <a:rPr lang="ro-RO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Background </a:t>
            </a:r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D49CA-B2D3-45C8-967A-219245D81C96}"/>
              </a:ext>
            </a:extLst>
          </p:cNvPr>
          <p:cNvSpPr txBox="1"/>
          <p:nvPr/>
        </p:nvSpPr>
        <p:spPr>
          <a:xfrm>
            <a:off x="746234" y="1376855"/>
            <a:ext cx="100094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The INTOSAI Strategic Development Plan (SDP) 2023–2028 defines the following output for the P project:</a:t>
            </a:r>
            <a:endParaRPr lang="ro-RO" dirty="0"/>
          </a:p>
          <a:p>
            <a:endParaRPr lang="en-US" dirty="0"/>
          </a:p>
          <a:p>
            <a:r>
              <a:rPr lang="en-ZA" sz="2000" i="1" dirty="0"/>
              <a:t>“a consolidated set of updated INTOSAI Principles for the IFPP, presented in a way that is easily accessible for users both inside and outside INTOSAI”.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16F92-BA44-40CF-8199-2FB878116F47}"/>
              </a:ext>
            </a:extLst>
          </p:cNvPr>
          <p:cNvSpPr txBox="1"/>
          <p:nvPr/>
        </p:nvSpPr>
        <p:spPr>
          <a:xfrm>
            <a:off x="746234" y="2879525"/>
            <a:ext cx="10867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achieve this output, the SDP envisages the project progressing in two steps:</a:t>
            </a:r>
            <a:endParaRPr lang="ro-RO" dirty="0"/>
          </a:p>
          <a:p>
            <a:endParaRPr lang="en-US" dirty="0"/>
          </a:p>
          <a:p>
            <a:pPr algn="just"/>
            <a:r>
              <a:rPr lang="en-US" b="1" dirty="0"/>
              <a:t>Step 1: </a:t>
            </a:r>
            <a:r>
              <a:rPr lang="en-US" dirty="0"/>
              <a:t>An analysis on how the INTOSAI-P 1 (The Lima Declaration) is used in the INTOSAI community to determine how this important historical document can best be treated in the consolidation of the INTOSAI-Ps. </a:t>
            </a:r>
            <a:endParaRPr lang="ro-RO" dirty="0"/>
          </a:p>
          <a:p>
            <a:pPr algn="just"/>
            <a:endParaRPr lang="ro-RO" dirty="0"/>
          </a:p>
          <a:p>
            <a:pPr algn="just"/>
            <a:r>
              <a:rPr lang="en-US" dirty="0"/>
              <a:t>If changes in the content or status of INTOSAI-P 1 is required, the Forum for INTOSAI Professional Pronouncements (FIPP) will submit a proposed update to the SDP allowing the Professional Standards Committee (PSC) Steering Committee and Governing Board to consider the matter before any further steps related to INTOSAI-P 1 are taken.</a:t>
            </a:r>
            <a:endParaRPr lang="ro-RO" dirty="0"/>
          </a:p>
          <a:p>
            <a:endParaRPr lang="en-US" dirty="0"/>
          </a:p>
          <a:p>
            <a:r>
              <a:rPr lang="en-US" b="1" dirty="0"/>
              <a:t>Step 2: </a:t>
            </a:r>
            <a:r>
              <a:rPr lang="en-US" dirty="0"/>
              <a:t>A process to revise the INTOSAI-Ps to achieve a clear set of INTOSAI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9362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0AB5-584D-D0DA-70FD-DA2E933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200"/>
            <a:ext cx="10974285" cy="590400"/>
          </a:xfrm>
        </p:spPr>
        <p:txBody>
          <a:bodyPr>
            <a:noAutofit/>
          </a:bodyPr>
          <a:lstStyle/>
          <a:p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Purpose of the project</a:t>
            </a:r>
            <a:r>
              <a:rPr lang="ro-RO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(I)</a:t>
            </a:r>
            <a:endParaRPr lang="en-US" sz="4000" b="1" spc="-150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AA238-F741-401A-8A43-7EF51A154AF3}"/>
              </a:ext>
            </a:extLst>
          </p:cNvPr>
          <p:cNvSpPr txBox="1"/>
          <p:nvPr/>
        </p:nvSpPr>
        <p:spPr>
          <a:xfrm>
            <a:off x="609600" y="2256825"/>
            <a:ext cx="106995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Overall Objective</a:t>
            </a:r>
            <a:endParaRPr lang="ro-RO" b="1" dirty="0"/>
          </a:p>
          <a:p>
            <a:endParaRPr lang="en-US" b="1" dirty="0"/>
          </a:p>
          <a:p>
            <a:pPr algn="just"/>
            <a:r>
              <a:rPr lang="en-US" sz="2000" dirty="0"/>
              <a:t>To establish a clear, shared and  appropriately documented clarification of the nature, purpose, hierarchy and intended use of the INTOSAI Principles within the IFPP, thereby enabling meaningful consultation under Step 1 of the SDP and providing an evidence-based foundation for any future decisions regarding their positioning or treatment.</a:t>
            </a:r>
          </a:p>
        </p:txBody>
      </p:sp>
    </p:spTree>
    <p:extLst>
      <p:ext uri="{BB962C8B-B14F-4D97-AF65-F5344CB8AC3E}">
        <p14:creationId xmlns:p14="http://schemas.microsoft.com/office/powerpoint/2010/main" val="162237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0AB5-584D-D0DA-70FD-DA2E933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200"/>
            <a:ext cx="10974285" cy="590400"/>
          </a:xfrm>
        </p:spPr>
        <p:txBody>
          <a:bodyPr>
            <a:noAutofit/>
          </a:bodyPr>
          <a:lstStyle/>
          <a:p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Purpose of the project</a:t>
            </a:r>
            <a:r>
              <a:rPr lang="ro-RO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(II)</a:t>
            </a:r>
            <a:endParaRPr lang="en-US" sz="4000" b="1" spc="-150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D66B2-0AF7-4CC7-8785-CC2E29D4F4B0}"/>
              </a:ext>
            </a:extLst>
          </p:cNvPr>
          <p:cNvSpPr txBox="1"/>
          <p:nvPr/>
        </p:nvSpPr>
        <p:spPr>
          <a:xfrm>
            <a:off x="693682" y="931489"/>
            <a:ext cx="1149831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Sub-objectives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ro-RO" b="1" dirty="0"/>
              <a:t>1. </a:t>
            </a:r>
            <a:r>
              <a:rPr lang="en-ZA" dirty="0"/>
              <a:t>To clarify, through augmentation of the Classification Principles, the definition and purpose of the INTOSAI Principles within the IFPP.</a:t>
            </a:r>
            <a:endParaRPr lang="ro-RO" dirty="0"/>
          </a:p>
          <a:p>
            <a:pPr lvl="0">
              <a:spcAft>
                <a:spcPts val="600"/>
              </a:spcAft>
            </a:pPr>
            <a:r>
              <a:rPr lang="ro-RO" b="1" dirty="0"/>
              <a:t>2. </a:t>
            </a:r>
            <a:r>
              <a:rPr lang="en-ZA" dirty="0"/>
              <a:t>To develop a contextual and explanatory document outlining: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The historical background and evolution of the INTOSAI Principles;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Their institutional significance and relevance;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Their positioning and interrelationships within the framework;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Their intended interpretation, use and targeted user group(s).</a:t>
            </a:r>
            <a:endParaRPr lang="ro-RO" dirty="0"/>
          </a:p>
          <a:p>
            <a:pPr lvl="0">
              <a:spcAft>
                <a:spcPts val="600"/>
              </a:spcAft>
            </a:pPr>
            <a:r>
              <a:rPr lang="en-US" b="1" dirty="0"/>
              <a:t>3.</a:t>
            </a:r>
            <a:r>
              <a:rPr lang="ro-RO" dirty="0"/>
              <a:t> </a:t>
            </a:r>
            <a:r>
              <a:rPr lang="en-US" dirty="0"/>
              <a:t>Considering the contextual and explanatory document, to conduct structured consultations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Whether they understand the nature and purpose of INTOSAI P-1 within the IFPP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INTOSAI-P 1 is used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related INTOSAI Principles (particularly P10, P12, P20 and P50) are used, and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Whether users/stakeholders see any significant challenges relating to use, interpretation, positioning and presentation?</a:t>
            </a:r>
          </a:p>
          <a:p>
            <a:pPr lvl="0"/>
            <a:r>
              <a:rPr lang="en-US" b="1" dirty="0"/>
              <a:t>4.</a:t>
            </a:r>
            <a:r>
              <a:rPr lang="ro-RO" dirty="0"/>
              <a:t> </a:t>
            </a:r>
            <a:r>
              <a:rPr lang="en-US" dirty="0"/>
              <a:t>To </a:t>
            </a:r>
            <a:r>
              <a:rPr lang="en-US" dirty="0" err="1"/>
              <a:t>analyse</a:t>
            </a:r>
            <a:r>
              <a:rPr lang="en-US" dirty="0"/>
              <a:t> consultation outcomes and identify areas of consensus and remaining challenges to inform PSC consideration in the next SDP cycle.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1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0AB5-584D-D0DA-70FD-DA2E933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200"/>
            <a:ext cx="10974285" cy="590400"/>
          </a:xfrm>
        </p:spPr>
        <p:txBody>
          <a:bodyPr>
            <a:noAutofit/>
          </a:bodyPr>
          <a:lstStyle/>
          <a:p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Scope of the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CF22C-A2F3-44E2-A90A-B9D6409642B3}"/>
              </a:ext>
            </a:extLst>
          </p:cNvPr>
          <p:cNvSpPr txBox="1"/>
          <p:nvPr/>
        </p:nvSpPr>
        <p:spPr>
          <a:xfrm>
            <a:off x="798786" y="1476973"/>
            <a:ext cx="105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  <a:r>
              <a:rPr lang="ro-RO" dirty="0"/>
              <a:t> </a:t>
            </a:r>
            <a:r>
              <a:rPr lang="en-US" dirty="0"/>
              <a:t>Development of a contextual and explanatory document covering:</a:t>
            </a:r>
            <a:r>
              <a:rPr lang="ro-RO" dirty="0"/>
              <a:t> </a:t>
            </a:r>
            <a:r>
              <a:rPr lang="en-US" dirty="0"/>
              <a:t>INTOSAI-P 1</a:t>
            </a:r>
            <a:r>
              <a:rPr lang="ro-RO" dirty="0"/>
              <a:t>; </a:t>
            </a:r>
            <a:r>
              <a:rPr lang="en-US" dirty="0"/>
              <a:t>INTOSAI-P 10</a:t>
            </a:r>
            <a:r>
              <a:rPr lang="ro-RO" dirty="0"/>
              <a:t>; </a:t>
            </a:r>
            <a:r>
              <a:rPr lang="en-US" dirty="0"/>
              <a:t>INTOSAI-P 12</a:t>
            </a:r>
            <a:r>
              <a:rPr lang="ro-RO" dirty="0"/>
              <a:t>;  </a:t>
            </a:r>
            <a:r>
              <a:rPr lang="en-US" dirty="0"/>
              <a:t>INTOSAI-P 20</a:t>
            </a:r>
            <a:r>
              <a:rPr lang="ro-RO" dirty="0"/>
              <a:t>; </a:t>
            </a:r>
            <a:r>
              <a:rPr lang="en-US" dirty="0"/>
              <a:t>INTOSAI-P 50</a:t>
            </a:r>
            <a:r>
              <a:rPr lang="ro-RO" dirty="0"/>
              <a:t> </a:t>
            </a:r>
            <a:r>
              <a:rPr lang="en-US" dirty="0"/>
              <a:t>and their positioning within the INTOSAI-P category and IFPP.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7645E-6661-466C-B5DA-38B3B04CC5E2}"/>
              </a:ext>
            </a:extLst>
          </p:cNvPr>
          <p:cNvSpPr txBox="1"/>
          <p:nvPr/>
        </p:nvSpPr>
        <p:spPr>
          <a:xfrm>
            <a:off x="798786" y="2426373"/>
            <a:ext cx="10678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</a:t>
            </a:r>
            <a:r>
              <a:rPr lang="ro-RO" dirty="0"/>
              <a:t> </a:t>
            </a:r>
            <a:r>
              <a:rPr lang="en-US" dirty="0"/>
              <a:t>Offering input to FIPP on potential refinement/expansion of the INTOSAI Classification Principles.</a:t>
            </a:r>
            <a:endParaRPr lang="ro-RO" dirty="0"/>
          </a:p>
          <a:p>
            <a:endParaRPr lang="en-US" dirty="0"/>
          </a:p>
          <a:p>
            <a:r>
              <a:rPr lang="en-US" b="1" dirty="0"/>
              <a:t>3.</a:t>
            </a:r>
            <a:r>
              <a:rPr lang="ro-RO" dirty="0"/>
              <a:t> </a:t>
            </a:r>
            <a:r>
              <a:rPr lang="en-US" dirty="0"/>
              <a:t>Designing and conducting a high-level and targeted consultation within the INTOSAI community and, where appropriate, selected external stakeholders.</a:t>
            </a:r>
            <a:endParaRPr lang="ro-RO" dirty="0"/>
          </a:p>
          <a:p>
            <a:endParaRPr lang="en-US" dirty="0"/>
          </a:p>
          <a:p>
            <a:r>
              <a:rPr lang="en-US" b="1" dirty="0"/>
              <a:t>4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/>
              <a:t>Analysing consultation results and produce evidence-based findings.</a:t>
            </a:r>
            <a:endParaRPr lang="ro-RO" dirty="0"/>
          </a:p>
          <a:p>
            <a:endParaRPr lang="en-US" dirty="0"/>
          </a:p>
          <a:p>
            <a:r>
              <a:rPr lang="en-US" b="1" dirty="0"/>
              <a:t>5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/>
              <a:t>Providing recommendations to PSC to inform consideration in the next SDP.</a:t>
            </a:r>
          </a:p>
        </p:txBody>
      </p:sp>
    </p:spTree>
    <p:extLst>
      <p:ext uri="{BB962C8B-B14F-4D97-AF65-F5344CB8AC3E}">
        <p14:creationId xmlns:p14="http://schemas.microsoft.com/office/powerpoint/2010/main" val="31970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0AB5-584D-D0DA-70FD-DA2E933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200"/>
            <a:ext cx="10974285" cy="590400"/>
          </a:xfrm>
        </p:spPr>
        <p:txBody>
          <a:bodyPr>
            <a:normAutofit fontScale="90000"/>
          </a:bodyPr>
          <a:lstStyle/>
          <a:p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Approach</a:t>
            </a:r>
            <a:r>
              <a:rPr lang="ro-RO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(I)</a:t>
            </a:r>
            <a:endParaRPr lang="en-US" sz="4000" b="1" spc="-150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F8682-F329-4CEF-8144-4C6567E4C33D}"/>
              </a:ext>
            </a:extLst>
          </p:cNvPr>
          <p:cNvSpPr txBox="1"/>
          <p:nvPr/>
        </p:nvSpPr>
        <p:spPr>
          <a:xfrm>
            <a:off x="714703" y="1187669"/>
            <a:ext cx="1030013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The project will follow a sequenced and consultative approach:</a:t>
            </a:r>
            <a:endParaRPr lang="en-US" dirty="0"/>
          </a:p>
          <a:p>
            <a:r>
              <a:rPr lang="en-ZA" b="1" dirty="0"/>
              <a:t>1. Foundational Clarification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Development of contextual and explanatory document (</a:t>
            </a:r>
            <a:r>
              <a:rPr lang="en-GB" dirty="0"/>
              <a:t>envisage consultation with other project groups, e.g. T and I initiative)</a:t>
            </a:r>
            <a:r>
              <a:rPr lang="en-ZA" dirty="0"/>
              <a:t>.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Iterative engagement with INTOSAI representatives and historical experts.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Inputs to FIPP on clarification required for the Classification Principles.</a:t>
            </a:r>
            <a:endParaRPr lang="en-US" dirty="0"/>
          </a:p>
          <a:p>
            <a:r>
              <a:rPr lang="en-ZA" dirty="0"/>
              <a:t>This phase focuses exclusively on clarification and shared understanding.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84D5E-BFD0-46EF-819D-3E2BF1A3251C}"/>
              </a:ext>
            </a:extLst>
          </p:cNvPr>
          <p:cNvSpPr txBox="1"/>
          <p:nvPr/>
        </p:nvSpPr>
        <p:spPr>
          <a:xfrm>
            <a:off x="740979" y="3829840"/>
            <a:ext cx="107100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b="1" dirty="0"/>
              <a:t>2. Augmentation of Classification Principles (as agreed with FIPP)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FIPP leads formal drafting and approval.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P Project to provide inputs.</a:t>
            </a:r>
            <a:endParaRPr lang="en-US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Due Process followed as applicable.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72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0AB5-584D-D0DA-70FD-DA2E933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200"/>
            <a:ext cx="10974285" cy="590400"/>
          </a:xfrm>
        </p:spPr>
        <p:txBody>
          <a:bodyPr>
            <a:normAutofit fontScale="90000"/>
          </a:bodyPr>
          <a:lstStyle/>
          <a:p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Approach</a:t>
            </a:r>
            <a:r>
              <a:rPr lang="ro-RO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(II)</a:t>
            </a:r>
            <a:endParaRPr lang="en-US" sz="4000" b="1" spc="-150" dirty="0">
              <a:ln w="10160">
                <a:solidFill>
                  <a:srgbClr val="5F898F"/>
                </a:solidFill>
                <a:prstDash val="solid"/>
              </a:ln>
              <a:solidFill>
                <a:srgbClr val="11778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00531-8560-42F8-9AA4-5C796BF5D97B}"/>
              </a:ext>
            </a:extLst>
          </p:cNvPr>
          <p:cNvSpPr txBox="1"/>
          <p:nvPr/>
        </p:nvSpPr>
        <p:spPr>
          <a:xfrm>
            <a:off x="609600" y="1103586"/>
            <a:ext cx="108992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3. Consultation Design and Execution</a:t>
            </a:r>
            <a:endParaRPr lang="en-US" sz="1400" dirty="0"/>
          </a:p>
          <a:p>
            <a:r>
              <a:rPr lang="en-ZA" dirty="0"/>
              <a:t>Consultation will</a:t>
            </a:r>
            <a:r>
              <a:rPr lang="ro-RO" dirty="0"/>
              <a:t> b</a:t>
            </a:r>
            <a:r>
              <a:rPr lang="en-ZA" dirty="0"/>
              <a:t>e grounded in augmented classification principles and contextual and explanatory note.</a:t>
            </a:r>
            <a:endParaRPr lang="en-US" sz="1400" dirty="0"/>
          </a:p>
          <a:p>
            <a:pPr lvl="0"/>
            <a:r>
              <a:rPr lang="en-ZA" dirty="0"/>
              <a:t>Not presuppose the need for change the INTOSAI Principles.</a:t>
            </a:r>
            <a:endParaRPr lang="en-US" sz="1400" dirty="0"/>
          </a:p>
          <a:p>
            <a:pPr lvl="0">
              <a:spcAft>
                <a:spcPts val="600"/>
              </a:spcAft>
            </a:pPr>
            <a:r>
              <a:rPr lang="en-ZA" dirty="0"/>
              <a:t>Distinguish between:</a:t>
            </a:r>
            <a:endParaRPr lang="ro-RO" sz="1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Substantive concerns clarity of the INTOSAI Principles,</a:t>
            </a:r>
            <a:endParaRPr lang="ro-RO" sz="1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Interpretation challenges,</a:t>
            </a:r>
            <a:endParaRPr lang="ro-RO" sz="1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dirty="0"/>
              <a:t>Positioning and presentation issues.</a:t>
            </a:r>
            <a:endParaRPr lang="en-US" sz="1400" dirty="0"/>
          </a:p>
          <a:p>
            <a:r>
              <a:rPr lang="en-ZA" dirty="0"/>
              <a:t>Methods may include:</a:t>
            </a:r>
            <a:r>
              <a:rPr lang="ro-RO" dirty="0"/>
              <a:t> </a:t>
            </a:r>
            <a:r>
              <a:rPr lang="en-ZA" dirty="0"/>
              <a:t>High-level consultations</a:t>
            </a:r>
            <a:r>
              <a:rPr lang="ro-RO" dirty="0"/>
              <a:t>; </a:t>
            </a:r>
            <a:r>
              <a:rPr lang="en-ZA" dirty="0"/>
              <a:t>Regional engagement</a:t>
            </a:r>
            <a:r>
              <a:rPr lang="ro-RO" dirty="0"/>
              <a:t>; </a:t>
            </a:r>
            <a:r>
              <a:rPr lang="en-ZA" dirty="0"/>
              <a:t>Targeted focus groups</a:t>
            </a:r>
            <a:r>
              <a:rPr lang="ro-RO" dirty="0"/>
              <a:t>; </a:t>
            </a:r>
            <a:r>
              <a:rPr lang="en-ZA" dirty="0"/>
              <a:t>Structured survey instruments (least preferred).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60D43-5A42-424B-9781-FA26695A1A70}"/>
              </a:ext>
            </a:extLst>
          </p:cNvPr>
          <p:cNvSpPr txBox="1"/>
          <p:nvPr/>
        </p:nvSpPr>
        <p:spPr>
          <a:xfrm>
            <a:off x="609600" y="4007196"/>
            <a:ext cx="11193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Analysis</a:t>
            </a:r>
          </a:p>
          <a:p>
            <a:r>
              <a:rPr lang="en-US" dirty="0"/>
              <a:t>Analysis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areas of agreement and divergence.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patterns in respondent feedback and explore whether perceived challenges relate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Substantive concerns clarity of the INTOSAI Principles,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Interpretation challenges,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Positioning and presentation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objective, evidence-based findings.</a:t>
            </a:r>
          </a:p>
        </p:txBody>
      </p:sp>
    </p:spTree>
    <p:extLst>
      <p:ext uri="{BB962C8B-B14F-4D97-AF65-F5344CB8AC3E}">
        <p14:creationId xmlns:p14="http://schemas.microsoft.com/office/powerpoint/2010/main" val="1402659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0AB5-584D-D0DA-70FD-DA2E933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82" y="376565"/>
            <a:ext cx="10974285" cy="590400"/>
          </a:xfrm>
        </p:spPr>
        <p:txBody>
          <a:bodyPr/>
          <a:lstStyle/>
          <a:p>
            <a:r>
              <a:rPr lang="en-US" sz="36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Deliverables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73CBEC2-F0F7-4E68-8EC5-6FF78F9FE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20077"/>
              </p:ext>
            </p:extLst>
          </p:nvPr>
        </p:nvGraphicFramePr>
        <p:xfrm>
          <a:off x="1132114" y="915600"/>
          <a:ext cx="9383485" cy="5929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4943">
                  <a:extLst>
                    <a:ext uri="{9D8B030D-6E8A-4147-A177-3AD203B41FA5}">
                      <a16:colId xmlns:a16="http://schemas.microsoft.com/office/drawing/2014/main" val="4200172289"/>
                    </a:ext>
                  </a:extLst>
                </a:gridCol>
                <a:gridCol w="4082354">
                  <a:extLst>
                    <a:ext uri="{9D8B030D-6E8A-4147-A177-3AD203B41FA5}">
                      <a16:colId xmlns:a16="http://schemas.microsoft.com/office/drawing/2014/main" val="1682397194"/>
                    </a:ext>
                  </a:extLst>
                </a:gridCol>
                <a:gridCol w="1676188">
                  <a:extLst>
                    <a:ext uri="{9D8B030D-6E8A-4147-A177-3AD203B41FA5}">
                      <a16:colId xmlns:a16="http://schemas.microsoft.com/office/drawing/2014/main" val="3712729034"/>
                    </a:ext>
                  </a:extLst>
                </a:gridCol>
              </a:tblGrid>
              <a:tr h="25027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b="1" kern="50" spc="-35" dirty="0">
                          <a:effectLst/>
                        </a:rPr>
                        <a:t>Type of Deliverance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b="1" kern="50" spc="-35" dirty="0">
                          <a:effectLst/>
                        </a:rPr>
                        <a:t>With whom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b="1" kern="50" spc="-35" dirty="0">
                          <a:effectLst/>
                        </a:rPr>
                        <a:t>Timing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2691290706"/>
                  </a:ext>
                </a:extLst>
              </a:tr>
              <a:tr h="60870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Draft contextual and explanatory document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(internal working draft)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P-project (coordinate)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FIPP, PSC, GS,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IDI, historical experts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Q2-Q3 2026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3524520046"/>
                  </a:ext>
                </a:extLst>
              </a:tr>
              <a:tr h="4023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Refined contextual and explanatory document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(pre-consultation version)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FIPP (informal review)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Q3 2026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112799228"/>
                  </a:ext>
                </a:extLst>
              </a:tr>
              <a:tr h="57946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Inputs to FIPP on Classification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Principle clarification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P project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Q2 2026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3477241791"/>
                  </a:ext>
                </a:extLst>
              </a:tr>
              <a:tr h="8150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Augmented Classification Principles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(dependant of agreement with FIPP)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FIPP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FIPP own timelines in line with due process: Target date end Q3 2026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1043195733"/>
                  </a:ext>
                </a:extLst>
              </a:tr>
              <a:tr h="60870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Consultation design and instruments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(discussion papers, focus group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guides, survey tools if needed)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P project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Q3 2026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2987653075"/>
                  </a:ext>
                </a:extLst>
              </a:tr>
              <a:tr h="8150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High-level consultation sessions and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focus groups (SDP Step 1)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(dependant of agreement with FIPP on 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Classification Principles 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P project, GS, IDI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Q4 2026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Q1 2027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1167539508"/>
                  </a:ext>
                </a:extLst>
              </a:tr>
              <a:tr h="4023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High-level consultation sessions and 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focus groups (SDP Step 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P project, GS, IDI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Q2- 2027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1693170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Consultation synthesis report </a:t>
                      </a: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spc="-35">
                          <a:effectLst/>
                        </a:rPr>
                        <a:t>(evidence-based analysis)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P project, GS, IDI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>
                          <a:effectLst/>
                        </a:rPr>
                        <a:t>Q3 2027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729296535"/>
                  </a:ext>
                </a:extLst>
              </a:tr>
              <a:tr h="4023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043940" algn="l"/>
                        </a:tabLst>
                      </a:pPr>
                      <a:r>
                        <a:rPr lang="en-GB" sz="1400" kern="50" spc="-35" dirty="0">
                          <a:effectLst/>
                        </a:rPr>
                        <a:t>Final Step 1 Report with findings and identified 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1043940" algn="l"/>
                        </a:tabLst>
                      </a:pPr>
                      <a:r>
                        <a:rPr lang="en-GB" sz="1400" kern="50" spc="-35" dirty="0">
                          <a:effectLst/>
                        </a:rPr>
                        <a:t>options (no presupposed recommendation)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P project, GS, IDI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1200"/>
                        </a:spcAft>
                      </a:pPr>
                      <a:r>
                        <a:rPr lang="en-GB" sz="1400" kern="50" spc="-35" dirty="0">
                          <a:effectLst/>
                        </a:rPr>
                        <a:t>Q4 2027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2" marR="58182" marT="0" marB="0"/>
                </a:tc>
                <a:extLst>
                  <a:ext uri="{0D108BD9-81ED-4DB2-BD59-A6C34878D82A}">
                    <a16:rowId xmlns:a16="http://schemas.microsoft.com/office/drawing/2014/main" val="3959583842"/>
                  </a:ext>
                </a:extLst>
              </a:tr>
            </a:tbl>
          </a:graphicData>
        </a:graphic>
      </p:graphicFrame>
      <p:sp>
        <p:nvSpPr>
          <p:cNvPr id="19" name="Rectangle 7">
            <a:extLst>
              <a:ext uri="{FF2B5EF4-FFF2-40B4-BE49-F238E27FC236}">
                <a16:creationId xmlns:a16="http://schemas.microsoft.com/office/drawing/2014/main" id="{E3228FCE-9CC7-480A-AE52-AC85512F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82" y="749289"/>
            <a:ext cx="120446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1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tăText 7">
            <a:extLst>
              <a:ext uri="{FF2B5EF4-FFF2-40B4-BE49-F238E27FC236}">
                <a16:creationId xmlns:a16="http://schemas.microsoft.com/office/drawing/2014/main" id="{1E03C6FC-E534-4111-9B55-E16B13D0A420}"/>
              </a:ext>
            </a:extLst>
          </p:cNvPr>
          <p:cNvSpPr txBox="1"/>
          <p:nvPr/>
        </p:nvSpPr>
        <p:spPr>
          <a:xfrm>
            <a:off x="2367642" y="2659559"/>
            <a:ext cx="74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lang="ro-RO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spc="-150" dirty="0">
                <a:ln w="10160">
                  <a:solidFill>
                    <a:srgbClr val="5F898F"/>
                  </a:solidFill>
                  <a:prstDash val="solid"/>
                </a:ln>
                <a:solidFill>
                  <a:srgbClr val="11778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72014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5F63"/>
      </a:accent1>
      <a:accent2>
        <a:srgbClr val="1FBD86"/>
      </a:accent2>
      <a:accent3>
        <a:srgbClr val="D7D8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4867BEA1C4345AD0D422BC51B8C28" ma:contentTypeVersion="13" ma:contentTypeDescription="Create a new document." ma:contentTypeScope="" ma:versionID="0d9b5f305669b8a4aea71952288fa4ba">
  <xsd:schema xmlns:xsd="http://www.w3.org/2001/XMLSchema" xmlns:xs="http://www.w3.org/2001/XMLSchema" xmlns:p="http://schemas.microsoft.com/office/2006/metadata/properties" xmlns:ns2="4f64d2b4-e815-40e1-b01a-8fda11f4c381" xmlns:ns3="bde95d11-adfa-4b21-ad27-800772cf76a3" targetNamespace="http://schemas.microsoft.com/office/2006/metadata/properties" ma:root="true" ma:fieldsID="c4e8a94d4e8f7d1b07a7f59d611d2531" ns2:_="" ns3:_="">
    <xsd:import namespace="4f64d2b4-e815-40e1-b01a-8fda11f4c381"/>
    <xsd:import namespace="bde95d11-adfa-4b21-ad27-800772cf76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4d2b4-e815-40e1-b01a-8fda11f4c3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95d11-adfa-4b21-ad27-800772cf76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0a84747-1dd1-4f49-9066-49a6d22b2af7}" ma:internalName="TaxCatchAll" ma:showField="CatchAllData" ma:web="bde95d11-adfa-4b21-ad27-800772cf76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64d2b4-e815-40e1-b01a-8fda11f4c381">
      <Terms xmlns="http://schemas.microsoft.com/office/infopath/2007/PartnerControls"/>
    </lcf76f155ced4ddcb4097134ff3c332f>
    <TaxCatchAll xmlns="bde95d11-adfa-4b21-ad27-800772cf76a3" xsi:nil="true"/>
  </documentManagement>
</p:properties>
</file>

<file path=customXml/itemProps1.xml><?xml version="1.0" encoding="utf-8"?>
<ds:datastoreItem xmlns:ds="http://schemas.openxmlformats.org/officeDocument/2006/customXml" ds:itemID="{AD504972-A780-4E5A-A986-F0013AAA38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E0911-2B22-4DDC-9854-0DCE7ACFD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4d2b4-e815-40e1-b01a-8fda11f4c381"/>
    <ds:schemaRef ds:uri="bde95d11-adfa-4b21-ad27-800772cf7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FD0A0C-A589-4E27-B517-99189F8FD9B5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4f64d2b4-e815-40e1-b01a-8fda11f4c381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de95d11-adfa-4b21-ad27-800772cf76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3878</TotalTime>
  <Words>962</Words>
  <Application>Microsoft Office PowerPoint</Application>
  <PresentationFormat>Widescreen</PresentationFormat>
  <Paragraphs>124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Neutra Text</vt:lpstr>
      <vt:lpstr>Verdana</vt:lpstr>
      <vt:lpstr>Office Theme</vt:lpstr>
      <vt:lpstr>Custom Design</vt:lpstr>
      <vt:lpstr>PowerPoint Presentation</vt:lpstr>
      <vt:lpstr>Background information</vt:lpstr>
      <vt:lpstr>Purpose of the project (I)</vt:lpstr>
      <vt:lpstr>Purpose of the project (II)</vt:lpstr>
      <vt:lpstr>Scope of the project</vt:lpstr>
      <vt:lpstr>Approach (I)</vt:lpstr>
      <vt:lpstr>Approach (II)</vt:lpstr>
      <vt:lpstr>Deliverables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Badea</dc:creator>
  <cp:lastModifiedBy>Adrian Gogolan</cp:lastModifiedBy>
  <cp:revision>163</cp:revision>
  <cp:lastPrinted>2026-03-20T08:53:58Z</cp:lastPrinted>
  <dcterms:created xsi:type="dcterms:W3CDTF">2023-11-02T19:25:45Z</dcterms:created>
  <dcterms:modified xsi:type="dcterms:W3CDTF">2026-03-20T08:54:58Z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0x0101009DA4867BEA1C4345AD0D422BC51B8C28</vt:lpwstr>
  </property>
  <property fmtid="{D5CDD505-2E9C-101B-9397-08002B2CF9AE}" pid="3" name="MediaServiceImageTags">
    <vt:lpwstr/>
  </property>
</Properties>
</file>