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 id="2147483660" r:id="rId5"/>
    <p:sldMasterId id="2147483714" r:id="rId6"/>
  </p:sldMasterIdLst>
  <p:notesMasterIdLst>
    <p:notesMasterId r:id="rId12"/>
  </p:notesMasterIdLst>
  <p:sldIdLst>
    <p:sldId id="378" r:id="rId7"/>
    <p:sldId id="269" r:id="rId8"/>
    <p:sldId id="452" r:id="rId9"/>
    <p:sldId id="464" r:id="rId10"/>
    <p:sldId id="25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oza Butler" initials="FB" lastIdx="40" clrIdx="0">
    <p:extLst>
      <p:ext uri="{19B8F6BF-5375-455C-9EA6-DF929625EA0E}">
        <p15:presenceInfo xmlns:p15="http://schemas.microsoft.com/office/powerpoint/2012/main" userId="Firoza Butler" providerId="None"/>
      </p:ext>
    </p:extLst>
  </p:cmAuthor>
  <p:cmAuthor id="2" name="Mtunzini,Samnkelisiwe(SM)" initials="M" lastIdx="4" clrIdx="1">
    <p:extLst>
      <p:ext uri="{19B8F6BF-5375-455C-9EA6-DF929625EA0E}">
        <p15:presenceInfo xmlns:p15="http://schemas.microsoft.com/office/powerpoint/2012/main" userId="S-1-5-21-1765814103-231811140-111032338-67783" providerId="AD"/>
      </p:ext>
    </p:extLst>
  </p:cmAuthor>
  <p:cmAuthor id="3" name="Van Dyk, Anton" initials="VDA" lastIdx="217" clrIdx="2">
    <p:extLst>
      <p:ext uri="{19B8F6BF-5375-455C-9EA6-DF929625EA0E}">
        <p15:presenceInfo xmlns:p15="http://schemas.microsoft.com/office/powerpoint/2012/main" userId="S-1-5-21-1765814103-231811140-111032338-1103" providerId="AD"/>
      </p:ext>
    </p:extLst>
  </p:cmAuthor>
  <p:cmAuthor id="4" name="Firoza Butler" initials="FB [2]" lastIdx="7" clrIdx="3">
    <p:extLst>
      <p:ext uri="{19B8F6BF-5375-455C-9EA6-DF929625EA0E}">
        <p15:presenceInfo xmlns:p15="http://schemas.microsoft.com/office/powerpoint/2012/main" userId="S-1-5-21-1765814103-231811140-111032338-54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0EE"/>
    <a:srgbClr val="D6BBEB"/>
    <a:srgbClr val="9DF1E1"/>
    <a:srgbClr val="00A88E"/>
    <a:srgbClr val="FFECAF"/>
    <a:srgbClr val="FFDF79"/>
    <a:srgbClr val="65E9D0"/>
    <a:srgbClr val="2C3E50"/>
    <a:srgbClr val="F39C12"/>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0829" autoAdjust="0"/>
  </p:normalViewPr>
  <p:slideViewPr>
    <p:cSldViewPr snapToGrid="0" snapToObjects="1">
      <p:cViewPr varScale="1">
        <p:scale>
          <a:sx n="94" d="100"/>
          <a:sy n="94" d="100"/>
        </p:scale>
        <p:origin x="955"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A09-DE85-FD4F-B166-538DA21AE783}"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2E605-87B2-4741-B384-D0BDB1B74C00}" type="slidenum">
              <a:rPr lang="en-US" smtClean="0"/>
              <a:t>‹#›</a:t>
            </a:fld>
            <a:endParaRPr lang="en-US" dirty="0"/>
          </a:p>
        </p:txBody>
      </p:sp>
    </p:spTree>
    <p:extLst>
      <p:ext uri="{BB962C8B-B14F-4D97-AF65-F5344CB8AC3E}">
        <p14:creationId xmlns:p14="http://schemas.microsoft.com/office/powerpoint/2010/main" val="2621001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042E605-87B2-4741-B384-D0BDB1B74C00}" type="slidenum">
              <a:rPr lang="en-US" smtClean="0"/>
              <a:t>1</a:t>
            </a:fld>
            <a:endParaRPr lang="en-US" dirty="0"/>
          </a:p>
        </p:txBody>
      </p:sp>
    </p:spTree>
    <p:extLst>
      <p:ext uri="{BB962C8B-B14F-4D97-AF65-F5344CB8AC3E}">
        <p14:creationId xmlns:p14="http://schemas.microsoft.com/office/powerpoint/2010/main" val="9948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B042E605-87B2-4741-B384-D0BDB1B74C00}" type="slidenum">
              <a:rPr lang="en-US" smtClean="0"/>
              <a:t>3</a:t>
            </a:fld>
            <a:endParaRPr lang="en-US" dirty="0"/>
          </a:p>
        </p:txBody>
      </p:sp>
    </p:spTree>
    <p:extLst>
      <p:ext uri="{BB962C8B-B14F-4D97-AF65-F5344CB8AC3E}">
        <p14:creationId xmlns:p14="http://schemas.microsoft.com/office/powerpoint/2010/main" val="348148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15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y divider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rgbClr val="00A88E"/>
                    </a:gs>
                    <a:gs pos="62000">
                      <a:srgbClr val="003B79"/>
                    </a:gs>
                    <a:gs pos="58000">
                      <a:srgbClr val="D9FFF9"/>
                    </a:gs>
                    <a:gs pos="37000">
                      <a:srgbClr val="00A88E"/>
                    </a:gs>
                    <a:gs pos="74000">
                      <a:srgbClr val="00A88E"/>
                    </a:gs>
                  </a:gsLst>
                  <a:lin ang="8100000" scaled="1"/>
                  <a:tileRect/>
                </a:gradFill>
              </a:defRPr>
            </a:lvl1pPr>
          </a:lstStyle>
          <a:p>
            <a:r>
              <a:rPr lang="en-US" dirty="0"/>
              <a:t>Main header</a:t>
            </a:r>
            <a:endParaRPr lang="en-ZA" dirty="0"/>
          </a:p>
        </p:txBody>
      </p:sp>
      <p:sp>
        <p:nvSpPr>
          <p:cNvPr id="3" name="Text Placeholder 2"/>
          <p:cNvSpPr>
            <a:spLocks noGrp="1"/>
          </p:cNvSpPr>
          <p:nvPr>
            <p:ph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10506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o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7B38126-4095-904A-BEAC-BB0CA49DCDDB}"/>
              </a:ext>
            </a:extLst>
          </p:cNvPr>
          <p:cNvSpPr>
            <a:spLocks noGrp="1"/>
          </p:cNvSpPr>
          <p:nvPr>
            <p:ph type="sldNum" sz="quarter" idx="12"/>
          </p:nvPr>
        </p:nvSpPr>
        <p:spPr>
          <a:xfrm>
            <a:off x="8631599" y="4825133"/>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
        <p:nvSpPr>
          <p:cNvPr id="22" name="Oval 21">
            <a:extLst>
              <a:ext uri="{FF2B5EF4-FFF2-40B4-BE49-F238E27FC236}">
                <a16:creationId xmlns:a16="http://schemas.microsoft.com/office/drawing/2014/main" id="{50498493-0237-CE4D-A993-E78AA3413DE3}"/>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25">
            <a:extLst>
              <a:ext uri="{FF2B5EF4-FFF2-40B4-BE49-F238E27FC236}">
                <a16:creationId xmlns:a16="http://schemas.microsoft.com/office/drawing/2014/main" id="{81990374-2C0B-3A4D-9CE1-D0A0B065709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7379" t="12716" r="6553" b="16292"/>
          <a:stretch/>
        </p:blipFill>
        <p:spPr>
          <a:xfrm>
            <a:off x="232176" y="251400"/>
            <a:ext cx="269710" cy="226020"/>
          </a:xfrm>
          <a:prstGeom prst="rect">
            <a:avLst/>
          </a:prstGeom>
        </p:spPr>
      </p:pic>
      <p:sp>
        <p:nvSpPr>
          <p:cNvPr id="2" name="Content Placeholder 2">
            <a:extLst>
              <a:ext uri="{FF2B5EF4-FFF2-40B4-BE49-F238E27FC236}">
                <a16:creationId xmlns:a16="http://schemas.microsoft.com/office/drawing/2014/main" id="{B41E1740-7EE2-67BE-F886-5DAFBF4DD531}"/>
              </a:ext>
            </a:extLst>
          </p:cNvPr>
          <p:cNvSpPr>
            <a:spLocks noGrp="1"/>
          </p:cNvSpPr>
          <p:nvPr>
            <p:ph idx="1" hasCustomPrompt="1"/>
          </p:nvPr>
        </p:nvSpPr>
        <p:spPr>
          <a:xfrm>
            <a:off x="270303" y="1111104"/>
            <a:ext cx="8603594" cy="3263504"/>
          </a:xfrm>
        </p:spPr>
        <p:txBody>
          <a:bodyPr lIns="0" tIns="0" rIns="0" bIns="0">
            <a:normAutofit/>
          </a:bodyPr>
          <a:lstStyle>
            <a:lvl1pPr>
              <a:lnSpc>
                <a:spcPct val="100000"/>
              </a:lnSpc>
              <a:defRPr sz="1200"/>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spTree>
    <p:extLst>
      <p:ext uri="{BB962C8B-B14F-4D97-AF65-F5344CB8AC3E}">
        <p14:creationId xmlns:p14="http://schemas.microsoft.com/office/powerpoint/2010/main" val="6084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302" y="1111104"/>
            <a:ext cx="4078333" cy="149768"/>
          </a:xfrm>
        </p:spPr>
        <p:txBody>
          <a:bodyPr lIns="0" tIns="0" rIns="0" bIns="0" anchor="t" anchorCtr="0">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Content Placeholder 2">
            <a:extLst>
              <a:ext uri="{FF2B5EF4-FFF2-40B4-BE49-F238E27FC236}">
                <a16:creationId xmlns:a16="http://schemas.microsoft.com/office/drawing/2014/main" id="{85F22F58-4182-454B-B08C-7AF7236101CF}"/>
              </a:ext>
            </a:extLst>
          </p:cNvPr>
          <p:cNvSpPr>
            <a:spLocks noGrp="1"/>
          </p:cNvSpPr>
          <p:nvPr>
            <p:ph idx="13"/>
          </p:nvPr>
        </p:nvSpPr>
        <p:spPr>
          <a:xfrm>
            <a:off x="270302" y="1441251"/>
            <a:ext cx="4078333" cy="2739860"/>
          </a:xfrm>
        </p:spPr>
        <p:txBody>
          <a:bodyPr lIns="0" tIns="0" rIns="0" bIns="0">
            <a:normAutofit/>
          </a:bodyPr>
          <a:lstStyle>
            <a:lvl1pPr marL="0" indent="0">
              <a:lnSpc>
                <a:spcPct val="100000"/>
              </a:lnSpc>
              <a:buNone/>
              <a:defRPr sz="1200">
                <a:solidFill>
                  <a:schemeClr val="bg1">
                    <a:lumMod val="50000"/>
                  </a:schemeClr>
                </a:solidFill>
              </a:defRPr>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sp>
        <p:nvSpPr>
          <p:cNvPr id="15" name="Text Placeholder 2">
            <a:extLst>
              <a:ext uri="{FF2B5EF4-FFF2-40B4-BE49-F238E27FC236}">
                <a16:creationId xmlns:a16="http://schemas.microsoft.com/office/drawing/2014/main" id="{474F5E3E-8A90-AF40-B089-6D0718E853B9}"/>
              </a:ext>
            </a:extLst>
          </p:cNvPr>
          <p:cNvSpPr>
            <a:spLocks noGrp="1"/>
          </p:cNvSpPr>
          <p:nvPr>
            <p:ph type="body" idx="14"/>
          </p:nvPr>
        </p:nvSpPr>
        <p:spPr>
          <a:xfrm>
            <a:off x="4795365" y="1111104"/>
            <a:ext cx="4078333" cy="149768"/>
          </a:xfrm>
        </p:spPr>
        <p:txBody>
          <a:bodyPr lIns="0" tIns="0" rIns="0" bIns="0" anchor="t" anchorCtr="0">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6" name="Content Placeholder 2">
            <a:extLst>
              <a:ext uri="{FF2B5EF4-FFF2-40B4-BE49-F238E27FC236}">
                <a16:creationId xmlns:a16="http://schemas.microsoft.com/office/drawing/2014/main" id="{BD5D1B27-45B3-E34F-8F65-DC629D7DB8F3}"/>
              </a:ext>
            </a:extLst>
          </p:cNvPr>
          <p:cNvSpPr>
            <a:spLocks noGrp="1"/>
          </p:cNvSpPr>
          <p:nvPr>
            <p:ph idx="15"/>
          </p:nvPr>
        </p:nvSpPr>
        <p:spPr>
          <a:xfrm>
            <a:off x="4795365" y="1441251"/>
            <a:ext cx="4078333" cy="2739860"/>
          </a:xfrm>
        </p:spPr>
        <p:txBody>
          <a:bodyPr lIns="0" tIns="0" rIns="0" bIns="0">
            <a:normAutofit/>
          </a:bodyPr>
          <a:lstStyle>
            <a:lvl1pPr marL="0" indent="0">
              <a:lnSpc>
                <a:spcPct val="100000"/>
              </a:lnSpc>
              <a:buNone/>
              <a:defRPr sz="1200">
                <a:solidFill>
                  <a:schemeClr val="bg1">
                    <a:lumMod val="50000"/>
                  </a:schemeClr>
                </a:solidFill>
              </a:defRPr>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pic>
        <p:nvPicPr>
          <p:cNvPr id="28" name="Graphic 153">
            <a:extLst>
              <a:ext uri="{FF2B5EF4-FFF2-40B4-BE49-F238E27FC236}">
                <a16:creationId xmlns:a16="http://schemas.microsoft.com/office/drawing/2014/main" id="{73B19B4F-E958-0B44-9C2F-C66264FAB21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22019" y="258812"/>
            <a:ext cx="208516" cy="228261"/>
          </a:xfrm>
          <a:prstGeom prst="rect">
            <a:avLst/>
          </a:prstGeom>
        </p:spPr>
      </p:pic>
      <p:sp>
        <p:nvSpPr>
          <p:cNvPr id="2" name="Slide Number Placeholder 5">
            <a:extLst>
              <a:ext uri="{FF2B5EF4-FFF2-40B4-BE49-F238E27FC236}">
                <a16:creationId xmlns:a16="http://schemas.microsoft.com/office/drawing/2014/main" id="{A7C393DB-9879-7DAF-CBC1-252B5313C551}"/>
              </a:ext>
            </a:extLst>
          </p:cNvPr>
          <p:cNvSpPr>
            <a:spLocks noGrp="1"/>
          </p:cNvSpPr>
          <p:nvPr>
            <p:ph type="sldNum" sz="quarter" idx="12"/>
          </p:nvPr>
        </p:nvSpPr>
        <p:spPr>
          <a:xfrm>
            <a:off x="8631599" y="4825133"/>
            <a:ext cx="360000" cy="180000"/>
          </a:xfrm>
        </p:spPr>
        <p:txBody>
          <a:bodyPr lIns="0" tIns="0" rIns="0" bIns="0"/>
          <a:lstStyle>
            <a:lvl1pPr algn="ctr">
              <a:defRPr sz="800" b="1">
                <a:solidFill>
                  <a:srgbClr val="002060"/>
                </a:solidFill>
              </a:defRPr>
            </a:lvl1pPr>
          </a:lstStyle>
          <a:p>
            <a:fld id="{5DE2A05D-7D62-8D4D-AF9C-3DD3316D51C7}" type="slidenum">
              <a:rPr lang="en-US" smtClean="0"/>
              <a:pPr/>
              <a:t>‹#›</a:t>
            </a:fld>
            <a:endParaRPr lang="en-US" dirty="0"/>
          </a:p>
        </p:txBody>
      </p:sp>
      <p:sp>
        <p:nvSpPr>
          <p:cNvPr id="4" name="Oval 3">
            <a:extLst>
              <a:ext uri="{FF2B5EF4-FFF2-40B4-BE49-F238E27FC236}">
                <a16:creationId xmlns:a16="http://schemas.microsoft.com/office/drawing/2014/main" id="{CED291E9-ED25-B657-DEEE-A85E4E397721}"/>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25">
            <a:extLst>
              <a:ext uri="{FF2B5EF4-FFF2-40B4-BE49-F238E27FC236}">
                <a16:creationId xmlns:a16="http://schemas.microsoft.com/office/drawing/2014/main" id="{D7064594-4851-D39E-9D21-0DAA857E81B4}"/>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7379" t="12716" r="6553" b="16292"/>
          <a:stretch/>
        </p:blipFill>
        <p:spPr>
          <a:xfrm>
            <a:off x="232176" y="251400"/>
            <a:ext cx="269710" cy="226020"/>
          </a:xfrm>
          <a:prstGeom prst="rect">
            <a:avLst/>
          </a:prstGeom>
        </p:spPr>
      </p:pic>
    </p:spTree>
    <p:extLst>
      <p:ext uri="{BB962C8B-B14F-4D97-AF65-F5344CB8AC3E}">
        <p14:creationId xmlns:p14="http://schemas.microsoft.com/office/powerpoint/2010/main" val="252598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tegy head and foo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3DC2CE-CA83-E049-28DD-A089778D78F2}"/>
              </a:ext>
            </a:extLst>
          </p:cNvPr>
          <p:cNvSpPr>
            <a:spLocks noGrp="1"/>
          </p:cNvSpPr>
          <p:nvPr>
            <p:ph type="sldNum" sz="quarter" idx="12"/>
          </p:nvPr>
        </p:nvSpPr>
        <p:spPr>
          <a:xfrm>
            <a:off x="8631599" y="4825133"/>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
        <p:nvSpPr>
          <p:cNvPr id="5" name="Oval 4">
            <a:extLst>
              <a:ext uri="{FF2B5EF4-FFF2-40B4-BE49-F238E27FC236}">
                <a16:creationId xmlns:a16="http://schemas.microsoft.com/office/drawing/2014/main" id="{92590250-CEC4-9183-8C50-C63369DF1412}"/>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25">
            <a:extLst>
              <a:ext uri="{FF2B5EF4-FFF2-40B4-BE49-F238E27FC236}">
                <a16:creationId xmlns:a16="http://schemas.microsoft.com/office/drawing/2014/main" id="{9B69FF8B-1597-A234-C5FB-6B8721C30C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7379" t="12716" r="6553" b="16292"/>
          <a:stretch/>
        </p:blipFill>
        <p:spPr>
          <a:xfrm>
            <a:off x="232176" y="251400"/>
            <a:ext cx="269710" cy="226020"/>
          </a:xfrm>
          <a:prstGeom prst="rect">
            <a:avLst/>
          </a:prstGeom>
        </p:spPr>
      </p:pic>
    </p:spTree>
    <p:extLst>
      <p:ext uri="{BB962C8B-B14F-4D97-AF65-F5344CB8AC3E}">
        <p14:creationId xmlns:p14="http://schemas.microsoft.com/office/powerpoint/2010/main" val="21059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rateg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D06ACC-66B8-6C46-92FB-0E341BEEA474}"/>
              </a:ext>
            </a:extLst>
          </p:cNvPr>
          <p:cNvSpPr>
            <a:spLocks noGrp="1"/>
          </p:cNvSpPr>
          <p:nvPr>
            <p:ph type="sldNum" sz="quarter" idx="12"/>
          </p:nvPr>
        </p:nvSpPr>
        <p:spPr>
          <a:xfrm>
            <a:off x="8631601" y="4787972"/>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Tree>
    <p:extLst>
      <p:ext uri="{BB962C8B-B14F-4D97-AF65-F5344CB8AC3E}">
        <p14:creationId xmlns:p14="http://schemas.microsoft.com/office/powerpoint/2010/main" val="137915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954" y="322667"/>
            <a:ext cx="8267700" cy="461481"/>
          </a:xfrm>
          <a:prstGeom prst="rect">
            <a:avLst/>
          </a:prstGeom>
        </p:spPr>
      </p:pic>
      <p:sp>
        <p:nvSpPr>
          <p:cNvPr id="18" name="Title 1"/>
          <p:cNvSpPr>
            <a:spLocks noGrp="1"/>
          </p:cNvSpPr>
          <p:nvPr>
            <p:ph type="title"/>
          </p:nvPr>
        </p:nvSpPr>
        <p:spPr>
          <a:xfrm>
            <a:off x="732161" y="392947"/>
            <a:ext cx="7825167" cy="320921"/>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954" y="4724060"/>
            <a:ext cx="8267700" cy="276225"/>
          </a:xfrm>
          <a:prstGeom prst="rect">
            <a:avLst/>
          </a:prstGeom>
        </p:spPr>
      </p:pic>
      <p:sp>
        <p:nvSpPr>
          <p:cNvPr id="20" name="Content Placeholder 7"/>
          <p:cNvSpPr>
            <a:spLocks noGrp="1"/>
          </p:cNvSpPr>
          <p:nvPr>
            <p:ph sz="quarter" idx="10"/>
          </p:nvPr>
        </p:nvSpPr>
        <p:spPr>
          <a:xfrm>
            <a:off x="855733" y="928561"/>
            <a:ext cx="7798721" cy="3580726"/>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7938287" y="4794531"/>
            <a:ext cx="285245" cy="507831"/>
          </a:xfrm>
          <a:prstGeom prst="rect">
            <a:avLst/>
          </a:prstGeom>
          <a:noFill/>
        </p:spPr>
        <p:txBody>
          <a:bodyPr wrap="square" rtlCol="0">
            <a:spAutoFit/>
          </a:bodyPr>
          <a:lstStyle/>
          <a:p>
            <a:pPr algn="ctr"/>
            <a:fld id="{E6D6A0C0-CE57-0C49-8BA9-382050109D93}" type="slidenum">
              <a:rPr lang="en-US" sz="900" smtClean="0">
                <a:solidFill>
                  <a:srgbClr val="AA998B"/>
                </a:solidFill>
                <a:latin typeface="Century Gothic" charset="0"/>
                <a:ea typeface="Century Gothic" charset="0"/>
                <a:cs typeface="Century Gothic" charset="0"/>
              </a:rPr>
              <a:pPr algn="ctr"/>
              <a:t>‹#›</a:t>
            </a:fld>
            <a:endParaRPr lang="en-US" sz="9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718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13714"/>
            <a:ext cx="9144000" cy="71360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254959" y="197493"/>
            <a:ext cx="7389851" cy="618562"/>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732161" y="928561"/>
            <a:ext cx="7922293" cy="3580726"/>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669741" y="4795921"/>
            <a:ext cx="272548" cy="188895"/>
          </a:xfrm>
          <a:prstGeom prst="rect">
            <a:avLst/>
          </a:prstGeom>
        </p:spPr>
      </p:pic>
      <p:sp>
        <p:nvSpPr>
          <p:cNvPr id="19" name="Oval 18">
            <a:extLst>
              <a:ext uri="{FF2B5EF4-FFF2-40B4-BE49-F238E27FC236}">
                <a16:creationId xmlns:a16="http://schemas.microsoft.com/office/drawing/2014/main" id="{B027F7EB-714F-5491-2AF0-3C9FC7B8BE18}"/>
              </a:ext>
            </a:extLst>
          </p:cNvPr>
          <p:cNvSpPr/>
          <p:nvPr userDrawn="1"/>
        </p:nvSpPr>
        <p:spPr>
          <a:xfrm>
            <a:off x="8395224" y="114391"/>
            <a:ext cx="459449" cy="45944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77AD91AA-1815-524E-9F7C-ADDB15AD9213}"/>
              </a:ext>
            </a:extLst>
          </p:cNvPr>
          <p:cNvSpPr txBox="1"/>
          <p:nvPr userDrawn="1"/>
        </p:nvSpPr>
        <p:spPr>
          <a:xfrm>
            <a:off x="8407054" y="209221"/>
            <a:ext cx="451904" cy="276999"/>
          </a:xfrm>
          <a:prstGeom prst="rect">
            <a:avLst/>
          </a:prstGeom>
          <a:noFill/>
        </p:spPr>
        <p:txBody>
          <a:bodyPr wrap="square" rtlCol="0">
            <a:spAutoFit/>
          </a:bodyPr>
          <a:lstStyle/>
          <a:p>
            <a:pPr algn="ctr"/>
            <a:fld id="{4221EA29-83A2-46D9-844D-FB9B6EE19677}" type="slidenum">
              <a:rPr lang="en-US" sz="1200" b="1" smtClean="0">
                <a:solidFill>
                  <a:srgbClr val="00A88E"/>
                </a:solidFill>
                <a:latin typeface="Century Gothic" charset="0"/>
                <a:ea typeface="Century Gothic" charset="0"/>
                <a:cs typeface="Century Gothic" charset="0"/>
              </a:rPr>
              <a:t>‹#›</a:t>
            </a:fld>
            <a:endParaRPr lang="en-US" sz="1200" b="1" dirty="0">
              <a:solidFill>
                <a:srgbClr val="00A88E"/>
              </a:solidFill>
              <a:latin typeface="Century Gothic" charset="0"/>
              <a:ea typeface="Century Gothic" charset="0"/>
              <a:cs typeface="Century Gothic" charset="0"/>
            </a:endParaRPr>
          </a:p>
        </p:txBody>
      </p:sp>
      <p:grpSp>
        <p:nvGrpSpPr>
          <p:cNvPr id="22" name="Group 21">
            <a:extLst>
              <a:ext uri="{FF2B5EF4-FFF2-40B4-BE49-F238E27FC236}">
                <a16:creationId xmlns:a16="http://schemas.microsoft.com/office/drawing/2014/main" id="{663CFBF9-076A-7471-B60A-6DA625DEC990}"/>
              </a:ext>
            </a:extLst>
          </p:cNvPr>
          <p:cNvGrpSpPr/>
          <p:nvPr userDrawn="1"/>
        </p:nvGrpSpPr>
        <p:grpSpPr>
          <a:xfrm>
            <a:off x="8301037" y="19185"/>
            <a:ext cx="649946" cy="649946"/>
            <a:chOff x="5999596" y="330534"/>
            <a:chExt cx="2250178" cy="2250178"/>
          </a:xfrm>
        </p:grpSpPr>
        <p:sp>
          <p:nvSpPr>
            <p:cNvPr id="23" name="Freeform 22">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4" name="Freeform 23">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5" name="Freeform 24">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6" name="Freeform 25">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Tree>
    <p:extLst>
      <p:ext uri="{BB962C8B-B14F-4D97-AF65-F5344CB8AC3E}">
        <p14:creationId xmlns:p14="http://schemas.microsoft.com/office/powerpoint/2010/main" val="2301989147"/>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ategy divider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2060"/>
                </a:solidFill>
              </a:defRPr>
            </a:lvl1pPr>
          </a:lstStyle>
          <a:p>
            <a:r>
              <a:rPr lang="en-US" dirty="0"/>
              <a:t>Main header</a:t>
            </a:r>
            <a:endParaRPr lang="en-ZA" dirty="0"/>
          </a:p>
        </p:txBody>
      </p:sp>
      <p:sp>
        <p:nvSpPr>
          <p:cNvPr id="3" name="Text Placeholder 2"/>
          <p:cNvSpPr>
            <a:spLocks noGrp="1"/>
          </p:cNvSpPr>
          <p:nvPr>
            <p:ph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102652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0" t="-6000" r="-8000" b="-2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7898386" y="175473"/>
            <a:ext cx="1142745" cy="585308"/>
          </a:xfrm>
          <a:prstGeom prst="rect">
            <a:avLst/>
          </a:prstGeom>
        </p:spPr>
      </p:pic>
    </p:spTree>
    <p:extLst>
      <p:ext uri="{BB962C8B-B14F-4D97-AF65-F5344CB8AC3E}">
        <p14:creationId xmlns:p14="http://schemas.microsoft.com/office/powerpoint/2010/main" val="2570575779"/>
      </p:ext>
    </p:extLst>
  </p:cSld>
  <p:clrMap bg1="lt1" tx1="dk1" bg2="lt2" tx2="dk2" accent1="accent1" accent2="accent2" accent3="accent3" accent4="accent4" accent5="accent5" accent6="accent6" hlink="hlink" folHlink="folHlink"/>
  <p:sldLayoutIdLst>
    <p:sldLayoutId id="2147483728" r:id="rId1"/>
  </p:sldLayoutIdLst>
  <p:txStyles>
    <p:titleStyle>
      <a:lvl1pPr algn="r" defTabSz="914400" rtl="0" eaLnBrk="1" latinLnBrk="0" hangingPunct="1">
        <a:lnSpc>
          <a:spcPct val="90000"/>
        </a:lnSpc>
        <a:spcBef>
          <a:spcPct val="0"/>
        </a:spcBef>
        <a:buNone/>
        <a:defRPr sz="3600" b="1" kern="1200">
          <a:solidFill>
            <a:srgbClr val="F0F0F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62545"/>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pic>
        <p:nvPicPr>
          <p:cNvPr id="8" name="Picture 7"/>
          <p:cNvPicPr>
            <a:picLocks noChangeAspect="1"/>
          </p:cNvPicPr>
          <p:nvPr userDrawn="1"/>
        </p:nvPicPr>
        <p:blipFill>
          <a:blip r:embed="rId9"/>
          <a:stretch>
            <a:fillRect/>
          </a:stretch>
        </p:blipFill>
        <p:spPr>
          <a:xfrm>
            <a:off x="4107871" y="4828440"/>
            <a:ext cx="4578929" cy="246009"/>
          </a:xfrm>
          <a:prstGeom prst="rect">
            <a:avLst/>
          </a:prstGeom>
        </p:spPr>
      </p:pic>
      <p:sp>
        <p:nvSpPr>
          <p:cNvPr id="6" name="Slide Number Placeholder 5"/>
          <p:cNvSpPr>
            <a:spLocks noGrp="1"/>
          </p:cNvSpPr>
          <p:nvPr>
            <p:ph type="sldNum" sz="quarter" idx="4"/>
          </p:nvPr>
        </p:nvSpPr>
        <p:spPr>
          <a:xfrm>
            <a:off x="8235361" y="4832203"/>
            <a:ext cx="360000" cy="180000"/>
          </a:xfrm>
          <a:prstGeom prst="rect">
            <a:avLst/>
          </a:prstGeom>
          <a:noFill/>
        </p:spPr>
        <p:txBody>
          <a:bodyPr vert="horz" lIns="91440" tIns="45720" rIns="91440" bIns="45720" rtlCol="0" anchor="ctr"/>
          <a:lstStyle>
            <a:lvl1pPr algn="ctr">
              <a:defRPr sz="900">
                <a:solidFill>
                  <a:srgbClr val="002060"/>
                </a:solidFill>
              </a:defRPr>
            </a:lvl1pPr>
          </a:lstStyle>
          <a:p>
            <a:fld id="{5DE2A05D-7D62-8D4D-AF9C-3DD3316D51C7}" type="slidenum">
              <a:rPr lang="en-US" smtClean="0"/>
              <a:pPr/>
              <a:t>‹#›</a:t>
            </a:fld>
            <a:endParaRPr lang="en-US" dirty="0"/>
          </a:p>
        </p:txBody>
      </p:sp>
      <p:pic>
        <p:nvPicPr>
          <p:cNvPr id="9" name="Picture 8"/>
          <p:cNvPicPr>
            <a:picLocks noChangeAspect="1"/>
          </p:cNvPicPr>
          <p:nvPr userDrawn="1"/>
        </p:nvPicPr>
        <p:blipFill>
          <a:blip r:embed="rId10"/>
          <a:stretch>
            <a:fillRect/>
          </a:stretch>
        </p:blipFill>
        <p:spPr>
          <a:xfrm>
            <a:off x="8595361" y="175473"/>
            <a:ext cx="445770" cy="228321"/>
          </a:xfrm>
          <a:prstGeom prst="rect">
            <a:avLst/>
          </a:prstGeom>
        </p:spPr>
      </p:pic>
      <p:cxnSp>
        <p:nvCxnSpPr>
          <p:cNvPr id="12" name="Straight Connector 11"/>
          <p:cNvCxnSpPr/>
          <p:nvPr userDrawn="1"/>
        </p:nvCxnSpPr>
        <p:spPr>
          <a:xfrm flipV="1">
            <a:off x="570586" y="694944"/>
            <a:ext cx="8178393" cy="0"/>
          </a:xfrm>
          <a:prstGeom prst="line">
            <a:avLst/>
          </a:prstGeom>
          <a:ln w="19050">
            <a:solidFill>
              <a:srgbClr val="003B79"/>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621975" y="-45507"/>
            <a:ext cx="7886700" cy="993775"/>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11" name="Date Placeholder 3"/>
          <p:cNvSpPr txBox="1">
            <a:spLocks/>
          </p:cNvSpPr>
          <p:nvPr userDrawn="1"/>
        </p:nvSpPr>
        <p:spPr>
          <a:xfrm>
            <a:off x="219332" y="4814523"/>
            <a:ext cx="5287850"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2060"/>
                </a:solidFill>
                <a:latin typeface="Century Gothic" panose="020F0302020204030204"/>
              </a:rPr>
              <a:t>Performance Audit</a:t>
            </a:r>
            <a:r>
              <a:rPr lang="en-US" sz="900" baseline="0" dirty="0">
                <a:solidFill>
                  <a:srgbClr val="002060"/>
                </a:solidFill>
                <a:latin typeface="Century Gothic" panose="020F0302020204030204"/>
              </a:rPr>
              <a:t> </a:t>
            </a:r>
            <a:r>
              <a:rPr lang="en-US" sz="900" dirty="0">
                <a:solidFill>
                  <a:srgbClr val="71708D"/>
                </a:solidFill>
                <a:latin typeface="Century Gothic" panose="020F0302020204030204"/>
              </a:rPr>
              <a:t>-</a:t>
            </a:r>
            <a:r>
              <a:rPr lang="en-US" sz="900" baseline="0" dirty="0">
                <a:solidFill>
                  <a:srgbClr val="71708D"/>
                </a:solidFill>
                <a:latin typeface="Century Gothic" panose="020F0302020204030204"/>
              </a:rPr>
              <a:t> </a:t>
            </a:r>
            <a:r>
              <a:rPr lang="en-ZA" sz="900" i="1" kern="1200" dirty="0">
                <a:solidFill>
                  <a:srgbClr val="71708D"/>
                </a:solidFill>
                <a:effectLst/>
                <a:latin typeface="Century Gothic" panose="020B0502020202020204" pitchFamily="34" charset="0"/>
                <a:ea typeface="+mn-ea"/>
                <a:cs typeface="+mn-cs"/>
              </a:rPr>
              <a:t>Auditing beyond the financials</a:t>
            </a:r>
            <a:endParaRPr lang="en-US" sz="1200" i="1" dirty="0">
              <a:solidFill>
                <a:srgbClr val="71708D"/>
              </a:solidFill>
              <a:latin typeface="Century Gothic" panose="020B0502020202020204" pitchFamily="34" charset="0"/>
            </a:endParaRPr>
          </a:p>
        </p:txBody>
      </p:sp>
      <p:sp>
        <p:nvSpPr>
          <p:cNvPr id="2" name="Isosceles Triangle 1">
            <a:extLst>
              <a:ext uri="{FF2B5EF4-FFF2-40B4-BE49-F238E27FC236}">
                <a16:creationId xmlns:a16="http://schemas.microsoft.com/office/drawing/2014/main" id="{4FC7CF35-ED97-33D3-77FF-018223321211}"/>
              </a:ext>
            </a:extLst>
          </p:cNvPr>
          <p:cNvSpPr/>
          <p:nvPr userDrawn="1"/>
        </p:nvSpPr>
        <p:spPr>
          <a:xfrm flipV="1">
            <a:off x="4107871" y="4828435"/>
            <a:ext cx="4641108" cy="24601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68103788"/>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73" r:id="rId3"/>
    <p:sldLayoutId id="2147483675" r:id="rId4"/>
    <p:sldLayoutId id="2147483659" r:id="rId5"/>
    <p:sldLayoutId id="2147483733" r:id="rId6"/>
    <p:sldLayoutId id="2147483734" r:id="rId7"/>
  </p:sldLayoutIdLst>
  <p:hf hdr="0" dt="0"/>
  <p:txStyles>
    <p:title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9261" y="-60959"/>
            <a:ext cx="9173263" cy="5204460"/>
            <a:chOff x="-29261" y="-60959"/>
            <a:chExt cx="9173263" cy="5204460"/>
          </a:xfrm>
        </p:grpSpPr>
        <p:pic>
          <p:nvPicPr>
            <p:cNvPr id="8" name="Picture 7"/>
            <p:cNvPicPr>
              <a:picLocks noChangeAspect="1"/>
            </p:cNvPicPr>
            <p:nvPr userDrawn="1"/>
          </p:nvPicPr>
          <p:blipFill rotWithShape="1">
            <a:blip r:embed="rId4"/>
            <a:srcRect l="25052" r="17813"/>
            <a:stretch/>
          </p:blipFill>
          <p:spPr>
            <a:xfrm>
              <a:off x="-29261" y="1"/>
              <a:ext cx="9173261" cy="5143499"/>
            </a:xfrm>
            <a:prstGeom prst="rect">
              <a:avLst/>
            </a:prstGeom>
          </p:spPr>
        </p:pic>
        <p:sp>
          <p:nvSpPr>
            <p:cNvPr id="9" name="Right Triangle 8"/>
            <p:cNvSpPr/>
            <p:nvPr userDrawn="1"/>
          </p:nvSpPr>
          <p:spPr>
            <a:xfrm rot="16200000" flipH="1">
              <a:off x="2325779" y="-1674722"/>
              <a:ext cx="5143499" cy="8492946"/>
            </a:xfrm>
            <a:custGeom>
              <a:avLst/>
              <a:gdLst>
                <a:gd name="connsiteX0" fmla="*/ 0 w 5765929"/>
                <a:gd name="connsiteY0" fmla="*/ 8800185 h 8800185"/>
                <a:gd name="connsiteX1" fmla="*/ 0 w 5765929"/>
                <a:gd name="connsiteY1" fmla="*/ 0 h 8800185"/>
                <a:gd name="connsiteX2" fmla="*/ 5765929 w 5765929"/>
                <a:gd name="connsiteY2" fmla="*/ 8800185 h 8800185"/>
                <a:gd name="connsiteX3" fmla="*/ 0 w 5765929"/>
                <a:gd name="connsiteY3" fmla="*/ 8800185 h 8800185"/>
                <a:gd name="connsiteX0" fmla="*/ 0 w 5765929"/>
                <a:gd name="connsiteY0" fmla="*/ 8800185 h 8800185"/>
                <a:gd name="connsiteX1" fmla="*/ 0 w 5765929"/>
                <a:gd name="connsiteY1" fmla="*/ 0 h 8800185"/>
                <a:gd name="connsiteX2" fmla="*/ 5310834 w 5765929"/>
                <a:gd name="connsiteY2" fmla="*/ 8112557 h 8800185"/>
                <a:gd name="connsiteX3" fmla="*/ 5765929 w 5765929"/>
                <a:gd name="connsiteY3" fmla="*/ 8800185 h 8800185"/>
                <a:gd name="connsiteX4" fmla="*/ 0 w 5765929"/>
                <a:gd name="connsiteY4" fmla="*/ 8800185 h 8800185"/>
                <a:gd name="connsiteX0" fmla="*/ 0 w 5765929"/>
                <a:gd name="connsiteY0" fmla="*/ 8800185 h 8800185"/>
                <a:gd name="connsiteX1" fmla="*/ 0 w 5765929"/>
                <a:gd name="connsiteY1" fmla="*/ 0 h 8800185"/>
                <a:gd name="connsiteX2" fmla="*/ 5764377 w 5765929"/>
                <a:gd name="connsiteY2" fmla="*/ 7951623 h 8800185"/>
                <a:gd name="connsiteX3" fmla="*/ 5765929 w 5765929"/>
                <a:gd name="connsiteY3" fmla="*/ 8800185 h 8800185"/>
                <a:gd name="connsiteX4" fmla="*/ 0 w 5765929"/>
                <a:gd name="connsiteY4" fmla="*/ 8800185 h 8800185"/>
                <a:gd name="connsiteX0" fmla="*/ 0 w 5765929"/>
                <a:gd name="connsiteY0" fmla="*/ 8800185 h 8800185"/>
                <a:gd name="connsiteX1" fmla="*/ 0 w 5765929"/>
                <a:gd name="connsiteY1" fmla="*/ 0 h 8800185"/>
                <a:gd name="connsiteX2" fmla="*/ 5764378 w 5765929"/>
                <a:gd name="connsiteY2" fmla="*/ 3964839 h 8800185"/>
                <a:gd name="connsiteX3" fmla="*/ 5765929 w 5765929"/>
                <a:gd name="connsiteY3" fmla="*/ 8800185 h 8800185"/>
                <a:gd name="connsiteX4" fmla="*/ 0 w 5765929"/>
                <a:gd name="connsiteY4" fmla="*/ 8800185 h 8800185"/>
                <a:gd name="connsiteX0" fmla="*/ 0 w 5765929"/>
                <a:gd name="connsiteY0" fmla="*/ 8492946 h 8492946"/>
                <a:gd name="connsiteX1" fmla="*/ 8200 w 5765929"/>
                <a:gd name="connsiteY1" fmla="*/ 0 h 8492946"/>
                <a:gd name="connsiteX2" fmla="*/ 5764378 w 5765929"/>
                <a:gd name="connsiteY2" fmla="*/ 3657600 h 8492946"/>
                <a:gd name="connsiteX3" fmla="*/ 5765929 w 5765929"/>
                <a:gd name="connsiteY3" fmla="*/ 8492946 h 8492946"/>
                <a:gd name="connsiteX4" fmla="*/ 0 w 5765929"/>
                <a:gd name="connsiteY4" fmla="*/ 8492946 h 84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929" h="8492946">
                  <a:moveTo>
                    <a:pt x="0" y="8492946"/>
                  </a:moveTo>
                  <a:cubicBezTo>
                    <a:pt x="2733" y="5661964"/>
                    <a:pt x="5467" y="2830982"/>
                    <a:pt x="8200" y="0"/>
                  </a:cubicBezTo>
                  <a:lnTo>
                    <a:pt x="5764378" y="3657600"/>
                  </a:lnTo>
                  <a:cubicBezTo>
                    <a:pt x="5764895" y="3940454"/>
                    <a:pt x="5765412" y="8210092"/>
                    <a:pt x="5765929" y="8492946"/>
                  </a:cubicBezTo>
                  <a:lnTo>
                    <a:pt x="0" y="8492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 name="Straight Connector 11"/>
            <p:cNvCxnSpPr/>
            <p:nvPr userDrawn="1"/>
          </p:nvCxnSpPr>
          <p:spPr>
            <a:xfrm>
              <a:off x="1243584" y="1"/>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61314" y="-30479"/>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94233" y="-60959"/>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89940" y="0"/>
              <a:ext cx="3730752" cy="5143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2959609" y="662344"/>
            <a:ext cx="6028182" cy="993775"/>
          </a:xfrm>
          <a:prstGeom prst="rect">
            <a:avLst/>
          </a:prstGeom>
        </p:spPr>
        <p:txBody>
          <a:bodyPr vert="horz" lIns="91440" tIns="45720" rIns="91440" bIns="45720" rtlCol="0" anchor="ctr">
            <a:normAutofit/>
          </a:bodyPr>
          <a:lstStyle/>
          <a:p>
            <a:r>
              <a:rPr lang="en-US" dirty="0"/>
              <a:t>Main Header</a:t>
            </a:r>
            <a:endParaRPr lang="en-ZA" dirty="0"/>
          </a:p>
        </p:txBody>
      </p:sp>
      <p:sp>
        <p:nvSpPr>
          <p:cNvPr id="3" name="Text Placeholder 2"/>
          <p:cNvSpPr>
            <a:spLocks noGrp="1"/>
          </p:cNvSpPr>
          <p:nvPr>
            <p:ph type="body"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2086702904"/>
      </p:ext>
    </p:extLst>
  </p:cSld>
  <p:clrMap bg1="lt1" tx1="dk1" bg2="lt2" tx2="dk2" accent1="accent1" accent2="accent2" accent3="accent3" accent4="accent4" accent5="accent5" accent6="accent6" hlink="hlink" folHlink="folHlink"/>
  <p:sldLayoutIdLst>
    <p:sldLayoutId id="2147483729" r:id="rId1"/>
    <p:sldLayoutId id="2147483732" r:id="rId2"/>
  </p:sldLayoutIdLst>
  <p:txStyles>
    <p:titleStyle>
      <a:lvl1pPr algn="r" defTabSz="914400" rtl="0" eaLnBrk="1" latinLnBrk="0" hangingPunct="1">
        <a:lnSpc>
          <a:spcPct val="90000"/>
        </a:lnSpc>
        <a:spcBef>
          <a:spcPct val="0"/>
        </a:spcBef>
        <a:buNone/>
        <a:defRPr sz="4400" b="1" kern="1200">
          <a:gradFill flip="none" rotWithShape="1">
            <a:gsLst>
              <a:gs pos="0">
                <a:srgbClr val="003B79"/>
              </a:gs>
              <a:gs pos="62000">
                <a:srgbClr val="C8BCB0"/>
              </a:gs>
              <a:gs pos="51000">
                <a:srgbClr val="93C6FF"/>
              </a:gs>
              <a:gs pos="83000">
                <a:srgbClr val="003B79"/>
              </a:gs>
            </a:gsLst>
            <a:lin ang="8100000" scaled="1"/>
            <a:tileRect/>
          </a:gradFill>
          <a:latin typeface="Century Gothic" panose="020B0502020202020204" pitchFamily="34" charset="0"/>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gsa.co.za/"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t="-3000" r="-9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6660708" y="4725299"/>
            <a:ext cx="2333549" cy="369332"/>
          </a:xfrm>
          <a:prstGeom prst="rect">
            <a:avLst/>
          </a:prstGeom>
          <a:noFill/>
          <a:ln>
            <a:noFill/>
          </a:ln>
        </p:spPr>
        <p:txBody>
          <a:bodyPr wrap="square" rtlCol="0">
            <a:spAutoFit/>
          </a:bodyPr>
          <a:lstStyle/>
          <a:p>
            <a:pPr algn="r"/>
            <a:r>
              <a:rPr lang="en-ZA" dirty="0">
                <a:solidFill>
                  <a:schemeClr val="tx1">
                    <a:lumMod val="50000"/>
                    <a:lumOff val="50000"/>
                  </a:schemeClr>
                </a:solidFill>
                <a:latin typeface="Century Gothic" panose="020B0502020202020204" pitchFamily="34" charset="0"/>
              </a:rPr>
              <a:t> March 2026</a:t>
            </a:r>
          </a:p>
        </p:txBody>
      </p:sp>
      <p:sp>
        <p:nvSpPr>
          <p:cNvPr id="2" name="TextBox 1">
            <a:extLst>
              <a:ext uri="{FF2B5EF4-FFF2-40B4-BE49-F238E27FC236}">
                <a16:creationId xmlns:a16="http://schemas.microsoft.com/office/drawing/2014/main" id="{A91868B5-B912-FA12-838A-F61DF20CD8D8}"/>
              </a:ext>
            </a:extLst>
          </p:cNvPr>
          <p:cNvSpPr txBox="1"/>
          <p:nvPr/>
        </p:nvSpPr>
        <p:spPr>
          <a:xfrm>
            <a:off x="364540" y="175473"/>
            <a:ext cx="7240220" cy="789896"/>
          </a:xfrm>
          <a:prstGeom prst="rect">
            <a:avLst/>
          </a:prstGeom>
          <a:noFill/>
          <a:ln>
            <a:noFill/>
          </a:ln>
        </p:spPr>
        <p:txBody>
          <a:bodyPr wrap="square" rtlCol="0">
            <a:spAutoFit/>
          </a:bodyPr>
          <a:lstStyle/>
          <a:p>
            <a:pPr algn="l">
              <a:lnSpc>
                <a:spcPct val="112000"/>
              </a:lnSpc>
            </a:pPr>
            <a:r>
              <a:rPr lang="en-ZA" sz="2400" dirty="0">
                <a:solidFill>
                  <a:srgbClr val="003B79"/>
                </a:solidFill>
                <a:latin typeface="Century Gothic" panose="020B0502020202020204" pitchFamily="34" charset="0"/>
              </a:rPr>
              <a:t>Performance Audit Subcommittee</a:t>
            </a:r>
          </a:p>
          <a:p>
            <a:pPr>
              <a:lnSpc>
                <a:spcPct val="112000"/>
              </a:lnSpc>
            </a:pPr>
            <a:r>
              <a:rPr lang="en-ZA" dirty="0">
                <a:solidFill>
                  <a:schemeClr val="tx1">
                    <a:lumMod val="50000"/>
                    <a:lumOff val="50000"/>
                  </a:schemeClr>
                </a:solidFill>
                <a:latin typeface="Century Gothic" panose="020B0502020202020204" pitchFamily="34" charset="0"/>
              </a:rPr>
              <a:t>Annual PAS meeting – Budapest, Hungary</a:t>
            </a:r>
            <a:endParaRPr lang="en-ZA" sz="1800" dirty="0">
              <a:solidFill>
                <a:schemeClr val="tx1">
                  <a:lumMod val="50000"/>
                  <a:lumOff val="50000"/>
                </a:schemeClr>
              </a:solidFill>
              <a:effectLst/>
              <a:latin typeface="Century Gothic" panose="020B0502020202020204" pitchFamily="34" charset="0"/>
              <a:ea typeface="Times New Roman" panose="02020603050405020304" pitchFamily="18" charset="0"/>
            </a:endParaRPr>
          </a:p>
        </p:txBody>
      </p:sp>
      <p:sp>
        <p:nvSpPr>
          <p:cNvPr id="9" name="TextBox 8"/>
          <p:cNvSpPr txBox="1"/>
          <p:nvPr/>
        </p:nvSpPr>
        <p:spPr>
          <a:xfrm>
            <a:off x="364541" y="4000592"/>
            <a:ext cx="8520379" cy="461665"/>
          </a:xfrm>
          <a:prstGeom prst="rect">
            <a:avLst/>
          </a:prstGeom>
          <a:noFill/>
          <a:ln>
            <a:noFill/>
          </a:ln>
        </p:spPr>
        <p:txBody>
          <a:bodyPr wrap="square" rtlCol="0">
            <a:spAutoFit/>
          </a:bodyPr>
          <a:lstStyle/>
          <a:p>
            <a:pPr algn="l"/>
            <a:r>
              <a:rPr lang="en-ZA" sz="2400" dirty="0">
                <a:solidFill>
                  <a:srgbClr val="003B79"/>
                </a:solidFill>
                <a:latin typeface="Century Gothic" panose="020B0502020202020204" pitchFamily="34" charset="0"/>
              </a:rPr>
              <a:t>SAI SA: Feedback on Initiative T</a:t>
            </a:r>
            <a:endParaRPr lang="en-ZA" sz="2000" i="1" dirty="0">
              <a:solidFill>
                <a:srgbClr val="003B79"/>
              </a:solidFill>
              <a:latin typeface="Century Gothic" panose="020B0502020202020204" pitchFamily="34" charset="0"/>
            </a:endParaRPr>
          </a:p>
        </p:txBody>
      </p:sp>
    </p:spTree>
    <p:extLst>
      <p:ext uri="{BB962C8B-B14F-4D97-AF65-F5344CB8AC3E}">
        <p14:creationId xmlns:p14="http://schemas.microsoft.com/office/powerpoint/2010/main" val="127693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665BF00E-D4F8-BE46-9A47-56C209A630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303" y="1291095"/>
            <a:ext cx="1418374" cy="1433304"/>
          </a:xfrm>
          <a:prstGeom prst="rect">
            <a:avLst/>
          </a:prstGeom>
        </p:spPr>
      </p:pic>
      <p:cxnSp>
        <p:nvCxnSpPr>
          <p:cNvPr id="11" name="Straight Connector 10">
            <a:extLst>
              <a:ext uri="{FF2B5EF4-FFF2-40B4-BE49-F238E27FC236}">
                <a16:creationId xmlns:a16="http://schemas.microsoft.com/office/drawing/2014/main" id="{A914A8E6-8471-4544-A981-FBF2A490AF66}"/>
              </a:ext>
            </a:extLst>
          </p:cNvPr>
          <p:cNvCxnSpPr>
            <a:cxnSpLocks/>
          </p:cNvCxnSpPr>
          <p:nvPr/>
        </p:nvCxnSpPr>
        <p:spPr>
          <a:xfrm>
            <a:off x="979490" y="2823898"/>
            <a:ext cx="0" cy="16538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B48C2F-3AB1-8F4E-BF55-F4634E37C4A7}"/>
              </a:ext>
            </a:extLst>
          </p:cNvPr>
          <p:cNvCxnSpPr>
            <a:cxnSpLocks/>
          </p:cNvCxnSpPr>
          <p:nvPr/>
        </p:nvCxnSpPr>
        <p:spPr>
          <a:xfrm>
            <a:off x="6215526" y="2823898"/>
            <a:ext cx="0" cy="16538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bject 14">
            <a:extLst>
              <a:ext uri="{FF2B5EF4-FFF2-40B4-BE49-F238E27FC236}">
                <a16:creationId xmlns:a16="http://schemas.microsoft.com/office/drawing/2014/main" id="{37050A86-D21E-A145-B695-190F560ABA4C}"/>
              </a:ext>
            </a:extLst>
          </p:cNvPr>
          <p:cNvSpPr txBox="1"/>
          <p:nvPr/>
        </p:nvSpPr>
        <p:spPr>
          <a:xfrm>
            <a:off x="1147899" y="2934182"/>
            <a:ext cx="4197304" cy="1494731"/>
          </a:xfrm>
          <a:prstGeom prst="rect">
            <a:avLst/>
          </a:prstGeom>
        </p:spPr>
        <p:txBody>
          <a:bodyPr vert="horz" wrap="square" lIns="0" tIns="5487" rIns="0" bIns="0" rtlCol="0">
            <a:spAutoFit/>
          </a:bodyPr>
          <a:lstStyle/>
          <a:p>
            <a:pPr marL="5776" marR="2310">
              <a:lnSpc>
                <a:spcPct val="116500"/>
              </a:lnSpc>
              <a:spcBef>
                <a:spcPts val="43"/>
              </a:spcBef>
            </a:pPr>
            <a:r>
              <a:rPr sz="1400" spc="-2" dirty="0">
                <a:latin typeface="Century Gothic"/>
                <a:cs typeface="Century Gothic"/>
              </a:rPr>
              <a:t>We </a:t>
            </a:r>
            <a:r>
              <a:rPr sz="1400" spc="-7" dirty="0">
                <a:latin typeface="Century Gothic"/>
                <a:cs typeface="Century Gothic"/>
              </a:rPr>
              <a:t>have </a:t>
            </a:r>
            <a:r>
              <a:rPr sz="1400" spc="5" dirty="0">
                <a:latin typeface="Century Gothic"/>
                <a:cs typeface="Century Gothic"/>
              </a:rPr>
              <a:t>a </a:t>
            </a:r>
            <a:r>
              <a:rPr sz="1400" spc="-9" dirty="0">
                <a:latin typeface="Century Gothic"/>
                <a:cs typeface="Century Gothic"/>
              </a:rPr>
              <a:t>constitutional </a:t>
            </a:r>
            <a:r>
              <a:rPr sz="1400" spc="-7" dirty="0">
                <a:latin typeface="Century Gothic"/>
                <a:cs typeface="Century Gothic"/>
              </a:rPr>
              <a:t>mandate </a:t>
            </a:r>
            <a:r>
              <a:rPr sz="1400" spc="-9" dirty="0">
                <a:latin typeface="Century Gothic"/>
                <a:cs typeface="Century Gothic"/>
              </a:rPr>
              <a:t>and, </a:t>
            </a:r>
            <a:r>
              <a:rPr sz="1400" spc="-5" dirty="0">
                <a:latin typeface="Century Gothic"/>
                <a:cs typeface="Century Gothic"/>
              </a:rPr>
              <a:t>as </a:t>
            </a:r>
            <a:r>
              <a:rPr sz="1400" spc="-11" dirty="0">
                <a:latin typeface="Century Gothic"/>
                <a:cs typeface="Century Gothic"/>
              </a:rPr>
              <a:t>the  </a:t>
            </a:r>
            <a:r>
              <a:rPr sz="1400" spc="-9" dirty="0">
                <a:latin typeface="Century Gothic"/>
                <a:cs typeface="Century Gothic"/>
              </a:rPr>
              <a:t>supreme audit </a:t>
            </a:r>
            <a:r>
              <a:rPr sz="1400" spc="-11" dirty="0">
                <a:latin typeface="Century Gothic"/>
                <a:cs typeface="Century Gothic"/>
              </a:rPr>
              <a:t>institution </a:t>
            </a:r>
            <a:r>
              <a:rPr sz="1400" spc="-5" dirty="0">
                <a:latin typeface="Century Gothic"/>
                <a:cs typeface="Century Gothic"/>
              </a:rPr>
              <a:t>of </a:t>
            </a:r>
            <a:r>
              <a:rPr sz="1400" spc="-7" dirty="0">
                <a:latin typeface="Century Gothic"/>
                <a:cs typeface="Century Gothic"/>
              </a:rPr>
              <a:t>South </a:t>
            </a:r>
            <a:r>
              <a:rPr sz="1400" spc="-9" dirty="0">
                <a:latin typeface="Century Gothic"/>
                <a:cs typeface="Century Gothic"/>
              </a:rPr>
              <a:t>Africa, exist </a:t>
            </a:r>
            <a:r>
              <a:rPr sz="1400" spc="-11" dirty="0">
                <a:latin typeface="Century Gothic"/>
                <a:cs typeface="Century Gothic"/>
              </a:rPr>
              <a:t>to strengthen </a:t>
            </a:r>
            <a:r>
              <a:rPr sz="1400" spc="-7" dirty="0">
                <a:latin typeface="Century Gothic"/>
                <a:cs typeface="Century Gothic"/>
              </a:rPr>
              <a:t>our </a:t>
            </a:r>
            <a:r>
              <a:rPr sz="1400" spc="-9" dirty="0">
                <a:latin typeface="Century Gothic"/>
                <a:cs typeface="Century Gothic"/>
              </a:rPr>
              <a:t>country’s democracy </a:t>
            </a:r>
            <a:r>
              <a:rPr sz="1400" spc="-5" dirty="0">
                <a:latin typeface="Century Gothic"/>
                <a:cs typeface="Century Gothic"/>
              </a:rPr>
              <a:t>by</a:t>
            </a:r>
            <a:r>
              <a:rPr sz="1400" spc="-66" dirty="0">
                <a:latin typeface="Century Gothic"/>
                <a:cs typeface="Century Gothic"/>
              </a:rPr>
              <a:t> </a:t>
            </a:r>
            <a:r>
              <a:rPr sz="1400" spc="-11" dirty="0">
                <a:latin typeface="Century Gothic"/>
                <a:cs typeface="Century Gothic"/>
              </a:rPr>
              <a:t>enabling </a:t>
            </a:r>
            <a:r>
              <a:rPr sz="1400" spc="-9" dirty="0">
                <a:latin typeface="Century Gothic"/>
                <a:cs typeface="Century Gothic"/>
              </a:rPr>
              <a:t>oversight, </a:t>
            </a:r>
            <a:r>
              <a:rPr sz="1400" spc="-11" dirty="0">
                <a:latin typeface="Century Gothic"/>
                <a:cs typeface="Century Gothic"/>
              </a:rPr>
              <a:t>accountability </a:t>
            </a:r>
            <a:r>
              <a:rPr sz="1400" spc="-7" dirty="0">
                <a:latin typeface="Century Gothic"/>
                <a:cs typeface="Century Gothic"/>
              </a:rPr>
              <a:t>and </a:t>
            </a:r>
            <a:r>
              <a:rPr sz="1400" spc="-9" dirty="0">
                <a:latin typeface="Century Gothic"/>
                <a:cs typeface="Century Gothic"/>
              </a:rPr>
              <a:t>governance </a:t>
            </a:r>
            <a:r>
              <a:rPr sz="1400" spc="-7" dirty="0">
                <a:latin typeface="Century Gothic"/>
                <a:cs typeface="Century Gothic"/>
              </a:rPr>
              <a:t>in </a:t>
            </a:r>
            <a:r>
              <a:rPr sz="1400" spc="-11" dirty="0">
                <a:latin typeface="Century Gothic"/>
                <a:cs typeface="Century Gothic"/>
              </a:rPr>
              <a:t>the </a:t>
            </a:r>
            <a:r>
              <a:rPr sz="1400" spc="-9" dirty="0">
                <a:latin typeface="Century Gothic"/>
                <a:cs typeface="Century Gothic"/>
              </a:rPr>
              <a:t>public </a:t>
            </a:r>
            <a:r>
              <a:rPr sz="1400" spc="-11" dirty="0">
                <a:latin typeface="Century Gothic"/>
                <a:cs typeface="Century Gothic"/>
              </a:rPr>
              <a:t>sector </a:t>
            </a:r>
            <a:r>
              <a:rPr sz="1400" spc="-9" dirty="0">
                <a:latin typeface="Century Gothic"/>
                <a:cs typeface="Century Gothic"/>
              </a:rPr>
              <a:t>through </a:t>
            </a:r>
            <a:r>
              <a:rPr sz="1400" spc="-11" dirty="0">
                <a:latin typeface="Century Gothic"/>
                <a:cs typeface="Century Gothic"/>
              </a:rPr>
              <a:t>auditing, </a:t>
            </a:r>
            <a:r>
              <a:rPr sz="1400" spc="-9" dirty="0">
                <a:latin typeface="Century Gothic"/>
                <a:cs typeface="Century Gothic"/>
              </a:rPr>
              <a:t>thereby </a:t>
            </a:r>
            <a:r>
              <a:rPr sz="1400" spc="-14" dirty="0">
                <a:latin typeface="Century Gothic"/>
                <a:cs typeface="Century Gothic"/>
              </a:rPr>
              <a:t>building  </a:t>
            </a:r>
            <a:r>
              <a:rPr sz="1400" spc="-9" dirty="0">
                <a:latin typeface="Century Gothic"/>
                <a:cs typeface="Century Gothic"/>
              </a:rPr>
              <a:t>public</a:t>
            </a:r>
            <a:r>
              <a:rPr sz="1400" spc="-27" dirty="0">
                <a:latin typeface="Century Gothic"/>
                <a:cs typeface="Century Gothic"/>
              </a:rPr>
              <a:t> </a:t>
            </a:r>
            <a:r>
              <a:rPr sz="1400" spc="-14" dirty="0">
                <a:latin typeface="Century Gothic"/>
                <a:cs typeface="Century Gothic"/>
              </a:rPr>
              <a:t>confidence.</a:t>
            </a:r>
            <a:endParaRPr sz="1400" dirty="0">
              <a:latin typeface="Century Gothic"/>
              <a:cs typeface="Century Gothic"/>
            </a:endParaRPr>
          </a:p>
        </p:txBody>
      </p:sp>
      <p:sp>
        <p:nvSpPr>
          <p:cNvPr id="14" name="object 23">
            <a:extLst>
              <a:ext uri="{FF2B5EF4-FFF2-40B4-BE49-F238E27FC236}">
                <a16:creationId xmlns:a16="http://schemas.microsoft.com/office/drawing/2014/main" id="{67ECD508-2A1F-B848-A879-97C7A7073B7E}"/>
              </a:ext>
            </a:extLst>
          </p:cNvPr>
          <p:cNvSpPr txBox="1"/>
          <p:nvPr/>
        </p:nvSpPr>
        <p:spPr>
          <a:xfrm>
            <a:off x="6398377" y="3055017"/>
            <a:ext cx="2489388" cy="1242674"/>
          </a:xfrm>
          <a:prstGeom prst="rect">
            <a:avLst/>
          </a:prstGeom>
        </p:spPr>
        <p:txBody>
          <a:bodyPr vert="horz" wrap="square" lIns="0" tIns="5487" rIns="0" bIns="0" rtlCol="0">
            <a:spAutoFit/>
          </a:bodyPr>
          <a:lstStyle/>
          <a:p>
            <a:pPr marL="5776" marR="2310">
              <a:lnSpc>
                <a:spcPct val="116500"/>
              </a:lnSpc>
              <a:spcBef>
                <a:spcPts val="43"/>
              </a:spcBef>
            </a:pPr>
            <a:r>
              <a:rPr sz="1400" spc="-5" dirty="0">
                <a:latin typeface="Century Gothic"/>
                <a:cs typeface="Century Gothic"/>
              </a:rPr>
              <a:t>To be </a:t>
            </a:r>
            <a:r>
              <a:rPr sz="1400" spc="-9" dirty="0">
                <a:latin typeface="Century Gothic"/>
                <a:cs typeface="Century Gothic"/>
              </a:rPr>
              <a:t>recognised </a:t>
            </a:r>
            <a:r>
              <a:rPr sz="1400" spc="-5" dirty="0">
                <a:latin typeface="Century Gothic"/>
                <a:cs typeface="Century Gothic"/>
              </a:rPr>
              <a:t>by </a:t>
            </a:r>
            <a:r>
              <a:rPr sz="1400" spc="-9" dirty="0">
                <a:latin typeface="Century Gothic"/>
                <a:cs typeface="Century Gothic"/>
              </a:rPr>
              <a:t>all </a:t>
            </a:r>
            <a:r>
              <a:rPr sz="1400" spc="-11" dirty="0">
                <a:latin typeface="Century Gothic"/>
                <a:cs typeface="Century Gothic"/>
              </a:rPr>
              <a:t>our  stakeholders </a:t>
            </a:r>
            <a:r>
              <a:rPr sz="1400" spc="-5" dirty="0">
                <a:latin typeface="Century Gothic"/>
                <a:cs typeface="Century Gothic"/>
              </a:rPr>
              <a:t>as </a:t>
            </a:r>
            <a:r>
              <a:rPr sz="1400" spc="5" dirty="0">
                <a:latin typeface="Century Gothic"/>
                <a:cs typeface="Century Gothic"/>
              </a:rPr>
              <a:t>a </a:t>
            </a:r>
            <a:r>
              <a:rPr sz="1400" spc="-11" dirty="0">
                <a:latin typeface="Century Gothic"/>
                <a:cs typeface="Century Gothic"/>
              </a:rPr>
              <a:t>relevant  </a:t>
            </a:r>
            <a:r>
              <a:rPr sz="1400" spc="-9" dirty="0">
                <a:latin typeface="Century Gothic"/>
                <a:cs typeface="Century Gothic"/>
              </a:rPr>
              <a:t>supreme audit </a:t>
            </a:r>
            <a:r>
              <a:rPr sz="1400" spc="-14" dirty="0">
                <a:latin typeface="Century Gothic"/>
                <a:cs typeface="Century Gothic"/>
              </a:rPr>
              <a:t>institution </a:t>
            </a:r>
            <a:r>
              <a:rPr sz="1400" spc="-7" dirty="0">
                <a:latin typeface="Century Gothic"/>
                <a:cs typeface="Century Gothic"/>
              </a:rPr>
              <a:t>that </a:t>
            </a:r>
            <a:r>
              <a:rPr sz="1400" spc="-9" dirty="0">
                <a:latin typeface="Century Gothic"/>
                <a:cs typeface="Century Gothic"/>
              </a:rPr>
              <a:t>enhances public</a:t>
            </a:r>
            <a:r>
              <a:rPr sz="1400" spc="-75" dirty="0">
                <a:latin typeface="Century Gothic"/>
                <a:cs typeface="Century Gothic"/>
              </a:rPr>
              <a:t> </a:t>
            </a:r>
            <a:r>
              <a:rPr sz="1400" spc="-14" dirty="0">
                <a:latin typeface="Century Gothic"/>
                <a:cs typeface="Century Gothic"/>
              </a:rPr>
              <a:t>sector  </a:t>
            </a:r>
            <a:r>
              <a:rPr sz="1400" spc="-11" dirty="0">
                <a:latin typeface="Century Gothic"/>
                <a:cs typeface="Century Gothic"/>
              </a:rPr>
              <a:t>accountability.</a:t>
            </a:r>
            <a:endParaRPr sz="1400" dirty="0">
              <a:latin typeface="Century Gothic"/>
              <a:cs typeface="Century Gothic"/>
            </a:endParaRPr>
          </a:p>
        </p:txBody>
      </p:sp>
      <p:sp>
        <p:nvSpPr>
          <p:cNvPr id="17" name="TextBox 16">
            <a:extLst>
              <a:ext uri="{FF2B5EF4-FFF2-40B4-BE49-F238E27FC236}">
                <a16:creationId xmlns:a16="http://schemas.microsoft.com/office/drawing/2014/main" id="{1946D86C-8883-284E-8AD2-9F7B772D9DA7}"/>
              </a:ext>
            </a:extLst>
          </p:cNvPr>
          <p:cNvSpPr txBox="1"/>
          <p:nvPr/>
        </p:nvSpPr>
        <p:spPr>
          <a:xfrm>
            <a:off x="270303" y="1687496"/>
            <a:ext cx="1418374" cy="523220"/>
          </a:xfrm>
          <a:prstGeom prst="rect">
            <a:avLst/>
          </a:prstGeom>
          <a:noFill/>
        </p:spPr>
        <p:txBody>
          <a:bodyPr wrap="square" rtlCol="0">
            <a:spAutoFit/>
          </a:bodyPr>
          <a:lstStyle/>
          <a:p>
            <a:pPr algn="ctr"/>
            <a:r>
              <a:rPr lang="en-US" sz="1400" dirty="0">
                <a:solidFill>
                  <a:schemeClr val="bg1"/>
                </a:solidFill>
              </a:rPr>
              <a:t>OUR </a:t>
            </a:r>
          </a:p>
          <a:p>
            <a:pPr algn="ctr"/>
            <a:r>
              <a:rPr lang="en-US" sz="1400" dirty="0">
                <a:solidFill>
                  <a:schemeClr val="bg1"/>
                </a:solidFill>
              </a:rPr>
              <a:t>MISSION</a:t>
            </a:r>
          </a:p>
        </p:txBody>
      </p:sp>
      <p:sp>
        <p:nvSpPr>
          <p:cNvPr id="18" name="TextBox 17">
            <a:extLst>
              <a:ext uri="{FF2B5EF4-FFF2-40B4-BE49-F238E27FC236}">
                <a16:creationId xmlns:a16="http://schemas.microsoft.com/office/drawing/2014/main" id="{2BEF1C40-9529-844B-A91F-8C709F25A952}"/>
              </a:ext>
            </a:extLst>
          </p:cNvPr>
          <p:cNvSpPr txBox="1"/>
          <p:nvPr/>
        </p:nvSpPr>
        <p:spPr>
          <a:xfrm>
            <a:off x="5468711" y="1639148"/>
            <a:ext cx="1493630" cy="646331"/>
          </a:xfrm>
          <a:prstGeom prst="rect">
            <a:avLst/>
          </a:prstGeom>
          <a:noFill/>
        </p:spPr>
        <p:txBody>
          <a:bodyPr wrap="square" rtlCol="0">
            <a:spAutoFit/>
          </a:bodyPr>
          <a:lstStyle/>
          <a:p>
            <a:pPr algn="ctr"/>
            <a:r>
              <a:rPr lang="en-US" dirty="0">
                <a:solidFill>
                  <a:schemeClr val="bg1"/>
                </a:solidFill>
              </a:rPr>
              <a:t>OUR </a:t>
            </a:r>
          </a:p>
          <a:p>
            <a:pPr algn="ctr"/>
            <a:r>
              <a:rPr lang="en-US" dirty="0">
                <a:solidFill>
                  <a:schemeClr val="bg1"/>
                </a:solidFill>
              </a:rPr>
              <a:t>VISION</a:t>
            </a:r>
          </a:p>
        </p:txBody>
      </p:sp>
      <p:cxnSp>
        <p:nvCxnSpPr>
          <p:cNvPr id="20" name="Straight Connector 19">
            <a:extLst>
              <a:ext uri="{FF2B5EF4-FFF2-40B4-BE49-F238E27FC236}">
                <a16:creationId xmlns:a16="http://schemas.microsoft.com/office/drawing/2014/main" id="{86E20A5C-4C14-E14B-A4F2-28EA8628B408}"/>
              </a:ext>
            </a:extLst>
          </p:cNvPr>
          <p:cNvCxnSpPr>
            <a:cxnSpLocks/>
          </p:cNvCxnSpPr>
          <p:nvPr/>
        </p:nvCxnSpPr>
        <p:spPr>
          <a:xfrm>
            <a:off x="804292" y="2275762"/>
            <a:ext cx="3503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6A3EA-4491-534F-87E5-BF339A20DD98}"/>
              </a:ext>
            </a:extLst>
          </p:cNvPr>
          <p:cNvCxnSpPr>
            <a:cxnSpLocks/>
          </p:cNvCxnSpPr>
          <p:nvPr/>
        </p:nvCxnSpPr>
        <p:spPr>
          <a:xfrm>
            <a:off x="5945182" y="2341597"/>
            <a:ext cx="540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18">
            <a:extLst>
              <a:ext uri="{FF2B5EF4-FFF2-40B4-BE49-F238E27FC236}">
                <a16:creationId xmlns:a16="http://schemas.microsoft.com/office/drawing/2014/main" id="{F6726361-D636-4047-B2D1-E8382D722EA4}"/>
              </a:ext>
            </a:extLst>
          </p:cNvPr>
          <p:cNvSpPr/>
          <p:nvPr/>
        </p:nvSpPr>
        <p:spPr>
          <a:xfrm>
            <a:off x="709490" y="1025035"/>
            <a:ext cx="540000" cy="540000"/>
          </a:xfrm>
          <a:custGeom>
            <a:avLst/>
            <a:gdLst/>
            <a:ahLst/>
            <a:cxnLst/>
            <a:rect l="l" t="t" r="r" b="b"/>
            <a:pathLst>
              <a:path w="857885" h="850264">
                <a:moveTo>
                  <a:pt x="428680" y="0"/>
                </a:moveTo>
                <a:lnTo>
                  <a:pt x="381969" y="2493"/>
                </a:lnTo>
                <a:lnTo>
                  <a:pt x="336716" y="9802"/>
                </a:lnTo>
                <a:lnTo>
                  <a:pt x="293182" y="21666"/>
                </a:lnTo>
                <a:lnTo>
                  <a:pt x="251627" y="37827"/>
                </a:lnTo>
                <a:lnTo>
                  <a:pt x="212314" y="58024"/>
                </a:lnTo>
                <a:lnTo>
                  <a:pt x="175505" y="81999"/>
                </a:lnTo>
                <a:lnTo>
                  <a:pt x="141459" y="109493"/>
                </a:lnTo>
                <a:lnTo>
                  <a:pt x="110440" y="140246"/>
                </a:lnTo>
                <a:lnTo>
                  <a:pt x="82709" y="173998"/>
                </a:lnTo>
                <a:lnTo>
                  <a:pt x="58526" y="210492"/>
                </a:lnTo>
                <a:lnTo>
                  <a:pt x="38154" y="249467"/>
                </a:lnTo>
                <a:lnTo>
                  <a:pt x="21853" y="290663"/>
                </a:lnTo>
                <a:lnTo>
                  <a:pt x="9887" y="333823"/>
                </a:lnTo>
                <a:lnTo>
                  <a:pt x="2515" y="378686"/>
                </a:lnTo>
                <a:lnTo>
                  <a:pt x="0" y="424994"/>
                </a:lnTo>
                <a:lnTo>
                  <a:pt x="2515" y="471302"/>
                </a:lnTo>
                <a:lnTo>
                  <a:pt x="9887" y="516165"/>
                </a:lnTo>
                <a:lnTo>
                  <a:pt x="21853" y="559325"/>
                </a:lnTo>
                <a:lnTo>
                  <a:pt x="38154" y="600521"/>
                </a:lnTo>
                <a:lnTo>
                  <a:pt x="58526" y="639496"/>
                </a:lnTo>
                <a:lnTo>
                  <a:pt x="82709" y="675990"/>
                </a:lnTo>
                <a:lnTo>
                  <a:pt x="110440" y="709742"/>
                </a:lnTo>
                <a:lnTo>
                  <a:pt x="141459" y="740495"/>
                </a:lnTo>
                <a:lnTo>
                  <a:pt x="175505" y="767989"/>
                </a:lnTo>
                <a:lnTo>
                  <a:pt x="212314" y="791964"/>
                </a:lnTo>
                <a:lnTo>
                  <a:pt x="251627" y="812161"/>
                </a:lnTo>
                <a:lnTo>
                  <a:pt x="293182" y="828322"/>
                </a:lnTo>
                <a:lnTo>
                  <a:pt x="336716" y="840186"/>
                </a:lnTo>
                <a:lnTo>
                  <a:pt x="381969" y="847495"/>
                </a:lnTo>
                <a:lnTo>
                  <a:pt x="428680" y="849989"/>
                </a:lnTo>
                <a:lnTo>
                  <a:pt x="475390" y="847495"/>
                </a:lnTo>
                <a:lnTo>
                  <a:pt x="520643" y="840186"/>
                </a:lnTo>
                <a:lnTo>
                  <a:pt x="564178" y="828322"/>
                </a:lnTo>
                <a:lnTo>
                  <a:pt x="605732" y="812161"/>
                </a:lnTo>
                <a:lnTo>
                  <a:pt x="645045" y="791964"/>
                </a:lnTo>
                <a:lnTo>
                  <a:pt x="681855" y="767989"/>
                </a:lnTo>
                <a:lnTo>
                  <a:pt x="715900" y="740495"/>
                </a:lnTo>
                <a:lnTo>
                  <a:pt x="746919" y="709742"/>
                </a:lnTo>
                <a:lnTo>
                  <a:pt x="774651" y="675990"/>
                </a:lnTo>
                <a:lnTo>
                  <a:pt x="798834" y="639496"/>
                </a:lnTo>
                <a:lnTo>
                  <a:pt x="819206" y="600521"/>
                </a:lnTo>
                <a:lnTo>
                  <a:pt x="835506" y="559325"/>
                </a:lnTo>
                <a:lnTo>
                  <a:pt x="847473" y="516165"/>
                </a:lnTo>
                <a:lnTo>
                  <a:pt x="854845" y="471302"/>
                </a:lnTo>
                <a:lnTo>
                  <a:pt x="857360" y="424994"/>
                </a:lnTo>
                <a:lnTo>
                  <a:pt x="854845" y="378686"/>
                </a:lnTo>
                <a:lnTo>
                  <a:pt x="847473" y="333823"/>
                </a:lnTo>
                <a:lnTo>
                  <a:pt x="835506" y="290663"/>
                </a:lnTo>
                <a:lnTo>
                  <a:pt x="819206" y="249467"/>
                </a:lnTo>
                <a:lnTo>
                  <a:pt x="798834" y="210492"/>
                </a:lnTo>
                <a:lnTo>
                  <a:pt x="774651" y="173998"/>
                </a:lnTo>
                <a:lnTo>
                  <a:pt x="746919" y="140246"/>
                </a:lnTo>
                <a:lnTo>
                  <a:pt x="715900" y="109493"/>
                </a:lnTo>
                <a:lnTo>
                  <a:pt x="681855" y="81999"/>
                </a:lnTo>
                <a:lnTo>
                  <a:pt x="645045" y="58024"/>
                </a:lnTo>
                <a:lnTo>
                  <a:pt x="605732" y="37827"/>
                </a:lnTo>
                <a:lnTo>
                  <a:pt x="564178" y="21666"/>
                </a:lnTo>
                <a:lnTo>
                  <a:pt x="520643" y="9802"/>
                </a:lnTo>
                <a:lnTo>
                  <a:pt x="475390" y="2493"/>
                </a:lnTo>
                <a:lnTo>
                  <a:pt x="428680" y="0"/>
                </a:lnTo>
                <a:close/>
              </a:path>
            </a:pathLst>
          </a:custGeom>
          <a:solidFill>
            <a:srgbClr val="003B79"/>
          </a:solidFill>
          <a:ln w="12700">
            <a:solidFill>
              <a:schemeClr val="bg1"/>
            </a:solidFill>
          </a:ln>
        </p:spPr>
        <p:txBody>
          <a:bodyPr wrap="square" lIns="0" tIns="0" rIns="0" bIns="0" rtlCol="0"/>
          <a:lstStyle/>
          <a:p>
            <a:endParaRPr sz="372" dirty="0"/>
          </a:p>
        </p:txBody>
      </p:sp>
      <p:pic>
        <p:nvPicPr>
          <p:cNvPr id="30" name="Graphic 29">
            <a:extLst>
              <a:ext uri="{FF2B5EF4-FFF2-40B4-BE49-F238E27FC236}">
                <a16:creationId xmlns:a16="http://schemas.microsoft.com/office/drawing/2014/main" id="{D278250B-C05B-B44A-97D3-7E38D1BE43B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06339" y="1291095"/>
            <a:ext cx="1418374" cy="1433304"/>
          </a:xfrm>
          <a:prstGeom prst="rect">
            <a:avLst/>
          </a:prstGeom>
        </p:spPr>
      </p:pic>
      <p:sp>
        <p:nvSpPr>
          <p:cNvPr id="33" name="object 18">
            <a:extLst>
              <a:ext uri="{FF2B5EF4-FFF2-40B4-BE49-F238E27FC236}">
                <a16:creationId xmlns:a16="http://schemas.microsoft.com/office/drawing/2014/main" id="{EB500B17-8D0E-B744-A617-BCF3318FAE24}"/>
              </a:ext>
            </a:extLst>
          </p:cNvPr>
          <p:cNvSpPr/>
          <p:nvPr/>
        </p:nvSpPr>
        <p:spPr>
          <a:xfrm>
            <a:off x="5945526" y="1025035"/>
            <a:ext cx="540000" cy="540000"/>
          </a:xfrm>
          <a:custGeom>
            <a:avLst/>
            <a:gdLst/>
            <a:ahLst/>
            <a:cxnLst/>
            <a:rect l="l" t="t" r="r" b="b"/>
            <a:pathLst>
              <a:path w="857885" h="850264">
                <a:moveTo>
                  <a:pt x="428680" y="0"/>
                </a:moveTo>
                <a:lnTo>
                  <a:pt x="381969" y="2493"/>
                </a:lnTo>
                <a:lnTo>
                  <a:pt x="336716" y="9802"/>
                </a:lnTo>
                <a:lnTo>
                  <a:pt x="293182" y="21666"/>
                </a:lnTo>
                <a:lnTo>
                  <a:pt x="251627" y="37827"/>
                </a:lnTo>
                <a:lnTo>
                  <a:pt x="212314" y="58024"/>
                </a:lnTo>
                <a:lnTo>
                  <a:pt x="175505" y="81999"/>
                </a:lnTo>
                <a:lnTo>
                  <a:pt x="141459" y="109493"/>
                </a:lnTo>
                <a:lnTo>
                  <a:pt x="110440" y="140246"/>
                </a:lnTo>
                <a:lnTo>
                  <a:pt x="82709" y="173998"/>
                </a:lnTo>
                <a:lnTo>
                  <a:pt x="58526" y="210492"/>
                </a:lnTo>
                <a:lnTo>
                  <a:pt x="38154" y="249467"/>
                </a:lnTo>
                <a:lnTo>
                  <a:pt x="21853" y="290663"/>
                </a:lnTo>
                <a:lnTo>
                  <a:pt x="9887" y="333823"/>
                </a:lnTo>
                <a:lnTo>
                  <a:pt x="2515" y="378686"/>
                </a:lnTo>
                <a:lnTo>
                  <a:pt x="0" y="424994"/>
                </a:lnTo>
                <a:lnTo>
                  <a:pt x="2515" y="471302"/>
                </a:lnTo>
                <a:lnTo>
                  <a:pt x="9887" y="516165"/>
                </a:lnTo>
                <a:lnTo>
                  <a:pt x="21853" y="559325"/>
                </a:lnTo>
                <a:lnTo>
                  <a:pt x="38154" y="600521"/>
                </a:lnTo>
                <a:lnTo>
                  <a:pt x="58526" y="639496"/>
                </a:lnTo>
                <a:lnTo>
                  <a:pt x="82709" y="675990"/>
                </a:lnTo>
                <a:lnTo>
                  <a:pt x="110440" y="709742"/>
                </a:lnTo>
                <a:lnTo>
                  <a:pt x="141459" y="740495"/>
                </a:lnTo>
                <a:lnTo>
                  <a:pt x="175505" y="767989"/>
                </a:lnTo>
                <a:lnTo>
                  <a:pt x="212314" y="791964"/>
                </a:lnTo>
                <a:lnTo>
                  <a:pt x="251627" y="812161"/>
                </a:lnTo>
                <a:lnTo>
                  <a:pt x="293182" y="828322"/>
                </a:lnTo>
                <a:lnTo>
                  <a:pt x="336716" y="840186"/>
                </a:lnTo>
                <a:lnTo>
                  <a:pt x="381969" y="847495"/>
                </a:lnTo>
                <a:lnTo>
                  <a:pt x="428680" y="849989"/>
                </a:lnTo>
                <a:lnTo>
                  <a:pt x="475390" y="847495"/>
                </a:lnTo>
                <a:lnTo>
                  <a:pt x="520643" y="840186"/>
                </a:lnTo>
                <a:lnTo>
                  <a:pt x="564178" y="828322"/>
                </a:lnTo>
                <a:lnTo>
                  <a:pt x="605732" y="812161"/>
                </a:lnTo>
                <a:lnTo>
                  <a:pt x="645045" y="791964"/>
                </a:lnTo>
                <a:lnTo>
                  <a:pt x="681855" y="767989"/>
                </a:lnTo>
                <a:lnTo>
                  <a:pt x="715900" y="740495"/>
                </a:lnTo>
                <a:lnTo>
                  <a:pt x="746919" y="709742"/>
                </a:lnTo>
                <a:lnTo>
                  <a:pt x="774651" y="675990"/>
                </a:lnTo>
                <a:lnTo>
                  <a:pt x="798834" y="639496"/>
                </a:lnTo>
                <a:lnTo>
                  <a:pt x="819206" y="600521"/>
                </a:lnTo>
                <a:lnTo>
                  <a:pt x="835506" y="559325"/>
                </a:lnTo>
                <a:lnTo>
                  <a:pt x="847473" y="516165"/>
                </a:lnTo>
                <a:lnTo>
                  <a:pt x="854845" y="471302"/>
                </a:lnTo>
                <a:lnTo>
                  <a:pt x="857360" y="424994"/>
                </a:lnTo>
                <a:lnTo>
                  <a:pt x="854845" y="378686"/>
                </a:lnTo>
                <a:lnTo>
                  <a:pt x="847473" y="333823"/>
                </a:lnTo>
                <a:lnTo>
                  <a:pt x="835506" y="290663"/>
                </a:lnTo>
                <a:lnTo>
                  <a:pt x="819206" y="249467"/>
                </a:lnTo>
                <a:lnTo>
                  <a:pt x="798834" y="210492"/>
                </a:lnTo>
                <a:lnTo>
                  <a:pt x="774651" y="173998"/>
                </a:lnTo>
                <a:lnTo>
                  <a:pt x="746919" y="140246"/>
                </a:lnTo>
                <a:lnTo>
                  <a:pt x="715900" y="109493"/>
                </a:lnTo>
                <a:lnTo>
                  <a:pt x="681855" y="81999"/>
                </a:lnTo>
                <a:lnTo>
                  <a:pt x="645045" y="58024"/>
                </a:lnTo>
                <a:lnTo>
                  <a:pt x="605732" y="37827"/>
                </a:lnTo>
                <a:lnTo>
                  <a:pt x="564178" y="21666"/>
                </a:lnTo>
                <a:lnTo>
                  <a:pt x="520643" y="9802"/>
                </a:lnTo>
                <a:lnTo>
                  <a:pt x="475390" y="2493"/>
                </a:lnTo>
                <a:lnTo>
                  <a:pt x="428680" y="0"/>
                </a:lnTo>
                <a:close/>
              </a:path>
            </a:pathLst>
          </a:custGeom>
          <a:solidFill>
            <a:schemeClr val="accent2"/>
          </a:solidFill>
          <a:ln w="12700">
            <a:solidFill>
              <a:schemeClr val="bg1"/>
            </a:solidFill>
          </a:ln>
        </p:spPr>
        <p:txBody>
          <a:bodyPr wrap="square" lIns="0" tIns="0" rIns="0" bIns="0" rtlCol="0"/>
          <a:lstStyle/>
          <a:p>
            <a:endParaRPr sz="372" dirty="0"/>
          </a:p>
        </p:txBody>
      </p:sp>
      <p:sp>
        <p:nvSpPr>
          <p:cNvPr id="35" name="TextBox 34">
            <a:extLst>
              <a:ext uri="{FF2B5EF4-FFF2-40B4-BE49-F238E27FC236}">
                <a16:creationId xmlns:a16="http://schemas.microsoft.com/office/drawing/2014/main" id="{8CB23474-D505-B643-8B4B-101D2A681E04}"/>
              </a:ext>
            </a:extLst>
          </p:cNvPr>
          <p:cNvSpPr txBox="1"/>
          <p:nvPr/>
        </p:nvSpPr>
        <p:spPr>
          <a:xfrm>
            <a:off x="5506339" y="1687496"/>
            <a:ext cx="1418374" cy="523220"/>
          </a:xfrm>
          <a:prstGeom prst="rect">
            <a:avLst/>
          </a:prstGeom>
          <a:noFill/>
        </p:spPr>
        <p:txBody>
          <a:bodyPr wrap="square" rtlCol="0">
            <a:spAutoFit/>
          </a:bodyPr>
          <a:lstStyle/>
          <a:p>
            <a:pPr algn="ctr"/>
            <a:r>
              <a:rPr lang="en-US" sz="1400" dirty="0">
                <a:solidFill>
                  <a:schemeClr val="bg1"/>
                </a:solidFill>
              </a:rPr>
              <a:t>OUR </a:t>
            </a:r>
          </a:p>
          <a:p>
            <a:pPr algn="ctr"/>
            <a:r>
              <a:rPr lang="en-US" sz="1400" dirty="0">
                <a:solidFill>
                  <a:schemeClr val="bg1"/>
                </a:solidFill>
              </a:rPr>
              <a:t>VISION</a:t>
            </a:r>
          </a:p>
        </p:txBody>
      </p:sp>
      <p:cxnSp>
        <p:nvCxnSpPr>
          <p:cNvPr id="36" name="Straight Connector 35">
            <a:extLst>
              <a:ext uri="{FF2B5EF4-FFF2-40B4-BE49-F238E27FC236}">
                <a16:creationId xmlns:a16="http://schemas.microsoft.com/office/drawing/2014/main" id="{EF9B08BD-920F-4D49-8DDA-CAFE55EB0886}"/>
              </a:ext>
            </a:extLst>
          </p:cNvPr>
          <p:cNvCxnSpPr>
            <a:cxnSpLocks/>
          </p:cNvCxnSpPr>
          <p:nvPr/>
        </p:nvCxnSpPr>
        <p:spPr>
          <a:xfrm>
            <a:off x="6040328" y="2275762"/>
            <a:ext cx="3503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E4637B02-83D5-0D48-88BF-9950218EABE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0538" y="1111586"/>
            <a:ext cx="409977" cy="379035"/>
          </a:xfrm>
          <a:prstGeom prst="rect">
            <a:avLst/>
          </a:prstGeom>
        </p:spPr>
      </p:pic>
      <p:pic>
        <p:nvPicPr>
          <p:cNvPr id="23" name="Graphic 12">
            <a:extLst>
              <a:ext uri="{FF2B5EF4-FFF2-40B4-BE49-F238E27FC236}">
                <a16:creationId xmlns:a16="http://schemas.microsoft.com/office/drawing/2014/main" id="{D25DB382-893C-104E-A5C5-1A726FA57821}"/>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72463" y="1124245"/>
            <a:ext cx="414055" cy="363788"/>
          </a:xfrm>
          <a:prstGeom prst="rect">
            <a:avLst/>
          </a:prstGeom>
        </p:spPr>
      </p:pic>
      <p:sp>
        <p:nvSpPr>
          <p:cNvPr id="2" name="Title 7">
            <a:extLst>
              <a:ext uri="{FF2B5EF4-FFF2-40B4-BE49-F238E27FC236}">
                <a16:creationId xmlns:a16="http://schemas.microsoft.com/office/drawing/2014/main" id="{24957956-4C0B-9256-204E-1049BA5D75C1}"/>
              </a:ext>
            </a:extLst>
          </p:cNvPr>
          <p:cNvSpPr txBox="1">
            <a:spLocks/>
          </p:cNvSpPr>
          <p:nvPr/>
        </p:nvSpPr>
        <p:spPr>
          <a:xfrm>
            <a:off x="601818" y="274638"/>
            <a:ext cx="7886700" cy="4413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a:lstStyle>
          <a:p>
            <a:r>
              <a:rPr lang="en-US" sz="1800" spc="300" dirty="0"/>
              <a:t>Our Mission And Vision</a:t>
            </a:r>
            <a:endParaRPr lang="en-ZA" sz="1800" spc="300" dirty="0"/>
          </a:p>
        </p:txBody>
      </p:sp>
    </p:spTree>
    <p:extLst>
      <p:ext uri="{BB962C8B-B14F-4D97-AF65-F5344CB8AC3E}">
        <p14:creationId xmlns:p14="http://schemas.microsoft.com/office/powerpoint/2010/main" val="313542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01B0C1-ACB8-7CA8-1F87-89B8EF19A6BB}"/>
              </a:ext>
            </a:extLst>
          </p:cNvPr>
          <p:cNvSpPr>
            <a:spLocks noGrp="1"/>
          </p:cNvSpPr>
          <p:nvPr>
            <p:ph type="sldNum" sz="quarter" idx="12"/>
          </p:nvPr>
        </p:nvSpPr>
        <p:spPr/>
        <p:txBody>
          <a:bodyPr/>
          <a:lstStyle/>
          <a:p>
            <a:fld id="{5DE2A05D-7D62-8D4D-AF9C-3DD3316D51C7}" type="slidenum">
              <a:rPr lang="en-US" smtClean="0"/>
              <a:pPr/>
              <a:t>3</a:t>
            </a:fld>
            <a:endParaRPr lang="en-US" dirty="0"/>
          </a:p>
        </p:txBody>
      </p:sp>
      <p:sp>
        <p:nvSpPr>
          <p:cNvPr id="3" name="Title 3">
            <a:extLst>
              <a:ext uri="{FF2B5EF4-FFF2-40B4-BE49-F238E27FC236}">
                <a16:creationId xmlns:a16="http://schemas.microsoft.com/office/drawing/2014/main" id="{AAF8DE50-F894-05B3-0A6A-3DD1B9B69150}"/>
              </a:ext>
            </a:extLst>
          </p:cNvPr>
          <p:cNvSpPr txBox="1">
            <a:spLocks/>
          </p:cNvSpPr>
          <p:nvPr/>
        </p:nvSpPr>
        <p:spPr>
          <a:xfrm>
            <a:off x="593677" y="371475"/>
            <a:ext cx="7096125" cy="2127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a:lstStyle>
          <a:p>
            <a:r>
              <a:rPr lang="en-US" sz="1800" spc="300" dirty="0"/>
              <a:t>Background And Purpose Of The Initiative</a:t>
            </a:r>
          </a:p>
        </p:txBody>
      </p:sp>
      <p:sp>
        <p:nvSpPr>
          <p:cNvPr id="12" name="Text Placeholder 4"/>
          <p:cNvSpPr txBox="1">
            <a:spLocks/>
          </p:cNvSpPr>
          <p:nvPr/>
        </p:nvSpPr>
        <p:spPr>
          <a:xfrm>
            <a:off x="290286" y="907366"/>
            <a:ext cx="8445751" cy="38782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8775" indent="-358775" algn="just" defTabSz="385722">
              <a:lnSpc>
                <a:spcPct val="112000"/>
              </a:lnSpc>
              <a:spcBef>
                <a:spcPts val="0"/>
              </a:spcBef>
              <a:buFont typeface="Wingdings" panose="05000000000000000000" pitchFamily="2" charset="2"/>
              <a:buChar char="Ø"/>
            </a:pPr>
            <a:r>
              <a:rPr lang="en-US" sz="1400" dirty="0"/>
              <a:t>SAI Bahrain is the lead for the project</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The purpose of the Initiative is to establish a clear and consistent terminology across all INTOSAI Framework Professional Pronouncements (IFPP)</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The work on Initiative T will impact some of the other initiatives</a:t>
            </a:r>
          </a:p>
          <a:p>
            <a:pPr marL="0" indent="0" algn="just" defTabSz="385722">
              <a:lnSpc>
                <a:spcPct val="112000"/>
              </a:lnSpc>
              <a:spcBef>
                <a:spcPts val="0"/>
              </a:spcBef>
              <a:buNone/>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In April 2025 - progress on the Initiative was in the Project Proposal stage </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In March 2026 – project has now progressed into Key Steps stage</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endParaRPr lang="en-ZA" sz="1200" dirty="0">
              <a:solidFill>
                <a:srgbClr val="002060"/>
              </a:solidFill>
            </a:endParaRPr>
          </a:p>
        </p:txBody>
      </p:sp>
    </p:spTree>
    <p:extLst>
      <p:ext uri="{BB962C8B-B14F-4D97-AF65-F5344CB8AC3E}">
        <p14:creationId xmlns:p14="http://schemas.microsoft.com/office/powerpoint/2010/main" val="222921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86BCB0-5D28-AD86-6E33-E2100B7BC2AD}"/>
              </a:ext>
            </a:extLst>
          </p:cNvPr>
          <p:cNvSpPr/>
          <p:nvPr/>
        </p:nvSpPr>
        <p:spPr>
          <a:xfrm>
            <a:off x="208005" y="2699988"/>
            <a:ext cx="4363995" cy="678765"/>
          </a:xfrm>
          <a:prstGeom prst="rect">
            <a:avLst/>
          </a:prstGeom>
          <a:solidFill>
            <a:srgbClr val="C0D0E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8A3C8775-2D59-BE71-512B-9826D5AFB3B7}"/>
              </a:ext>
            </a:extLst>
          </p:cNvPr>
          <p:cNvSpPr/>
          <p:nvPr/>
        </p:nvSpPr>
        <p:spPr>
          <a:xfrm>
            <a:off x="208005" y="821172"/>
            <a:ext cx="8665792" cy="678765"/>
          </a:xfrm>
          <a:prstGeom prst="rect">
            <a:avLst/>
          </a:prstGeom>
          <a:solidFill>
            <a:srgbClr val="C0D0E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p:cNvSpPr>
            <a:spLocks noGrp="1"/>
          </p:cNvSpPr>
          <p:nvPr>
            <p:ph type="sldNum" sz="quarter" idx="12"/>
          </p:nvPr>
        </p:nvSpPr>
        <p:spPr/>
        <p:txBody>
          <a:bodyPr/>
          <a:lstStyle/>
          <a:p>
            <a:fld id="{5DE2A05D-7D62-8D4D-AF9C-3DD3316D51C7}" type="slidenum">
              <a:rPr lang="en-US" smtClean="0"/>
              <a:pPr/>
              <a:t>4</a:t>
            </a:fld>
            <a:endParaRPr lang="en-US" dirty="0"/>
          </a:p>
        </p:txBody>
      </p:sp>
      <p:sp>
        <p:nvSpPr>
          <p:cNvPr id="3" name="Content Placeholder 2"/>
          <p:cNvSpPr>
            <a:spLocks noGrp="1"/>
          </p:cNvSpPr>
          <p:nvPr>
            <p:ph idx="1"/>
          </p:nvPr>
        </p:nvSpPr>
        <p:spPr>
          <a:xfrm>
            <a:off x="270203" y="821172"/>
            <a:ext cx="4122183" cy="3263504"/>
          </a:xfrm>
        </p:spPr>
        <p:txBody>
          <a:bodyPr>
            <a:noAutofit/>
          </a:bodyPr>
          <a:lstStyle/>
          <a:p>
            <a:pPr marL="0" indent="0">
              <a:buNone/>
            </a:pPr>
            <a:r>
              <a:rPr lang="en-US" b="1" dirty="0"/>
              <a:t>Extract existing terminology:</a:t>
            </a:r>
          </a:p>
          <a:p>
            <a:r>
              <a:rPr lang="en-US" dirty="0"/>
              <a:t>Identify key concepts and extract useful terms and definitions.</a:t>
            </a:r>
          </a:p>
          <a:p>
            <a:pPr marL="0" indent="0">
              <a:buNone/>
            </a:pPr>
            <a:r>
              <a:rPr lang="en-US" b="1" dirty="0"/>
              <a:t>Identify and resolve terminological inconsistencies:</a:t>
            </a:r>
          </a:p>
          <a:p>
            <a:r>
              <a:rPr lang="en-US" dirty="0"/>
              <a:t>Provide an authoritative definition of each term, maintained, eliminate inconsistencies. This will also be beneficial in drafting any future pronouncements and in the revision of pronouncements.</a:t>
            </a:r>
          </a:p>
          <a:p>
            <a:pPr marL="0" indent="0">
              <a:buNone/>
            </a:pPr>
            <a:r>
              <a:rPr lang="en-US" b="1" dirty="0"/>
              <a:t>Develop language conventions: </a:t>
            </a:r>
          </a:p>
          <a:p>
            <a:r>
              <a:rPr lang="en-US" dirty="0"/>
              <a:t>Ensure uniform use of concepts and writing styles to avoid future inconsistencies.</a:t>
            </a:r>
          </a:p>
          <a:p>
            <a:pPr marL="0" indent="0">
              <a:buNone/>
            </a:pPr>
            <a:r>
              <a:rPr lang="en-US" b="1" dirty="0"/>
              <a:t>Propose a sustainable solution for maintenance:</a:t>
            </a:r>
          </a:p>
          <a:p>
            <a:r>
              <a:rPr lang="en-US" dirty="0"/>
              <a:t>Towards the end of the initiative, it will be necessary to propose how INTOSAI can best ensure that terminology is maintained, and future drafts are developed in line with the language conventions.</a:t>
            </a:r>
          </a:p>
          <a:p>
            <a:endParaRPr lang="en-ZA" dirty="0"/>
          </a:p>
        </p:txBody>
      </p:sp>
      <p:sp>
        <p:nvSpPr>
          <p:cNvPr id="6" name="Rectangle 5"/>
          <p:cNvSpPr/>
          <p:nvPr/>
        </p:nvSpPr>
        <p:spPr>
          <a:xfrm>
            <a:off x="581503" y="207101"/>
            <a:ext cx="3312125" cy="341632"/>
          </a:xfrm>
          <a:prstGeom prst="rect">
            <a:avLst/>
          </a:prstGeom>
        </p:spPr>
        <p:txBody>
          <a:bodyPr wrap="none">
            <a:spAutoFit/>
          </a:bodyPr>
          <a:lstStyle/>
          <a:p>
            <a:pPr defTabSz="685800">
              <a:lnSpc>
                <a:spcPct val="90000"/>
              </a:lnSpc>
              <a:spcBef>
                <a:spcPct val="0"/>
              </a:spcBef>
            </a:pPr>
            <a:r>
              <a:rPr lang="en-ZA" spc="300" dirty="0">
                <a:solidFill>
                  <a:srgbClr val="003B79"/>
                </a:solidFill>
                <a:latin typeface="+mj-lt"/>
                <a:ea typeface="+mj-ea"/>
                <a:cs typeface="+mj-cs"/>
              </a:rPr>
              <a:t>Scope Of The Project</a:t>
            </a:r>
          </a:p>
        </p:txBody>
      </p:sp>
      <p:sp>
        <p:nvSpPr>
          <p:cNvPr id="7" name="Rectangle 6">
            <a:extLst>
              <a:ext uri="{FF2B5EF4-FFF2-40B4-BE49-F238E27FC236}">
                <a16:creationId xmlns:a16="http://schemas.microsoft.com/office/drawing/2014/main" id="{734C450D-FD13-1E2D-4FDD-31D2EBFF8BB4}"/>
              </a:ext>
            </a:extLst>
          </p:cNvPr>
          <p:cNvSpPr/>
          <p:nvPr/>
        </p:nvSpPr>
        <p:spPr>
          <a:xfrm>
            <a:off x="4914018" y="207101"/>
            <a:ext cx="3615092" cy="341632"/>
          </a:xfrm>
          <a:prstGeom prst="rect">
            <a:avLst/>
          </a:prstGeom>
        </p:spPr>
        <p:txBody>
          <a:bodyPr wrap="none">
            <a:spAutoFit/>
          </a:bodyPr>
          <a:lstStyle/>
          <a:p>
            <a:pPr defTabSz="685800">
              <a:lnSpc>
                <a:spcPct val="90000"/>
              </a:lnSpc>
              <a:spcBef>
                <a:spcPct val="0"/>
              </a:spcBef>
            </a:pPr>
            <a:r>
              <a:rPr lang="en-ZA" spc="300" dirty="0">
                <a:solidFill>
                  <a:srgbClr val="003B79"/>
                </a:solidFill>
                <a:latin typeface="+mj-lt"/>
                <a:ea typeface="+mj-ea"/>
                <a:cs typeface="+mj-cs"/>
              </a:rPr>
              <a:t>Progress Of The Project</a:t>
            </a:r>
          </a:p>
        </p:txBody>
      </p:sp>
      <p:sp>
        <p:nvSpPr>
          <p:cNvPr id="9" name="Content Placeholder 2">
            <a:extLst>
              <a:ext uri="{FF2B5EF4-FFF2-40B4-BE49-F238E27FC236}">
                <a16:creationId xmlns:a16="http://schemas.microsoft.com/office/drawing/2014/main" id="{29596A46-D215-816A-7056-72DCAFC0CBC9}"/>
              </a:ext>
            </a:extLst>
          </p:cNvPr>
          <p:cNvSpPr txBox="1">
            <a:spLocks/>
          </p:cNvSpPr>
          <p:nvPr/>
        </p:nvSpPr>
        <p:spPr>
          <a:xfrm>
            <a:off x="4751614" y="821172"/>
            <a:ext cx="4122183" cy="3263504"/>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200" kern="1200">
                <a:solidFill>
                  <a:schemeClr val="bg1">
                    <a:lumMod val="50000"/>
                  </a:schemeClr>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200" kern="1200">
                <a:solidFill>
                  <a:schemeClr val="bg1">
                    <a:lumMod val="50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bg1">
                    <a:lumMod val="50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Extracted existing terminology:</a:t>
            </a:r>
          </a:p>
          <a:p>
            <a:r>
              <a:rPr lang="en-US" dirty="0"/>
              <a:t>Identified key concepts and extracted useful terms and definitions.</a:t>
            </a:r>
          </a:p>
          <a:p>
            <a:pPr marL="0" indent="0">
              <a:buFont typeface="Arial" panose="020B0604020202020204" pitchFamily="34" charset="0"/>
              <a:buNone/>
            </a:pPr>
            <a:r>
              <a:rPr lang="en-US" b="1" dirty="0"/>
              <a:t>Identified and resolved terminological inconsistencies:</a:t>
            </a:r>
          </a:p>
          <a:p>
            <a:r>
              <a:rPr lang="en-US" dirty="0"/>
              <a:t>Sub groups reviewed proposed definitions for each term. Suggestions were made where appropriate, including a brief rationale for keeping as is or making a change. The deadline for this task was 31 Jan ‘26.</a:t>
            </a:r>
          </a:p>
          <a:p>
            <a:pPr lvl="1">
              <a:buFont typeface="Wingdings" panose="05000000000000000000" pitchFamily="2" charset="2"/>
              <a:buChar char="Ø"/>
            </a:pPr>
            <a:r>
              <a:rPr lang="en-US" sz="1050" dirty="0">
                <a:solidFill>
                  <a:schemeClr val="tx1"/>
                </a:solidFill>
              </a:rPr>
              <a:t>Conducted comprehensive review of standards to understand the current terminologies and application across different audit types and standards.</a:t>
            </a:r>
          </a:p>
          <a:p>
            <a:pPr lvl="1">
              <a:buFont typeface="Wingdings" panose="05000000000000000000" pitchFamily="2" charset="2"/>
              <a:buChar char="Ø"/>
            </a:pPr>
            <a:r>
              <a:rPr lang="en-US" sz="1050" dirty="0">
                <a:solidFill>
                  <a:schemeClr val="tx1"/>
                </a:solidFill>
              </a:rPr>
              <a:t>Extracted key terminology (ideally 10 – 15 concepts and terms per standard). Selected based on their frequency of use, conceptual importance, and potential for inconsistency across standards.</a:t>
            </a:r>
          </a:p>
          <a:p>
            <a:pPr lvl="1">
              <a:buFont typeface="Wingdings" panose="05000000000000000000" pitchFamily="2" charset="2"/>
              <a:buChar char="Ø"/>
            </a:pPr>
            <a:r>
              <a:rPr lang="en-US" sz="1050" dirty="0">
                <a:solidFill>
                  <a:schemeClr val="tx1"/>
                </a:solidFill>
              </a:rPr>
              <a:t>Compared terminology across standards, examining definitions (how similar terminology are defined and utilized in different contexts). Redefined where necessary and appropriate.</a:t>
            </a:r>
          </a:p>
          <a:p>
            <a:pPr lvl="1">
              <a:buFont typeface="Wingdings" panose="05000000000000000000" pitchFamily="2" charset="2"/>
              <a:buChar char="Ø"/>
            </a:pPr>
            <a:r>
              <a:rPr lang="en-US" sz="1050" dirty="0">
                <a:solidFill>
                  <a:schemeClr val="tx1">
                    <a:lumMod val="75000"/>
                  </a:schemeClr>
                </a:solidFill>
              </a:rPr>
              <a:t>Review and consolidation process in progress by SAI Bahrain.</a:t>
            </a:r>
          </a:p>
          <a:p>
            <a:pPr lvl="1"/>
            <a:endParaRPr lang="en-US" dirty="0"/>
          </a:p>
        </p:txBody>
      </p:sp>
      <p:sp>
        <p:nvSpPr>
          <p:cNvPr id="12" name="Isosceles Triangle 11">
            <a:extLst>
              <a:ext uri="{FF2B5EF4-FFF2-40B4-BE49-F238E27FC236}">
                <a16:creationId xmlns:a16="http://schemas.microsoft.com/office/drawing/2014/main" id="{AEFFF3B0-2C37-2A1C-9E9D-992087F11675}"/>
              </a:ext>
            </a:extLst>
          </p:cNvPr>
          <p:cNvSpPr/>
          <p:nvPr/>
        </p:nvSpPr>
        <p:spPr>
          <a:xfrm rot="5400000">
            <a:off x="4220495" y="1053818"/>
            <a:ext cx="678765" cy="2406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Isosceles Triangle 12">
            <a:extLst>
              <a:ext uri="{FF2B5EF4-FFF2-40B4-BE49-F238E27FC236}">
                <a16:creationId xmlns:a16="http://schemas.microsoft.com/office/drawing/2014/main" id="{E591DD03-7732-60B2-C745-BB730E6739FF}"/>
              </a:ext>
            </a:extLst>
          </p:cNvPr>
          <p:cNvSpPr/>
          <p:nvPr/>
        </p:nvSpPr>
        <p:spPr>
          <a:xfrm rot="5400000">
            <a:off x="4220495" y="1979647"/>
            <a:ext cx="678765" cy="2406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0380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C8BB5AE-6778-EE49-AD51-4D94FD2133AB}"/>
              </a:ext>
            </a:extLst>
          </p:cNvPr>
          <p:cNvSpPr txBox="1">
            <a:spLocks/>
          </p:cNvSpPr>
          <p:nvPr/>
        </p:nvSpPr>
        <p:spPr>
          <a:xfrm>
            <a:off x="5654041" y="802034"/>
            <a:ext cx="2889634" cy="418243"/>
          </a:xfrm>
          <a:prstGeom prst="rect">
            <a:avLst/>
          </a:prstGeom>
        </p:spPr>
        <p:txBody>
          <a:bodyPr vert="horz" wrap="square" lIns="0" tIns="7798" rIns="0" bIns="0" rtlCol="0">
            <a:spAutoFit/>
          </a:bodyPr>
          <a:lstStyle>
            <a:lvl1pPr>
              <a:defRPr>
                <a:latin typeface="+mj-lt"/>
                <a:ea typeface="+mj-ea"/>
                <a:cs typeface="+mj-cs"/>
              </a:defRPr>
            </a:lvl1pPr>
          </a:lstStyle>
          <a:p>
            <a:pPr marL="5776">
              <a:lnSpc>
                <a:spcPts val="1612"/>
              </a:lnSpc>
              <a:spcBef>
                <a:spcPts val="61"/>
              </a:spcBef>
            </a:pPr>
            <a:r>
              <a:rPr lang="en-ZA" sz="1400" kern="0" dirty="0">
                <a:solidFill>
                  <a:srgbClr val="1B2C56"/>
                </a:solidFill>
                <a:latin typeface="Century Gothic" panose="020B0502020202020204" pitchFamily="34" charset="0"/>
                <a:cs typeface="Century Gothic"/>
              </a:rPr>
              <a:t>AUDITING</a:t>
            </a:r>
            <a:r>
              <a:rPr lang="en-ZA" sz="1400" kern="0" spc="2" dirty="0">
                <a:solidFill>
                  <a:srgbClr val="1B2C56"/>
                </a:solidFill>
                <a:latin typeface="Century Gothic" panose="020B0502020202020204" pitchFamily="34" charset="0"/>
                <a:cs typeface="Century Gothic"/>
              </a:rPr>
              <a:t> </a:t>
            </a:r>
            <a:r>
              <a:rPr lang="en-ZA" sz="1400" kern="0" spc="-23" dirty="0">
                <a:solidFill>
                  <a:srgbClr val="1B2C56"/>
                </a:solidFill>
                <a:latin typeface="Century Gothic" panose="020B0502020202020204" pitchFamily="34" charset="0"/>
                <a:cs typeface="Century Gothic"/>
              </a:rPr>
              <a:t>TO </a:t>
            </a:r>
            <a:r>
              <a:rPr lang="en-ZA" sz="1400" b="1" kern="0" spc="2" dirty="0">
                <a:solidFill>
                  <a:srgbClr val="1B2C56"/>
                </a:solidFill>
                <a:latin typeface="Century Gothic" panose="020B0502020202020204" pitchFamily="34" charset="0"/>
              </a:rPr>
              <a:t>BUILD </a:t>
            </a:r>
            <a:r>
              <a:rPr lang="en-ZA" sz="1400" b="1" kern="0" spc="-2" dirty="0">
                <a:solidFill>
                  <a:srgbClr val="1B2C56"/>
                </a:solidFill>
                <a:latin typeface="Century Gothic" panose="020B0502020202020204" pitchFamily="34" charset="0"/>
              </a:rPr>
              <a:t>PUBLIC</a:t>
            </a:r>
            <a:r>
              <a:rPr lang="en-ZA" sz="1400" b="1" kern="0" spc="-9" dirty="0">
                <a:solidFill>
                  <a:srgbClr val="1B2C56"/>
                </a:solidFill>
                <a:latin typeface="Century Gothic" panose="020B0502020202020204" pitchFamily="34" charset="0"/>
              </a:rPr>
              <a:t> </a:t>
            </a:r>
            <a:r>
              <a:rPr lang="en-ZA" sz="1400" b="1" kern="0" spc="5" dirty="0">
                <a:solidFill>
                  <a:srgbClr val="1B2C56"/>
                </a:solidFill>
                <a:latin typeface="Century Gothic" panose="020B0502020202020204" pitchFamily="34" charset="0"/>
              </a:rPr>
              <a:t>CONFIDENCE</a:t>
            </a:r>
            <a:endParaRPr lang="en-ZA" sz="1400" b="1" kern="0" dirty="0">
              <a:solidFill>
                <a:sysClr val="windowText" lastClr="000000"/>
              </a:solidFill>
              <a:latin typeface="Century Gothic" panose="020B0502020202020204" pitchFamily="34" charset="0"/>
            </a:endParaRPr>
          </a:p>
        </p:txBody>
      </p:sp>
      <p:sp>
        <p:nvSpPr>
          <p:cNvPr id="4" name="object 4">
            <a:extLst>
              <a:ext uri="{FF2B5EF4-FFF2-40B4-BE49-F238E27FC236}">
                <a16:creationId xmlns:a16="http://schemas.microsoft.com/office/drawing/2014/main" id="{48981B37-F37E-4846-A372-58FE2B75FDA0}"/>
              </a:ext>
            </a:extLst>
          </p:cNvPr>
          <p:cNvSpPr txBox="1"/>
          <p:nvPr/>
        </p:nvSpPr>
        <p:spPr>
          <a:xfrm>
            <a:off x="6059106" y="1832447"/>
            <a:ext cx="2547749" cy="1007273"/>
          </a:xfrm>
          <a:prstGeom prst="rect">
            <a:avLst/>
          </a:prstGeom>
        </p:spPr>
        <p:txBody>
          <a:bodyPr vert="horz" wrap="square" lIns="0" tIns="6931" rIns="0" bIns="0" rtlCol="0">
            <a:spAutoFit/>
          </a:bodyPr>
          <a:lstStyle/>
          <a:p>
            <a:pPr marL="5776">
              <a:spcBef>
                <a:spcPts val="55"/>
              </a:spcBef>
            </a:pPr>
            <a:r>
              <a:rPr lang="en-ZA" sz="1100" b="1" spc="5" dirty="0">
                <a:solidFill>
                  <a:srgbClr val="00A88E"/>
                </a:solidFill>
                <a:latin typeface="Century Gothic"/>
                <a:cs typeface="Century Gothic"/>
              </a:rPr>
              <a:t>Auditor General </a:t>
            </a:r>
            <a:r>
              <a:rPr lang="en-ZA" sz="1100" b="1" spc="7" dirty="0">
                <a:solidFill>
                  <a:srgbClr val="00A88E"/>
                </a:solidFill>
                <a:latin typeface="Century Gothic"/>
                <a:cs typeface="Century Gothic"/>
              </a:rPr>
              <a:t>of </a:t>
            </a:r>
            <a:r>
              <a:rPr lang="en-ZA" sz="1100" b="1" spc="5" dirty="0">
                <a:solidFill>
                  <a:srgbClr val="00A88E"/>
                </a:solidFill>
                <a:latin typeface="Century Gothic"/>
                <a:cs typeface="Century Gothic"/>
              </a:rPr>
              <a:t>South</a:t>
            </a:r>
            <a:r>
              <a:rPr lang="en-ZA" sz="1100" b="1" spc="-16" dirty="0">
                <a:solidFill>
                  <a:srgbClr val="00A88E"/>
                </a:solidFill>
                <a:latin typeface="Century Gothic"/>
                <a:cs typeface="Century Gothic"/>
              </a:rPr>
              <a:t> </a:t>
            </a:r>
            <a:r>
              <a:rPr lang="en-ZA" sz="1100" b="1" spc="5" dirty="0">
                <a:solidFill>
                  <a:srgbClr val="00A88E"/>
                </a:solidFill>
                <a:latin typeface="Century Gothic"/>
                <a:cs typeface="Century Gothic"/>
              </a:rPr>
              <a:t>Africa</a:t>
            </a:r>
            <a:endParaRPr lang="en-ZA" sz="1100" dirty="0">
              <a:latin typeface="Century Gothic"/>
              <a:cs typeface="Century Gothic"/>
            </a:endParaRPr>
          </a:p>
          <a:p>
            <a:pPr>
              <a:lnSpc>
                <a:spcPct val="100000"/>
              </a:lnSpc>
            </a:pPr>
            <a:endParaRPr lang="en-ZA" sz="1100" dirty="0">
              <a:latin typeface="Century Gothic"/>
              <a:cs typeface="Century Gothic"/>
            </a:endParaRPr>
          </a:p>
          <a:p>
            <a:pPr marL="5776">
              <a:spcBef>
                <a:spcPts val="575"/>
              </a:spcBef>
            </a:pPr>
            <a:r>
              <a:rPr lang="en-ZA" sz="1100" b="1" spc="7" dirty="0">
                <a:solidFill>
                  <a:srgbClr val="00A88E"/>
                </a:solidFill>
                <a:latin typeface="Century Gothic"/>
                <a:cs typeface="Century Gothic"/>
              </a:rPr>
              <a:t>@AuditorGen_SA</a:t>
            </a:r>
            <a:endParaRPr lang="en-ZA" sz="1100" dirty="0">
              <a:latin typeface="Century Gothic"/>
              <a:cs typeface="Century Gothic"/>
            </a:endParaRPr>
          </a:p>
          <a:p>
            <a:pPr>
              <a:lnSpc>
                <a:spcPct val="100000"/>
              </a:lnSpc>
            </a:pPr>
            <a:endParaRPr lang="en-ZA" sz="1100" dirty="0">
              <a:latin typeface="Century Gothic"/>
              <a:cs typeface="Century Gothic"/>
            </a:endParaRPr>
          </a:p>
          <a:p>
            <a:pPr marL="5776">
              <a:spcBef>
                <a:spcPts val="575"/>
              </a:spcBef>
            </a:pPr>
            <a:r>
              <a:rPr lang="en-ZA" sz="1100" b="1" spc="2" dirty="0">
                <a:solidFill>
                  <a:srgbClr val="00A88E"/>
                </a:solidFill>
                <a:latin typeface="Century Gothic"/>
                <a:cs typeface="Century Gothic"/>
              </a:rPr>
              <a:t>Auditor-General </a:t>
            </a:r>
            <a:r>
              <a:rPr lang="en-ZA" sz="1100" b="1" spc="7" dirty="0">
                <a:solidFill>
                  <a:srgbClr val="00A88E"/>
                </a:solidFill>
                <a:latin typeface="Century Gothic"/>
                <a:cs typeface="Century Gothic"/>
              </a:rPr>
              <a:t>of </a:t>
            </a:r>
            <a:r>
              <a:rPr lang="en-ZA" sz="1100" b="1" spc="5" dirty="0">
                <a:solidFill>
                  <a:srgbClr val="00A88E"/>
                </a:solidFill>
                <a:latin typeface="Century Gothic"/>
                <a:cs typeface="Century Gothic"/>
              </a:rPr>
              <a:t>South</a:t>
            </a:r>
            <a:r>
              <a:rPr lang="en-ZA" sz="1100" b="1" spc="-5" dirty="0">
                <a:solidFill>
                  <a:srgbClr val="00A88E"/>
                </a:solidFill>
                <a:latin typeface="Century Gothic"/>
                <a:cs typeface="Century Gothic"/>
              </a:rPr>
              <a:t> </a:t>
            </a:r>
            <a:r>
              <a:rPr lang="en-ZA" sz="1100" b="1" spc="5" dirty="0">
                <a:solidFill>
                  <a:srgbClr val="00A88E"/>
                </a:solidFill>
                <a:latin typeface="Century Gothic"/>
                <a:cs typeface="Century Gothic"/>
              </a:rPr>
              <a:t>Africa</a:t>
            </a:r>
            <a:endParaRPr lang="en-ZA" sz="1100" dirty="0">
              <a:latin typeface="Century Gothic"/>
              <a:cs typeface="Century Gothic"/>
            </a:endParaRPr>
          </a:p>
        </p:txBody>
      </p:sp>
      <p:sp>
        <p:nvSpPr>
          <p:cNvPr id="5" name="object 5">
            <a:extLst>
              <a:ext uri="{FF2B5EF4-FFF2-40B4-BE49-F238E27FC236}">
                <a16:creationId xmlns:a16="http://schemas.microsoft.com/office/drawing/2014/main" id="{56D3FA93-8ABC-AE4B-884D-34A98A6D2866}"/>
              </a:ext>
            </a:extLst>
          </p:cNvPr>
          <p:cNvSpPr txBox="1"/>
          <p:nvPr/>
        </p:nvSpPr>
        <p:spPr>
          <a:xfrm>
            <a:off x="5866663" y="3844313"/>
            <a:ext cx="1837008" cy="451585"/>
          </a:xfrm>
          <a:prstGeom prst="rect">
            <a:avLst/>
          </a:prstGeom>
        </p:spPr>
        <p:txBody>
          <a:bodyPr vert="horz" wrap="square" lIns="0" tIns="7798" rIns="0" bIns="0" rtlCol="0">
            <a:spAutoFit/>
          </a:bodyPr>
          <a:lstStyle/>
          <a:p>
            <a:pPr marL="5776">
              <a:spcBef>
                <a:spcPts val="61"/>
              </a:spcBef>
            </a:pPr>
            <a:r>
              <a:rPr sz="1400" spc="-11" dirty="0">
                <a:solidFill>
                  <a:srgbClr val="1B2C56"/>
                </a:solidFill>
                <a:latin typeface="Century Gothic"/>
                <a:cs typeface="Century Gothic"/>
                <a:hlinkClick r:id="rId2"/>
              </a:rPr>
              <a:t>www.agsa.co.za</a:t>
            </a:r>
            <a:endParaRPr lang="en-ZA" sz="1400" spc="-11" dirty="0">
              <a:solidFill>
                <a:srgbClr val="1B2C56"/>
              </a:solidFill>
              <a:latin typeface="Century Gothic"/>
              <a:cs typeface="Century Gothic"/>
            </a:endParaRPr>
          </a:p>
          <a:p>
            <a:pPr marL="5776">
              <a:spcBef>
                <a:spcPts val="61"/>
              </a:spcBef>
            </a:pPr>
            <a:endParaRPr sz="1400" dirty="0">
              <a:latin typeface="Century Gothic"/>
              <a:cs typeface="Century Gothic"/>
            </a:endParaRPr>
          </a:p>
        </p:txBody>
      </p:sp>
      <p:sp>
        <p:nvSpPr>
          <p:cNvPr id="6" name="object 7">
            <a:extLst>
              <a:ext uri="{FF2B5EF4-FFF2-40B4-BE49-F238E27FC236}">
                <a16:creationId xmlns:a16="http://schemas.microsoft.com/office/drawing/2014/main" id="{D5E2DAE8-32A7-6F49-8A32-1719169903FC}"/>
              </a:ext>
            </a:extLst>
          </p:cNvPr>
          <p:cNvSpPr/>
          <p:nvPr/>
        </p:nvSpPr>
        <p:spPr>
          <a:xfrm>
            <a:off x="5748951" y="1822088"/>
            <a:ext cx="217754" cy="217754"/>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8" name="object 9">
            <a:extLst>
              <a:ext uri="{FF2B5EF4-FFF2-40B4-BE49-F238E27FC236}">
                <a16:creationId xmlns:a16="http://schemas.microsoft.com/office/drawing/2014/main" id="{299771D1-0006-074B-BDB0-3FE201BED9D0}"/>
              </a:ext>
            </a:extLst>
          </p:cNvPr>
          <p:cNvSpPr/>
          <p:nvPr/>
        </p:nvSpPr>
        <p:spPr>
          <a:xfrm>
            <a:off x="5748951" y="2225602"/>
            <a:ext cx="217754" cy="217754"/>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10" name="object 11">
            <a:extLst>
              <a:ext uri="{FF2B5EF4-FFF2-40B4-BE49-F238E27FC236}">
                <a16:creationId xmlns:a16="http://schemas.microsoft.com/office/drawing/2014/main" id="{B21416CD-4007-0549-B160-2CD84B17F9C1}"/>
              </a:ext>
            </a:extLst>
          </p:cNvPr>
          <p:cNvSpPr/>
          <p:nvPr/>
        </p:nvSpPr>
        <p:spPr>
          <a:xfrm>
            <a:off x="5748951" y="2636452"/>
            <a:ext cx="217754" cy="217754"/>
          </a:xfrm>
          <a:custGeom>
            <a:avLst/>
            <a:gdLst/>
            <a:ahLst/>
            <a:cxnLst/>
            <a:rect l="l" t="t" r="r" b="b"/>
            <a:pathLst>
              <a:path w="478790" h="478790">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14" name="TextBox 13">
            <a:extLst>
              <a:ext uri="{FF2B5EF4-FFF2-40B4-BE49-F238E27FC236}">
                <a16:creationId xmlns:a16="http://schemas.microsoft.com/office/drawing/2014/main" id="{94581AF5-2BCD-0A44-8BCF-AC6795BBAE8B}"/>
              </a:ext>
            </a:extLst>
          </p:cNvPr>
          <p:cNvSpPr txBox="1"/>
          <p:nvPr/>
        </p:nvSpPr>
        <p:spPr>
          <a:xfrm>
            <a:off x="1264023" y="1598695"/>
            <a:ext cx="2911289" cy="888040"/>
          </a:xfrm>
          <a:prstGeom prst="rect">
            <a:avLst/>
          </a:prstGeom>
          <a:noFill/>
        </p:spPr>
        <p:txBody>
          <a:bodyPr wrap="none" lIns="0" tIns="0" rIns="0" bIns="0" rtlCol="0">
            <a:noAutofit/>
          </a:bodyPr>
          <a:lstStyle/>
          <a:p>
            <a:r>
              <a:rPr lang="en-US" sz="6600" b="1" dirty="0">
                <a:solidFill>
                  <a:schemeClr val="bg1"/>
                </a:solidFill>
              </a:rPr>
              <a:t>THANK</a:t>
            </a:r>
          </a:p>
        </p:txBody>
      </p:sp>
      <p:sp>
        <p:nvSpPr>
          <p:cNvPr id="15" name="TextBox 14">
            <a:extLst>
              <a:ext uri="{FF2B5EF4-FFF2-40B4-BE49-F238E27FC236}">
                <a16:creationId xmlns:a16="http://schemas.microsoft.com/office/drawing/2014/main" id="{6499E195-929A-1041-9DD0-6CB41AAC3DD4}"/>
              </a:ext>
            </a:extLst>
          </p:cNvPr>
          <p:cNvSpPr txBox="1"/>
          <p:nvPr/>
        </p:nvSpPr>
        <p:spPr>
          <a:xfrm>
            <a:off x="1264023" y="2418965"/>
            <a:ext cx="1902759" cy="888041"/>
          </a:xfrm>
          <a:prstGeom prst="rect">
            <a:avLst/>
          </a:prstGeom>
          <a:noFill/>
        </p:spPr>
        <p:txBody>
          <a:bodyPr wrap="none" lIns="0" tIns="0" rIns="0" bIns="0" rtlCol="0">
            <a:noAutofit/>
          </a:bodyPr>
          <a:lstStyle/>
          <a:p>
            <a:r>
              <a:rPr lang="en-US" sz="6600" b="1" dirty="0">
                <a:solidFill>
                  <a:schemeClr val="bg1"/>
                </a:solidFill>
              </a:rPr>
              <a:t>YOU</a:t>
            </a:r>
          </a:p>
        </p:txBody>
      </p:sp>
      <p:pic>
        <p:nvPicPr>
          <p:cNvPr id="7" name="Picture 6" descr="A picture containing logo&#10;&#10;Description automatically generated">
            <a:extLst>
              <a:ext uri="{FF2B5EF4-FFF2-40B4-BE49-F238E27FC236}">
                <a16:creationId xmlns:a16="http://schemas.microsoft.com/office/drawing/2014/main" id="{CEA2ED87-513A-954A-B790-D415423FF8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8448" y="1863605"/>
            <a:ext cx="58339" cy="126402"/>
          </a:xfrm>
          <a:prstGeom prst="rect">
            <a:avLst/>
          </a:prstGeom>
        </p:spPr>
      </p:pic>
      <p:pic>
        <p:nvPicPr>
          <p:cNvPr id="12" name="Picture 11" descr="Logo, icon&#10;&#10;Description automatically generated">
            <a:extLst>
              <a:ext uri="{FF2B5EF4-FFF2-40B4-BE49-F238E27FC236}">
                <a16:creationId xmlns:a16="http://schemas.microsoft.com/office/drawing/2014/main" id="{EE1A1B2D-4561-114F-8953-1FC579F0CD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08385" y="2682448"/>
            <a:ext cx="107899" cy="107899"/>
          </a:xfrm>
          <a:prstGeom prst="rect">
            <a:avLst/>
          </a:prstGeom>
        </p:spPr>
      </p:pic>
      <p:pic>
        <p:nvPicPr>
          <p:cNvPr id="16" name="Picture 15" descr="A picture containing ax&#10;&#10;Description automatically generated">
            <a:extLst>
              <a:ext uri="{FF2B5EF4-FFF2-40B4-BE49-F238E27FC236}">
                <a16:creationId xmlns:a16="http://schemas.microsoft.com/office/drawing/2014/main" id="{F0CE68D7-A677-6641-811C-123E54D74C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5210" y="2283893"/>
            <a:ext cx="107899" cy="93825"/>
          </a:xfrm>
          <a:prstGeom prst="rect">
            <a:avLst/>
          </a:prstGeom>
        </p:spPr>
      </p:pic>
    </p:spTree>
    <p:extLst>
      <p:ext uri="{BB962C8B-B14F-4D97-AF65-F5344CB8AC3E}">
        <p14:creationId xmlns:p14="http://schemas.microsoft.com/office/powerpoint/2010/main" val="3644818718"/>
      </p:ext>
    </p:extLst>
  </p:cSld>
  <p:clrMapOvr>
    <a:masterClrMapping/>
  </p:clrMapOvr>
</p:sld>
</file>

<file path=ppt/theme/theme1.xml><?xml version="1.0" encoding="utf-8"?>
<a:theme xmlns:a="http://schemas.openxmlformats.org/drawingml/2006/main" name="Strategy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22 AGSA Q1 assessment version 3" id="{E06A5E94-14F7-41AF-A371-50FEF278C456}" vid="{8C1559DC-71AA-4C2D-A7FB-3CCD389129BF}"/>
    </a:ext>
  </a:extLst>
</a:theme>
</file>

<file path=ppt/theme/theme2.xml><?xml version="1.0" encoding="utf-8"?>
<a:theme xmlns:a="http://schemas.openxmlformats.org/drawingml/2006/main" name="Strategy AGSA theme">
  <a:themeElements>
    <a:clrScheme name="AGSA">
      <a:dk1>
        <a:srgbClr val="3F3F3F"/>
      </a:dk1>
      <a:lt1>
        <a:srgbClr val="FFFFFF"/>
      </a:lt1>
      <a:dk2>
        <a:srgbClr val="172C54"/>
      </a:dk2>
      <a:lt2>
        <a:srgbClr val="F2F2F2"/>
      </a:lt2>
      <a:accent1>
        <a:srgbClr val="97857B"/>
      </a:accent1>
      <a:accent2>
        <a:srgbClr val="00A88E"/>
      </a:accent2>
      <a:accent3>
        <a:srgbClr val="DB424F"/>
      </a:accent3>
      <a:accent4>
        <a:srgbClr val="ABD693"/>
      </a:accent4>
      <a:accent5>
        <a:srgbClr val="5DA9DD"/>
      </a:accent5>
      <a:accent6>
        <a:srgbClr val="E2792B"/>
      </a:accent6>
      <a:hlink>
        <a:srgbClr val="880027"/>
      </a:hlink>
      <a:folHlink>
        <a:srgbClr val="FFC8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22 AGSA Q1 assessment version 3" id="{E06A5E94-14F7-41AF-A371-50FEF278C456}" vid="{DDA87C7C-9B89-4FF5-B9E2-3050288D8E28}"/>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22 AGSA Q1 assessment version 3" id="{E06A5E94-14F7-41AF-A371-50FEF278C456}" vid="{A762A35C-982A-4142-8746-79E48684A1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3998391A34B4597165A39D713E45D" ma:contentTypeVersion="4" ma:contentTypeDescription="Create a new document." ma:contentTypeScope="" ma:versionID="f54a500834b57cdfe6911d175879e956">
  <xsd:schema xmlns:xsd="http://www.w3.org/2001/XMLSchema" xmlns:xs="http://www.w3.org/2001/XMLSchema" xmlns:p="http://schemas.microsoft.com/office/2006/metadata/properties" xmlns:ns2="5652865b-eb1d-4520-8de4-aeb126ec0121" targetNamespace="http://schemas.microsoft.com/office/2006/metadata/properties" ma:root="true" ma:fieldsID="63ad0a34cf21b5b58f0d6d59a70e7447" ns2:_="">
    <xsd:import namespace="5652865b-eb1d-4520-8de4-aeb126ec0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865b-eb1d-4520-8de4-aeb126ec0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BBA96-4416-4105-95D1-930A21A39A6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652865b-eb1d-4520-8de4-aeb126ec0121"/>
    <ds:schemaRef ds:uri="http://www.w3.org/XML/1998/namespace"/>
  </ds:schemaRefs>
</ds:datastoreItem>
</file>

<file path=customXml/itemProps2.xml><?xml version="1.0" encoding="utf-8"?>
<ds:datastoreItem xmlns:ds="http://schemas.openxmlformats.org/officeDocument/2006/customXml" ds:itemID="{CC0659E3-80D0-4DC8-84F4-A547BBD41D1A}">
  <ds:schemaRefs>
    <ds:schemaRef ds:uri="http://schemas.microsoft.com/sharepoint/v3/contenttype/forms"/>
  </ds:schemaRefs>
</ds:datastoreItem>
</file>

<file path=customXml/itemProps3.xml><?xml version="1.0" encoding="utf-8"?>
<ds:datastoreItem xmlns:ds="http://schemas.openxmlformats.org/officeDocument/2006/customXml" ds:itemID="{FB2C7667-2AB3-4A3D-B03B-FBEEE9918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2865b-eb1d-4520-8de4-aeb126ec0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2021-22 AGSA Q1 assessment version 3</Template>
  <TotalTime>8798</TotalTime>
  <Words>457</Words>
  <Application>Microsoft Office PowerPoint</Application>
  <PresentationFormat>On-screen Show (16:9)</PresentationFormat>
  <Paragraphs>54</Paragraphs>
  <Slides>5</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Century Gothic</vt:lpstr>
      <vt:lpstr>Wingdings</vt:lpstr>
      <vt:lpstr>Strategy cover</vt:lpstr>
      <vt:lpstr>Strategy AGSA theme</vt:lpstr>
      <vt:lpstr>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Strategy BU</dc:creator>
  <cp:lastModifiedBy>Chrisna Botha</cp:lastModifiedBy>
  <cp:revision>434</cp:revision>
  <dcterms:created xsi:type="dcterms:W3CDTF">2021-10-15T06:24:25Z</dcterms:created>
  <dcterms:modified xsi:type="dcterms:W3CDTF">2026-03-03T08:16:34Z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0x010100AA73998391A34B4597165A39D713E45D</vt:lpwstr>
  </property>
</Properties>
</file>