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  <p:sldId id="257" r:id="rId6"/>
    <p:sldId id="260" r:id="rId7"/>
    <p:sldId id="258" r:id="rId8"/>
    <p:sldId id="259" r:id="rId9"/>
    <p:sldId id="261" r:id="rId10"/>
    <p:sldId id="262" r:id="rId11"/>
  </p:sldIdLst>
  <p:sldSz cx="12192000" cy="6858000"/>
  <p:notesSz cx="6858000" cy="9144000"/>
  <p:embeddedFontLst>
    <p:embeddedFont>
      <p:font typeface="Public Sans Light" pitchFamily="2" charset="0"/>
      <p:regular r:id="rId12"/>
      <p:italic r:id="rId13"/>
    </p:embeddedFont>
    <p:embeddedFont>
      <p:font typeface="Public Sans SemiBold" pitchFamily="2" charset="0"/>
      <p:bold r:id="rId14"/>
      <p:boldItalic r:id="rId15"/>
    </p:embeddedFont>
    <p:embeddedFont>
      <p:font typeface="Scala Offc" panose="02010504040101020102" pitchFamily="2" charset="0"/>
      <p:regular r:id="rId16"/>
      <p:bold r:id="rId17"/>
      <p:italic r:id="rId18"/>
      <p:boldItalic r:id="rId1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DF65BA-99B7-4C6C-BF19-0CB619BCB88B}" v="2" dt="2026-03-13T09:21:11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i Teljosuo" userId="f2d02c1d-08c3-497e-818f-2c1c2d8fc39d" providerId="ADAL" clId="{D322197E-EB8F-4F56-BA41-A90EE4EB982D}"/>
    <pc:docChg chg="custSel addSld delSld modSld">
      <pc:chgData name="Tommi Teljosuo" userId="f2d02c1d-08c3-497e-818f-2c1c2d8fc39d" providerId="ADAL" clId="{D322197E-EB8F-4F56-BA41-A90EE4EB982D}" dt="2026-03-18T17:03:31.352" v="512" actId="20577"/>
      <pc:docMkLst>
        <pc:docMk/>
      </pc:docMkLst>
      <pc:sldChg chg="modSp mod">
        <pc:chgData name="Tommi Teljosuo" userId="f2d02c1d-08c3-497e-818f-2c1c2d8fc39d" providerId="ADAL" clId="{D322197E-EB8F-4F56-BA41-A90EE4EB982D}" dt="2026-03-16T08:46:49.567" v="183" actId="20577"/>
        <pc:sldMkLst>
          <pc:docMk/>
          <pc:sldMk cId="1827226373" sldId="258"/>
        </pc:sldMkLst>
        <pc:spChg chg="mod">
          <ac:chgData name="Tommi Teljosuo" userId="f2d02c1d-08c3-497e-818f-2c1c2d8fc39d" providerId="ADAL" clId="{D322197E-EB8F-4F56-BA41-A90EE4EB982D}" dt="2026-03-16T08:46:49.567" v="183" actId="20577"/>
          <ac:spMkLst>
            <pc:docMk/>
            <pc:sldMk cId="1827226373" sldId="258"/>
            <ac:spMk id="3" creationId="{27EB1E62-7FC6-5472-56FC-F39ABA00B502}"/>
          </ac:spMkLst>
        </pc:spChg>
      </pc:sldChg>
      <pc:sldChg chg="modSp mod">
        <pc:chgData name="Tommi Teljosuo" userId="f2d02c1d-08c3-497e-818f-2c1c2d8fc39d" providerId="ADAL" clId="{D322197E-EB8F-4F56-BA41-A90EE4EB982D}" dt="2026-03-18T17:03:31.352" v="512" actId="20577"/>
        <pc:sldMkLst>
          <pc:docMk/>
          <pc:sldMk cId="3421840337" sldId="259"/>
        </pc:sldMkLst>
        <pc:spChg chg="mod">
          <ac:chgData name="Tommi Teljosuo" userId="f2d02c1d-08c3-497e-818f-2c1c2d8fc39d" providerId="ADAL" clId="{D322197E-EB8F-4F56-BA41-A90EE4EB982D}" dt="2026-03-18T17:03:31.352" v="512" actId="20577"/>
          <ac:spMkLst>
            <pc:docMk/>
            <pc:sldMk cId="3421840337" sldId="259"/>
            <ac:spMk id="3" creationId="{B18A5F66-6FAA-C871-E905-54681DA09619}"/>
          </ac:spMkLst>
        </pc:spChg>
      </pc:sldChg>
      <pc:sldChg chg="modSp mod">
        <pc:chgData name="Tommi Teljosuo" userId="f2d02c1d-08c3-497e-818f-2c1c2d8fc39d" providerId="ADAL" clId="{D322197E-EB8F-4F56-BA41-A90EE4EB982D}" dt="2026-03-16T08:45:54.851" v="137" actId="20577"/>
        <pc:sldMkLst>
          <pc:docMk/>
          <pc:sldMk cId="2971691195" sldId="260"/>
        </pc:sldMkLst>
        <pc:spChg chg="mod">
          <ac:chgData name="Tommi Teljosuo" userId="f2d02c1d-08c3-497e-818f-2c1c2d8fc39d" providerId="ADAL" clId="{D322197E-EB8F-4F56-BA41-A90EE4EB982D}" dt="2026-03-16T08:45:54.851" v="137" actId="20577"/>
          <ac:spMkLst>
            <pc:docMk/>
            <pc:sldMk cId="2971691195" sldId="260"/>
            <ac:spMk id="3" creationId="{01E36CFD-10BC-F8DD-CF42-5D863BF90532}"/>
          </ac:spMkLst>
        </pc:spChg>
      </pc:sldChg>
      <pc:sldChg chg="modSp mod">
        <pc:chgData name="Tommi Teljosuo" userId="f2d02c1d-08c3-497e-818f-2c1c2d8fc39d" providerId="ADAL" clId="{D322197E-EB8F-4F56-BA41-A90EE4EB982D}" dt="2026-03-16T08:52:52.569" v="431" actId="20577"/>
        <pc:sldMkLst>
          <pc:docMk/>
          <pc:sldMk cId="1393853765" sldId="261"/>
        </pc:sldMkLst>
        <pc:spChg chg="mod">
          <ac:chgData name="Tommi Teljosuo" userId="f2d02c1d-08c3-497e-818f-2c1c2d8fc39d" providerId="ADAL" clId="{D322197E-EB8F-4F56-BA41-A90EE4EB982D}" dt="2026-03-16T08:48:20.983" v="220" actId="20577"/>
          <ac:spMkLst>
            <pc:docMk/>
            <pc:sldMk cId="1393853765" sldId="261"/>
            <ac:spMk id="2" creationId="{0ABF9924-3E15-BAD6-2931-FAE50CE54E8C}"/>
          </ac:spMkLst>
        </pc:spChg>
        <pc:spChg chg="mod">
          <ac:chgData name="Tommi Teljosuo" userId="f2d02c1d-08c3-497e-818f-2c1c2d8fc39d" providerId="ADAL" clId="{D322197E-EB8F-4F56-BA41-A90EE4EB982D}" dt="2026-03-16T08:52:52.569" v="431" actId="20577"/>
          <ac:spMkLst>
            <pc:docMk/>
            <pc:sldMk cId="1393853765" sldId="261"/>
            <ac:spMk id="3" creationId="{8932572C-61AF-0A8C-2256-54764937191C}"/>
          </ac:spMkLst>
        </pc:spChg>
      </pc:sldChg>
      <pc:sldChg chg="addSp delSp modSp new mod modClrScheme chgLayout">
        <pc:chgData name="Tommi Teljosuo" userId="f2d02c1d-08c3-497e-818f-2c1c2d8fc39d" providerId="ADAL" clId="{D322197E-EB8F-4F56-BA41-A90EE4EB982D}" dt="2026-03-16T08:55:27.115" v="491" actId="20577"/>
        <pc:sldMkLst>
          <pc:docMk/>
          <pc:sldMk cId="711723238" sldId="262"/>
        </pc:sldMkLst>
        <pc:spChg chg="mod">
          <ac:chgData name="Tommi Teljosuo" userId="f2d02c1d-08c3-497e-818f-2c1c2d8fc39d" providerId="ADAL" clId="{D322197E-EB8F-4F56-BA41-A90EE4EB982D}" dt="2026-03-13T09:21:19.709" v="106" actId="26606"/>
          <ac:spMkLst>
            <pc:docMk/>
            <pc:sldMk cId="711723238" sldId="262"/>
            <ac:spMk id="2" creationId="{92414D0B-CD7D-2B64-C5D2-A306CD9E8A69}"/>
          </ac:spMkLst>
        </pc:spChg>
        <pc:spChg chg="mod">
          <ac:chgData name="Tommi Teljosuo" userId="f2d02c1d-08c3-497e-818f-2c1c2d8fc39d" providerId="ADAL" clId="{D322197E-EB8F-4F56-BA41-A90EE4EB982D}" dt="2026-03-16T08:55:27.115" v="491" actId="20577"/>
          <ac:spMkLst>
            <pc:docMk/>
            <pc:sldMk cId="711723238" sldId="262"/>
            <ac:spMk id="3" creationId="{8B21418A-6FDF-DA4D-3B22-081FED343598}"/>
          </ac:spMkLst>
        </pc:spChg>
        <pc:picChg chg="add mod">
          <ac:chgData name="Tommi Teljosuo" userId="f2d02c1d-08c3-497e-818f-2c1c2d8fc39d" providerId="ADAL" clId="{D322197E-EB8F-4F56-BA41-A90EE4EB982D}" dt="2026-03-13T09:21:19.709" v="106" actId="26606"/>
          <ac:picMkLst>
            <pc:docMk/>
            <pc:sldMk cId="711723238" sldId="262"/>
            <ac:picMk id="8" creationId="{3A30A7DF-E4E9-0C6C-3134-5526065047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BA042C-A2C5-473C-A3A9-720EE6083B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1200" y="1641600"/>
            <a:ext cx="6480000" cy="2124000"/>
          </a:xfrm>
        </p:spPr>
        <p:txBody>
          <a:bodyPr lIns="0" anchor="b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Ange titel för din presentation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DFFD28A-D057-49A7-9FC7-54B235205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1199" y="3938400"/>
            <a:ext cx="4768623" cy="417600"/>
          </a:xfrm>
        </p:spPr>
        <p:txBody>
          <a:bodyPr lIns="0">
            <a:noAutofit/>
          </a:bodyPr>
          <a:lstStyle>
            <a:lvl1pPr marL="0" indent="0" algn="l">
              <a:buNone/>
              <a:defRPr sz="1700" cap="none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Ange namn på presentatör eller evenemang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F41F300-26F6-263A-297B-C159EDC2A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5" y="576000"/>
            <a:ext cx="184330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A19298-DD20-454D-900A-7B4DC9663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F80218-B541-4CA9-A822-85A7A4D618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1200" y="2124000"/>
            <a:ext cx="4968000" cy="511200"/>
          </a:xfrm>
        </p:spPr>
        <p:txBody>
          <a:bodyPr anchor="b">
            <a:noAutofit/>
          </a:bodyPr>
          <a:lstStyle>
            <a:lvl1pPr marL="0" indent="0">
              <a:buNone/>
              <a:defRPr sz="2200" b="1" cap="none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Ange avsnittsrubrik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0697C1-ACF5-4140-A871-EF4324E19C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1200" y="2772000"/>
            <a:ext cx="4968000" cy="349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0532DE7-A741-45BD-9874-295291C437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54000" y="2124000"/>
            <a:ext cx="4968000" cy="511200"/>
          </a:xfrm>
        </p:spPr>
        <p:txBody>
          <a:bodyPr anchor="b">
            <a:noAutofit/>
          </a:bodyPr>
          <a:lstStyle>
            <a:lvl1pPr marL="0" indent="0">
              <a:buNone/>
              <a:defRPr lang="sv-SE" sz="2200" b="1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Ange avsnittsrubrik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FB5C98-ABA5-439F-AFC4-C689896D450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4000" y="2772000"/>
            <a:ext cx="4968000" cy="3492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B8F950D5-AA79-44B9-A953-1D10EE19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771-B512-404C-AA32-537C0329CAC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220B0C0C-6314-4245-A879-3C378E01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A9F0CBF-F365-4437-A375-1054D2B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88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BC8F52-B529-45E3-B903-ECDAE7B24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200" y="1188000"/>
            <a:ext cx="5220000" cy="7200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F20D5F20-A2A0-451B-9E59-F503F50F49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1200" y="2124000"/>
            <a:ext cx="5220000" cy="414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AAA68F8-19BA-4FEB-9409-D6A6C6133F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29600" y="1188000"/>
            <a:ext cx="4888800" cy="5076000"/>
          </a:xfrm>
        </p:spPr>
        <p:txBody>
          <a:bodyPr lIns="360000" tIns="1152000" rIns="360000" bIns="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Klicka på ikonerna för att infoga bild, diagram, tabell eller smart-art.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AE4D10E-D265-4AA4-9073-9D01EC43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771-B512-404C-AA32-537C0329CAC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70F79D-951A-4FB1-A2FC-19FF730E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4570B1-6139-4185-B872-5CEA2B4C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679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(tvåradig)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6715089-A8A5-44A1-A6D9-8A2ED58E9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800" y="1187999"/>
            <a:ext cx="10450800" cy="115630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Ange dubbelradig rubrik om din rubrik bryter över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739B5A-BA46-42C4-98E4-718F27A048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1200" y="2560300"/>
            <a:ext cx="10450800" cy="3676988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300"/>
              </a:spcAft>
              <a:defRPr/>
            </a:lvl3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F2304DC5-3B03-4553-AEAA-4A2A1256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771-B512-404C-AA32-537C0329CAC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203A88A-16AA-49C7-B179-A05B4AC6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79111E12-9BB9-4C79-AC53-71DD6E3D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08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8">
          <p15:clr>
            <a:srgbClr val="FBAE40"/>
          </p15:clr>
        </p15:guide>
        <p15:guide id="2" orient="horz" pos="13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95CE2DFF-1257-4314-8F26-CC444993C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88A03AD-7FFA-4044-B799-4A091337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771-B512-404C-AA32-537C0329CAC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CE837BC-5436-475F-A550-B7C311B0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787D8B1-B9E7-4E90-8D7A-583A5288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985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1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2A24F8B-7DEB-4F4A-BE2C-6FC27B949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B61331A-E6A7-45C5-90BA-F8713A981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1200" y="2124000"/>
            <a:ext cx="10450800" cy="4140000"/>
          </a:xfrm>
        </p:spPr>
        <p:txBody>
          <a:bodyPr lIns="0"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3C5ABEB-878F-488E-9F6D-D4A88E1F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/>
          <a:p>
            <a:fld id="{B7A67771-B512-404C-AA32-537C0329CAC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13A9FF-167A-4584-9F55-4354899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EE89D2C6-A38C-4937-B389-F1278F71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18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7B183-1C1C-4C79-8A5A-1CD7FEE24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200" y="2782800"/>
            <a:ext cx="10515600" cy="1778400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Ange 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92AD06-0A1C-4FE9-8A2E-6F2E9DE321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1199" y="4755600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200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Ange eventuell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B9A88A7-442C-C1C0-AA2D-91D30F161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6" y="576000"/>
            <a:ext cx="184330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0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lj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7B183-1C1C-4C79-8A5A-1CD7FEE24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200" y="2782800"/>
            <a:ext cx="10515600" cy="1778400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Ange 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92AD06-0A1C-4FE9-8A2E-6F2E9DE321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1199" y="4755600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2000" cap="none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Ange eventuell underrubrik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B9A88A7-442C-C1C0-AA2D-91D30F161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6" y="576000"/>
            <a:ext cx="184330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7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7B183-1C1C-4C79-8A5A-1CD7FEE24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200" y="2782800"/>
            <a:ext cx="10515600" cy="1778400"/>
          </a:xfrm>
        </p:spPr>
        <p:txBody>
          <a:bodyPr anchor="b">
            <a:no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sv-SE" dirty="0"/>
              <a:t>Ange avsnittsrubrik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92AD06-0A1C-4FE9-8A2E-6F2E9DE321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1199" y="4755600"/>
            <a:ext cx="10515600" cy="712800"/>
          </a:xfrm>
        </p:spPr>
        <p:txBody>
          <a:bodyPr>
            <a:noAutofit/>
          </a:bodyPr>
          <a:lstStyle>
            <a:lvl1pPr marL="0" indent="0">
              <a:buNone/>
              <a:defRPr sz="20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Ange eventuell underrubrik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E4F8F3A-77A0-A399-8270-DB9D26C18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" y="576000"/>
            <a:ext cx="184330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2A24F8B-7DEB-4F4A-BE2C-6FC27B949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800" y="1188000"/>
            <a:ext cx="52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B61331A-E6A7-45C5-90BA-F8713A981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4800" y="2124000"/>
            <a:ext cx="5220000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3C5ABEB-878F-488E-9F6D-D4A88E1F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4800" y="6425346"/>
            <a:ext cx="1019355" cy="206247"/>
          </a:xfrm>
        </p:spPr>
        <p:txBody>
          <a:bodyPr/>
          <a:lstStyle/>
          <a:p>
            <a:fld id="{B7A67771-B512-404C-AA32-537C0329CAC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13A9FF-167A-4584-9F55-4354899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1488" y="6425346"/>
            <a:ext cx="3137493" cy="206247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EE89D2C6-A38C-4937-B389-F1278F71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6314" y="6425346"/>
            <a:ext cx="788486" cy="206247"/>
          </a:xfrm>
        </p:spPr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bild 6">
            <a:extLst>
              <a:ext uri="{FF2B5EF4-FFF2-40B4-BE49-F238E27FC236}">
                <a16:creationId xmlns:a16="http://schemas.microsoft.com/office/drawing/2014/main" id="{9ECDA443-A536-9EA8-F86A-69771D06E8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20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720000" tIns="2052000" rIns="720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Klicka på ikonen för att infoga en bild från din dator.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B1C12FA-CAFA-84E6-C77A-27A966AB7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06" y="576000"/>
            <a:ext cx="147464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9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2A24F8B-7DEB-4F4A-BE2C-6FC27B949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200" y="1188000"/>
            <a:ext cx="52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B61331A-E6A7-45C5-90BA-F8713A981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1200" y="2124000"/>
            <a:ext cx="5220000" cy="4140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3C5ABEB-878F-488E-9F6D-D4A88E1F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771-B512-404C-AA32-537C0329CAC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13A9FF-167A-4584-9F55-4354899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2060" y="6425346"/>
            <a:ext cx="3137493" cy="206247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EE89D2C6-A38C-4937-B389-F1278F71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2714" y="6425346"/>
            <a:ext cx="788486" cy="206247"/>
          </a:xfrm>
        </p:spPr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bild 6">
            <a:extLst>
              <a:ext uri="{FF2B5EF4-FFF2-40B4-BE49-F238E27FC236}">
                <a16:creationId xmlns:a16="http://schemas.microsoft.com/office/drawing/2014/main" id="{9ACED43C-302C-FADA-19C9-AE462BBD9B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2000" y="0"/>
            <a:ext cx="5220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720000" tIns="2052000" rIns="720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Klicka på ikonen för att infoga en bild från din dator. </a:t>
            </a:r>
          </a:p>
        </p:txBody>
      </p:sp>
    </p:spTree>
    <p:extLst>
      <p:ext uri="{BB962C8B-B14F-4D97-AF65-F5344CB8AC3E}">
        <p14:creationId xmlns:p14="http://schemas.microsoft.com/office/powerpoint/2010/main" val="50471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med bild och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2A24F8B-7DEB-4F4A-BE2C-6FC27B949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200" y="1188000"/>
            <a:ext cx="5220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B61331A-E6A7-45C5-90BA-F8713A981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1200" y="2124000"/>
            <a:ext cx="5220000" cy="4140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3C5ABEB-878F-488E-9F6D-D4A88E1F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A67771-B512-404C-AA32-537C0329CAC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313A9FF-167A-4584-9F55-4354899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2060" y="6425346"/>
            <a:ext cx="3137493" cy="206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EE89D2C6-A38C-4937-B389-F1278F71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2714" y="6425346"/>
            <a:ext cx="788486" cy="206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bild 6">
            <a:extLst>
              <a:ext uri="{FF2B5EF4-FFF2-40B4-BE49-F238E27FC236}">
                <a16:creationId xmlns:a16="http://schemas.microsoft.com/office/drawing/2014/main" id="{9ACED43C-302C-FADA-19C9-AE462BBD9B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2000" y="0"/>
            <a:ext cx="5220000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720000" tIns="2052000" rIns="720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 dirty="0"/>
              <a:t>Klicka på ikonen för att infoga en bild från din dator.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05FAEFE-21E8-D3BC-9FF6-AD78C1BA2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5" y="576000"/>
            <a:ext cx="147464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EBACC01-58B8-48E4-B99C-055D455F9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Ange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5C7A80-1980-47DC-8DE0-AFC65492E4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71200" y="2124000"/>
            <a:ext cx="4968000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8B64CC-EC3B-4988-A80B-A3ED2B9FB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4000" y="2124000"/>
            <a:ext cx="4968000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14E960E9-40CB-4CF2-8A07-BED9D6EC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7771-B512-404C-AA32-537C0329CAC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AF8AD671-4DF1-4EDA-AAF3-4B2ED51B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D55D13BA-E566-4448-862B-D5622A3F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83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5290D2-E64E-4E09-8C7F-C9446060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104508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Ange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0BFCAD-4D0D-4686-9B50-6C84912E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200" y="2124000"/>
            <a:ext cx="104508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3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0397FB-CD07-4290-9B88-A8216EFF9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200" y="6425346"/>
            <a:ext cx="1019355" cy="20624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 cap="none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A67771-B512-404C-AA32-537C0329CACD}" type="datetimeFigureOut">
              <a:rPr lang="sv-SE" smtClean="0"/>
              <a:t>2026-03-18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8BDE12-9F20-41CE-B990-A06878FD5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2061" y="6425346"/>
            <a:ext cx="8339948" cy="206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none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AE3E55-18DE-4AFE-932B-3627AB372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3514" y="6425346"/>
            <a:ext cx="788486" cy="20624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648873C-7F6C-4ED9-BB66-0BD98316744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8A7AAB-8752-458F-777C-ED7FFE05A5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5" y="576000"/>
            <a:ext cx="147464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682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Scala Offc" panose="02010504040101020102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698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Scala Offc" panose="02010504040101020102" pitchFamily="2" charset="0"/>
        <a:buChar char="−"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901712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None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168537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Scala Offc" panose="02010504040101020102" pitchFamily="2" charset="0"/>
        <a:buNone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orient="horz" pos="1185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4224">
          <p15:clr>
            <a:srgbClr val="F26B43"/>
          </p15:clr>
        </p15:guide>
        <p15:guide id="7" orient="horz" pos="1071">
          <p15:clr>
            <a:srgbClr val="F26B43"/>
          </p15:clr>
        </p15:guide>
        <p15:guide id="8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dales/660233208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lpadawan/8710559553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unway-airport-landing-122752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en/balance-scale-balance-weigh-measurement-equal-scales-compare-24437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alking-feet-shoes-step-strolling-454543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5FC56-0B0F-6833-986F-DECF37C91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I-</a:t>
            </a:r>
            <a:r>
              <a:rPr lang="sv-SE" dirty="0" err="1"/>
              <a:t>Initiative</a:t>
            </a:r>
            <a:r>
              <a:rPr lang="sv-SE" dirty="0"/>
              <a:t> </a:t>
            </a:r>
            <a:r>
              <a:rPr lang="sv-SE" dirty="0" err="1"/>
              <a:t>Objective</a:t>
            </a:r>
            <a:r>
              <a:rPr lang="sv-SE" dirty="0"/>
              <a:t> 3:</a:t>
            </a:r>
            <a:br>
              <a:rPr lang="sv-SE" dirty="0"/>
            </a:br>
            <a:r>
              <a:rPr lang="sv-SE" sz="2000" dirty="0"/>
              <a:t>Eliminating </a:t>
            </a:r>
            <a:r>
              <a:rPr lang="sv-SE" sz="2000" dirty="0" err="1"/>
              <a:t>unnecessary</a:t>
            </a:r>
            <a:r>
              <a:rPr lang="sv-SE" sz="2000" dirty="0"/>
              <a:t> repetition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11DF44-C1F6-9E37-1191-9261B303B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Tommi Teljosuo, SNAO at PAS </a:t>
            </a:r>
            <a:r>
              <a:rPr lang="sv-SE" dirty="0" err="1"/>
              <a:t>yearly</a:t>
            </a:r>
            <a:r>
              <a:rPr lang="sv-SE" dirty="0"/>
              <a:t> meeting in Budapest </a:t>
            </a:r>
            <a:r>
              <a:rPr lang="sv-SE" dirty="0" err="1"/>
              <a:t>March</a:t>
            </a:r>
            <a:r>
              <a:rPr lang="sv-SE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62663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E6D95-B6F2-7C06-A0B8-61E8754B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5220000" cy="720000"/>
          </a:xfrm>
        </p:spPr>
        <p:txBody>
          <a:bodyPr anchor="b">
            <a:normAutofit/>
          </a:bodyPr>
          <a:lstStyle/>
          <a:p>
            <a:r>
              <a:rPr lang="sv-SE" dirty="0" err="1"/>
              <a:t>Objective</a:t>
            </a:r>
            <a:r>
              <a:rPr lang="sv-SE" dirty="0"/>
              <a:t> 3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6484CD-CD2A-828D-2741-604EF624AB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1200" y="2124000"/>
            <a:ext cx="5220000" cy="4140000"/>
          </a:xfrm>
        </p:spPr>
        <p:txBody>
          <a:bodyPr>
            <a:normAutofit/>
          </a:bodyPr>
          <a:lstStyle/>
          <a:p>
            <a:r>
              <a:rPr lang="sv-SE" dirty="0" err="1"/>
              <a:t>Identify</a:t>
            </a:r>
            <a:r>
              <a:rPr lang="sv-SE" dirty="0"/>
              <a:t> </a:t>
            </a:r>
            <a:r>
              <a:rPr lang="sv-SE" dirty="0" err="1"/>
              <a:t>unnecessary</a:t>
            </a:r>
            <a:r>
              <a:rPr lang="sv-SE" dirty="0"/>
              <a:t> repetition </a:t>
            </a:r>
            <a:r>
              <a:rPr lang="sv-SE" dirty="0" err="1"/>
              <a:t>throughout</a:t>
            </a:r>
            <a:r>
              <a:rPr lang="sv-SE" dirty="0"/>
              <a:t> the IFPP</a:t>
            </a:r>
          </a:p>
          <a:p>
            <a:r>
              <a:rPr lang="sv-SE" dirty="0" err="1"/>
              <a:t>Ensure</a:t>
            </a:r>
            <a:r>
              <a:rPr lang="sv-SE" dirty="0"/>
              <a:t> </a:t>
            </a:r>
            <a:r>
              <a:rPr lang="sv-SE" dirty="0" err="1"/>
              <a:t>consistency</a:t>
            </a:r>
            <a:r>
              <a:rPr lang="sv-SE" dirty="0"/>
              <a:t> by </a:t>
            </a:r>
            <a:r>
              <a:rPr lang="sv-SE" dirty="0" err="1"/>
              <a:t>describing</a:t>
            </a:r>
            <a:r>
              <a:rPr lang="sv-SE" dirty="0"/>
              <a:t> the same </a:t>
            </a:r>
            <a:r>
              <a:rPr lang="sv-SE" dirty="0" err="1"/>
              <a:t>matters</a:t>
            </a:r>
            <a:r>
              <a:rPr lang="sv-SE" dirty="0"/>
              <a:t> in the same </a:t>
            </a:r>
            <a:r>
              <a:rPr lang="sv-SE" dirty="0" err="1"/>
              <a:t>way</a:t>
            </a:r>
            <a:endParaRPr lang="sv-SE" dirty="0"/>
          </a:p>
          <a:p>
            <a:r>
              <a:rPr lang="sv-SE" dirty="0" err="1"/>
              <a:t>Emphasize</a:t>
            </a:r>
            <a:r>
              <a:rPr lang="sv-SE" dirty="0"/>
              <a:t>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differences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audit</a:t>
            </a:r>
            <a:r>
              <a:rPr lang="sv-SE" dirty="0"/>
              <a:t> </a:t>
            </a:r>
            <a:r>
              <a:rPr lang="sv-SE" dirty="0" err="1"/>
              <a:t>types</a:t>
            </a:r>
            <a:endParaRPr lang="sv-SE" dirty="0"/>
          </a:p>
        </p:txBody>
      </p:sp>
      <p:pic>
        <p:nvPicPr>
          <p:cNvPr id="1026" name="Picture 2" descr="Affärskvinna räknar">
            <a:extLst>
              <a:ext uri="{FF2B5EF4-FFF2-40B4-BE49-F238E27FC236}">
                <a16:creationId xmlns:a16="http://schemas.microsoft.com/office/drawing/2014/main" id="{7A91FC34-AC1D-DD47-1B0E-A2EE776F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7777"/>
          <a:stretch>
            <a:fillRect/>
          </a:stretch>
        </p:blipFill>
        <p:spPr bwMode="auto">
          <a:xfrm>
            <a:off x="6972000" y="10"/>
            <a:ext cx="522000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9508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8984C9-5C7C-4C8A-DDEB-1F322A31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5220000" cy="720000"/>
          </a:xfrm>
        </p:spPr>
        <p:txBody>
          <a:bodyPr anchor="b">
            <a:normAutofit/>
          </a:bodyPr>
          <a:lstStyle/>
          <a:p>
            <a:r>
              <a:rPr lang="sv-SE" dirty="0"/>
              <a:t>FOCUS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E36CFD-10BC-F8DD-CF42-5D863BF905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1200" y="2124000"/>
            <a:ext cx="5220000" cy="4140000"/>
          </a:xfrm>
        </p:spPr>
        <p:txBody>
          <a:bodyPr>
            <a:normAutofit/>
          </a:bodyPr>
          <a:lstStyle/>
          <a:p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stated</a:t>
            </a:r>
            <a:r>
              <a:rPr lang="sv-SE" dirty="0"/>
              <a:t> in ISSAI 100 and </a:t>
            </a:r>
            <a:r>
              <a:rPr lang="sv-SE" dirty="0" err="1"/>
              <a:t>repeated</a:t>
            </a:r>
            <a:r>
              <a:rPr lang="sv-SE" dirty="0"/>
              <a:t> in 200, 300 or 400</a:t>
            </a:r>
          </a:p>
          <a:p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stated</a:t>
            </a:r>
            <a:r>
              <a:rPr lang="sv-SE" dirty="0"/>
              <a:t> in 300 or 400 and </a:t>
            </a:r>
            <a:r>
              <a:rPr lang="sv-SE" dirty="0" err="1"/>
              <a:t>repeated</a:t>
            </a:r>
            <a:r>
              <a:rPr lang="sv-SE" dirty="0"/>
              <a:t> in 3000 or 4000</a:t>
            </a:r>
          </a:p>
          <a:p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stated</a:t>
            </a:r>
            <a:r>
              <a:rPr lang="sv-SE" dirty="0"/>
              <a:t> in 300 or 400 that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detailed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r>
              <a:rPr lang="sv-SE" dirty="0"/>
              <a:t> in 3000 or 4000</a:t>
            </a:r>
          </a:p>
          <a:p>
            <a:r>
              <a:rPr lang="sv-SE" dirty="0" err="1"/>
              <a:t>Explanatory</a:t>
            </a:r>
            <a:r>
              <a:rPr lang="sv-SE" dirty="0"/>
              <a:t> texts that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repeated</a:t>
            </a:r>
            <a:r>
              <a:rPr lang="sv-SE" dirty="0"/>
              <a:t> in different </a:t>
            </a:r>
            <a:r>
              <a:rPr lang="sv-SE" dirty="0" err="1"/>
              <a:t>documents</a:t>
            </a:r>
            <a:r>
              <a:rPr lang="sv-SE" dirty="0"/>
              <a:t> </a:t>
            </a:r>
          </a:p>
        </p:txBody>
      </p:sp>
      <p:pic>
        <p:nvPicPr>
          <p:cNvPr id="5" name="Bildobjekt 4" descr="fo'c's'le.&#10;&#10;AI-genererat innehåll kan vara felaktigt.">
            <a:extLst>
              <a:ext uri="{FF2B5EF4-FFF2-40B4-BE49-F238E27FC236}">
                <a16:creationId xmlns:a16="http://schemas.microsoft.com/office/drawing/2014/main" id="{DC23A92A-DD1C-7E85-4065-2B2F7848E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00" r="7923"/>
          <a:stretch>
            <a:fillRect/>
          </a:stretch>
        </p:blipFill>
        <p:spPr>
          <a:xfrm>
            <a:off x="6972000" y="10"/>
            <a:ext cx="5220000" cy="6857990"/>
          </a:xfrm>
          <a:prstGeom prst="rect">
            <a:avLst/>
          </a:prstGeo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1515DC3-FD74-6428-7C76-B1EFBBE022FC}"/>
              </a:ext>
            </a:extLst>
          </p:cNvPr>
          <p:cNvSpPr txBox="1"/>
          <p:nvPr/>
        </p:nvSpPr>
        <p:spPr>
          <a:xfrm>
            <a:off x="9796793" y="6657945"/>
            <a:ext cx="23952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www.flickr.com/photos/mdales/660233208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9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54E3A-C099-D73F-C4C2-DC23B2C8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5220000" cy="720000"/>
          </a:xfrm>
        </p:spPr>
        <p:txBody>
          <a:bodyPr anchor="b">
            <a:normAutofit/>
          </a:bodyPr>
          <a:lstStyle/>
          <a:p>
            <a:r>
              <a:rPr lang="sv-SE" dirty="0" err="1"/>
              <a:t>Unnecessary</a:t>
            </a:r>
            <a:r>
              <a:rPr lang="sv-SE" dirty="0"/>
              <a:t> repetition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EB1E62-7FC6-5472-56FC-F39ABA00B5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1200" y="2124000"/>
            <a:ext cx="5220000" cy="414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Texts </a:t>
            </a:r>
            <a:r>
              <a:rPr lang="sv-SE" dirty="0" err="1"/>
              <a:t>with</a:t>
            </a:r>
            <a:endParaRPr lang="sv-SE" dirty="0"/>
          </a:p>
          <a:p>
            <a:r>
              <a:rPr lang="sv-SE" dirty="0"/>
              <a:t>Same </a:t>
            </a:r>
            <a:r>
              <a:rPr lang="sv-SE" dirty="0" err="1"/>
              <a:t>intent</a:t>
            </a:r>
            <a:endParaRPr lang="sv-SE" dirty="0"/>
          </a:p>
          <a:p>
            <a:r>
              <a:rPr lang="sv-SE" dirty="0"/>
              <a:t>Same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abstraction</a:t>
            </a:r>
            <a:endParaRPr lang="sv-SE" dirty="0"/>
          </a:p>
          <a:p>
            <a:r>
              <a:rPr lang="sv-SE" dirty="0"/>
              <a:t>No </a:t>
            </a:r>
            <a:r>
              <a:rPr lang="sv-SE" dirty="0" err="1"/>
              <a:t>added</a:t>
            </a:r>
            <a:r>
              <a:rPr lang="sv-SE" dirty="0"/>
              <a:t> information</a:t>
            </a:r>
          </a:p>
          <a:p>
            <a:r>
              <a:rPr lang="sv-SE" dirty="0"/>
              <a:t>Not </a:t>
            </a:r>
            <a:r>
              <a:rPr lang="sv-SE" dirty="0" err="1"/>
              <a:t>needed</a:t>
            </a:r>
            <a:r>
              <a:rPr lang="sv-SE" dirty="0"/>
              <a:t> for special </a:t>
            </a:r>
            <a:r>
              <a:rPr lang="sv-SE" dirty="0" err="1"/>
              <a:t>emphasis</a:t>
            </a:r>
            <a:endParaRPr lang="sv-SE" dirty="0"/>
          </a:p>
          <a:p>
            <a:r>
              <a:rPr lang="sv-SE" dirty="0"/>
              <a:t>Not </a:t>
            </a:r>
            <a:r>
              <a:rPr lang="sv-SE" dirty="0" err="1"/>
              <a:t>needed</a:t>
            </a:r>
            <a:r>
              <a:rPr lang="sv-SE" dirty="0"/>
              <a:t> for </a:t>
            </a:r>
            <a:r>
              <a:rPr lang="sv-SE" dirty="0" err="1"/>
              <a:t>standalone</a:t>
            </a:r>
            <a:r>
              <a:rPr lang="sv-SE" dirty="0"/>
              <a:t> </a:t>
            </a:r>
            <a:r>
              <a:rPr lang="sv-SE" dirty="0" err="1"/>
              <a:t>readibility</a:t>
            </a:r>
            <a:endParaRPr lang="sv-SE" dirty="0"/>
          </a:p>
        </p:txBody>
      </p:sp>
      <p:pic>
        <p:nvPicPr>
          <p:cNvPr id="5" name="Bildobjekt 4" descr="The image shows a close-up of a row of numbered dice, each displaying the numbers 7, 6, 4, 5, 3, 3, 2, 3, 2, and 2, respectively.&#10;&#10;AI-genererat innehåll kan vara felaktigt.">
            <a:extLst>
              <a:ext uri="{FF2B5EF4-FFF2-40B4-BE49-F238E27FC236}">
                <a16:creationId xmlns:a16="http://schemas.microsoft.com/office/drawing/2014/main" id="{158FA380-051E-697B-F8BA-6BE3A917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461" r="18731" b="-1"/>
          <a:stretch>
            <a:fillRect/>
          </a:stretch>
        </p:blipFill>
        <p:spPr>
          <a:xfrm>
            <a:off x="6972000" y="10"/>
            <a:ext cx="5220000" cy="6857990"/>
          </a:xfrm>
          <a:prstGeom prst="rect">
            <a:avLst/>
          </a:prstGeo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1DEDE41-89AE-E6C4-D29E-CC7AE05589F6}"/>
              </a:ext>
            </a:extLst>
          </p:cNvPr>
          <p:cNvSpPr txBox="1"/>
          <p:nvPr/>
        </p:nvSpPr>
        <p:spPr>
          <a:xfrm>
            <a:off x="9809618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www.flickr.com/photos/elpadawan/871055955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2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61423B-B2C9-7737-5EBE-DD77DB4F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5220000" cy="720000"/>
          </a:xfrm>
        </p:spPr>
        <p:txBody>
          <a:bodyPr anchor="b">
            <a:normAutofit fontScale="90000"/>
          </a:bodyPr>
          <a:lstStyle/>
          <a:p>
            <a:r>
              <a:rPr lang="sv-SE" dirty="0"/>
              <a:t>Different </a:t>
            </a:r>
            <a:r>
              <a:rPr lang="sv-SE" dirty="0" err="1"/>
              <a:t>possible</a:t>
            </a:r>
            <a:r>
              <a:rPr lang="sv-SE" dirty="0"/>
              <a:t> </a:t>
            </a:r>
            <a:r>
              <a:rPr lang="sv-SE" dirty="0" err="1"/>
              <a:t>approaches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8A5F66-6FAA-C871-E905-54681DA096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1200" y="2124000"/>
            <a:ext cx="5220000" cy="4140000"/>
          </a:xfrm>
        </p:spPr>
        <p:txBody>
          <a:bodyPr>
            <a:normAutofit/>
          </a:bodyPr>
          <a:lstStyle/>
          <a:p>
            <a:r>
              <a:rPr lang="sv-SE" dirty="0" err="1"/>
              <a:t>Conservative</a:t>
            </a:r>
            <a:r>
              <a:rPr lang="sv-SE" dirty="0"/>
              <a:t> : </a:t>
            </a:r>
            <a:r>
              <a:rPr lang="sv-SE" dirty="0" err="1"/>
              <a:t>keep</a:t>
            </a:r>
            <a:r>
              <a:rPr lang="sv-SE" dirty="0"/>
              <a:t> the </a:t>
            </a:r>
            <a:r>
              <a:rPr lang="sv-SE" dirty="0" err="1"/>
              <a:t>existing</a:t>
            </a:r>
            <a:r>
              <a:rPr lang="sv-SE" dirty="0"/>
              <a:t> </a:t>
            </a:r>
            <a:r>
              <a:rPr lang="sv-SE" dirty="0" err="1"/>
              <a:t>structure</a:t>
            </a:r>
            <a:endParaRPr lang="sv-SE" dirty="0"/>
          </a:p>
          <a:p>
            <a:r>
              <a:rPr lang="sv-SE" dirty="0" err="1"/>
              <a:t>Radical</a:t>
            </a:r>
            <a:r>
              <a:rPr lang="sv-SE" dirty="0"/>
              <a:t>: </a:t>
            </a:r>
            <a:r>
              <a:rPr lang="sv-SE" dirty="0" err="1"/>
              <a:t>skip</a:t>
            </a:r>
            <a:r>
              <a:rPr lang="sv-SE" dirty="0"/>
              <a:t> 200, 300 and 400 </a:t>
            </a:r>
            <a:r>
              <a:rPr lang="sv-SE" dirty="0" err="1"/>
              <a:t>alltogether</a:t>
            </a:r>
            <a:endParaRPr lang="sv-SE" dirty="0"/>
          </a:p>
          <a:p>
            <a:r>
              <a:rPr lang="sv-SE" dirty="0" err="1"/>
              <a:t>Compromise</a:t>
            </a:r>
            <a:r>
              <a:rPr lang="sv-SE" dirty="0"/>
              <a:t>: </a:t>
            </a:r>
            <a:r>
              <a:rPr lang="sv-SE" dirty="0" err="1"/>
              <a:t>merge</a:t>
            </a:r>
            <a:r>
              <a:rPr lang="sv-SE" dirty="0"/>
              <a:t> 200+2000, 300+3000 and 400+4000 </a:t>
            </a:r>
            <a:r>
              <a:rPr lang="sv-SE" dirty="0" err="1"/>
              <a:t>respectively</a:t>
            </a:r>
            <a:endParaRPr lang="sv-SE" dirty="0"/>
          </a:p>
          <a:p>
            <a:r>
              <a:rPr lang="sv-SE" dirty="0"/>
              <a:t>Bonus: </a:t>
            </a:r>
            <a:r>
              <a:rPr lang="sv-SE" dirty="0" err="1"/>
              <a:t>abbreviate</a:t>
            </a:r>
            <a:r>
              <a:rPr lang="sv-SE" dirty="0"/>
              <a:t> texts in 100 </a:t>
            </a:r>
          </a:p>
        </p:txBody>
      </p:sp>
      <p:pic>
        <p:nvPicPr>
          <p:cNvPr id="5" name="Bildobjekt 4" descr="The image shows a runway with a single-engine plane parked on the left side, and a road leading to a small field on the right.&#10;&#10;AI-genererat innehåll kan vara felaktigt.">
            <a:extLst>
              <a:ext uri="{FF2B5EF4-FFF2-40B4-BE49-F238E27FC236}">
                <a16:creationId xmlns:a16="http://schemas.microsoft.com/office/drawing/2014/main" id="{BF3DFAC7-D634-5C09-3BA6-73B4E241B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123" r="18791"/>
          <a:stretch>
            <a:fillRect/>
          </a:stretch>
        </p:blipFill>
        <p:spPr>
          <a:xfrm>
            <a:off x="6972000" y="10"/>
            <a:ext cx="5220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84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BF9924-3E15-BAD6-2931-FAE50CE5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5220000" cy="720000"/>
          </a:xfrm>
        </p:spPr>
        <p:txBody>
          <a:bodyPr anchor="b">
            <a:normAutofit/>
          </a:bodyPr>
          <a:lstStyle/>
          <a:p>
            <a:r>
              <a:rPr lang="sv-SE" dirty="0" err="1"/>
              <a:t>Considerations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32572C-61AF-0A8C-2256-5476493719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1200" y="2124000"/>
            <a:ext cx="5220000" cy="414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 err="1"/>
              <a:t>Established</a:t>
            </a:r>
            <a:r>
              <a:rPr lang="sv-SE" dirty="0"/>
              <a:t> </a:t>
            </a:r>
            <a:r>
              <a:rPr lang="sv-SE" dirty="0" err="1"/>
              <a:t>structure</a:t>
            </a:r>
            <a:r>
              <a:rPr lang="sv-SE" dirty="0"/>
              <a:t> vs </a:t>
            </a:r>
            <a:r>
              <a:rPr lang="sv-SE" dirty="0" err="1"/>
              <a:t>simplified</a:t>
            </a:r>
            <a:r>
              <a:rPr lang="sv-SE" dirty="0"/>
              <a:t> </a:t>
            </a:r>
            <a:r>
              <a:rPr lang="sv-SE" dirty="0" err="1"/>
              <a:t>structure</a:t>
            </a:r>
            <a:endParaRPr lang="sv-SE" dirty="0"/>
          </a:p>
          <a:p>
            <a:pPr>
              <a:lnSpc>
                <a:spcPct val="100000"/>
              </a:lnSpc>
            </a:pPr>
            <a:r>
              <a:rPr lang="sv-SE" dirty="0" err="1"/>
              <a:t>SAI:s</a:t>
            </a:r>
            <a:r>
              <a:rPr lang="sv-SE" dirty="0"/>
              <a:t> </a:t>
            </a:r>
            <a:r>
              <a:rPr lang="sv-SE" dirty="0" err="1"/>
              <a:t>applying</a:t>
            </a:r>
            <a:r>
              <a:rPr lang="sv-SE" dirty="0"/>
              <a:t> the full set </a:t>
            </a:r>
            <a:r>
              <a:rPr lang="sv-SE" dirty="0" err="1"/>
              <a:t>of</a:t>
            </a:r>
            <a:r>
              <a:rPr lang="sv-SE" dirty="0"/>
              <a:t> standards vs </a:t>
            </a:r>
            <a:r>
              <a:rPr lang="sv-SE" dirty="0" err="1"/>
              <a:t>SAI:s</a:t>
            </a:r>
            <a:r>
              <a:rPr lang="sv-SE" dirty="0"/>
              <a:t> </a:t>
            </a:r>
            <a:r>
              <a:rPr lang="sv-SE" dirty="0" err="1"/>
              <a:t>creating</a:t>
            </a:r>
            <a:r>
              <a:rPr lang="sv-SE" dirty="0"/>
              <a:t> national standards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principles</a:t>
            </a:r>
            <a:endParaRPr lang="sv-SE" dirty="0"/>
          </a:p>
          <a:p>
            <a:pPr>
              <a:lnSpc>
                <a:spcPct val="100000"/>
              </a:lnSpc>
            </a:pPr>
            <a:r>
              <a:rPr lang="sv-SE" dirty="0" err="1"/>
              <a:t>Principles</a:t>
            </a:r>
            <a:r>
              <a:rPr lang="sv-SE" dirty="0"/>
              <a:t> as </a:t>
            </a:r>
            <a:r>
              <a:rPr lang="sv-SE" dirty="0" err="1"/>
              <a:t>detailed</a:t>
            </a:r>
            <a:r>
              <a:rPr lang="sv-SE" dirty="0"/>
              <a:t> as the standards</a:t>
            </a:r>
          </a:p>
          <a:p>
            <a:pPr>
              <a:lnSpc>
                <a:spcPct val="100000"/>
              </a:lnSpc>
            </a:pPr>
            <a:r>
              <a:rPr lang="sv-SE" dirty="0" err="1"/>
              <a:t>Inconsistent</a:t>
            </a:r>
            <a:r>
              <a:rPr lang="sv-SE" dirty="0"/>
              <a:t> </a:t>
            </a:r>
            <a:r>
              <a:rPr lang="sv-SE" dirty="0" err="1"/>
              <a:t>wordings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principles</a:t>
            </a:r>
            <a:r>
              <a:rPr lang="sv-SE" dirty="0"/>
              <a:t> and standards</a:t>
            </a:r>
          </a:p>
          <a:p>
            <a:pPr>
              <a:lnSpc>
                <a:spcPct val="100000"/>
              </a:lnSpc>
            </a:pPr>
            <a:r>
              <a:rPr lang="sv-SE" dirty="0"/>
              <a:t>Different </a:t>
            </a:r>
            <a:r>
              <a:rPr lang="sv-SE" dirty="0" err="1"/>
              <a:t>structure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ISSAIs</a:t>
            </a:r>
            <a:r>
              <a:rPr lang="sv-SE" dirty="0"/>
              <a:t> for FA vs PA and CA</a:t>
            </a:r>
          </a:p>
          <a:p>
            <a:pPr>
              <a:lnSpc>
                <a:spcPct val="100000"/>
              </a:lnSpc>
            </a:pPr>
            <a:r>
              <a:rPr lang="sv-SE" dirty="0" err="1"/>
              <a:t>Willingness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ISSAI 100</a:t>
            </a:r>
          </a:p>
          <a:p>
            <a:pPr>
              <a:lnSpc>
                <a:spcPct val="100000"/>
              </a:lnSpc>
            </a:pPr>
            <a:endParaRPr lang="sv-SE" dirty="0"/>
          </a:p>
        </p:txBody>
      </p:sp>
      <p:pic>
        <p:nvPicPr>
          <p:cNvPr id="8" name="Bildobjekt 7" descr="The image depicts a black, rectangular box containing two gold scales and two gold cups, suggesting a display of precious metals or valuables.&#10;&#10;AI-genererat innehåll kan vara felaktigt.">
            <a:extLst>
              <a:ext uri="{FF2B5EF4-FFF2-40B4-BE49-F238E27FC236}">
                <a16:creationId xmlns:a16="http://schemas.microsoft.com/office/drawing/2014/main" id="{EBDE465C-ECBD-78EC-F7FE-00852EA6A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782" r="23131"/>
          <a:stretch>
            <a:fillRect/>
          </a:stretch>
        </p:blipFill>
        <p:spPr>
          <a:xfrm>
            <a:off x="6972000" y="10"/>
            <a:ext cx="5220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85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414D0B-CD7D-2B64-C5D2-A306CD9E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1188000"/>
            <a:ext cx="5220000" cy="720000"/>
          </a:xfrm>
        </p:spPr>
        <p:txBody>
          <a:bodyPr anchor="b">
            <a:normAutofit/>
          </a:bodyPr>
          <a:lstStyle/>
          <a:p>
            <a:r>
              <a:rPr lang="sv-SE" dirty="0" err="1"/>
              <a:t>Next</a:t>
            </a:r>
            <a:r>
              <a:rPr lang="sv-SE" dirty="0"/>
              <a:t> steps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21418A-6FDF-DA4D-3B22-081FED3435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1200" y="2124000"/>
            <a:ext cx="5220000" cy="4140000"/>
          </a:xfrm>
        </p:spPr>
        <p:txBody>
          <a:bodyPr>
            <a:normAutofit/>
          </a:bodyPr>
          <a:lstStyle/>
          <a:p>
            <a:r>
              <a:rPr lang="sv-SE" dirty="0" err="1"/>
              <a:t>Consultations</a:t>
            </a:r>
            <a:endParaRPr lang="sv-SE" dirty="0"/>
          </a:p>
          <a:p>
            <a:pPr lvl="1"/>
            <a:r>
              <a:rPr lang="sv-SE" sz="2000" dirty="0" err="1"/>
              <a:t>Members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the </a:t>
            </a:r>
            <a:r>
              <a:rPr lang="sv-SE" sz="2000" dirty="0" err="1"/>
              <a:t>initiative</a:t>
            </a:r>
            <a:r>
              <a:rPr lang="sv-SE" sz="2000" dirty="0"/>
              <a:t>, FAAS, PAS, CAS, PSC and FIPP</a:t>
            </a:r>
          </a:p>
          <a:p>
            <a:r>
              <a:rPr lang="sv-SE" sz="2200" dirty="0"/>
              <a:t>Decision on the approach ASAP</a:t>
            </a:r>
          </a:p>
          <a:p>
            <a:pPr lvl="1"/>
            <a:endParaRPr lang="sv-SE" sz="2000" dirty="0"/>
          </a:p>
        </p:txBody>
      </p:sp>
      <p:pic>
        <p:nvPicPr>
          <p:cNvPr id="8" name="Bildobjekt 7" descr="The image shows two people walking side by side, each wearing sneakers, on a paved surface.&#10;&#10;AI-genererat innehåll kan vara felaktigt.">
            <a:extLst>
              <a:ext uri="{FF2B5EF4-FFF2-40B4-BE49-F238E27FC236}">
                <a16:creationId xmlns:a16="http://schemas.microsoft.com/office/drawing/2014/main" id="{3A30A7DF-E4E9-0C6C-3134-552606504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221" r="18693"/>
          <a:stretch>
            <a:fillRect/>
          </a:stretch>
        </p:blipFill>
        <p:spPr>
          <a:xfrm>
            <a:off x="6972000" y="10"/>
            <a:ext cx="5220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723238"/>
      </p:ext>
    </p:extLst>
  </p:cSld>
  <p:clrMapOvr>
    <a:masterClrMapping/>
  </p:clrMapOvr>
</p:sld>
</file>

<file path=ppt/theme/theme1.xml><?xml version="1.0" encoding="utf-8"?>
<a:theme xmlns:a="http://schemas.openxmlformats.org/drawingml/2006/main" name="Riksrevisionen">
  <a:themeElements>
    <a:clrScheme name="Riksrevisionen">
      <a:dk1>
        <a:srgbClr val="000000"/>
      </a:dk1>
      <a:lt1>
        <a:srgbClr val="FFFFFF"/>
      </a:lt1>
      <a:dk2>
        <a:srgbClr val="656565"/>
      </a:dk2>
      <a:lt2>
        <a:srgbClr val="E6E6E6"/>
      </a:lt2>
      <a:accent1>
        <a:srgbClr val="191E60"/>
      </a:accent1>
      <a:accent2>
        <a:srgbClr val="2A74CE"/>
      </a:accent2>
      <a:accent3>
        <a:srgbClr val="E3AE3D"/>
      </a:accent3>
      <a:accent4>
        <a:srgbClr val="A8802A"/>
      </a:accent4>
      <a:accent5>
        <a:srgbClr val="6F86A3"/>
      </a:accent5>
      <a:accent6>
        <a:srgbClr val="5C4F3A"/>
      </a:accent6>
      <a:hlink>
        <a:srgbClr val="156082"/>
      </a:hlink>
      <a:folHlink>
        <a:srgbClr val="6F3B55"/>
      </a:folHlink>
    </a:clrScheme>
    <a:fontScheme name="Riksrevisionen Powerpoint">
      <a:majorFont>
        <a:latin typeface="Public Sans SemiBold"/>
        <a:ea typeface=""/>
        <a:cs typeface=""/>
      </a:majorFont>
      <a:minorFont>
        <a:latin typeface="Public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1365651-4015-4D97-A434-8322A322FDDC}" vid="{AF914E7E-0A17-401A-B900-E7ACE818C7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B8F4D728E6B548975EF9E8295CE7B9" ma:contentTypeVersion="6" ma:contentTypeDescription="Skapa ett nytt dokument." ma:contentTypeScope="" ma:versionID="eb7ea7d734bafacd57614f873a05d6d2">
  <xsd:schema xmlns:xsd="http://www.w3.org/2001/XMLSchema" xmlns:xs="http://www.w3.org/2001/XMLSchema" xmlns:p="http://schemas.microsoft.com/office/2006/metadata/properties" xmlns:ns2="b9ee1eea-65e4-4e65-bd2e-df7dcf32cc4c" xmlns:ns3="9e56580e-95c6-4578-a975-91a4f45f4002" targetNamespace="http://schemas.microsoft.com/office/2006/metadata/properties" ma:root="true" ma:fieldsID="5d994e2e752a57d41bb80f55972e7cf6" ns2:_="" ns3:_="">
    <xsd:import namespace="b9ee1eea-65e4-4e65-bd2e-df7dcf32cc4c"/>
    <xsd:import namespace="9e56580e-95c6-4578-a975-91a4f45f4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e1eea-65e4-4e65-bd2e-df7dcf32c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6580e-95c6-4578-a975-91a4f45f4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CACA69-1A11-4F8F-985E-D742816E45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8A3878-6EA0-491E-9BE1-2AA2418B0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ee1eea-65e4-4e65-bd2e-df7dcf32cc4c"/>
    <ds:schemaRef ds:uri="9e56580e-95c6-4578-a975-91a4f45f4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7BDC33-4F3E-4592-BBB4-56CD869F7BC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245</Words>
  <Application>Microsoft Office PowerPoint</Application>
  <PresentationFormat>Bredbild</PresentationFormat>
  <Paragraphs>36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Scala Offc</vt:lpstr>
      <vt:lpstr>Public Sans Light</vt:lpstr>
      <vt:lpstr>Arial</vt:lpstr>
      <vt:lpstr>Public Sans SemiBold</vt:lpstr>
      <vt:lpstr>Wingdings</vt:lpstr>
      <vt:lpstr>Riksrevisionen</vt:lpstr>
      <vt:lpstr>I-Initiative Objective 3: Eliminating unnecessary repetition</vt:lpstr>
      <vt:lpstr>Objective 3 </vt:lpstr>
      <vt:lpstr>FOCUS</vt:lpstr>
      <vt:lpstr>Unnecessary repetition</vt:lpstr>
      <vt:lpstr>Different possible approaches</vt:lpstr>
      <vt:lpstr>Considerations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Tommi Teljosuo</dc:creator>
  <cp:lastModifiedBy>Tommi Teljosuo</cp:lastModifiedBy>
  <cp:revision>1</cp:revision>
  <dcterms:created xsi:type="dcterms:W3CDTF">2026-03-13T08:05:43Z</dcterms:created>
  <dcterms:modified xsi:type="dcterms:W3CDTF">2026-03-18T17:03:39Z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0x010100BDB8F4D728E6B548975EF9E8295CE7B9</vt:lpwstr>
  </property>
</Properties>
</file>